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7" r:id="rId19"/>
    <p:sldId id="292" r:id="rId20"/>
    <p:sldId id="267" r:id="rId21"/>
    <p:sldId id="268" r:id="rId22"/>
    <p:sldId id="274" r:id="rId23"/>
    <p:sldId id="293" r:id="rId24"/>
    <p:sldId id="294" r:id="rId25"/>
    <p:sldId id="295" r:id="rId26"/>
    <p:sldId id="296" r:id="rId27"/>
    <p:sldId id="27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 bwMode="white">
          <a:xfrm>
            <a:off x="609600" y="762000"/>
            <a:ext cx="7518400" cy="17526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304800" y="5054600"/>
            <a:ext cx="11582400" cy="660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ru-RU" dirty="0" smtClean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7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9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319088"/>
            <a:ext cx="2743200" cy="60055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19088"/>
            <a:ext cx="8026400" cy="60055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19088"/>
            <a:ext cx="10972800" cy="563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ru-RU" smtClean="0"/>
              <a:t>Вставка таблицы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144000" y="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924800" y="6508753"/>
            <a:ext cx="3860800" cy="290513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572000" y="6537328"/>
            <a:ext cx="2844800" cy="258763"/>
          </a:xfrm>
        </p:spPr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9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b="0">
                <a:solidFill>
                  <a:schemeClr val="tx2"/>
                </a:solidFill>
                <a:latin typeface="+mn-lt"/>
              </a:defRPr>
            </a:lvl1pPr>
            <a:lvl2pPr marL="742950" indent="-285750">
              <a:buClrTx/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  <a:latin typeface="+mn-lt"/>
              </a:defRPr>
            </a:lvl2pPr>
            <a:lvl3pPr>
              <a:buClrTx/>
              <a:defRPr b="0">
                <a:solidFill>
                  <a:schemeClr val="tx2"/>
                </a:solidFill>
                <a:latin typeface="+mn-lt"/>
              </a:defRPr>
            </a:lvl3pPr>
            <a:lvl4pPr>
              <a:defRPr b="0">
                <a:solidFill>
                  <a:schemeClr val="tx2"/>
                </a:solidFill>
                <a:latin typeface="+mn-lt"/>
              </a:defRPr>
            </a:lvl4pPr>
            <a:lvl5pPr>
              <a:defRPr b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06903"/>
            <a:ext cx="12192000" cy="1362075"/>
          </a:xfrm>
          <a:solidFill>
            <a:schemeClr val="tx1">
              <a:lumMod val="75000"/>
            </a:schemeClr>
          </a:solidFill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12192000" cy="1500187"/>
          </a:xfrm>
        </p:spPr>
        <p:txBody>
          <a:bodyPr anchor="b"/>
          <a:lstStyle>
            <a:lvl1pPr marL="0" indent="0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4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2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7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5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3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2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24628"/>
            <a:ext cx="12192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188913"/>
          <a:ext cx="121920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15" imgW="10006349" imgH="1269841" progId="Photoshop.Image.6">
                  <p:embed/>
                </p:oleObj>
              </mc:Choice>
              <mc:Fallback>
                <p:oleObj name="Image" r:id="rId15" imgW="10006349" imgH="126984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8913"/>
                        <a:ext cx="121920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B9A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0"/>
            <a:ext cx="12192000" cy="2413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0" y="0"/>
            <a:ext cx="284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fld id="{7E0BEBDF-B347-4014-A00B-43F7F61B34E1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24800" y="6508753"/>
            <a:ext cx="38608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0" y="6537328"/>
            <a:ext cx="28448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D0671687-1542-46EF-8EF8-0CD7884D6A45}" type="slidenum">
              <a:rPr lang="ru-RU" smtClean="0"/>
              <a:t>‹#›</a:t>
            </a:fld>
            <a:endParaRPr 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09600" y="319088"/>
            <a:ext cx="10972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57059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err="1" smtClean="0"/>
              <a:t>ASP.Net</a:t>
            </a:r>
            <a:r>
              <a:rPr lang="en-US" dirty="0" smtClean="0"/>
              <a:t> Core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2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Program.cs</a:t>
            </a:r>
            <a:r>
              <a:rPr lang="ru-RU" dirty="0"/>
              <a:t>: главный файл приложения, с которого и начинается его выполнение. </a:t>
            </a:r>
            <a:endParaRPr lang="en-US" dirty="0" smtClean="0"/>
          </a:p>
          <a:p>
            <a:endParaRPr lang="ru-RU" dirty="0"/>
          </a:p>
          <a:p>
            <a:r>
              <a:rPr lang="ru-RU" b="1" dirty="0" err="1"/>
              <a:t>Startup.cs</a:t>
            </a:r>
            <a:r>
              <a:rPr lang="ru-RU" dirty="0"/>
              <a:t>: файл, который определяет класс </a:t>
            </a:r>
            <a:r>
              <a:rPr lang="ru-RU" dirty="0" err="1" smtClean="0"/>
              <a:t>Startup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3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классе </a:t>
            </a:r>
            <a:r>
              <a:rPr lang="en-US" b="1" dirty="0"/>
              <a:t>Startup</a:t>
            </a:r>
            <a:r>
              <a:rPr lang="ru-RU" dirty="0"/>
              <a:t> определяется конвейер (</a:t>
            </a:r>
            <a:r>
              <a:rPr lang="en-US" dirty="0"/>
              <a:t>pipeline</a:t>
            </a:r>
            <a:r>
              <a:rPr lang="ru-RU" dirty="0"/>
              <a:t> – дословно трубопровод) обработки запросов (конвейер </a:t>
            </a:r>
            <a:r>
              <a:rPr lang="en-US" dirty="0"/>
              <a:t>Middleware</a:t>
            </a:r>
            <a:r>
              <a:rPr lang="ru-RU" dirty="0"/>
              <a:t>), а также задается конфигурация сервисов, необходимых для работы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19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Конвейер </a:t>
            </a:r>
            <a:r>
              <a:rPr lang="en-US" dirty="0" smtClean="0"/>
              <a:t>Middleware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Middleware</a:t>
            </a:r>
            <a:r>
              <a:rPr lang="ru-RU" sz="3600" dirty="0"/>
              <a:t> - это программное обеспечение, которое собирается в конвейер приложения для обработки запросов и ответов.</a:t>
            </a:r>
          </a:p>
        </p:txBody>
      </p:sp>
    </p:spTree>
    <p:extLst>
      <p:ext uri="{BB962C8B-B14F-4D97-AF65-F5344CB8AC3E}">
        <p14:creationId xmlns:p14="http://schemas.microsoft.com/office/powerpoint/2010/main" val="281684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компонент </a:t>
            </a:r>
            <a:r>
              <a:rPr lang="en-US" dirty="0"/>
              <a:t>Middleware </a:t>
            </a:r>
            <a:r>
              <a:rPr lang="ru-RU" dirty="0"/>
              <a:t>отвечает за свою узкую часть задачи. </a:t>
            </a:r>
            <a:endParaRPr lang="ru-RU" dirty="0" smtClean="0"/>
          </a:p>
          <a:p>
            <a:r>
              <a:rPr lang="ru-RU" dirty="0" smtClean="0"/>
              <a:t>Каждый </a:t>
            </a:r>
            <a:r>
              <a:rPr lang="ru-RU" dirty="0"/>
              <a:t>компонент: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/>
              <a:t>выбирает, следует ли передавать запрос следующему компоненту в конвейере.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/>
              <a:t>может выполнять работу до и после следующего компонента в конвейере.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99496" y="1052945"/>
            <a:ext cx="8193008" cy="526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794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97527" y="7342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945586"/>
              </p:ext>
            </p:extLst>
          </p:nvPr>
        </p:nvGraphicFramePr>
        <p:xfrm>
          <a:off x="2881746" y="1149495"/>
          <a:ext cx="5638800" cy="53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562602" imgH="4343258" progId="Visio.Drawing.15">
                  <p:embed/>
                </p:oleObj>
              </mc:Choice>
              <mc:Fallback>
                <p:oleObj name="Visio" r:id="rId3" imgW="4562602" imgH="43432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746" y="1149495"/>
                        <a:ext cx="5638800" cy="5368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759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Startup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03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1792" t="21032" r="12311" b="45664"/>
          <a:stretch/>
        </p:blipFill>
        <p:spPr bwMode="auto">
          <a:xfrm>
            <a:off x="3366655" y="1122218"/>
            <a:ext cx="5029199" cy="5098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2950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</a:t>
            </a:r>
            <a:r>
              <a:rPr lang="en-US" dirty="0" err="1" smtClean="0"/>
              <a:t>Program.cs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CreateHostBuilder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).Build().Run();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IHostBuilder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CreateHostBuilder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Host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.CreateDefaultBuilder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ConfigureWebHostDefaults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webBuilder.UseStartup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269018" y="5317548"/>
            <a:ext cx="2382982" cy="94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9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Подготовка к работе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4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startup.cs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076325"/>
            <a:ext cx="11100179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600" dirty="0" smtClean="0">
                <a:solidFill>
                  <a:schemeClr val="tx2"/>
                </a:solidFill>
                <a:latin typeface="+mn-lt"/>
              </a:rPr>
              <a:t>В классе </a:t>
            </a:r>
            <a:r>
              <a:rPr lang="en-US" altLang="ru-RU" sz="3600" dirty="0" smtClean="0">
                <a:solidFill>
                  <a:schemeClr val="tx2"/>
                </a:solidFill>
                <a:latin typeface="+mn-lt"/>
              </a:rPr>
              <a:t>Startup </a:t>
            </a:r>
            <a:r>
              <a:rPr lang="ru-RU" altLang="ru-RU" sz="3600" dirty="0" smtClean="0">
                <a:solidFill>
                  <a:schemeClr val="tx2"/>
                </a:solidFill>
                <a:latin typeface="+mn-lt"/>
              </a:rPr>
              <a:t>определяется</a:t>
            </a:r>
            <a:r>
              <a:rPr lang="en-US" altLang="ru-RU" sz="36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ru-RU" altLang="ru-RU" sz="3600" dirty="0" smtClean="0">
                <a:solidFill>
                  <a:schemeClr val="tx2"/>
                </a:solidFill>
                <a:latin typeface="+mn-lt"/>
              </a:rPr>
              <a:t>конвейер обработки запросов, а также задается конфигурация сервисов, необходимых для работы приложения.</a:t>
            </a:r>
            <a:endParaRPr lang="ru-RU" altLang="ru-RU" sz="36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2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tartup.cs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Startup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Configure(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IApplicationBuilder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app,               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IWebHostEnvironment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env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304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tartup.cs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Метод </a:t>
            </a:r>
            <a:r>
              <a:rPr lang="en-US" b="1" dirty="0" smtClean="0"/>
              <a:t>Configure:</a:t>
            </a:r>
          </a:p>
          <a:p>
            <a:r>
              <a:rPr lang="ru-RU" dirty="0" smtClean="0"/>
              <a:t>Определяет </a:t>
            </a:r>
            <a:r>
              <a:rPr lang="en-US" dirty="0" smtClean="0"/>
              <a:t>middleware </a:t>
            </a:r>
            <a:r>
              <a:rPr lang="ru-RU" dirty="0" smtClean="0"/>
              <a:t>конвейер </a:t>
            </a:r>
            <a:r>
              <a:rPr lang="ru-RU" altLang="ru-RU" dirty="0" smtClean="0"/>
              <a:t>обработки запросов</a:t>
            </a:r>
          </a:p>
          <a:p>
            <a:endParaRPr lang="ru-RU" dirty="0"/>
          </a:p>
          <a:p>
            <a:r>
              <a:rPr lang="ru-RU" b="1" dirty="0" smtClean="0"/>
              <a:t>Метод </a:t>
            </a:r>
            <a:r>
              <a:rPr lang="en-US" b="1" dirty="0" err="1" smtClean="0"/>
              <a:t>ConfigureServices</a:t>
            </a:r>
            <a:r>
              <a:rPr lang="en-US" b="1" dirty="0" smtClean="0"/>
              <a:t>:</a:t>
            </a:r>
          </a:p>
          <a:p>
            <a:r>
              <a:rPr lang="ru-RU" dirty="0" smtClean="0"/>
              <a:t>Определяет сервисы, используемые приложением ( такие, как </a:t>
            </a:r>
            <a:r>
              <a:rPr lang="en-US" dirty="0" smtClean="0"/>
              <a:t>ASP.NET </a:t>
            </a:r>
            <a:r>
              <a:rPr lang="en-US" dirty="0"/>
              <a:t>MVC Core framework, Entity Framework Core, Identity</a:t>
            </a:r>
            <a:r>
              <a:rPr lang="en-US" dirty="0" smtClean="0"/>
              <a:t>,</a:t>
            </a:r>
            <a:r>
              <a:rPr lang="ru-RU" dirty="0" smtClean="0"/>
              <a:t> и т.д.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050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конструктор класса </a:t>
            </a:r>
            <a:r>
              <a:rPr lang="en-US" dirty="0"/>
              <a:t>Startup </a:t>
            </a:r>
            <a:r>
              <a:rPr lang="ru-RU" dirty="0"/>
              <a:t>передается объект </a:t>
            </a:r>
            <a:r>
              <a:rPr lang="en-US" b="1" dirty="0" err="1"/>
              <a:t>IConfiguration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объект по умолчанию получает доступ к файлу конфигурации </a:t>
            </a:r>
            <a:r>
              <a:rPr lang="en-US" b="1" dirty="0" err="1"/>
              <a:t>appsettings</a:t>
            </a:r>
            <a:r>
              <a:rPr lang="ru-RU" b="1" dirty="0"/>
              <a:t>.</a:t>
            </a:r>
            <a:r>
              <a:rPr lang="en-US" b="1" dirty="0" err="1"/>
              <a:t>json</a:t>
            </a:r>
            <a:r>
              <a:rPr lang="ru-RU" dirty="0"/>
              <a:t>. Данный файл содержит </a:t>
            </a:r>
            <a:r>
              <a:rPr lang="ru-RU" dirty="0" err="1"/>
              <a:t>параметы</a:t>
            </a:r>
            <a:r>
              <a:rPr lang="ru-RU" dirty="0"/>
              <a:t> в формате </a:t>
            </a:r>
            <a:r>
              <a:rPr lang="en-US" dirty="0"/>
              <a:t>JSON</a:t>
            </a:r>
            <a:r>
              <a:rPr lang="ru-RU" dirty="0"/>
              <a:t>. Параметры хранятся в виде пары ключ-значение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270379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файла </a:t>
            </a:r>
            <a:r>
              <a:rPr lang="en-US" dirty="0" err="1" smtClean="0"/>
              <a:t>appsettings.json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en-US" dirty="0"/>
              <a:t>section</a:t>
            </a:r>
            <a:r>
              <a:rPr lang="ru-RU" dirty="0"/>
              <a:t>0": {</a:t>
            </a:r>
          </a:p>
          <a:p>
            <a:r>
              <a:rPr lang="ru-RU" dirty="0"/>
              <a:t>    "</a:t>
            </a:r>
            <a:r>
              <a:rPr lang="en-US" dirty="0"/>
              <a:t>key</a:t>
            </a:r>
            <a:r>
              <a:rPr lang="ru-RU" dirty="0"/>
              <a:t>0": "</a:t>
            </a:r>
            <a:r>
              <a:rPr lang="en-US" dirty="0"/>
              <a:t>value</a:t>
            </a:r>
            <a:r>
              <a:rPr lang="ru-RU" dirty="0"/>
              <a:t>",</a:t>
            </a:r>
          </a:p>
          <a:p>
            <a:r>
              <a:rPr lang="ru-RU" dirty="0"/>
              <a:t>    </a:t>
            </a:r>
            <a:r>
              <a:rPr lang="en-US" dirty="0"/>
              <a:t>"key1": "value"</a:t>
            </a:r>
            <a:endParaRPr lang="ru-RU" dirty="0"/>
          </a:p>
          <a:p>
            <a:r>
              <a:rPr lang="en-US" dirty="0"/>
              <a:t>  },</a:t>
            </a:r>
            <a:endParaRPr lang="ru-RU" dirty="0"/>
          </a:p>
          <a:p>
            <a:r>
              <a:rPr lang="en-US" dirty="0"/>
              <a:t>  "section1": {</a:t>
            </a:r>
            <a:endParaRPr lang="ru-RU" dirty="0"/>
          </a:p>
          <a:p>
            <a:r>
              <a:rPr lang="en-US" dirty="0"/>
              <a:t>    "key0": "value",</a:t>
            </a:r>
            <a:endParaRPr lang="ru-RU" dirty="0"/>
          </a:p>
          <a:p>
            <a:r>
              <a:rPr lang="en-US" dirty="0"/>
              <a:t>    "key1": "value"</a:t>
            </a:r>
            <a:endParaRPr lang="ru-RU" dirty="0"/>
          </a:p>
          <a:p>
            <a:r>
              <a:rPr lang="en-US" dirty="0"/>
              <a:t>  </a:t>
            </a:r>
            <a:r>
              <a:rPr lang="ru-RU" dirty="0"/>
              <a:t>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01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параметра из конфигурации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key0 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Configuration.GetSection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"section0:key1"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14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строки подключения к базе данных имеется свой </a:t>
            </a:r>
            <a:r>
              <a:rPr lang="ru-RU" dirty="0" smtClean="0"/>
              <a:t>специальный метод </a:t>
            </a:r>
            <a:r>
              <a:rPr lang="en-US" b="1" dirty="0" err="1"/>
              <a:t>GetConnectionString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53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Конфигурация</a:t>
            </a:r>
            <a:endParaRPr lang="ru-RU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" y="1076325"/>
            <a:ext cx="109728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200" dirty="0" smtClean="0">
                <a:solidFill>
                  <a:schemeClr val="tx2"/>
                </a:solidFill>
                <a:latin typeface="+mn-lt"/>
              </a:rPr>
              <a:t>Встроенные </a:t>
            </a:r>
            <a:r>
              <a:rPr lang="ru-RU" altLang="ru-RU" sz="3200" dirty="0">
                <a:solidFill>
                  <a:schemeClr val="tx2"/>
                </a:solidFill>
                <a:latin typeface="+mn-lt"/>
              </a:rPr>
              <a:t>конфигурационные провайдеры поддерживают множество форматов файлов (XML, JSON, INI) и переменных среды. </a:t>
            </a:r>
          </a:p>
        </p:txBody>
      </p:sp>
    </p:spTree>
    <p:extLst>
      <p:ext uri="{BB962C8B-B14F-4D97-AF65-F5344CB8AC3E}">
        <p14:creationId xmlns:p14="http://schemas.microsoft.com/office/powerpoint/2010/main" val="305257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работы с </a:t>
            </a:r>
            <a:r>
              <a:rPr lang="en-US" dirty="0" smtClean="0"/>
              <a:t>.NET Core </a:t>
            </a:r>
            <a:r>
              <a:rPr lang="ru-RU" dirty="0" smtClean="0"/>
              <a:t>нужно: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Установить </a:t>
            </a:r>
            <a:r>
              <a:rPr lang="en-US" dirty="0" smtClean="0"/>
              <a:t>Visual Studio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Установить </a:t>
            </a:r>
            <a:r>
              <a:rPr lang="en-US" dirty="0" smtClean="0"/>
              <a:t>.NET Core + Visual Studio Tooling:</a:t>
            </a:r>
            <a:endParaRPr lang="ru-RU" dirty="0"/>
          </a:p>
          <a:p>
            <a:r>
              <a:rPr lang="en-US" dirty="0" smtClean="0"/>
              <a:t>		https</a:t>
            </a:r>
            <a:r>
              <a:rPr lang="en-US" dirty="0"/>
              <a:t>://www.microsoft.com/net/core#windows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9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приложения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2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7703" t="8545" b="27689"/>
          <a:stretch/>
        </p:blipFill>
        <p:spPr bwMode="auto">
          <a:xfrm>
            <a:off x="4645452" y="1368157"/>
            <a:ext cx="2901096" cy="4664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08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3200" dirty="0" smtClean="0"/>
          </a:p>
          <a:p>
            <a:pPr algn="just"/>
            <a:endParaRPr lang="en-US" sz="3200" dirty="0"/>
          </a:p>
          <a:p>
            <a:pPr algn="just"/>
            <a:r>
              <a:rPr lang="ru-RU" sz="3200" dirty="0" smtClean="0"/>
              <a:t>Приложение </a:t>
            </a:r>
            <a:r>
              <a:rPr lang="en-US" sz="3200" dirty="0" smtClean="0"/>
              <a:t>ASP.NET Core </a:t>
            </a:r>
            <a:r>
              <a:rPr lang="ru-RU" sz="3200" dirty="0" smtClean="0"/>
              <a:t>– это обычное консольное приложение, которое создает веб сервер в методе </a:t>
            </a:r>
            <a:r>
              <a:rPr lang="en-US" sz="3200" dirty="0" smtClean="0"/>
              <a:t>main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406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Root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Content Root</a:t>
            </a:r>
            <a:r>
              <a:rPr lang="ru-RU" dirty="0"/>
              <a:t> - это основной путь к любому контенту, используемому в приложении, например, его представления и веб контент.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умолчанию </a:t>
            </a:r>
            <a:r>
              <a:rPr lang="en-US" dirty="0"/>
              <a:t>Content Root</a:t>
            </a:r>
            <a:r>
              <a:rPr lang="ru-RU" dirty="0"/>
              <a:t> - это то же самое, что и основной путь приложения для выполняемого </a:t>
            </a:r>
            <a:r>
              <a:rPr lang="ru-RU" dirty="0" smtClean="0"/>
              <a:t>хостинга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35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ru-RU" b="1" dirty="0" err="1"/>
              <a:t>eb</a:t>
            </a:r>
            <a:r>
              <a:rPr lang="ru-RU" b="1" dirty="0"/>
              <a:t> </a:t>
            </a:r>
            <a:r>
              <a:rPr lang="ru-RU" b="1" dirty="0" err="1"/>
              <a:t>Root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</a:t>
            </a:r>
            <a:r>
              <a:rPr lang="ru-RU" b="1" dirty="0" err="1"/>
              <a:t>eb</a:t>
            </a:r>
            <a:r>
              <a:rPr lang="ru-RU" b="1" dirty="0"/>
              <a:t> </a:t>
            </a:r>
            <a:r>
              <a:rPr lang="ru-RU" b="1" dirty="0" err="1"/>
              <a:t>Root</a:t>
            </a:r>
            <a:r>
              <a:rPr lang="ru-RU" dirty="0"/>
              <a:t> - это директория для открытых </a:t>
            </a:r>
            <a:r>
              <a:rPr lang="ru-RU" b="1" i="1" dirty="0"/>
              <a:t>статических</a:t>
            </a:r>
            <a:r>
              <a:rPr lang="ru-RU" dirty="0"/>
              <a:t> ресурсов, таких как файлов </a:t>
            </a:r>
            <a:r>
              <a:rPr lang="ru-RU" dirty="0" err="1"/>
              <a:t>css</a:t>
            </a:r>
            <a:r>
              <a:rPr lang="ru-RU" dirty="0"/>
              <a:t>, </a:t>
            </a:r>
            <a:r>
              <a:rPr lang="ru-RU" dirty="0" err="1"/>
              <a:t>js</a:t>
            </a:r>
            <a:r>
              <a:rPr lang="ru-RU" dirty="0"/>
              <a:t> и файлов изображений. </a:t>
            </a:r>
          </a:p>
          <a:p>
            <a:r>
              <a:rPr lang="ru-RU" dirty="0"/>
              <a:t>Связующее ПО статических файлов по умолчанию отрабатывает файлы </a:t>
            </a:r>
            <a:r>
              <a:rPr lang="ru-RU" b="1" dirty="0"/>
              <a:t>только</a:t>
            </a:r>
            <a:r>
              <a:rPr lang="ru-RU" dirty="0"/>
              <a:t> из этой директории (и поддиректорий). </a:t>
            </a:r>
          </a:p>
          <a:p>
            <a:r>
              <a:rPr lang="ru-RU" dirty="0"/>
              <a:t>Путем директории является </a:t>
            </a:r>
            <a:r>
              <a:rPr lang="ru-RU" i="1" dirty="0"/>
              <a:t>&lt;</a:t>
            </a:r>
            <a:r>
              <a:rPr lang="ru-RU" i="1" dirty="0" err="1"/>
              <a:t>content</a:t>
            </a:r>
            <a:r>
              <a:rPr lang="ru-RU" i="1" dirty="0"/>
              <a:t> </a:t>
            </a:r>
            <a:r>
              <a:rPr lang="ru-RU" i="1" dirty="0" err="1"/>
              <a:t>root</a:t>
            </a:r>
            <a:r>
              <a:rPr lang="ru-RU" i="1" dirty="0"/>
              <a:t>&gt;/</a:t>
            </a:r>
            <a:r>
              <a:rPr lang="ru-RU" b="1" i="1" dirty="0" err="1"/>
              <a:t>wwwroot</a:t>
            </a:r>
            <a:endParaRPr lang="ru-RU" dirty="0"/>
          </a:p>
          <a:p>
            <a:endParaRPr lang="ru-RU" i="1" dirty="0" smtClean="0">
              <a:solidFill>
                <a:schemeClr val="tx1"/>
              </a:solidFill>
            </a:endParaRPr>
          </a:p>
          <a:p>
            <a:r>
              <a:rPr lang="ru-RU" i="1" dirty="0" smtClean="0">
                <a:solidFill>
                  <a:schemeClr val="tx1"/>
                </a:solidFill>
              </a:rPr>
              <a:t>В </a:t>
            </a:r>
            <a:r>
              <a:rPr lang="ru-RU" i="1" dirty="0">
                <a:solidFill>
                  <a:schemeClr val="tx1"/>
                </a:solidFill>
              </a:rPr>
              <a:t>пустом проекте данная папка отсутствует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574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Connected</a:t>
            </a:r>
            <a:r>
              <a:rPr lang="ru-RU" b="1" dirty="0"/>
              <a:t> </a:t>
            </a:r>
            <a:r>
              <a:rPr lang="ru-RU" b="1" dirty="0" err="1"/>
              <a:t>Services</a:t>
            </a:r>
            <a:r>
              <a:rPr lang="ru-RU" dirty="0"/>
              <a:t>: подключенные сервисы из </a:t>
            </a:r>
            <a:r>
              <a:rPr lang="ru-RU" dirty="0" err="1"/>
              <a:t>Azure</a:t>
            </a:r>
            <a:r>
              <a:rPr lang="ru-RU" dirty="0"/>
              <a:t> или сервисы </a:t>
            </a:r>
            <a:r>
              <a:rPr lang="en-US" dirty="0"/>
              <a:t>WCF</a:t>
            </a:r>
            <a:endParaRPr lang="ru-RU" dirty="0"/>
          </a:p>
          <a:p>
            <a:r>
              <a:rPr lang="ru-RU" b="1" dirty="0" err="1"/>
              <a:t>Dependencies</a:t>
            </a:r>
            <a:r>
              <a:rPr lang="ru-RU" dirty="0"/>
              <a:t>: используемые в проект пакеты и </a:t>
            </a:r>
            <a:r>
              <a:rPr lang="ru-RU" dirty="0" smtClean="0"/>
              <a:t>библиотеки</a:t>
            </a:r>
          </a:p>
          <a:p>
            <a:r>
              <a:rPr lang="ru-RU" b="1" dirty="0" err="1"/>
              <a:t>wwwroot</a:t>
            </a:r>
            <a:r>
              <a:rPr lang="ru-RU" dirty="0"/>
              <a:t>: этот узел (на жестком диске ему соответствует одноименная папка) предназначен для хранения </a:t>
            </a:r>
            <a:r>
              <a:rPr lang="ru-RU" b="1" dirty="0"/>
              <a:t>статических</a:t>
            </a:r>
            <a:r>
              <a:rPr lang="ru-RU" dirty="0"/>
              <a:t> файлов - изображений, скриптов </a:t>
            </a:r>
            <a:r>
              <a:rPr lang="ru-RU" dirty="0" err="1"/>
              <a:t>javascript</a:t>
            </a:r>
            <a:r>
              <a:rPr lang="ru-RU" dirty="0"/>
              <a:t>, файлов </a:t>
            </a:r>
            <a:r>
              <a:rPr lang="ru-RU" dirty="0" err="1"/>
              <a:t>css</a:t>
            </a:r>
            <a:r>
              <a:rPr lang="ru-RU" dirty="0"/>
              <a:t> и т.д., которые используются приложением.).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3234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6">
  <a:themeElements>
    <a:clrScheme name="sample 3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1B9AD9"/>
      </a:accent1>
      <a:accent2>
        <a:srgbClr val="E4A04E"/>
      </a:accent2>
      <a:accent3>
        <a:srgbClr val="FFFFFF"/>
      </a:accent3>
      <a:accent4>
        <a:srgbClr val="174578"/>
      </a:accent4>
      <a:accent5>
        <a:srgbClr val="ABCAE9"/>
      </a:accent5>
      <a:accent6>
        <a:srgbClr val="CF9146"/>
      </a:accent6>
      <a:hlink>
        <a:srgbClr val="66CC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3366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002A56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1B9AD9"/>
        </a:accent1>
        <a:accent2>
          <a:srgbClr val="E4A04E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CF9146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6" id="{91F3F821-E8D9-448B-8200-70DC0426C776}" vid="{A5F74DCA-0B02-440B-A198-933DA60B2A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Тема6</Template>
  <TotalTime>2231</TotalTime>
  <Words>560</Words>
  <Application>Microsoft Office PowerPoint</Application>
  <PresentationFormat>Widescreen</PresentationFormat>
  <Paragraphs>92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Verdana</vt:lpstr>
      <vt:lpstr>Wingdings</vt:lpstr>
      <vt:lpstr>Тема6</vt:lpstr>
      <vt:lpstr>Image</vt:lpstr>
      <vt:lpstr>Visio</vt:lpstr>
      <vt:lpstr> </vt:lpstr>
      <vt:lpstr>Подготовка к работе</vt:lpstr>
      <vt:lpstr>Для работы с .NET Core нужно:</vt:lpstr>
      <vt:lpstr>Структура приложения</vt:lpstr>
      <vt:lpstr>PowerPoint Presentation</vt:lpstr>
      <vt:lpstr>PowerPoint Presentation</vt:lpstr>
      <vt:lpstr>Content Root</vt:lpstr>
      <vt:lpstr>Web Root</vt:lpstr>
      <vt:lpstr>PowerPoint Presentation</vt:lpstr>
      <vt:lpstr>PowerPoint Presentation</vt:lpstr>
      <vt:lpstr>PowerPoint Presentation</vt:lpstr>
      <vt:lpstr>Конвейер Middleware</vt:lpstr>
      <vt:lpstr>PowerPoint Presentation</vt:lpstr>
      <vt:lpstr>PowerPoint Presentation</vt:lpstr>
      <vt:lpstr>PowerPoint Presentation</vt:lpstr>
      <vt:lpstr>PowerPoint Presentation</vt:lpstr>
      <vt:lpstr>Класс Startup</vt:lpstr>
      <vt:lpstr>PowerPoint Presentation</vt:lpstr>
      <vt:lpstr>Файл Program.cs</vt:lpstr>
      <vt:lpstr>startup.cs</vt:lpstr>
      <vt:lpstr>startup.cs</vt:lpstr>
      <vt:lpstr>startup.cs</vt:lpstr>
      <vt:lpstr>PowerPoint Presentation</vt:lpstr>
      <vt:lpstr>Пример файла appsettings.json</vt:lpstr>
      <vt:lpstr>Получение параметра из конфигурации</vt:lpstr>
      <vt:lpstr>PowerPoint Presentation</vt:lpstr>
      <vt:lpstr>Конфигурация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Igor Glamazdin</dc:creator>
  <cp:lastModifiedBy>Igor Glamazdin</cp:lastModifiedBy>
  <cp:revision>26</cp:revision>
  <dcterms:created xsi:type="dcterms:W3CDTF">2016-09-19T14:08:27Z</dcterms:created>
  <dcterms:modified xsi:type="dcterms:W3CDTF">2021-02-18T18:47:52Z</dcterms:modified>
</cp:coreProperties>
</file>