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8" r:id="rId4"/>
    <p:sldId id="306" r:id="rId5"/>
    <p:sldId id="299" r:id="rId6"/>
    <p:sldId id="300" r:id="rId7"/>
    <p:sldId id="301" r:id="rId8"/>
    <p:sldId id="302" r:id="rId9"/>
    <p:sldId id="307" r:id="rId10"/>
    <p:sldId id="308" r:id="rId11"/>
    <p:sldId id="303" r:id="rId12"/>
    <p:sldId id="305" r:id="rId13"/>
    <p:sldId id="30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609600" y="762000"/>
            <a:ext cx="7518400" cy="17526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4800" y="5054600"/>
            <a:ext cx="11582400" cy="660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7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9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9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109728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0" y="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24800" y="6508753"/>
            <a:ext cx="3860800" cy="2905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72000" y="6537328"/>
            <a:ext cx="2844800" cy="258763"/>
          </a:xfrm>
        </p:spPr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5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>
                <a:solidFill>
                  <a:schemeClr val="tx2"/>
                </a:solidFill>
                <a:latin typeface="+mn-lt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  <a:latin typeface="+mn-lt"/>
              </a:defRPr>
            </a:lvl2pPr>
            <a:lvl3pPr>
              <a:buClrTx/>
              <a:defRPr b="0">
                <a:solidFill>
                  <a:schemeClr val="tx2"/>
                </a:solidFill>
                <a:latin typeface="+mn-lt"/>
              </a:defRPr>
            </a:lvl3pPr>
            <a:lvl4pPr>
              <a:defRPr b="0">
                <a:solidFill>
                  <a:schemeClr val="tx2"/>
                </a:solidFill>
                <a:latin typeface="+mn-lt"/>
              </a:defRPr>
            </a:lvl4pPr>
            <a:lvl5pPr>
              <a:defRPr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4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64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2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57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4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3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28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24628"/>
            <a:ext cx="12192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188913"/>
          <a:ext cx="12192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Image" r:id="rId15" imgW="10006349" imgH="1269841" progId="Photoshop.Image.6">
                  <p:embed/>
                </p:oleObj>
              </mc:Choice>
              <mc:Fallback>
                <p:oleObj name="Image" r:id="rId15" imgW="10006349" imgH="126984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12192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B9A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2192000" cy="2413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0" y="0"/>
            <a:ext cx="284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508753"/>
            <a:ext cx="3860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0" y="6537328"/>
            <a:ext cx="2844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19088"/>
            <a:ext cx="1097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705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Контроллеры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2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Методы контроллера (</a:t>
            </a:r>
            <a:r>
              <a:rPr lang="en-US" sz="3200" dirty="0"/>
              <a:t>Actions</a:t>
            </a:r>
            <a:r>
              <a:rPr lang="ru-RU" sz="3200" dirty="0"/>
              <a:t>) возвращают </a:t>
            </a:r>
            <a:r>
              <a:rPr lang="en-US" sz="3200" b="1" dirty="0" err="1"/>
              <a:t>IActionResult</a:t>
            </a:r>
            <a:r>
              <a:rPr lang="ru-RU" sz="3200" dirty="0"/>
              <a:t>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ru-RU" sz="3200" dirty="0" smtClean="0"/>
              <a:t>Очевидно</a:t>
            </a:r>
            <a:r>
              <a:rPr lang="ru-RU" sz="3200" dirty="0"/>
              <a:t>, что интерфейсный тип подразумевает разные варианты.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703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Методы, возвращающие ответ с пустым телом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r>
              <a:rPr lang="ru-RU" dirty="0"/>
              <a:t>, возвращающие только код состояния (</a:t>
            </a:r>
            <a:r>
              <a:rPr lang="ru-RU" dirty="0" smtClean="0"/>
              <a:t>StatusCodeResult), например</a:t>
            </a:r>
            <a:endParaRPr lang="en-US" dirty="0" smtClean="0"/>
          </a:p>
          <a:p>
            <a:endParaRPr lang="ru-RU" dirty="0" smtClean="0"/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BadRequest</a:t>
            </a:r>
            <a:r>
              <a:rPr lang="ru-RU" dirty="0" smtClean="0"/>
              <a:t>();</a:t>
            </a:r>
            <a:r>
              <a:rPr lang="en-US" dirty="0" smtClean="0"/>
              <a:t> - </a:t>
            </a:r>
            <a:r>
              <a:rPr lang="ru-RU" dirty="0" smtClean="0"/>
              <a:t>возвращает код </a:t>
            </a:r>
            <a:r>
              <a:rPr lang="en-US" dirty="0" smtClean="0"/>
              <a:t>400</a:t>
            </a:r>
            <a:endParaRPr lang="ru-RU" dirty="0" smtClean="0"/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/>
              <a:t>NotFound</a:t>
            </a:r>
            <a:r>
              <a:rPr lang="ru-RU" dirty="0"/>
              <a:t>();</a:t>
            </a:r>
            <a:r>
              <a:rPr lang="en-US" dirty="0"/>
              <a:t> - </a:t>
            </a:r>
            <a:r>
              <a:rPr lang="ru-RU" dirty="0"/>
              <a:t>возвращает код</a:t>
            </a:r>
            <a:r>
              <a:rPr lang="en-US" dirty="0"/>
              <a:t> 404</a:t>
            </a:r>
            <a:endParaRPr lang="ru-RU" dirty="0"/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en-US" dirty="0"/>
              <a:t>OK</a:t>
            </a:r>
            <a:r>
              <a:rPr lang="ru-RU" dirty="0"/>
              <a:t>();</a:t>
            </a:r>
            <a:r>
              <a:rPr lang="en-US" dirty="0"/>
              <a:t> - </a:t>
            </a:r>
            <a:r>
              <a:rPr lang="ru-RU" dirty="0"/>
              <a:t>возвращает код</a:t>
            </a:r>
            <a:r>
              <a:rPr lang="en-US" dirty="0"/>
              <a:t> 200</a:t>
            </a:r>
            <a:endParaRPr lang="ru-RU" dirty="0"/>
          </a:p>
          <a:p>
            <a:endParaRPr lang="ru-RU" dirty="0" smtClean="0"/>
          </a:p>
          <a:p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32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Методы, возвращающие ответ с пустым телом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Методы</a:t>
            </a:r>
            <a:r>
              <a:rPr lang="ru-RU" dirty="0"/>
              <a:t>, перенаправляющие запрос (</a:t>
            </a:r>
            <a:r>
              <a:rPr lang="en-US" dirty="0" err="1"/>
              <a:t>RedirectResult</a:t>
            </a:r>
            <a:r>
              <a:rPr lang="ru-RU" dirty="0"/>
              <a:t>, </a:t>
            </a:r>
            <a:r>
              <a:rPr lang="en-US" dirty="0" err="1"/>
              <a:t>RedirectToActionResult</a:t>
            </a:r>
            <a:r>
              <a:rPr lang="en-US" dirty="0"/>
              <a:t> </a:t>
            </a:r>
            <a:r>
              <a:rPr lang="ru-RU" dirty="0"/>
              <a:t>и др.), например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pPr marL="45720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RedirectToAction</a:t>
            </a:r>
            <a:r>
              <a:rPr lang="ru-RU" dirty="0"/>
              <a:t>("</a:t>
            </a:r>
            <a:r>
              <a:rPr lang="ru-RU" dirty="0" err="1"/>
              <a:t>ActionName</a:t>
            </a:r>
            <a:r>
              <a:rPr lang="ru-RU" dirty="0"/>
              <a:t>");</a:t>
            </a:r>
          </a:p>
          <a:p>
            <a:pPr marL="45720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Redirect</a:t>
            </a:r>
            <a:r>
              <a:rPr lang="ru-RU" dirty="0"/>
              <a:t>("</a:t>
            </a:r>
            <a:r>
              <a:rPr lang="ru-RU" dirty="0" err="1"/>
              <a:t>Url</a:t>
            </a:r>
            <a:r>
              <a:rPr lang="ru-RU" dirty="0"/>
              <a:t>");</a:t>
            </a:r>
          </a:p>
          <a:p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68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Методы, возвращающие ответ с непустым телом сообщения, содержащим определенный тип контента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Методы</a:t>
            </a:r>
            <a:r>
              <a:rPr lang="ru-RU" sz="2400" dirty="0"/>
              <a:t>, возвращающие представление, например</a:t>
            </a:r>
            <a:r>
              <a:rPr lang="en-US" sz="2400" dirty="0"/>
              <a:t>:</a:t>
            </a:r>
            <a:endParaRPr lang="ru-RU" sz="2400" dirty="0"/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View</a:t>
            </a:r>
            <a:r>
              <a:rPr lang="ru-RU" dirty="0" smtClean="0"/>
              <a:t>();</a:t>
            </a:r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endParaRPr lang="ru-RU" dirty="0"/>
          </a:p>
          <a:p>
            <a:r>
              <a:rPr lang="ru-RU" sz="2400" dirty="0"/>
              <a:t>Методы, возвращающие данные в заданном формате, например:</a:t>
            </a:r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Json</a:t>
            </a:r>
            <a:r>
              <a:rPr lang="ru-RU" dirty="0"/>
              <a:t>(</a:t>
            </a:r>
            <a:r>
              <a:rPr lang="ru-RU" dirty="0" err="1"/>
              <a:t>value</a:t>
            </a:r>
            <a:r>
              <a:rPr lang="ru-RU" dirty="0"/>
              <a:t>); - </a:t>
            </a:r>
            <a:r>
              <a:rPr lang="ru-RU" sz="2400" dirty="0"/>
              <a:t>возвращает объект </a:t>
            </a:r>
            <a:r>
              <a:rPr lang="en-US" sz="2400" dirty="0"/>
              <a:t>value</a:t>
            </a:r>
            <a:r>
              <a:rPr lang="ru-RU" sz="2400" dirty="0"/>
              <a:t> в формате </a:t>
            </a:r>
            <a:r>
              <a:rPr lang="en-US" sz="2400" dirty="0"/>
              <a:t>JSON</a:t>
            </a:r>
            <a:endParaRPr lang="ru-RU" sz="2400" dirty="0"/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en-US" dirty="0"/>
              <a:t>File</a:t>
            </a:r>
            <a:r>
              <a:rPr lang="ru-RU" dirty="0"/>
              <a:t>(«</a:t>
            </a:r>
            <a:r>
              <a:rPr lang="en-US" dirty="0"/>
              <a:t>path</a:t>
            </a:r>
            <a:r>
              <a:rPr lang="ru-RU" dirty="0"/>
              <a:t>»); - </a:t>
            </a:r>
            <a:r>
              <a:rPr lang="ru-RU" sz="2400" dirty="0"/>
              <a:t>возвращает файл по пути </a:t>
            </a:r>
            <a:r>
              <a:rPr lang="en-US" sz="2400" dirty="0" smtClean="0"/>
              <a:t>path</a:t>
            </a:r>
            <a:endParaRPr lang="ru-RU" sz="2400" dirty="0" smtClean="0"/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2400" dirty="0"/>
          </a:p>
          <a:p>
            <a:pPr lvl="0"/>
            <a:r>
              <a:rPr lang="ru-RU" sz="2400" dirty="0"/>
              <a:t>Методы, возвращающие ответ с непустым телом сообщения в формате, определенным в заголовке «</a:t>
            </a:r>
            <a:r>
              <a:rPr lang="en-US" sz="2400" dirty="0"/>
              <a:t>Accept</a:t>
            </a:r>
            <a:r>
              <a:rPr lang="ru-RU" sz="2400" dirty="0"/>
              <a:t>», например:</a:t>
            </a:r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OK(</a:t>
            </a:r>
            <a:r>
              <a:rPr lang="ru-RU" dirty="0" err="1"/>
              <a:t>value</a:t>
            </a:r>
            <a:r>
              <a:rPr lang="ru-RU" dirty="0"/>
              <a:t>); -  </a:t>
            </a:r>
            <a:r>
              <a:rPr lang="ru-RU" sz="2400" dirty="0"/>
              <a:t>вернет объект </a:t>
            </a:r>
            <a:r>
              <a:rPr lang="en-US" sz="2400" dirty="0"/>
              <a:t>value</a:t>
            </a:r>
            <a:r>
              <a:rPr lang="ru-RU" sz="2400" dirty="0"/>
              <a:t> в формате </a:t>
            </a:r>
            <a:r>
              <a:rPr lang="en-US" sz="2400" dirty="0"/>
              <a:t>XML</a:t>
            </a:r>
            <a:r>
              <a:rPr lang="ru-RU" sz="2400" dirty="0"/>
              <a:t>, если в заголовке запроса указано </a:t>
            </a:r>
            <a:r>
              <a:rPr lang="en-US" sz="2400" dirty="0"/>
              <a:t>Accept</a:t>
            </a:r>
            <a:r>
              <a:rPr lang="ru-RU" sz="2400" dirty="0"/>
              <a:t>=</a:t>
            </a:r>
            <a:r>
              <a:rPr lang="en-US" sz="2400" dirty="0"/>
              <a:t>app</a:t>
            </a:r>
            <a:r>
              <a:rPr lang="ru-RU" sz="2400" dirty="0"/>
              <a:t>/</a:t>
            </a:r>
            <a:r>
              <a:rPr lang="en-US" sz="2400" dirty="0"/>
              <a:t>xml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26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71792" t="21032" r="12311" b="45664"/>
          <a:stretch/>
        </p:blipFill>
        <p:spPr bwMode="auto">
          <a:xfrm>
            <a:off x="3366655" y="1122218"/>
            <a:ext cx="5029199" cy="5098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95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Контроллер </a:t>
            </a:r>
            <a:r>
              <a:rPr lang="en-US" sz="3200" dirty="0"/>
              <a:t>ASP</a:t>
            </a:r>
            <a:r>
              <a:rPr lang="ru-RU" sz="3200" dirty="0"/>
              <a:t>.</a:t>
            </a:r>
            <a:r>
              <a:rPr lang="en-US" sz="3200" dirty="0"/>
              <a:t>NET</a:t>
            </a:r>
            <a:r>
              <a:rPr lang="ru-RU" sz="3200" dirty="0"/>
              <a:t> реагирует на действия пользователя (например, клик на кнопке формы) и взаимодействует с представлением, моделью и, зачастую, с уровнем доступа к данным (</a:t>
            </a:r>
            <a:r>
              <a:rPr lang="en-US" sz="3200" dirty="0"/>
              <a:t>DAL</a:t>
            </a:r>
            <a:r>
              <a:rPr lang="ru-RU" sz="3200" dirty="0"/>
              <a:t>)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2536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Контроллер представляет собой </a:t>
            </a:r>
            <a:r>
              <a:rPr lang="ru-RU" sz="3200" b="1" dirty="0"/>
              <a:t>класс</a:t>
            </a:r>
            <a:r>
              <a:rPr lang="ru-RU" sz="3200" dirty="0"/>
              <a:t>, содержащий методы. Методы контроллеров принято называть </a:t>
            </a:r>
            <a:r>
              <a:rPr lang="en-US" sz="3200" b="1" dirty="0"/>
              <a:t>Actions</a:t>
            </a:r>
            <a:r>
              <a:rPr lang="ru-RU" sz="3200" dirty="0"/>
              <a:t> (действия</a:t>
            </a:r>
            <a:r>
              <a:rPr lang="ru-RU" sz="3200" dirty="0" smtClean="0"/>
              <a:t>).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/>
              <a:t>Конкретные методы конкретного контроллера вызываются механизмом маршрутизации при обработке запроса клиента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865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Классы контроллеров </a:t>
            </a:r>
            <a:r>
              <a:rPr lang="ru-RU" sz="3600" b="1" dirty="0"/>
              <a:t>ДОЛЖНЫ</a:t>
            </a:r>
            <a:r>
              <a:rPr lang="ru-RU" sz="3600" dirty="0"/>
              <a:t> храниться в папке </a:t>
            </a:r>
            <a:r>
              <a:rPr lang="en-US" sz="3600" b="1" dirty="0"/>
              <a:t>Controllers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8487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Имя класса контроллера должно заканчиваться словом </a:t>
            </a:r>
            <a:r>
              <a:rPr lang="en-US" sz="3200" b="1" dirty="0"/>
              <a:t>Controller</a:t>
            </a:r>
            <a:endParaRPr lang="ru-RU" sz="3200" b="1" dirty="0"/>
          </a:p>
          <a:p>
            <a:endParaRPr lang="ru-RU" sz="3200" dirty="0" smtClean="0"/>
          </a:p>
          <a:p>
            <a:r>
              <a:rPr lang="ru-RU" sz="3200" dirty="0" smtClean="0"/>
              <a:t>Например</a:t>
            </a:r>
            <a:r>
              <a:rPr lang="ru-RU" sz="3200" dirty="0"/>
              <a:t>, для контроллера </a:t>
            </a:r>
            <a:r>
              <a:rPr lang="en-US" sz="3200" b="1" dirty="0"/>
              <a:t>Home</a:t>
            </a:r>
            <a:r>
              <a:rPr lang="ru-RU" sz="3200" dirty="0"/>
              <a:t> имя класса контроллера будет </a:t>
            </a:r>
            <a:r>
              <a:rPr lang="en-US" sz="3200" b="1" dirty="0" err="1"/>
              <a:t>HomeController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9176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имя контроллера и метод контроллера указываются в адресе </a:t>
            </a:r>
            <a:r>
              <a:rPr lang="en-US" dirty="0"/>
              <a:t>Uri </a:t>
            </a:r>
            <a:r>
              <a:rPr lang="ru-RU" dirty="0"/>
              <a:t>в виде </a:t>
            </a:r>
          </a:p>
          <a:p>
            <a:endParaRPr lang="ru-RU" dirty="0" smtClean="0"/>
          </a:p>
          <a:p>
            <a:r>
              <a:rPr lang="ru-RU" dirty="0" smtClean="0"/>
              <a:t>{</a:t>
            </a:r>
            <a:r>
              <a:rPr lang="en-US" dirty="0"/>
              <a:t>controller</a:t>
            </a:r>
            <a:r>
              <a:rPr lang="ru-RU" dirty="0"/>
              <a:t>}/{</a:t>
            </a:r>
            <a:r>
              <a:rPr lang="en-US" dirty="0"/>
              <a:t>action</a:t>
            </a:r>
            <a:r>
              <a:rPr lang="ru-RU" dirty="0"/>
              <a:t>}.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Например, если указан адрес </a:t>
            </a:r>
            <a:r>
              <a:rPr lang="en-US" b="1" i="1" dirty="0" smtClean="0"/>
              <a:t>http</a:t>
            </a:r>
            <a:r>
              <a:rPr lang="ru-RU" b="1" i="1" dirty="0"/>
              <a:t>://</a:t>
            </a:r>
            <a:r>
              <a:rPr lang="en-US" b="1" i="1" dirty="0" err="1"/>
              <a:t>xxxx</a:t>
            </a:r>
            <a:r>
              <a:rPr lang="ru-RU" b="1" i="1" dirty="0"/>
              <a:t>/</a:t>
            </a:r>
            <a:r>
              <a:rPr lang="en-US" b="1" i="1" dirty="0"/>
              <a:t>Home</a:t>
            </a:r>
            <a:r>
              <a:rPr lang="ru-RU" b="1" i="1" dirty="0"/>
              <a:t>/</a:t>
            </a:r>
            <a:r>
              <a:rPr lang="en-US" b="1" i="1" dirty="0" smtClean="0"/>
              <a:t>Index</a:t>
            </a:r>
            <a:endParaRPr lang="ru-RU" b="1" i="1" dirty="0" smtClean="0"/>
          </a:p>
          <a:p>
            <a:endParaRPr lang="ru-RU" dirty="0"/>
          </a:p>
          <a:p>
            <a:r>
              <a:rPr lang="ru-RU" dirty="0"/>
              <a:t>то на сервере сайта </a:t>
            </a:r>
            <a:r>
              <a:rPr lang="en-US" b="1" i="1" dirty="0"/>
              <a:t>http</a:t>
            </a:r>
            <a:r>
              <a:rPr lang="ru-RU" b="1" i="1" dirty="0"/>
              <a:t>://</a:t>
            </a:r>
            <a:r>
              <a:rPr lang="en-US" b="1" i="1" dirty="0"/>
              <a:t>xxx </a:t>
            </a:r>
            <a:r>
              <a:rPr lang="ru-RU" dirty="0"/>
              <a:t>будет вызван метод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ru-RU" dirty="0"/>
              <a:t>контроллера </a:t>
            </a:r>
            <a:r>
              <a:rPr lang="en-US" b="1" dirty="0"/>
              <a:t>Home</a:t>
            </a:r>
            <a:r>
              <a:rPr lang="ru-RU" dirty="0"/>
              <a:t> (класс </a:t>
            </a:r>
            <a:r>
              <a:rPr lang="en-US" b="1" dirty="0" err="1"/>
              <a:t>HomeController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00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Controller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View();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3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Класс контроллера наследуется от базового класса </a:t>
            </a:r>
            <a:r>
              <a:rPr lang="en-US" sz="3200" dirty="0"/>
              <a:t>Controller</a:t>
            </a:r>
            <a:r>
              <a:rPr lang="ru-RU" sz="3200" dirty="0"/>
              <a:t>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9805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6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1B9AD9"/>
      </a:accent1>
      <a:accent2>
        <a:srgbClr val="E4A04E"/>
      </a:accent2>
      <a:accent3>
        <a:srgbClr val="FFFFFF"/>
      </a:accent3>
      <a:accent4>
        <a:srgbClr val="174578"/>
      </a:accent4>
      <a:accent5>
        <a:srgbClr val="ABCAE9"/>
      </a:accent5>
      <a:accent6>
        <a:srgbClr val="CF9146"/>
      </a:accent6>
      <a:hlink>
        <a:srgbClr val="66CC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3366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002A56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1B9AD9"/>
        </a:accent1>
        <a:accent2>
          <a:srgbClr val="E4A04E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CF9146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6" id="{91F3F821-E8D9-448B-8200-70DC0426C776}" vid="{A5F74DCA-0B02-440B-A198-933DA60B2A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Тема6</Template>
  <TotalTime>2247</TotalTime>
  <Words>344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Times New Roman</vt:lpstr>
      <vt:lpstr>Verdana</vt:lpstr>
      <vt:lpstr>Wingdings</vt:lpstr>
      <vt:lpstr>Тема6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Методы, возвращающие ответ с пустым телом сообщения</vt:lpstr>
      <vt:lpstr>Методы, возвращающие ответ с пустым телом сообщения</vt:lpstr>
      <vt:lpstr>Методы, возвращающие ответ с непустым телом сообщения, содержащим определенный тип контента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Glamazdin</dc:creator>
  <cp:lastModifiedBy>Igor Glamazdin</cp:lastModifiedBy>
  <cp:revision>32</cp:revision>
  <dcterms:created xsi:type="dcterms:W3CDTF">2016-09-19T14:08:27Z</dcterms:created>
  <dcterms:modified xsi:type="dcterms:W3CDTF">2021-02-18T18:57:42Z</dcterms:modified>
</cp:coreProperties>
</file>