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9" r:id="rId3"/>
    <p:sldId id="292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5" r:id="rId16"/>
    <p:sldId id="291" r:id="rId17"/>
    <p:sldId id="293" r:id="rId18"/>
    <p:sldId id="29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74" r:id="rId31"/>
    <p:sldId id="275" r:id="rId32"/>
    <p:sldId id="276" r:id="rId33"/>
    <p:sldId id="277" r:id="rId34"/>
    <p:sldId id="278" r:id="rId35"/>
    <p:sldId id="268" r:id="rId36"/>
    <p:sldId id="270" r:id="rId37"/>
    <p:sldId id="271" r:id="rId38"/>
    <p:sldId id="272" r:id="rId39"/>
    <p:sldId id="273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609600" y="762000"/>
            <a:ext cx="7518400" cy="1752600"/>
          </a:xfrm>
        </p:spPr>
        <p:txBody>
          <a:bodyPr/>
          <a:lstStyle>
            <a:lvl1pPr>
              <a:defRPr sz="40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4800" y="4869160"/>
            <a:ext cx="11582400" cy="84584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800" b="0"/>
            </a:lvl1pPr>
          </a:lstStyle>
          <a:p>
            <a:r>
              <a:rPr lang="ru-RU" dirty="0" smtClean="0"/>
              <a:t>Введение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1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12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319088"/>
            <a:ext cx="27432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319088"/>
            <a:ext cx="8026400" cy="600551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408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19088"/>
            <a:ext cx="109728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09600" y="1076325"/>
            <a:ext cx="109728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144000" y="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924800" y="6508753"/>
            <a:ext cx="3860800" cy="290513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572000" y="6537328"/>
            <a:ext cx="2844800" cy="258763"/>
          </a:xfrm>
        </p:spPr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79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b="0">
                <a:solidFill>
                  <a:schemeClr val="tx2"/>
                </a:solidFill>
                <a:latin typeface="+mn-lt"/>
              </a:defRPr>
            </a:lvl1pPr>
            <a:lvl2pPr marL="0" indent="-285750">
              <a:buClrTx/>
              <a:buFont typeface="Wingdings" panose="05000000000000000000" pitchFamily="2" charset="2"/>
              <a:buChar char="q"/>
              <a:defRPr b="0">
                <a:solidFill>
                  <a:schemeClr val="tx2"/>
                </a:solidFill>
                <a:latin typeface="+mn-lt"/>
              </a:defRPr>
            </a:lvl2pPr>
            <a:lvl3pPr>
              <a:buClrTx/>
              <a:defRPr b="0">
                <a:solidFill>
                  <a:schemeClr val="tx2"/>
                </a:solidFill>
                <a:latin typeface="+mn-lt"/>
              </a:defRPr>
            </a:lvl3pPr>
            <a:lvl4pPr>
              <a:defRPr b="0">
                <a:solidFill>
                  <a:schemeClr val="tx2"/>
                </a:solidFill>
                <a:latin typeface="+mn-lt"/>
              </a:defRPr>
            </a:lvl4pPr>
            <a:lvl5pPr>
              <a:defRPr b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47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3600" b="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52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50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40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34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65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4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28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24628"/>
            <a:ext cx="12192000" cy="333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188913"/>
          <a:ext cx="12192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" r:id="rId15" imgW="10006349" imgH="1269841" progId="Photoshop.Image.6">
                  <p:embed/>
                </p:oleObj>
              </mc:Choice>
              <mc:Fallback>
                <p:oleObj name="Image" r:id="rId15" imgW="10006349" imgH="1269841" progId="Photoshop.Image.6">
                  <p:embed/>
                  <p:pic>
                    <p:nvPicPr>
                      <p:cNvPr id="10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121920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B9A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0"/>
            <a:ext cx="12192000" cy="2413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6325"/>
            <a:ext cx="10972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0" y="0"/>
            <a:ext cx="284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fld id="{7E0BEBDF-B347-4014-A00B-43F7F61B34E1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4800" y="6508753"/>
            <a:ext cx="3860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0" y="6537328"/>
            <a:ext cx="28448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319088"/>
            <a:ext cx="10972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235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Tx/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Tx/>
        <a:buFont typeface="Wingdings" panose="05000000000000000000" pitchFamily="2" charset="2"/>
        <a:buChar char="q"/>
        <a:defRPr sz="2800">
          <a:solidFill>
            <a:schemeClr val="tx2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nning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Внедрение зависимос</a:t>
            </a:r>
            <a:r>
              <a:rPr lang="ru-RU" dirty="0"/>
              <a:t>т</a:t>
            </a:r>
            <a:r>
              <a:rPr lang="ru-RU" dirty="0" smtClean="0"/>
              <a:t>ей </a:t>
            </a:r>
          </a:p>
          <a:p>
            <a:r>
              <a:rPr lang="ru-RU" dirty="0" smtClean="0"/>
              <a:t>(</a:t>
            </a:r>
            <a:r>
              <a:rPr lang="en-US" dirty="0" smtClean="0"/>
              <a:t>Dependency Injection)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2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Добавить книгу в БД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US" dirty="0">
              <a:cs typeface="Times New Roman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_storage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BookStorage1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        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book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author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Достоевский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title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Идиот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storage.Store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(book);</a:t>
            </a:r>
            <a:endParaRPr lang="ru-R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Внедрение зависимостей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dirty="0">
                <a:cs typeface="Times New Roman" pitchFamily="18" charset="0"/>
              </a:rPr>
              <a:t>Все еще требуется для тестирования объект конкретного класса </a:t>
            </a:r>
            <a:r>
              <a:rPr lang="en-US" dirty="0">
                <a:cs typeface="Times New Roman" pitchFamily="18" charset="0"/>
              </a:rPr>
              <a:t>Database.</a:t>
            </a:r>
          </a:p>
          <a:p>
            <a:pPr algn="just">
              <a:spcBef>
                <a:spcPts val="0"/>
              </a:spcBef>
            </a:pPr>
            <a:r>
              <a:rPr lang="ru-RU" dirty="0">
                <a:cs typeface="Times New Roman" pitchFamily="18" charset="0"/>
              </a:rPr>
              <a:t>Добавим интерфейс:</a:t>
            </a:r>
          </a:p>
          <a:p>
            <a:pPr algn="just">
              <a:spcBef>
                <a:spcPts val="0"/>
              </a:spcBef>
            </a:pPr>
            <a:endParaRPr lang="ru-RU" dirty="0"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IDatabase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Store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book);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  <a:endParaRPr lang="ru-R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Внедрение зависимостей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b="1" dirty="0">
                <a:cs typeface="Times New Roman" pitchFamily="18" charset="0"/>
              </a:rPr>
              <a:t>Class Database: </a:t>
            </a:r>
            <a:r>
              <a:rPr lang="en-US" b="1" dirty="0" err="1">
                <a:cs typeface="Times New Roman" pitchFamily="18" charset="0"/>
              </a:rPr>
              <a:t>IDatabase</a:t>
            </a:r>
            <a:endParaRPr lang="en-US" b="1" dirty="0"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b="1" dirty="0">
                <a:cs typeface="Times New Roman" pitchFamily="18" charset="0"/>
              </a:rPr>
              <a:t>{ . . .}</a:t>
            </a:r>
            <a:endParaRPr lang="en-US" dirty="0"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BookStorage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IDatabase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BookStorage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IDatabase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{_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;}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Store(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book)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{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db.Store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(book);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ru-R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96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Внедрение зависимостей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3200" b="1" dirty="0" err="1">
                <a:cs typeface="Times New Roman" pitchFamily="18" charset="0"/>
              </a:rPr>
              <a:t>Dependency</a:t>
            </a:r>
            <a:r>
              <a:rPr lang="ru-RU" sz="3200" b="1" dirty="0">
                <a:cs typeface="Times New Roman" pitchFamily="18" charset="0"/>
              </a:rPr>
              <a:t> </a:t>
            </a:r>
            <a:r>
              <a:rPr lang="ru-RU" sz="3200" b="1" dirty="0" err="1">
                <a:cs typeface="Times New Roman" pitchFamily="18" charset="0"/>
              </a:rPr>
              <a:t>Injection</a:t>
            </a:r>
            <a:r>
              <a:rPr lang="ru-RU" sz="3200" b="1" dirty="0">
                <a:cs typeface="Times New Roman" pitchFamily="18" charset="0"/>
              </a:rPr>
              <a:t>, </a:t>
            </a:r>
          </a:p>
          <a:p>
            <a:pPr algn="just">
              <a:spcBef>
                <a:spcPts val="0"/>
              </a:spcBef>
            </a:pPr>
            <a:r>
              <a:rPr lang="ru-RU" sz="3200" b="1" dirty="0">
                <a:cs typeface="Times New Roman" pitchFamily="18" charset="0"/>
              </a:rPr>
              <a:t>или "внедрение зависимости" </a:t>
            </a:r>
            <a:r>
              <a:rPr lang="ru-RU" sz="3200" dirty="0">
                <a:cs typeface="Times New Roman" pitchFamily="18" charset="0"/>
              </a:rPr>
              <a:t>– шаблон проектирования приложения, который предполагает, что каждый компонент ничего не знает о других компонентах, а взаимодействует с ними через интерфейсы.</a:t>
            </a:r>
          </a:p>
          <a:p>
            <a:pPr algn="just">
              <a:spcBef>
                <a:spcPts val="0"/>
              </a:spcBef>
            </a:pPr>
            <a:endParaRPr lang="ru-RU" sz="32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5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Внедрение зависимостей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ru-RU" sz="3600" dirty="0"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3600" dirty="0">
                <a:cs typeface="Times New Roman" pitchFamily="18" charset="0"/>
              </a:rPr>
              <a:t>Это называется слабым связыванием</a:t>
            </a:r>
            <a:r>
              <a:rPr lang="en-US" sz="3600" dirty="0">
                <a:cs typeface="Times New Roman" pitchFamily="18" charset="0"/>
              </a:rPr>
              <a:t> (louse coupling) </a:t>
            </a:r>
            <a:r>
              <a:rPr lang="ru-RU" sz="3600" dirty="0">
                <a:cs typeface="Times New Roman" pitchFamily="18" charset="0"/>
              </a:rPr>
              <a:t>или </a:t>
            </a:r>
            <a:r>
              <a:rPr lang="en-US" sz="3600" dirty="0" err="1">
                <a:cs typeface="Times New Roman" pitchFamily="18" charset="0"/>
              </a:rPr>
              <a:t>IoC</a:t>
            </a:r>
            <a:r>
              <a:rPr lang="en-US" sz="3600" dirty="0">
                <a:cs typeface="Times New Roman" pitchFamily="18" charset="0"/>
              </a:rPr>
              <a:t> (Inversion of Control – </a:t>
            </a:r>
            <a:r>
              <a:rPr lang="ru-RU" sz="3600" dirty="0">
                <a:cs typeface="Times New Roman" pitchFamily="18" charset="0"/>
              </a:rPr>
              <a:t>инверсия управления)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ru-RU" sz="3600" dirty="0">
                <a:cs typeface="Times New Roman" pitchFamily="18" charset="0"/>
              </a:rPr>
              <a:t> и упрощает процедуру тестирования и </a:t>
            </a:r>
            <a:r>
              <a:rPr lang="ru-RU" sz="3600" dirty="0" err="1">
                <a:cs typeface="Times New Roman" pitchFamily="18" charset="0"/>
              </a:rPr>
              <a:t>рефакторинга</a:t>
            </a:r>
            <a:r>
              <a:rPr lang="ru-RU" sz="3600" dirty="0"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18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литературе термины </a:t>
            </a:r>
            <a:r>
              <a:rPr lang="en-US" dirty="0" smtClean="0"/>
              <a:t>DI (dependency injection), </a:t>
            </a:r>
            <a:r>
              <a:rPr lang="en-US" dirty="0" err="1" smtClean="0"/>
              <a:t>IoC</a:t>
            </a:r>
            <a:r>
              <a:rPr lang="en-US" dirty="0" smtClean="0"/>
              <a:t> (inversion of control</a:t>
            </a:r>
            <a:r>
              <a:rPr lang="ru-RU" dirty="0" smtClean="0"/>
              <a:t>) означают один и тот же шаблон внедрения зависимостей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30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Внедрение зависимостей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b="1" dirty="0">
                <a:cs typeface="Times New Roman" pitchFamily="18" charset="0"/>
              </a:rPr>
              <a:t>IoC-контейнер</a:t>
            </a:r>
            <a:r>
              <a:rPr lang="ru-RU" dirty="0">
                <a:cs typeface="Times New Roman" pitchFamily="18" charset="0"/>
              </a:rPr>
              <a:t> — это библиотека, которая представляет собой фабрику. Как и любой другой класс фабрики, он отвечает за  создание  экземпляров  объектов,  но  он  также  знает,  как  создавать  экземпляры  зависимостей объектов. Это означает, что мы можем попросить контейнер создать объект класса </a:t>
            </a:r>
            <a:r>
              <a:rPr lang="en-US" dirty="0" err="1">
                <a:cs typeface="Times New Roman" pitchFamily="18" charset="0"/>
              </a:rPr>
              <a:t>BookStorage</a:t>
            </a:r>
            <a:r>
              <a:rPr lang="ru-RU" dirty="0">
                <a:cs typeface="Times New Roman" pitchFamily="18" charset="0"/>
              </a:rPr>
              <a:t>, и он также создаст экземпляры всех зависимостей и передаст их в конструктор.</a:t>
            </a:r>
          </a:p>
        </p:txBody>
      </p:sp>
    </p:spTree>
    <p:extLst>
      <p:ext uri="{BB962C8B-B14F-4D97-AF65-F5344CB8AC3E}">
        <p14:creationId xmlns:p14="http://schemas.microsoft.com/office/powerpoint/2010/main" val="399196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</a:t>
            </a:r>
            <a:r>
              <a:rPr lang="ru-RU" dirty="0"/>
              <a:t>в </a:t>
            </a:r>
            <a:r>
              <a:rPr lang="en-US" dirty="0" err="1"/>
              <a:t>ASP.Net</a:t>
            </a:r>
            <a:r>
              <a:rPr lang="en-US" dirty="0"/>
              <a:t> Core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3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Внедрение зависимостей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ASP.NET </a:t>
            </a:r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err="1" smtClean="0"/>
              <a:t>ASP.Net</a:t>
            </a:r>
            <a:r>
              <a:rPr lang="en-US" dirty="0" smtClean="0"/>
              <a:t> Core </a:t>
            </a:r>
            <a:r>
              <a:rPr lang="ru-RU" dirty="0" smtClean="0"/>
              <a:t>имеется встроенный легковесный </a:t>
            </a:r>
            <a:r>
              <a:rPr lang="en-US" b="1" dirty="0" err="1" smtClean="0"/>
              <a:t>IoC</a:t>
            </a:r>
            <a:r>
              <a:rPr lang="en-US" dirty="0" smtClean="0"/>
              <a:t> </a:t>
            </a:r>
            <a:r>
              <a:rPr lang="ru-RU" dirty="0" smtClean="0"/>
              <a:t>контейнер.</a:t>
            </a:r>
          </a:p>
          <a:p>
            <a:r>
              <a:rPr lang="ru-RU" dirty="0" smtClean="0"/>
              <a:t>Добавление сервисов вконтейнер осуществляется в в методе </a:t>
            </a:r>
            <a:r>
              <a:rPr lang="en-US" b="1" dirty="0" err="1" smtClean="0"/>
              <a:t>ConfigureServices</a:t>
            </a:r>
            <a:r>
              <a:rPr lang="en-US" dirty="0" smtClean="0"/>
              <a:t> </a:t>
            </a:r>
            <a:r>
              <a:rPr lang="ru-RU" dirty="0" smtClean="0"/>
              <a:t>класса </a:t>
            </a:r>
            <a:r>
              <a:rPr lang="en-US" b="1" dirty="0" smtClean="0"/>
              <a:t>Startup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191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IRepository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 ... }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RealRepository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IRepository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 . . .}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repository;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repo)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 repository = repo; 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400" dirty="0"/>
          </a:p>
        </p:txBody>
      </p:sp>
      <p:sp>
        <p:nvSpPr>
          <p:cNvPr id="4" name="Овал 3"/>
          <p:cNvSpPr/>
          <p:nvPr/>
        </p:nvSpPr>
        <p:spPr>
          <a:xfrm>
            <a:off x="3394364" y="882650"/>
            <a:ext cx="2272145" cy="9738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140037" y="2142836"/>
            <a:ext cx="2272145" cy="9738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759527" y="4304723"/>
            <a:ext cx="2272145" cy="9738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cs typeface="Times New Roman" pitchFamily="18" charset="0"/>
              </a:rPr>
              <a:t>Внедрение зависимостей (</a:t>
            </a:r>
            <a:r>
              <a:rPr lang="en-US" dirty="0" smtClean="0">
                <a:latin typeface="+mn-lt"/>
                <a:cs typeface="Times New Roman" pitchFamily="18" charset="0"/>
              </a:rPr>
              <a:t>Dependency Injection)</a:t>
            </a:r>
            <a:endParaRPr lang="ru-RU" dirty="0">
              <a:latin typeface="+mn-lt"/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Тема лекции</a:t>
            </a:r>
          </a:p>
          <a:p>
            <a:r>
              <a:rPr lang="ru-RU" dirty="0">
                <a:cs typeface="Times New Roman" pitchFamily="18" charset="0"/>
              </a:rPr>
              <a:t>Внедрение зависимостей (</a:t>
            </a:r>
            <a:r>
              <a:rPr lang="en-US" dirty="0">
                <a:cs typeface="Times New Roman" pitchFamily="18" charset="0"/>
              </a:rPr>
              <a:t>Dependency Injection</a:t>
            </a:r>
            <a:r>
              <a:rPr lang="en-US" dirty="0" smtClean="0">
                <a:cs typeface="Times New Roman" pitchFamily="18" charset="0"/>
              </a:rPr>
              <a:t>)</a:t>
            </a:r>
          </a:p>
          <a:p>
            <a:endParaRPr lang="ru-RU" dirty="0">
              <a:cs typeface="Times New Roman" panose="02020603050405020304" pitchFamily="18" charset="0"/>
            </a:endParaRPr>
          </a:p>
          <a:p>
            <a:r>
              <a:rPr lang="ru-RU" b="1" dirty="0">
                <a:cs typeface="Times New Roman" panose="02020603050405020304" pitchFamily="18" charset="0"/>
              </a:rPr>
              <a:t>Цели и задачи</a:t>
            </a:r>
          </a:p>
          <a:p>
            <a:r>
              <a:rPr lang="ru-RU" dirty="0">
                <a:cs typeface="Times New Roman" panose="02020603050405020304" pitchFamily="18" charset="0"/>
              </a:rPr>
              <a:t>Знакомство </a:t>
            </a:r>
            <a:r>
              <a:rPr lang="ru-RU" dirty="0" smtClean="0">
                <a:cs typeface="Times New Roman" panose="02020603050405020304" pitchFamily="18" charset="0"/>
              </a:rPr>
              <a:t>с шаблоном проектирования </a:t>
            </a:r>
            <a:r>
              <a:rPr lang="en-US" dirty="0" smtClean="0">
                <a:cs typeface="Times New Roman" panose="02020603050405020304" pitchFamily="18" charset="0"/>
              </a:rPr>
              <a:t>Dependency Injection.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 smtClean="0">
                <a:cs typeface="Times New Roman" panose="02020603050405020304" pitchFamily="18" charset="0"/>
              </a:rPr>
              <a:t>Изучение способов </a:t>
            </a:r>
            <a:r>
              <a:rPr lang="ru-RU" smtClean="0">
                <a:cs typeface="Times New Roman" panose="02020603050405020304" pitchFamily="18" charset="0"/>
              </a:rPr>
              <a:t>реализации </a:t>
            </a:r>
            <a:r>
              <a:rPr lang="en-US" smtClean="0">
                <a:cs typeface="Times New Roman" panose="02020603050405020304" pitchFamily="18" charset="0"/>
              </a:rPr>
              <a:t>Dependency </a:t>
            </a:r>
            <a:r>
              <a:rPr lang="en-US" dirty="0" smtClean="0">
                <a:cs typeface="Times New Roman" panose="02020603050405020304" pitchFamily="18" charset="0"/>
              </a:rPr>
              <a:t>Injection</a:t>
            </a:r>
            <a:r>
              <a:rPr lang="ru-RU" dirty="0" smtClean="0">
                <a:cs typeface="Times New Roman" panose="02020603050405020304" pitchFamily="18" charset="0"/>
              </a:rPr>
              <a:t> в </a:t>
            </a:r>
            <a:r>
              <a:rPr lang="en-US" dirty="0" smtClean="0">
                <a:cs typeface="Times New Roman" panose="02020603050405020304" pitchFamily="18" charset="0"/>
              </a:rPr>
              <a:t>ASP.NET MVC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4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сервиса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public void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services)</a:t>
            </a:r>
          </a:p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services.AddTransient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IRepository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RealRepository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services.AddMvc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8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конкретного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HelperClass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 . . .}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HelperClass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helper;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IRepository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repository;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repo,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HelperClass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hlp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helper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hlp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repository = repo;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424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Внедрение конкретного типа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services)</a:t>
            </a:r>
          </a:p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services.AddTransient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IRepository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RealRepository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services.AddTransient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HelperClass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services.AddMvc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79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контекста </a:t>
            </a:r>
            <a:r>
              <a:rPr lang="en-US" dirty="0" smtClean="0"/>
              <a:t>Entity Framework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MyDbContext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&gt;(options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                options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UseSqlServer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(Configuration[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ConnectionStrings:MyDB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527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сервисов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Внедрение зависимостей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9468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регистрации 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AddTransient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AddScoped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AddSingleton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07710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AddTransient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AddTransient</a:t>
            </a:r>
            <a:r>
              <a:rPr lang="en-US" dirty="0" smtClean="0"/>
              <a:t>&lt;service, </a:t>
            </a:r>
            <a:r>
              <a:rPr lang="en-US" dirty="0" err="1" smtClean="0"/>
              <a:t>implType</a:t>
            </a:r>
            <a:r>
              <a:rPr lang="en-US" dirty="0" smtClean="0"/>
              <a:t>&gt;()</a:t>
            </a:r>
          </a:p>
          <a:p>
            <a:r>
              <a:rPr lang="en-US" dirty="0" err="1"/>
              <a:t>AddTransient</a:t>
            </a:r>
            <a:r>
              <a:rPr lang="en-US" dirty="0"/>
              <a:t>&lt;service</a:t>
            </a:r>
            <a:r>
              <a:rPr lang="en-US" dirty="0" smtClean="0"/>
              <a:t>&gt;()</a:t>
            </a:r>
          </a:p>
          <a:p>
            <a:r>
              <a:rPr lang="en-US" dirty="0" err="1" smtClean="0"/>
              <a:t>AddTransient</a:t>
            </a:r>
            <a:r>
              <a:rPr lang="en-US" dirty="0" smtClean="0"/>
              <a:t>&lt;service&gt;(</a:t>
            </a:r>
            <a:r>
              <a:rPr lang="en-US" dirty="0" err="1"/>
              <a:t>factoryFunc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algn="just"/>
            <a:r>
              <a:rPr lang="ru-RU" dirty="0"/>
              <a:t>П</a:t>
            </a:r>
            <a:r>
              <a:rPr lang="ru-RU" dirty="0" smtClean="0"/>
              <a:t>оставщик </a:t>
            </a:r>
            <a:r>
              <a:rPr lang="ru-RU" dirty="0"/>
              <a:t>услуг должен создать новый экземпляр типа </a:t>
            </a:r>
            <a:r>
              <a:rPr lang="ru-RU" b="1" dirty="0" smtClean="0"/>
              <a:t>всякий </a:t>
            </a:r>
            <a:r>
              <a:rPr lang="ru-RU" b="1" dirty="0"/>
              <a:t>раз</a:t>
            </a:r>
            <a:r>
              <a:rPr lang="ru-RU" dirty="0"/>
              <a:t>, когда ему необходимо </a:t>
            </a:r>
            <a:r>
              <a:rPr lang="ru-RU" dirty="0" smtClean="0"/>
              <a:t>разрешить</a:t>
            </a:r>
            <a:r>
              <a:rPr lang="en-US" dirty="0" smtClean="0"/>
              <a:t> </a:t>
            </a:r>
            <a:r>
              <a:rPr lang="ru-RU" dirty="0" smtClean="0"/>
              <a:t>внедрение зависимости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577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AddScoped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AddScoped</a:t>
            </a:r>
            <a:r>
              <a:rPr lang="en-US" dirty="0" smtClean="0"/>
              <a:t>&lt;service, </a:t>
            </a:r>
            <a:r>
              <a:rPr lang="en-US" dirty="0" err="1" smtClean="0"/>
              <a:t>implType</a:t>
            </a:r>
            <a:r>
              <a:rPr lang="en-US" dirty="0"/>
              <a:t>&gt;()</a:t>
            </a:r>
          </a:p>
          <a:p>
            <a:r>
              <a:rPr lang="en-US" dirty="0" err="1"/>
              <a:t>AddScoped</a:t>
            </a:r>
            <a:r>
              <a:rPr lang="en-US" dirty="0"/>
              <a:t>&lt;service&gt;()</a:t>
            </a:r>
          </a:p>
          <a:p>
            <a:r>
              <a:rPr lang="en-US" dirty="0" err="1"/>
              <a:t>AddScoped</a:t>
            </a:r>
            <a:r>
              <a:rPr lang="en-US" dirty="0"/>
              <a:t>&lt;service</a:t>
            </a:r>
            <a:r>
              <a:rPr lang="en-US" dirty="0" smtClean="0"/>
              <a:t>&gt;(</a:t>
            </a:r>
            <a:r>
              <a:rPr lang="en-US" dirty="0" err="1"/>
              <a:t>factoryFunc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algn="just"/>
            <a:r>
              <a:rPr lang="ru-RU" dirty="0"/>
              <a:t>Этот жизненный цикл создает </a:t>
            </a:r>
            <a:r>
              <a:rPr lang="ru-RU" b="1" dirty="0"/>
              <a:t>один объект </a:t>
            </a:r>
            <a:r>
              <a:rPr lang="ru-RU" dirty="0" smtClean="0"/>
              <a:t>класса </a:t>
            </a:r>
            <a:r>
              <a:rPr lang="ru-RU" dirty="0"/>
              <a:t>реализации, который используется </a:t>
            </a:r>
            <a:r>
              <a:rPr lang="ru-RU" b="1" dirty="0"/>
              <a:t>для разрешения всех зависимостей</a:t>
            </a:r>
            <a:r>
              <a:rPr lang="ru-RU" dirty="0"/>
              <a:t>, связанных с одной областью, что обычно означает </a:t>
            </a:r>
            <a:r>
              <a:rPr lang="ru-RU" b="1" dirty="0"/>
              <a:t>один HTTP-запрос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175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AddScoped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ru-RU" dirty="0" smtClean="0"/>
              <a:t>Поскольку область</a:t>
            </a:r>
            <a:r>
              <a:rPr lang="ru-RU" dirty="0"/>
              <a:t>ю</a:t>
            </a:r>
            <a:r>
              <a:rPr lang="ru-RU" dirty="0" smtClean="0"/>
              <a:t> </a:t>
            </a:r>
            <a:r>
              <a:rPr lang="ru-RU" dirty="0"/>
              <a:t>по умолчанию является </a:t>
            </a:r>
            <a:r>
              <a:rPr lang="ru-RU" dirty="0" smtClean="0"/>
              <a:t>HTTP-запрос, </a:t>
            </a:r>
            <a:r>
              <a:rPr lang="ru-RU" dirty="0"/>
              <a:t>этот жизненный цикл позволяет обмениваться одним </a:t>
            </a:r>
            <a:r>
              <a:rPr lang="ru-RU" dirty="0" smtClean="0"/>
              <a:t>объектом между </a:t>
            </a:r>
            <a:r>
              <a:rPr lang="ru-RU" dirty="0"/>
              <a:t>всеми компонентами, обрабатывающими запрос, и чаще всего полезен для совместного использования общих данных контекста при написании пользовательских </a:t>
            </a:r>
            <a:r>
              <a:rPr lang="ru-RU" dirty="0" smtClean="0"/>
              <a:t>классов.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723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AddSingleton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AddSingleton</a:t>
            </a:r>
            <a:r>
              <a:rPr lang="en-US" dirty="0" smtClean="0"/>
              <a:t>&lt;service, </a:t>
            </a:r>
            <a:r>
              <a:rPr lang="en-US" dirty="0" err="1" smtClean="0"/>
              <a:t>implType</a:t>
            </a:r>
            <a:r>
              <a:rPr lang="en-US" dirty="0"/>
              <a:t>&gt;()</a:t>
            </a:r>
          </a:p>
          <a:p>
            <a:r>
              <a:rPr lang="en-US" dirty="0" err="1"/>
              <a:t>AddSingleton</a:t>
            </a:r>
            <a:r>
              <a:rPr lang="en-US" dirty="0"/>
              <a:t>&lt;service&gt;()</a:t>
            </a:r>
          </a:p>
          <a:p>
            <a:r>
              <a:rPr lang="en-US" dirty="0" err="1" smtClean="0"/>
              <a:t>AddSingleton</a:t>
            </a:r>
            <a:r>
              <a:rPr lang="en-US" dirty="0" smtClean="0"/>
              <a:t>&lt;service&gt;(</a:t>
            </a:r>
            <a:r>
              <a:rPr lang="en-US" dirty="0" err="1"/>
              <a:t>factoryFunc</a:t>
            </a:r>
            <a:r>
              <a:rPr lang="en-US" dirty="0" smtClean="0"/>
              <a:t>)</a:t>
            </a:r>
          </a:p>
          <a:p>
            <a:r>
              <a:rPr lang="en-US" dirty="0" err="1"/>
              <a:t>AddSingleton</a:t>
            </a:r>
            <a:r>
              <a:rPr lang="en-US" dirty="0"/>
              <a:t>&lt;service</a:t>
            </a:r>
            <a:r>
              <a:rPr lang="en-US" dirty="0" smtClean="0"/>
              <a:t>&gt;(Instance)</a:t>
            </a:r>
          </a:p>
          <a:p>
            <a:endParaRPr lang="en-US" dirty="0"/>
          </a:p>
          <a:p>
            <a:pPr algn="just"/>
            <a:r>
              <a:rPr lang="ru-RU" dirty="0"/>
              <a:t>Жизненный цикл </a:t>
            </a:r>
            <a:r>
              <a:rPr lang="ru-RU" dirty="0" err="1"/>
              <a:t>Singleton</a:t>
            </a:r>
            <a:r>
              <a:rPr lang="ru-RU" dirty="0"/>
              <a:t> гарантирует, что </a:t>
            </a:r>
            <a:r>
              <a:rPr lang="ru-RU" b="1" dirty="0"/>
              <a:t>один объект </a:t>
            </a:r>
            <a:r>
              <a:rPr lang="ru-RU" dirty="0"/>
              <a:t>используется для разрешения </a:t>
            </a:r>
            <a:r>
              <a:rPr lang="ru-RU" b="1" dirty="0"/>
              <a:t>всех зависимостей </a:t>
            </a:r>
            <a:r>
              <a:rPr lang="ru-RU" dirty="0"/>
              <a:t>для данного типа службы.</a:t>
            </a:r>
          </a:p>
        </p:txBody>
      </p:sp>
    </p:spTree>
    <p:extLst>
      <p:ext uri="{BB962C8B-B14F-4D97-AF65-F5344CB8AC3E}">
        <p14:creationId xmlns:p14="http://schemas.microsoft.com/office/powerpoint/2010/main" val="132055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</a:t>
            </a:r>
            <a:r>
              <a:rPr lang="en-US" dirty="0" err="1" smtClean="0"/>
              <a:t>Seemann</a:t>
            </a:r>
            <a:r>
              <a:rPr lang="ru-RU" dirty="0" smtClean="0"/>
              <a:t> - </a:t>
            </a:r>
            <a:r>
              <a:rPr lang="en-US" dirty="0" smtClean="0"/>
              <a:t>Dependency </a:t>
            </a:r>
            <a:r>
              <a:rPr lang="en-US" dirty="0"/>
              <a:t>Injection in .</a:t>
            </a:r>
            <a:r>
              <a:rPr lang="en-US" dirty="0" smtClean="0"/>
              <a:t>NET</a:t>
            </a:r>
            <a:r>
              <a:rPr lang="ru-RU" dirty="0" smtClean="0"/>
              <a:t> - </a:t>
            </a:r>
            <a:r>
              <a:rPr lang="en-US" dirty="0"/>
              <a:t>Manning Publications Co</a:t>
            </a:r>
            <a:r>
              <a:rPr lang="en-US" dirty="0" smtClean="0"/>
              <a:t>.</a:t>
            </a:r>
            <a:r>
              <a:rPr lang="ru-RU" dirty="0" smtClean="0"/>
              <a:t>, 2012. 499</a:t>
            </a:r>
            <a:r>
              <a:rPr lang="en-US" dirty="0" smtClean="0"/>
              <a:t>p.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www.manning.com</a:t>
            </a:r>
            <a:r>
              <a:rPr lang="en-US" dirty="0" smtClean="0"/>
              <a:t> )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87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сервиса в контроллере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526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</a:t>
            </a:r>
            <a:r>
              <a:rPr lang="en-US" dirty="0" smtClean="0"/>
              <a:t> </a:t>
            </a:r>
            <a:r>
              <a:rPr lang="ru-RU" dirty="0" smtClean="0"/>
              <a:t>через конструктор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D9A"/>
                </a:solidFill>
                <a:latin typeface="Consolas" panose="020B0609020204030204" pitchFamily="49" charset="0"/>
              </a:rPr>
              <a:t>HomeController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7D9A"/>
                </a:solidFill>
                <a:latin typeface="Consolas" panose="020B0609020204030204" pitchFamily="49" charset="0"/>
              </a:rPr>
              <a:t>Controller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101FD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101FD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D9A"/>
                </a:solidFill>
                <a:latin typeface="Consolas" panose="020B0609020204030204" pitchFamily="49" charset="0"/>
              </a:rPr>
              <a:t>IDadtaBase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101FD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HomeController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7D9A"/>
                </a:solidFill>
                <a:latin typeface="Consolas" panose="020B0609020204030204" pitchFamily="49" charset="0"/>
              </a:rPr>
              <a:t>IDadtaBase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 . 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5650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в </a:t>
            </a:r>
            <a:r>
              <a:rPr lang="en-US" dirty="0" smtClean="0"/>
              <a:t>action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D9A"/>
                </a:solidFill>
                <a:latin typeface="Consolas" panose="020B0609020204030204" pitchFamily="49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D9A"/>
                </a:solidFill>
                <a:latin typeface="Consolas" panose="020B0609020204030204" pitchFamily="49" charset="0"/>
              </a:rPr>
              <a:t>About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FromServices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 err="1">
                <a:solidFill>
                  <a:srgbClr val="007D9A"/>
                </a:solidFill>
                <a:latin typeface="Consolas" panose="020B0609020204030204" pitchFamily="49" charset="0"/>
              </a:rPr>
              <a:t>IDateTime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Current server time: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dt.Now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101FD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View();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5768788" y="882650"/>
            <a:ext cx="3039036" cy="8789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57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сервиса в представлении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9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Microsoft.AspNetCore.Identity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inject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SignInManager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IdentityUser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SignInManager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@inject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D9A"/>
                </a:solidFill>
                <a:latin typeface="Consolas" panose="020B0609020204030204" pitchFamily="49" charset="0"/>
              </a:rPr>
              <a:t>UserManager</a:t>
            </a:r>
            <a:r>
              <a:rPr lang="en-US" dirty="0" smtClean="0"/>
              <a:t>&lt;</a:t>
            </a:r>
            <a:r>
              <a:rPr lang="en-US" dirty="0" err="1">
                <a:solidFill>
                  <a:srgbClr val="007D9A"/>
                </a:solidFill>
                <a:latin typeface="Consolas" panose="020B0609020204030204" pitchFamily="49" charset="0"/>
              </a:rPr>
              <a:t>IdentityUser</a:t>
            </a:r>
            <a:r>
              <a:rPr lang="en-US" dirty="0"/>
              <a:t>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UserManager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SignInManager.IsSignedIn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(User))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199" y="1532965"/>
            <a:ext cx="1734671" cy="12102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способы получения сервисов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Внедрение зависимостей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сервиса из 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Microsoft.Extensions.DependencyInjection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 . .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. . 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HelperClass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pelper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HttpContext.RequestServices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GetService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HelperClass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View();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555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сервиса в произвольном классе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Microsoft.Extensions.DependencyInjection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HelperClass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HelperClass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repository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app.ApplicationServices.GetService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IRepository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255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</a:t>
            </a:r>
            <a:r>
              <a:rPr lang="en-US" dirty="0" smtClean="0"/>
              <a:t>Scoped </a:t>
            </a:r>
            <a:r>
              <a:rPr lang="ru-RU" dirty="0" smtClean="0"/>
              <a:t>сервисов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Внедрение </a:t>
            </a:r>
            <a:r>
              <a:rPr lang="ru-RU" dirty="0" smtClean="0"/>
              <a:t>зависимостей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832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</a:t>
            </a:r>
            <a:r>
              <a:rPr lang="en-US" dirty="0"/>
              <a:t>Scoped </a:t>
            </a:r>
            <a:r>
              <a:rPr lang="ru-RU" dirty="0"/>
              <a:t>сервисов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IApplicationBuilder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app;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scope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app.ApplicationServices.CreateScope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service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scope.ServiceProvider.GetRequiredService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ServiceType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. . 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4956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+mn-lt"/>
                <a:cs typeface="Times New Roman" pitchFamily="18" charset="0"/>
              </a:rPr>
              <a:t>Класс </a:t>
            </a:r>
            <a:r>
              <a:rPr lang="en-US" dirty="0">
                <a:latin typeface="+mn-lt"/>
                <a:cs typeface="Times New Roman" pitchFamily="18" charset="0"/>
              </a:rPr>
              <a:t>Book</a:t>
            </a:r>
            <a:endParaRPr lang="ru-RU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Book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author;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</a:rPr>
              <a:t>автор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title;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</a:rPr>
              <a:t>название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  <a:endParaRPr lang="ru-R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+mn-lt"/>
                <a:cs typeface="Times New Roman" pitchFamily="18" charset="0"/>
              </a:rPr>
              <a:t>Класс управления хранилищем книг</a:t>
            </a:r>
            <a:endParaRPr lang="ru-RU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</a:rPr>
              <a:t>BookStorage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</a:rPr>
              <a:t>DataBase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db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BookStorage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{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db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</a:rPr>
              <a:t>DataBase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();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</a:rPr>
              <a:t>Создается объект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</a:rPr>
              <a:t>DataBase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Store(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author,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title)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</a:rPr>
              <a:t>Book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book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</a:rPr>
              <a:t>Book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</a:rPr>
              <a:t>Создается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</a:rPr>
              <a:t>объект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</a:rPr>
              <a:t> Book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book.author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= author;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book.title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=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db.Store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(book);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ru-RU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dirty="0">
                <a:cs typeface="Times New Roman" pitchFamily="18" charset="0"/>
              </a:rPr>
              <a:t>Добавить книгу в БД: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ru-RU" dirty="0">
              <a:cs typeface="Times New Roman" pitchFamily="18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BookStorage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_storage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BookStorage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();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storage.Store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Достоевский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 ", "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Идиот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);</a:t>
            </a:r>
            <a:endParaRPr lang="ru-R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Внедрение зависимостей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US" dirty="0"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dirty="0">
                <a:cs typeface="Times New Roman" pitchFamily="18" charset="0"/>
              </a:rPr>
              <a:t>В приведенном примере имеется </a:t>
            </a:r>
            <a:r>
              <a:rPr lang="ru-RU" b="1" dirty="0">
                <a:cs typeface="Times New Roman" pitchFamily="18" charset="0"/>
              </a:rPr>
              <a:t>сильная связь </a:t>
            </a:r>
            <a:r>
              <a:rPr lang="ru-RU" dirty="0">
                <a:cs typeface="Times New Roman" pitchFamily="18" charset="0"/>
              </a:rPr>
              <a:t>между классом </a:t>
            </a:r>
            <a:r>
              <a:rPr lang="en-US" dirty="0" err="1">
                <a:cs typeface="Times New Roman" pitchFamily="18" charset="0"/>
              </a:rPr>
              <a:t>BookStorage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и классами </a:t>
            </a:r>
            <a:r>
              <a:rPr lang="en-US" dirty="0">
                <a:cs typeface="Times New Roman" pitchFamily="18" charset="0"/>
              </a:rPr>
              <a:t>Book </a:t>
            </a:r>
            <a:r>
              <a:rPr lang="ru-RU" dirty="0">
                <a:cs typeface="Times New Roman" pitchFamily="18" charset="0"/>
              </a:rPr>
              <a:t>и </a:t>
            </a:r>
            <a:r>
              <a:rPr lang="en-US" dirty="0">
                <a:cs typeface="Times New Roman" pitchFamily="18" charset="0"/>
              </a:rPr>
              <a:t>Database</a:t>
            </a:r>
            <a:r>
              <a:rPr lang="ru-RU" dirty="0">
                <a:cs typeface="Times New Roman" pitchFamily="18" charset="0"/>
              </a:rPr>
              <a:t>, т.к. внутри класса </a:t>
            </a:r>
            <a:r>
              <a:rPr lang="en-US" dirty="0" err="1">
                <a:cs typeface="Times New Roman" pitchFamily="18" charset="0"/>
              </a:rPr>
              <a:t>BookStorage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создаются объекты других классов</a:t>
            </a:r>
            <a:r>
              <a:rPr lang="en-US" dirty="0">
                <a:cs typeface="Times New Roman" pitchFamily="18" charset="0"/>
              </a:rPr>
              <a:t>: Book </a:t>
            </a:r>
            <a:r>
              <a:rPr lang="ru-RU" dirty="0">
                <a:cs typeface="Times New Roman" pitchFamily="18" charset="0"/>
              </a:rPr>
              <a:t>и </a:t>
            </a:r>
            <a:r>
              <a:rPr lang="en-US" dirty="0">
                <a:cs typeface="Times New Roman" pitchFamily="18" charset="0"/>
              </a:rPr>
              <a:t>Database. </a:t>
            </a:r>
            <a:endParaRPr lang="ru-R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Внедрение зависимостей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US" sz="3200" dirty="0"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3200" dirty="0">
                <a:cs typeface="Times New Roman" pitchFamily="18" charset="0"/>
              </a:rPr>
              <a:t>Класс </a:t>
            </a:r>
            <a:r>
              <a:rPr lang="en-US" sz="3200" dirty="0" err="1">
                <a:cs typeface="Times New Roman" pitchFamily="18" charset="0"/>
              </a:rPr>
              <a:t>BookStorage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ru-RU" sz="3200" dirty="0">
                <a:cs typeface="Times New Roman" pitchFamily="18" charset="0"/>
              </a:rPr>
              <a:t>невозможно протестировать независимо.</a:t>
            </a:r>
          </a:p>
          <a:p>
            <a:pPr algn="just">
              <a:spcBef>
                <a:spcPts val="0"/>
              </a:spcBef>
            </a:pPr>
            <a:endParaRPr lang="ru-RU" sz="3200" dirty="0"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3200" dirty="0">
                <a:cs typeface="Times New Roman" pitchFamily="18" charset="0"/>
              </a:rPr>
              <a:t>Т.к. объекты других классов</a:t>
            </a:r>
            <a:r>
              <a:rPr lang="en-US" sz="3200" dirty="0">
                <a:cs typeface="Times New Roman" pitchFamily="18" charset="0"/>
              </a:rPr>
              <a:t>: Book </a:t>
            </a:r>
            <a:r>
              <a:rPr lang="ru-RU" sz="3200" dirty="0">
                <a:cs typeface="Times New Roman" pitchFamily="18" charset="0"/>
              </a:rPr>
              <a:t>и </a:t>
            </a:r>
            <a:r>
              <a:rPr lang="en-US" sz="3200" dirty="0">
                <a:cs typeface="Times New Roman" pitchFamily="18" charset="0"/>
              </a:rPr>
              <a:t>Database</a:t>
            </a:r>
            <a:r>
              <a:rPr lang="ru-RU" sz="3200" dirty="0">
                <a:cs typeface="Times New Roman" pitchFamily="18" charset="0"/>
              </a:rPr>
              <a:t> создаются внутри класса </a:t>
            </a:r>
            <a:r>
              <a:rPr lang="en-US" sz="3200" dirty="0" err="1">
                <a:cs typeface="Times New Roman" pitchFamily="18" charset="0"/>
              </a:rPr>
              <a:t>BookStorage</a:t>
            </a:r>
            <a:r>
              <a:rPr lang="ru-RU" sz="3200" dirty="0">
                <a:cs typeface="Times New Roman" pitchFamily="18" charset="0"/>
              </a:rPr>
              <a:t>,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ru-RU" sz="3200" dirty="0">
                <a:cs typeface="Times New Roman" pitchFamily="18" charset="0"/>
              </a:rPr>
              <a:t>невозможно подменить объекты этих классов макетами.</a:t>
            </a:r>
          </a:p>
        </p:txBody>
      </p:sp>
    </p:spTree>
    <p:extLst>
      <p:ext uri="{BB962C8B-B14F-4D97-AF65-F5344CB8AC3E}">
        <p14:creationId xmlns:p14="http://schemas.microsoft.com/office/powerpoint/2010/main" val="276485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+mn-lt"/>
                <a:cs typeface="Times New Roman" pitchFamily="18" charset="0"/>
              </a:rPr>
              <a:t>Модификация класса </a:t>
            </a:r>
            <a:r>
              <a:rPr lang="en-US" dirty="0" err="1">
                <a:latin typeface="+mn-lt"/>
                <a:cs typeface="Times New Roman" pitchFamily="18" charset="0"/>
              </a:rPr>
              <a:t>BookStorage</a:t>
            </a:r>
            <a:endParaRPr lang="ru-RU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BookStorage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BookStorage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database)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= database;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	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Store(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book)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db.Store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(book);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  <a:endParaRPr lang="ru-RU" dirty="0">
              <a:cs typeface="Times New Roman" pitchFamily="18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5519936" y="2564904"/>
            <a:ext cx="3168352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5159896" y="4509120"/>
            <a:ext cx="216024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3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1B9AD9"/>
      </a:accent1>
      <a:accent2>
        <a:srgbClr val="E4A04E"/>
      </a:accent2>
      <a:accent3>
        <a:srgbClr val="FFFFFF"/>
      </a:accent3>
      <a:accent4>
        <a:srgbClr val="174578"/>
      </a:accent4>
      <a:accent5>
        <a:srgbClr val="ABCAE9"/>
      </a:accent5>
      <a:accent6>
        <a:srgbClr val="CF9146"/>
      </a:accent6>
      <a:hlink>
        <a:srgbClr val="66CC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3366"/>
        </a:dk1>
        <a:lt1>
          <a:srgbClr val="FFFFFF"/>
        </a:lt1>
        <a:dk2>
          <a:srgbClr val="000000"/>
        </a:dk2>
        <a:lt2>
          <a:srgbClr val="C0C0C0"/>
        </a:lt2>
        <a:accent1>
          <a:srgbClr val="3556A7"/>
        </a:accent1>
        <a:accent2>
          <a:srgbClr val="C78DD7"/>
        </a:accent2>
        <a:accent3>
          <a:srgbClr val="FFFFFF"/>
        </a:accent3>
        <a:accent4>
          <a:srgbClr val="002A56"/>
        </a:accent4>
        <a:accent5>
          <a:srgbClr val="AEB4D0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399D72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ECCBC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1B9AD9"/>
        </a:accent1>
        <a:accent2>
          <a:srgbClr val="E4A04E"/>
        </a:accent2>
        <a:accent3>
          <a:srgbClr val="FFFFFF"/>
        </a:accent3>
        <a:accent4>
          <a:srgbClr val="174578"/>
        </a:accent4>
        <a:accent5>
          <a:srgbClr val="ABCAE9"/>
        </a:accent5>
        <a:accent6>
          <a:srgbClr val="CF9146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" id="{9FC5CA6D-6FA5-434D-8253-26247131DF48}" vid="{4A56CC99-B39C-4ABD-868F-AE070C4331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11694</TotalTime>
  <Words>842</Words>
  <Application>Microsoft Office PowerPoint</Application>
  <PresentationFormat>Widescreen</PresentationFormat>
  <Paragraphs>234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Consolas</vt:lpstr>
      <vt:lpstr>Times New Roman</vt:lpstr>
      <vt:lpstr>Verdana</vt:lpstr>
      <vt:lpstr>Wingdings</vt:lpstr>
      <vt:lpstr>Theme</vt:lpstr>
      <vt:lpstr>Image</vt:lpstr>
      <vt:lpstr>PowerPoint Presentation</vt:lpstr>
      <vt:lpstr>Внедрение зависимостей (Dependency Injection)</vt:lpstr>
      <vt:lpstr>PowerPoint Presentation</vt:lpstr>
      <vt:lpstr>Класс Book</vt:lpstr>
      <vt:lpstr>Класс управления хранилищем книг</vt:lpstr>
      <vt:lpstr>Добавить книгу в БД:</vt:lpstr>
      <vt:lpstr>Внедрение зависимостей</vt:lpstr>
      <vt:lpstr>Внедрение зависимостей</vt:lpstr>
      <vt:lpstr>Модификация класса BookStorage</vt:lpstr>
      <vt:lpstr>Добавить книгу в БД</vt:lpstr>
      <vt:lpstr>Внедрение зависимостей</vt:lpstr>
      <vt:lpstr>Внедрение зависимостей</vt:lpstr>
      <vt:lpstr>Внедрение зависимостей</vt:lpstr>
      <vt:lpstr>Внедрение зависимостей</vt:lpstr>
      <vt:lpstr>PowerPoint Presentation</vt:lpstr>
      <vt:lpstr>Внедрение зависимостей</vt:lpstr>
      <vt:lpstr>DI в ASP.Net Core </vt:lpstr>
      <vt:lpstr>Внедрение зависимостей в ASP.NET Core</vt:lpstr>
      <vt:lpstr>PowerPoint Presentation</vt:lpstr>
      <vt:lpstr>Добавление сервиса</vt:lpstr>
      <vt:lpstr>Внедрение конкретного типа</vt:lpstr>
      <vt:lpstr>Внедрение конкретного типа</vt:lpstr>
      <vt:lpstr>Внедрение контекста Entity Framework</vt:lpstr>
      <vt:lpstr>Жизненный цикл сервисов</vt:lpstr>
      <vt:lpstr>Методы регистрации сервисов</vt:lpstr>
      <vt:lpstr>AddTransient</vt:lpstr>
      <vt:lpstr>AddScoped</vt:lpstr>
      <vt:lpstr>AddScoped</vt:lpstr>
      <vt:lpstr>AddSingleton</vt:lpstr>
      <vt:lpstr>Получение сервиса в контроллере</vt:lpstr>
      <vt:lpstr>Внедрение через конструктор</vt:lpstr>
      <vt:lpstr>Внедрение в action</vt:lpstr>
      <vt:lpstr>Получение сервиса в представлении</vt:lpstr>
      <vt:lpstr>PowerPoint Presentation</vt:lpstr>
      <vt:lpstr>Другие способы получения сервисов</vt:lpstr>
      <vt:lpstr>Получение сервиса из запроса</vt:lpstr>
      <vt:lpstr>Получение сервиса в произвольном классе</vt:lpstr>
      <vt:lpstr>Получение Scoped сервисов</vt:lpstr>
      <vt:lpstr>Получение Scoped сервисов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 Glamazdin</dc:creator>
  <cp:lastModifiedBy>Igor Glamazdin</cp:lastModifiedBy>
  <cp:revision>58</cp:revision>
  <dcterms:created xsi:type="dcterms:W3CDTF">2016-09-19T14:08:27Z</dcterms:created>
  <dcterms:modified xsi:type="dcterms:W3CDTF">2021-03-01T08:30:03Z</dcterms:modified>
</cp:coreProperties>
</file>