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  <p:sldMasterId id="2147483773" r:id="rId3"/>
    <p:sldMasterId id="2147483785" r:id="rId4"/>
    <p:sldMasterId id="2147483790" r:id="rId5"/>
  </p:sldMasterIdLst>
  <p:notesMasterIdLst>
    <p:notesMasterId r:id="rId26"/>
  </p:notesMasterIdLst>
  <p:sldIdLst>
    <p:sldId id="256" r:id="rId6"/>
    <p:sldId id="312" r:id="rId7"/>
    <p:sldId id="315" r:id="rId8"/>
    <p:sldId id="275" r:id="rId9"/>
    <p:sldId id="276" r:id="rId10"/>
    <p:sldId id="277" r:id="rId11"/>
    <p:sldId id="278" r:id="rId12"/>
    <p:sldId id="279" r:id="rId13"/>
    <p:sldId id="280" r:id="rId14"/>
    <p:sldId id="316" r:id="rId15"/>
    <p:sldId id="317" r:id="rId16"/>
    <p:sldId id="318" r:id="rId17"/>
    <p:sldId id="281" r:id="rId18"/>
    <p:sldId id="320" r:id="rId19"/>
    <p:sldId id="325" r:id="rId20"/>
    <p:sldId id="322" r:id="rId21"/>
    <p:sldId id="326" r:id="rId22"/>
    <p:sldId id="328" r:id="rId23"/>
    <p:sldId id="327" r:id="rId24"/>
    <p:sldId id="324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660"/>
  </p:normalViewPr>
  <p:slideViewPr>
    <p:cSldViewPr>
      <p:cViewPr varScale="1">
        <p:scale>
          <a:sx n="91" d="100"/>
          <a:sy n="91" d="100"/>
        </p:scale>
        <p:origin x="-336" y="-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7EDC-20BD-46AF-901F-12B5C49A6870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9F926-C551-4C60-B597-4D1EA39827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02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6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31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11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821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97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228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85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32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534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27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52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88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204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08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617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458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9251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012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6847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2857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327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068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990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7738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609600" y="762000"/>
            <a:ext cx="7518400" cy="1752600"/>
          </a:xfrm>
        </p:spPr>
        <p:txBody>
          <a:bodyPr/>
          <a:lstStyle>
            <a:lvl1pPr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4800" y="5054600"/>
            <a:ext cx="11582400" cy="660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ru-RU" dirty="0" smtClean="0"/>
              <a:t>Введение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470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b="0">
                <a:solidFill>
                  <a:schemeClr val="tx2"/>
                </a:solidFill>
                <a:latin typeface="+mn-lt"/>
              </a:defRPr>
            </a:lvl1pPr>
            <a:lvl2pPr marL="742950" indent="-285750">
              <a:buClrTx/>
              <a:buFont typeface="Arial" panose="020B0604020202020204" pitchFamily="34" charset="0"/>
              <a:buChar char="•"/>
              <a:defRPr b="0">
                <a:solidFill>
                  <a:schemeClr val="tx2"/>
                </a:solidFill>
                <a:latin typeface="+mn-lt"/>
              </a:defRPr>
            </a:lvl2pPr>
            <a:lvl3pPr>
              <a:buClrTx/>
              <a:defRPr b="0">
                <a:solidFill>
                  <a:schemeClr val="tx2"/>
                </a:solidFill>
                <a:latin typeface="+mn-lt"/>
              </a:defRPr>
            </a:lvl3pPr>
            <a:lvl4pPr>
              <a:defRPr b="0">
                <a:solidFill>
                  <a:schemeClr val="tx2"/>
                </a:solidFill>
                <a:latin typeface="+mn-lt"/>
              </a:defRPr>
            </a:lvl4pPr>
            <a:lvl5pPr>
              <a:defRPr b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1825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9593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7050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2358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3688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748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860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67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5293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2661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319088"/>
            <a:ext cx="27432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319088"/>
            <a:ext cx="8026400" cy="600551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4644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19088"/>
            <a:ext cx="109728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09600" y="1076325"/>
            <a:ext cx="109728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144000" y="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924800" y="6508753"/>
            <a:ext cx="3860800" cy="290513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572000" y="6537328"/>
            <a:ext cx="2844800" cy="258763"/>
          </a:xfrm>
        </p:spPr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90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5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75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0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02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45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38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15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86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17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24628"/>
            <a:ext cx="12192000" cy="333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188913"/>
          <a:ext cx="121920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15" imgW="10006349" imgH="1269841" progId="Photoshop.Image.6">
                  <p:embed/>
                </p:oleObj>
              </mc:Choice>
              <mc:Fallback>
                <p:oleObj name="Image" r:id="rId15" imgW="10006349" imgH="1269841" progId="Photoshop.Image.6">
                  <p:embed/>
                  <p:pic>
                    <p:nvPicPr>
                      <p:cNvPr id="10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121920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1B9AD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0"/>
            <a:ext cx="12192000" cy="2413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6325"/>
            <a:ext cx="10972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0" y="0"/>
            <a:ext cx="284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fld id="{DD9AFCED-8E91-4CD6-876B-B832A6D94683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4800" y="6508753"/>
            <a:ext cx="3860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0" y="6537328"/>
            <a:ext cx="28448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319088"/>
            <a:ext cx="10972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679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32.xml"/><Relationship Id="rId4" Type="http://schemas.openxmlformats.org/officeDocument/2006/relationships/hyperlink" Target="http://bootstrap-3.r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Стили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Селектор </a:t>
            </a:r>
            <a:r>
              <a:rPr lang="ru-RU" dirty="0" smtClean="0">
                <a:latin typeface="+mn-lt"/>
                <a:cs typeface="Times New Roman" panose="02020603050405020304" pitchFamily="18" charset="0"/>
              </a:rPr>
              <a:t>атрибута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cs typeface="Times New Roman" panose="02020603050405020304" pitchFamily="18" charset="0"/>
              </a:rPr>
              <a:t>[required]</a:t>
            </a:r>
            <a:r>
              <a:rPr lang="en-US" sz="2800" dirty="0">
                <a:cs typeface="Times New Roman" panose="02020603050405020304" pitchFamily="18" charset="0"/>
              </a:rPr>
              <a:t>{</a:t>
            </a:r>
            <a:r>
              <a:rPr lang="en-US" sz="2800" dirty="0" err="1">
                <a:cs typeface="Times New Roman" panose="02020603050405020304" pitchFamily="18" charset="0"/>
              </a:rPr>
              <a:t>fontweight</a:t>
            </a:r>
            <a:r>
              <a:rPr lang="en-US" sz="2800" dirty="0">
                <a:cs typeface="Times New Roman" panose="02020603050405020304" pitchFamily="18" charset="0"/>
              </a:rPr>
              <a:t>: bold;}</a:t>
            </a:r>
          </a:p>
          <a:p>
            <a:pPr algn="just"/>
            <a:r>
              <a:rPr lang="en-US" sz="2800" b="1" dirty="0">
                <a:cs typeface="Times New Roman" panose="02020603050405020304" pitchFamily="18" charset="0"/>
              </a:rPr>
              <a:t>[data-author]</a:t>
            </a:r>
            <a:r>
              <a:rPr lang="en-US" sz="2800" dirty="0">
                <a:cs typeface="Times New Roman" panose="02020603050405020304" pitchFamily="18" charset="0"/>
              </a:rPr>
              <a:t>{</a:t>
            </a:r>
            <a:r>
              <a:rPr lang="en-US" sz="2800" dirty="0" err="1">
                <a:cs typeface="Times New Roman" panose="02020603050405020304" pitchFamily="18" charset="0"/>
              </a:rPr>
              <a:t>fontstyle</a:t>
            </a:r>
            <a:r>
              <a:rPr lang="en-US" sz="2800" dirty="0">
                <a:cs typeface="Times New Roman" panose="02020603050405020304" pitchFamily="18" charset="0"/>
              </a:rPr>
              <a:t>: italic;}</a:t>
            </a:r>
          </a:p>
          <a:p>
            <a:pPr algn="just"/>
            <a:endParaRPr lang="en-US" sz="2800" dirty="0"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cs typeface="Times New Roman" panose="02020603050405020304" pitchFamily="18" charset="0"/>
              </a:rPr>
              <a:t>использование в разметке:</a:t>
            </a: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cs typeface="Times New Roman" panose="02020603050405020304" pitchFamily="18" charset="0"/>
              </a:rPr>
              <a:t>&lt;div  id=“</a:t>
            </a:r>
            <a:r>
              <a:rPr lang="en-US" sz="2800" dirty="0" err="1">
                <a:cs typeface="Times New Roman" panose="02020603050405020304" pitchFamily="18" charset="0"/>
              </a:rPr>
              <a:t>teft_panel</a:t>
            </a:r>
            <a:r>
              <a:rPr lang="en-US" sz="2800" dirty="0">
                <a:cs typeface="Times New Roman" panose="02020603050405020304" pitchFamily="18" charset="0"/>
              </a:rPr>
              <a:t>” </a:t>
            </a:r>
            <a:r>
              <a:rPr lang="en-US" sz="2800" b="1" dirty="0">
                <a:cs typeface="Times New Roman" panose="02020603050405020304" pitchFamily="18" charset="0"/>
              </a:rPr>
              <a:t>required&gt;</a:t>
            </a:r>
            <a:r>
              <a:rPr lang="ru-RU" sz="2800" dirty="0">
                <a:cs typeface="Times New Roman" panose="02020603050405020304" pitchFamily="18" charset="0"/>
              </a:rPr>
              <a:t>текст</a:t>
            </a:r>
            <a:r>
              <a:rPr lang="en-US" sz="2800" dirty="0">
                <a:cs typeface="Times New Roman" panose="02020603050405020304" pitchFamily="18" charset="0"/>
              </a:rPr>
              <a:t>&lt;/div&gt;</a:t>
            </a:r>
            <a:r>
              <a:rPr lang="ru-RU" sz="2800" dirty="0">
                <a:cs typeface="Times New Roman" panose="02020603050405020304" pitchFamily="18" charset="0"/>
              </a:rPr>
              <a:t> </a:t>
            </a:r>
            <a:endParaRPr lang="en-US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cs typeface="Times New Roman" panose="02020603050405020304" pitchFamily="18" charset="0"/>
              </a:rPr>
              <a:t>&lt;div  id=“</a:t>
            </a:r>
            <a:r>
              <a:rPr lang="en-US" sz="2800" dirty="0" err="1">
                <a:cs typeface="Times New Roman" panose="02020603050405020304" pitchFamily="18" charset="0"/>
              </a:rPr>
              <a:t>right_panel</a:t>
            </a:r>
            <a:r>
              <a:rPr lang="en-US" sz="2800" dirty="0">
                <a:cs typeface="Times New Roman" panose="02020603050405020304" pitchFamily="18" charset="0"/>
              </a:rPr>
              <a:t>” </a:t>
            </a:r>
            <a:r>
              <a:rPr lang="en-US" sz="2800" b="1" dirty="0">
                <a:cs typeface="Times New Roman" panose="02020603050405020304" pitchFamily="18" charset="0"/>
              </a:rPr>
              <a:t>data-author=“Jon”</a:t>
            </a:r>
            <a:r>
              <a:rPr lang="en-US" sz="2800" dirty="0">
                <a:cs typeface="Times New Roman" panose="02020603050405020304" pitchFamily="18" charset="0"/>
              </a:rPr>
              <a:t>&gt;</a:t>
            </a:r>
            <a:r>
              <a:rPr lang="ru-RU" sz="2800" dirty="0">
                <a:cs typeface="Times New Roman" panose="02020603050405020304" pitchFamily="18" charset="0"/>
              </a:rPr>
              <a:t>текст</a:t>
            </a:r>
            <a:r>
              <a:rPr lang="en-US" sz="2800" dirty="0">
                <a:cs typeface="Times New Roman" panose="02020603050405020304" pitchFamily="18" charset="0"/>
              </a:rPr>
              <a:t>&lt;/div&gt;</a:t>
            </a: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0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Псевдо-элемент и псевдо-класс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cs typeface="Times New Roman" panose="02020603050405020304" pitchFamily="18" charset="0"/>
              </a:rPr>
              <a:t>p::first-letter</a:t>
            </a:r>
            <a:r>
              <a:rPr lang="en-US" sz="2800" dirty="0">
                <a:cs typeface="Times New Roman" panose="02020603050405020304" pitchFamily="18" charset="0"/>
              </a:rPr>
              <a:t>{fontweight: bold;}</a:t>
            </a:r>
          </a:p>
          <a:p>
            <a:pPr algn="just"/>
            <a:r>
              <a:rPr lang="en-US" sz="2800" b="1" dirty="0">
                <a:cs typeface="Times New Roman" panose="02020603050405020304" pitchFamily="18" charset="0"/>
              </a:rPr>
              <a:t>p:hover</a:t>
            </a:r>
            <a:r>
              <a:rPr lang="en-US" sz="2800" dirty="0">
                <a:cs typeface="Times New Roman" panose="02020603050405020304" pitchFamily="18" charset="0"/>
              </a:rPr>
              <a:t>{color: red;}</a:t>
            </a:r>
          </a:p>
          <a:p>
            <a:pPr algn="just"/>
            <a:endParaRPr lang="en-US" sz="2800" dirty="0"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cs typeface="Times New Roman" panose="02020603050405020304" pitchFamily="18" charset="0"/>
              </a:rPr>
              <a:t>использование в разметке:</a:t>
            </a: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cs typeface="Times New Roman" panose="02020603050405020304" pitchFamily="18" charset="0"/>
              </a:rPr>
              <a:t>&lt;p  class=“normal” &gt;</a:t>
            </a:r>
            <a:r>
              <a:rPr lang="ru-RU" sz="2800" dirty="0">
                <a:cs typeface="Times New Roman" panose="02020603050405020304" pitchFamily="18" charset="0"/>
              </a:rPr>
              <a:t>текст</a:t>
            </a:r>
            <a:r>
              <a:rPr lang="en-US" sz="2800" dirty="0">
                <a:cs typeface="Times New Roman" panose="02020603050405020304" pitchFamily="18" charset="0"/>
              </a:rPr>
              <a:t>&lt;/p&gt;</a:t>
            </a:r>
            <a:r>
              <a:rPr lang="ru-RU" sz="2800" dirty="0">
                <a:cs typeface="Times New Roman" panose="02020603050405020304" pitchFamily="18" charset="0"/>
              </a:rPr>
              <a:t> </a:t>
            </a:r>
            <a:endParaRPr lang="en-US" sz="2800" dirty="0"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5303912" y="4581128"/>
            <a:ext cx="360040" cy="72008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49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Цепочки селекторов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cs typeface="Times New Roman" panose="02020603050405020304" pitchFamily="18" charset="0"/>
              </a:rPr>
              <a:t>div, li</a:t>
            </a:r>
            <a:r>
              <a:rPr lang="en-US" sz="2800" dirty="0">
                <a:cs typeface="Times New Roman" panose="02020603050405020304" pitchFamily="18" charset="0"/>
              </a:rPr>
              <a:t>{</a:t>
            </a:r>
            <a:r>
              <a:rPr lang="en-US" sz="2800" dirty="0" err="1">
                <a:cs typeface="Times New Roman" panose="02020603050405020304" pitchFamily="18" charset="0"/>
              </a:rPr>
              <a:t>fontweight</a:t>
            </a:r>
            <a:r>
              <a:rPr lang="en-US" sz="2800" dirty="0">
                <a:cs typeface="Times New Roman" panose="02020603050405020304" pitchFamily="18" charset="0"/>
              </a:rPr>
              <a:t>: bold;}</a:t>
            </a:r>
          </a:p>
          <a:p>
            <a:pPr algn="just"/>
            <a:r>
              <a:rPr lang="en-US" sz="2800" b="1" dirty="0">
                <a:cs typeface="Times New Roman" panose="02020603050405020304" pitchFamily="18" charset="0"/>
              </a:rPr>
              <a:t>form p, li </a:t>
            </a:r>
            <a:r>
              <a:rPr lang="en-US" sz="2800" dirty="0">
                <a:cs typeface="Times New Roman" panose="02020603050405020304" pitchFamily="18" charset="0"/>
              </a:rPr>
              <a:t>{</a:t>
            </a:r>
            <a:r>
              <a:rPr lang="en-US" sz="2800" dirty="0" err="1">
                <a:cs typeface="Times New Roman" panose="02020603050405020304" pitchFamily="18" charset="0"/>
              </a:rPr>
              <a:t>fontweight</a:t>
            </a:r>
            <a:r>
              <a:rPr lang="en-US" sz="2800" dirty="0">
                <a:cs typeface="Times New Roman" panose="02020603050405020304" pitchFamily="18" charset="0"/>
              </a:rPr>
              <a:t>: bold;}</a:t>
            </a:r>
          </a:p>
          <a:p>
            <a:pPr algn="just"/>
            <a:endParaRPr 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6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Обзор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CSS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>
                <a:cs typeface="Times New Roman" panose="02020603050405020304" pitchFamily="18" charset="0"/>
              </a:rPr>
              <a:t>Комбинации селекторов</a:t>
            </a:r>
            <a:endParaRPr lang="ru-RU" sz="3200" b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Вложенные селекторы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#div1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color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red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ru-RU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text1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="div1"&gt;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text2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text3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ru-RU" sz="2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705593" y="981384"/>
            <a:ext cx="35283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559496" y="3094155"/>
            <a:ext cx="309634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Дуга 5"/>
          <p:cNvSpPr/>
          <p:nvPr/>
        </p:nvSpPr>
        <p:spPr>
          <a:xfrm>
            <a:off x="2927648" y="1412776"/>
            <a:ext cx="3600400" cy="1872865"/>
          </a:xfrm>
          <a:prstGeom prst="arc">
            <a:avLst>
              <a:gd name="adj1" fmla="val 17891293"/>
              <a:gd name="adj2" fmla="val 4855273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135560" y="4113733"/>
            <a:ext cx="2880320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уга 7"/>
          <p:cNvSpPr/>
          <p:nvPr/>
        </p:nvSpPr>
        <p:spPr>
          <a:xfrm>
            <a:off x="2927648" y="902234"/>
            <a:ext cx="3600400" cy="3103487"/>
          </a:xfrm>
          <a:prstGeom prst="arc">
            <a:avLst>
              <a:gd name="adj1" fmla="val 77910"/>
              <a:gd name="adj2" fmla="val 4855273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76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Дочерние </a:t>
            </a:r>
            <a:r>
              <a:rPr lang="ru-RU" dirty="0" smtClean="0">
                <a:latin typeface="+mn-lt"/>
                <a:cs typeface="Times New Roman" panose="02020603050405020304" pitchFamily="18" charset="0"/>
              </a:rPr>
              <a:t>селекторы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#div1 </a:t>
            </a:r>
            <a:r>
              <a:rPr lang="en-US" sz="2800" b="1" dirty="0">
                <a:solidFill>
                  <a:srgbClr val="800000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 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color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red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ru-RU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text1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="div1"&gt;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text2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text3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ru-RU" sz="2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065633" y="1196752"/>
            <a:ext cx="35283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639616" y="3140968"/>
            <a:ext cx="2592288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Дуга 5"/>
          <p:cNvSpPr/>
          <p:nvPr/>
        </p:nvSpPr>
        <p:spPr>
          <a:xfrm>
            <a:off x="3287688" y="1628144"/>
            <a:ext cx="3600400" cy="1872865"/>
          </a:xfrm>
          <a:prstGeom prst="arc">
            <a:avLst>
              <a:gd name="adj1" fmla="val 17891293"/>
              <a:gd name="adj2" fmla="val 4855273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2065634" y="1628144"/>
            <a:ext cx="934023" cy="8647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Родственные селекторы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table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~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</a:rPr>
              <a:t>color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</a:rPr>
              <a:t>red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US" sz="28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</a:rPr>
              <a:t>Lorum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ipsum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table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="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</a:rPr>
              <a:t>myTable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table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="fancy bold"&gt;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1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="fancy bold"&gt;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2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="lorem"&gt;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…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703512" y="980728"/>
            <a:ext cx="3672408" cy="7992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09600" y="3501008"/>
            <a:ext cx="6350496" cy="2736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1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Times New Roman" panose="02020603050405020304" pitchFamily="18" charset="0"/>
              </a:rPr>
              <a:t>Соседние</a:t>
            </a:r>
            <a:r>
              <a:rPr lang="ru-RU" dirty="0" smtClean="0">
                <a:latin typeface="+mn-lt"/>
                <a:cs typeface="Times New Roman" panose="02020603050405020304" pitchFamily="18" charset="0"/>
              </a:rPr>
              <a:t> селекторы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table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ru-RU" sz="2800" dirty="0">
                <a:solidFill>
                  <a:srgbClr val="800000"/>
                </a:solidFill>
                <a:highlight>
                  <a:srgbClr val="FFFFFF"/>
                </a:highlight>
              </a:rPr>
              <a:t>+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</a:rPr>
              <a:t>color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</a:rPr>
              <a:t>red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US" sz="28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</a:rPr>
              <a:t>Lorum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ipsum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table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="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</a:rPr>
              <a:t>myTable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table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="fancy bold"&gt;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1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="fancy bold"&gt;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2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="lorem"&gt;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…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919536" y="980728"/>
            <a:ext cx="3672408" cy="7992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09600" y="3645024"/>
            <a:ext cx="627848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26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Обзор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CSS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>
                <a:cs typeface="Times New Roman" panose="02020603050405020304" pitchFamily="18" charset="0"/>
              </a:rPr>
              <a:t>Стили для цвета, шрифта, блоков (самостоятельно)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8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Обзор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CSS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>
                <a:cs typeface="Times New Roman" panose="02020603050405020304" pitchFamily="18" charset="0"/>
              </a:rPr>
              <a:t>Подключение таблицы стилей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2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Стили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cs typeface="Times New Roman" panose="02020603050405020304" pitchFamily="18" charset="0"/>
              </a:rPr>
              <a:t>Тема лекции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Применение стилей в </a:t>
            </a:r>
            <a:r>
              <a:rPr lang="en-US" dirty="0" smtClean="0">
                <a:cs typeface="Times New Roman" panose="02020603050405020304" pitchFamily="18" charset="0"/>
              </a:rPr>
              <a:t>HTML</a:t>
            </a:r>
            <a:endParaRPr lang="ru-RU" dirty="0">
              <a:cs typeface="Times New Roman" panose="02020603050405020304" pitchFamily="18" charset="0"/>
            </a:endParaRPr>
          </a:p>
          <a:p>
            <a:endParaRPr lang="ru-RU" dirty="0">
              <a:cs typeface="Times New Roman" panose="02020603050405020304" pitchFamily="18" charset="0"/>
            </a:endParaRPr>
          </a:p>
          <a:p>
            <a:r>
              <a:rPr lang="ru-RU" b="1" dirty="0">
                <a:cs typeface="Times New Roman" panose="02020603050405020304" pitchFamily="18" charset="0"/>
              </a:rPr>
              <a:t>Цели и задачи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Знакомство с стилями. </a:t>
            </a:r>
            <a:r>
              <a:rPr lang="en-US" dirty="0" smtClean="0">
                <a:cs typeface="Times New Roman" panose="02020603050405020304" pitchFamily="18" charset="0"/>
              </a:rPr>
              <a:t>CSS. </a:t>
            </a:r>
            <a:r>
              <a:rPr lang="ru-RU" dirty="0" smtClean="0">
                <a:cs typeface="Times New Roman" panose="02020603050405020304" pitchFamily="18" charset="0"/>
              </a:rPr>
              <a:t>Применение стилей и </a:t>
            </a:r>
            <a:r>
              <a:rPr lang="en-US" dirty="0" smtClean="0">
                <a:cs typeface="Times New Roman" panose="02020603050405020304" pitchFamily="18" charset="0"/>
              </a:rPr>
              <a:t>CSS </a:t>
            </a:r>
            <a:r>
              <a:rPr lang="ru-RU" dirty="0" smtClean="0">
                <a:cs typeface="Times New Roman" panose="02020603050405020304" pitchFamily="18" charset="0"/>
              </a:rPr>
              <a:t>в </a:t>
            </a:r>
            <a:r>
              <a:rPr lang="en-US" dirty="0" smtClean="0">
                <a:cs typeface="Times New Roman" panose="02020603050405020304" pitchFamily="18" charset="0"/>
              </a:rPr>
              <a:t>HTML.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Знакомство с </a:t>
            </a:r>
            <a:r>
              <a:rPr lang="en-US" dirty="0" smtClean="0">
                <a:cs typeface="Times New Roman" panose="02020603050405020304" pitchFamily="18" charset="0"/>
              </a:rPr>
              <a:t>Bootstrap</a:t>
            </a:r>
            <a:endParaRPr lang="ru-RU" dirty="0">
              <a:cs typeface="Times New Roman" panose="02020603050405020304" pitchFamily="18" charset="0"/>
            </a:endParaRPr>
          </a:p>
          <a:p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Подключение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CSS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>
                <a:cs typeface="Times New Roman" panose="02020603050405020304" pitchFamily="18" charset="0"/>
              </a:rPr>
              <a:t>Подключение таблицы стилей производится в тэге </a:t>
            </a:r>
            <a:r>
              <a:rPr lang="en-US" dirty="0" smtClean="0">
                <a:cs typeface="Times New Roman" panose="02020603050405020304" pitchFamily="18" charset="0"/>
              </a:rPr>
              <a:t>&lt;head&gt;</a:t>
            </a:r>
          </a:p>
          <a:p>
            <a:pPr algn="just"/>
            <a:endParaRPr lang="en-US" b="1" dirty="0" smtClean="0"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cs typeface="Times New Roman" panose="02020603050405020304" pitchFamily="18" charset="0"/>
              </a:rPr>
              <a:t>&lt;link </a:t>
            </a:r>
            <a:r>
              <a:rPr lang="en-US" b="1" dirty="0" err="1" smtClean="0">
                <a:cs typeface="Times New Roman" panose="02020603050405020304" pitchFamily="18" charset="0"/>
              </a:rPr>
              <a:t>rel</a:t>
            </a:r>
            <a:r>
              <a:rPr lang="en-US" b="1" dirty="0" smtClean="0">
                <a:cs typeface="Times New Roman" panose="02020603050405020304" pitchFamily="18" charset="0"/>
              </a:rPr>
              <a:t>="</a:t>
            </a:r>
            <a:r>
              <a:rPr lang="en-US" b="1" dirty="0" err="1" smtClean="0">
                <a:cs typeface="Times New Roman" panose="02020603050405020304" pitchFamily="18" charset="0"/>
              </a:rPr>
              <a:t>stylesheet</a:t>
            </a:r>
            <a:r>
              <a:rPr lang="en-US" b="1" dirty="0" smtClean="0">
                <a:cs typeface="Times New Roman" panose="02020603050405020304" pitchFamily="18" charset="0"/>
              </a:rPr>
              <a:t>" type="text/</a:t>
            </a:r>
            <a:r>
              <a:rPr lang="en-US" b="1" dirty="0" err="1" smtClean="0">
                <a:cs typeface="Times New Roman" panose="02020603050405020304" pitchFamily="18" charset="0"/>
              </a:rPr>
              <a:t>css</a:t>
            </a:r>
            <a:r>
              <a:rPr lang="en-US" b="1" dirty="0" smtClean="0">
                <a:cs typeface="Times New Roman" panose="02020603050405020304" pitchFamily="18" charset="0"/>
              </a:rPr>
              <a:t>“</a:t>
            </a:r>
          </a:p>
          <a:p>
            <a:pPr algn="just"/>
            <a:r>
              <a:rPr lang="en-US" b="1" dirty="0" smtClean="0">
                <a:cs typeface="Times New Roman" panose="02020603050405020304" pitchFamily="18" charset="0"/>
              </a:rPr>
              <a:t>		</a:t>
            </a:r>
            <a:r>
              <a:rPr lang="en-US" b="1" dirty="0" err="1" smtClean="0">
                <a:cs typeface="Times New Roman" panose="02020603050405020304" pitchFamily="18" charset="0"/>
              </a:rPr>
              <a:t>href</a:t>
            </a:r>
            <a:r>
              <a:rPr lang="en-US" b="1" dirty="0" smtClean="0">
                <a:cs typeface="Times New Roman" panose="02020603050405020304" pitchFamily="18" charset="0"/>
              </a:rPr>
              <a:t>="</a:t>
            </a:r>
            <a:r>
              <a:rPr 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http://somehost/style.css</a:t>
            </a:r>
            <a:r>
              <a:rPr lang="en-US" b="1" dirty="0" smtClean="0">
                <a:cs typeface="Times New Roman" panose="02020603050405020304" pitchFamily="18" charset="0"/>
              </a:rPr>
              <a:t>"&gt;</a:t>
            </a:r>
            <a:endParaRPr lang="ru-RU" b="1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Литература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Tx/>
              <a:buFont typeface="+mj-lt"/>
              <a:buAutoNum type="arabicPeriod"/>
            </a:pPr>
            <a:r>
              <a:rPr lang="ru-RU" dirty="0" smtClean="0">
                <a:cs typeface="Times New Roman" panose="02020603050405020304" pitchFamily="18" charset="0"/>
              </a:rPr>
              <a:t>Мейер Э. CSS </a:t>
            </a:r>
            <a:r>
              <a:rPr lang="ru-RU" dirty="0">
                <a:cs typeface="Times New Roman" panose="02020603050405020304" pitchFamily="18" charset="0"/>
              </a:rPr>
              <a:t>– каскадные таблицы стилей. </a:t>
            </a:r>
            <a:r>
              <a:rPr lang="ru-RU" dirty="0" smtClean="0">
                <a:cs typeface="Times New Roman" panose="02020603050405020304" pitchFamily="18" charset="0"/>
              </a:rPr>
              <a:t>Подробное </a:t>
            </a:r>
            <a:r>
              <a:rPr lang="ru-RU" dirty="0">
                <a:cs typeface="Times New Roman" panose="02020603050405020304" pitchFamily="18" charset="0"/>
              </a:rPr>
              <a:t>руководство, 33е издание. – </a:t>
            </a:r>
            <a:r>
              <a:rPr lang="ru-RU" dirty="0" smtClean="0">
                <a:cs typeface="Times New Roman" panose="02020603050405020304" pitchFamily="18" charset="0"/>
              </a:rPr>
              <a:t>Пер.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ru-RU" dirty="0" smtClean="0">
                <a:cs typeface="Times New Roman" panose="02020603050405020304" pitchFamily="18" charset="0"/>
              </a:rPr>
              <a:t>с </a:t>
            </a:r>
            <a:r>
              <a:rPr lang="ru-RU" dirty="0">
                <a:cs typeface="Times New Roman" panose="02020603050405020304" pitchFamily="18" charset="0"/>
              </a:rPr>
              <a:t>англ. – СПб: </a:t>
            </a:r>
            <a:r>
              <a:rPr lang="ru-RU" dirty="0" smtClean="0">
                <a:cs typeface="Times New Roman" panose="02020603050405020304" pitchFamily="18" charset="0"/>
              </a:rPr>
              <a:t>Символ-Плюс</a:t>
            </a:r>
            <a:r>
              <a:rPr lang="ru-RU" dirty="0">
                <a:cs typeface="Times New Roman" panose="02020603050405020304" pitchFamily="18" charset="0"/>
              </a:rPr>
              <a:t>, 2008. – 576 с., ил</a:t>
            </a:r>
            <a:r>
              <a:rPr lang="ru-RU" dirty="0" smtClean="0"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Professional CSS : cascading style sheets for Web design / Christopher Schmitt ... [et al</a:t>
            </a:r>
            <a:r>
              <a:rPr lang="en-US" dirty="0" smtClean="0">
                <a:cs typeface="Times New Roman" panose="02020603050405020304" pitchFamily="18" charset="0"/>
              </a:rPr>
              <a:t>.] - Wiley </a:t>
            </a:r>
            <a:r>
              <a:rPr lang="en-US" dirty="0">
                <a:cs typeface="Times New Roman" panose="02020603050405020304" pitchFamily="18" charset="0"/>
              </a:rPr>
              <a:t>Publishing, Inc., Indianapolis, </a:t>
            </a:r>
            <a:r>
              <a:rPr lang="en-US" dirty="0" smtClean="0">
                <a:cs typeface="Times New Roman" panose="02020603050405020304" pitchFamily="18" charset="0"/>
              </a:rPr>
              <a:t>Indiana, 2005. – 434p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dirty="0" smtClean="0"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dirty="0">
                <a:cs typeface="Times New Roman" panose="02020603050405020304" pitchFamily="18" charset="0"/>
                <a:hlinkClick r:id="rId2"/>
              </a:rPr>
              <a:t>://www.w3schools.com</a:t>
            </a:r>
            <a:r>
              <a:rPr lang="en-US" dirty="0" smtClean="0">
                <a:cs typeface="Times New Roman" panose="02020603050405020304" pitchFamily="18" charset="0"/>
                <a:hlinkClick r:id="rId2"/>
              </a:rPr>
              <a:t>/</a:t>
            </a:r>
            <a:r>
              <a:rPr lang="ru-RU" dirty="0" smtClean="0">
                <a:cs typeface="Times New Roman" panose="02020603050405020304" pitchFamily="18" charset="0"/>
              </a:rPr>
              <a:t> </a:t>
            </a:r>
            <a:endParaRPr lang="en-US" dirty="0" smtClean="0">
              <a:cs typeface="Times New Roman" panose="02020603050405020304" pitchFamily="18" charset="0"/>
            </a:endParaRP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  <a:hlinkClick r:id="rId3"/>
              </a:rPr>
              <a:t>http://getbootstrap.com</a:t>
            </a:r>
            <a:r>
              <a:rPr lang="en-US" dirty="0" smtClean="0">
                <a:cs typeface="Times New Roman" panose="02020603050405020304" pitchFamily="18" charset="0"/>
                <a:hlinkClick r:id="rId3"/>
              </a:rPr>
              <a:t>/</a:t>
            </a:r>
            <a:r>
              <a:rPr lang="ru-RU" dirty="0" smtClean="0">
                <a:cs typeface="Times New Roman" panose="02020603050405020304" pitchFamily="18" charset="0"/>
              </a:rPr>
              <a:t> </a:t>
            </a:r>
            <a:endParaRPr lang="en-US" dirty="0" smtClean="0">
              <a:cs typeface="Times New Roman" panose="02020603050405020304" pitchFamily="18" charset="0"/>
            </a:endParaRP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  <a:hlinkClick r:id="rId4"/>
              </a:rPr>
              <a:t>http://bootstrap-3.ru</a:t>
            </a:r>
            <a:r>
              <a:rPr lang="en-US" dirty="0" smtClean="0">
                <a:cs typeface="Times New Roman" panose="02020603050405020304" pitchFamily="18" charset="0"/>
                <a:hlinkClick r:id="rId4"/>
              </a:rPr>
              <a:t>/</a:t>
            </a:r>
            <a:r>
              <a:rPr lang="ru-RU" dirty="0" smtClean="0">
                <a:cs typeface="Times New Roman" panose="02020603050405020304" pitchFamily="18" charset="0"/>
              </a:rPr>
              <a:t> </a:t>
            </a:r>
            <a:endParaRPr lang="en-US" dirty="0" smtClean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cs typeface="Times New Roman" panose="02020603050405020304" pitchFamily="18" charset="0"/>
            </a:endParaRPr>
          </a:p>
          <a:p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7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Селекторы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Обзор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CSS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>
                <a:cs typeface="Times New Roman" panose="02020603050405020304" pitchFamily="18" charset="0"/>
              </a:rPr>
              <a:t>Каскадные таблицы стилей (CSS – </a:t>
            </a:r>
            <a:r>
              <a:rPr lang="ru-RU" dirty="0" err="1" smtClean="0">
                <a:cs typeface="Times New Roman" panose="02020603050405020304" pitchFamily="18" charset="0"/>
              </a:rPr>
              <a:t>Cascading</a:t>
            </a:r>
            <a:r>
              <a:rPr lang="ru-RU" dirty="0" smtClean="0"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cs typeface="Times New Roman" panose="02020603050405020304" pitchFamily="18" charset="0"/>
              </a:rPr>
              <a:t>Style</a:t>
            </a:r>
            <a:r>
              <a:rPr lang="ru-RU" dirty="0" smtClean="0"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cs typeface="Times New Roman" panose="02020603050405020304" pitchFamily="18" charset="0"/>
              </a:rPr>
              <a:t>Sheets</a:t>
            </a:r>
            <a:r>
              <a:rPr lang="ru-RU" dirty="0" smtClean="0">
                <a:cs typeface="Times New Roman" panose="02020603050405020304" pitchFamily="18" charset="0"/>
              </a:rPr>
              <a:t>) –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ru-RU" dirty="0" smtClean="0">
                <a:cs typeface="Times New Roman" panose="02020603050405020304" pitchFamily="18" charset="0"/>
              </a:rPr>
              <a:t>механизм управления представлением отдельных документов или их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ru-RU" dirty="0" smtClean="0">
                <a:cs typeface="Times New Roman" panose="02020603050405020304" pitchFamily="18" charset="0"/>
              </a:rPr>
              <a:t>наборов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smtClean="0">
                <a:cs typeface="Times New Roman" panose="02020603050405020304" pitchFamily="18" charset="0"/>
              </a:rPr>
              <a:t>CSS  –  это  набор  стандартов,  которые  регулируют  некоторые  методы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ru-RU" dirty="0" smtClean="0">
                <a:cs typeface="Times New Roman" panose="02020603050405020304" pitchFamily="18" charset="0"/>
              </a:rPr>
              <a:t>применения элементов стиля к страницам HTML. Стиль включает в себя все типы элементов дизайна: шрифт, фон, текст, цвета ссылок, поля и расположение объектов на  странице. 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Синтаксис задания стиля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CSS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cs typeface="Times New Roman" panose="02020603050405020304" pitchFamily="18" charset="0"/>
              </a:rPr>
              <a:t>selector {</a:t>
            </a:r>
            <a:r>
              <a:rPr lang="ru-RU" dirty="0" smtClean="0">
                <a:cs typeface="Times New Roman" panose="02020603050405020304" pitchFamily="18" charset="0"/>
              </a:rPr>
              <a:t>свойство</a:t>
            </a:r>
            <a:r>
              <a:rPr lang="en-US" dirty="0" smtClean="0">
                <a:cs typeface="Times New Roman" panose="02020603050405020304" pitchFamily="18" charset="0"/>
              </a:rPr>
              <a:t>1: </a:t>
            </a:r>
            <a:r>
              <a:rPr lang="ru-RU" dirty="0" smtClean="0">
                <a:cs typeface="Times New Roman" panose="02020603050405020304" pitchFamily="18" charset="0"/>
              </a:rPr>
              <a:t>значение</a:t>
            </a:r>
            <a:r>
              <a:rPr lang="en-US" dirty="0" smtClean="0">
                <a:cs typeface="Times New Roman" panose="02020603050405020304" pitchFamily="18" charset="0"/>
              </a:rPr>
              <a:t>1; </a:t>
            </a:r>
            <a:endParaRPr lang="ru-RU" dirty="0" smtClean="0"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cs typeface="Times New Roman" panose="02020603050405020304" pitchFamily="18" charset="0"/>
              </a:rPr>
              <a:t>		 свойство</a:t>
            </a:r>
            <a:r>
              <a:rPr lang="en-US" dirty="0" smtClean="0">
                <a:cs typeface="Times New Roman" panose="02020603050405020304" pitchFamily="18" charset="0"/>
              </a:rPr>
              <a:t>2: </a:t>
            </a:r>
            <a:r>
              <a:rPr lang="ru-RU" dirty="0" smtClean="0">
                <a:cs typeface="Times New Roman" panose="02020603050405020304" pitchFamily="18" charset="0"/>
              </a:rPr>
              <a:t>значение</a:t>
            </a:r>
            <a:r>
              <a:rPr lang="en-US" dirty="0" smtClean="0">
                <a:cs typeface="Times New Roman" panose="02020603050405020304" pitchFamily="18" charset="0"/>
              </a:rPr>
              <a:t>2; </a:t>
            </a:r>
            <a:endParaRPr lang="ru-RU" dirty="0" smtClean="0"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cs typeface="Times New Roman" panose="02020603050405020304" pitchFamily="18" charset="0"/>
              </a:rPr>
              <a:t>		 свойство</a:t>
            </a:r>
            <a:r>
              <a:rPr lang="en-US" dirty="0" smtClean="0">
                <a:cs typeface="Times New Roman" panose="02020603050405020304" pitchFamily="18" charset="0"/>
              </a:rPr>
              <a:t>3: </a:t>
            </a:r>
            <a:r>
              <a:rPr lang="ru-RU" dirty="0" smtClean="0">
                <a:cs typeface="Times New Roman" panose="02020603050405020304" pitchFamily="18" charset="0"/>
              </a:rPr>
              <a:t>значение</a:t>
            </a:r>
            <a:r>
              <a:rPr lang="en-US" dirty="0" smtClean="0">
                <a:cs typeface="Times New Roman" panose="02020603050405020304" pitchFamily="18" charset="0"/>
              </a:rPr>
              <a:t>3; </a:t>
            </a:r>
            <a:endParaRPr lang="ru-RU" dirty="0" smtClean="0"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cs typeface="Times New Roman" panose="02020603050405020304" pitchFamily="18" charset="0"/>
              </a:rPr>
              <a:t>		 свойство</a:t>
            </a:r>
            <a:r>
              <a:rPr lang="en-US" dirty="0" smtClean="0">
                <a:cs typeface="Times New Roman" panose="02020603050405020304" pitchFamily="18" charset="0"/>
              </a:rPr>
              <a:t>4: </a:t>
            </a:r>
            <a:r>
              <a:rPr lang="ru-RU" dirty="0" smtClean="0">
                <a:cs typeface="Times New Roman" panose="02020603050405020304" pitchFamily="18" charset="0"/>
              </a:rPr>
              <a:t>значение</a:t>
            </a:r>
            <a:r>
              <a:rPr lang="en-US" dirty="0" smtClean="0">
                <a:cs typeface="Times New Roman" panose="02020603050405020304" pitchFamily="18" charset="0"/>
              </a:rPr>
              <a:t>4; }</a:t>
            </a:r>
          </a:p>
          <a:p>
            <a:pPr algn="just"/>
            <a:endParaRPr lang="en-US" dirty="0" smtClean="0"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cs typeface="Times New Roman" panose="02020603050405020304" pitchFamily="18" charset="0"/>
              </a:rPr>
              <a:t>Например: </a:t>
            </a:r>
            <a:endParaRPr lang="en-US" dirty="0" smtClean="0"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cs typeface="Times New Roman" panose="02020603050405020304" pitchFamily="18" charset="0"/>
              </a:rPr>
              <a:t>b {color: red};  title{</a:t>
            </a:r>
            <a:r>
              <a:rPr lang="en-US" b="1" dirty="0" err="1" smtClean="0">
                <a:cs typeface="Times New Roman" panose="02020603050405020304" pitchFamily="18" charset="0"/>
              </a:rPr>
              <a:t>fontweight</a:t>
            </a:r>
            <a:r>
              <a:rPr lang="en-US" b="1" dirty="0" smtClean="0">
                <a:cs typeface="Times New Roman" panose="02020603050405020304" pitchFamily="18" charset="0"/>
              </a:rPr>
              <a:t>: bold;}</a:t>
            </a:r>
            <a:endParaRPr lang="ru-RU" b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C</a:t>
            </a:r>
            <a:r>
              <a:rPr lang="ru-RU" dirty="0" err="1">
                <a:latin typeface="+mn-lt"/>
                <a:cs typeface="Times New Roman" panose="02020603050405020304" pitchFamily="18" charset="0"/>
              </a:rPr>
              <a:t>електор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+mn-lt"/>
                <a:cs typeface="Times New Roman" panose="02020603050405020304" pitchFamily="18" charset="0"/>
              </a:rPr>
              <a:t>класса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err="1">
                <a:cs typeface="Times New Roman" panose="02020603050405020304" pitchFamily="18" charset="0"/>
              </a:rPr>
              <a:t>p.warning</a:t>
            </a:r>
            <a:r>
              <a:rPr lang="en-US" sz="2800" b="1" dirty="0"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{</a:t>
            </a:r>
            <a:r>
              <a:rPr lang="en-US" sz="2800" dirty="0" err="1">
                <a:cs typeface="Times New Roman" panose="02020603050405020304" pitchFamily="18" charset="0"/>
              </a:rPr>
              <a:t>fontweight</a:t>
            </a:r>
            <a:r>
              <a:rPr lang="en-US" sz="2800" dirty="0">
                <a:cs typeface="Times New Roman" panose="02020603050405020304" pitchFamily="18" charset="0"/>
              </a:rPr>
              <a:t>: bold;}</a:t>
            </a:r>
          </a:p>
          <a:p>
            <a:pPr algn="just"/>
            <a:r>
              <a:rPr lang="en-US" sz="2800" b="1" dirty="0" err="1">
                <a:cs typeface="Times New Roman" panose="02020603050405020304" pitchFamily="18" charset="0"/>
              </a:rPr>
              <a:t>p.urgent</a:t>
            </a:r>
            <a:r>
              <a:rPr lang="en-US" sz="2800" b="1" dirty="0"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{</a:t>
            </a:r>
            <a:r>
              <a:rPr lang="en-US" sz="2800" dirty="0" err="1">
                <a:cs typeface="Times New Roman" panose="02020603050405020304" pitchFamily="18" charset="0"/>
              </a:rPr>
              <a:t>fontstyle</a:t>
            </a:r>
            <a:r>
              <a:rPr lang="en-US" sz="2800" dirty="0">
                <a:cs typeface="Times New Roman" panose="02020603050405020304" pitchFamily="18" charset="0"/>
              </a:rPr>
              <a:t>: italic;}</a:t>
            </a:r>
          </a:p>
          <a:p>
            <a:pPr algn="just"/>
            <a:endParaRPr lang="en-US" sz="2800" dirty="0"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cs typeface="Times New Roman" panose="02020603050405020304" pitchFamily="18" charset="0"/>
              </a:rPr>
              <a:t>использование в разметке:</a:t>
            </a: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cs typeface="Times New Roman" panose="02020603050405020304" pitchFamily="18" charset="0"/>
              </a:rPr>
              <a:t>&lt;p  class=“warning”&gt;</a:t>
            </a:r>
            <a:r>
              <a:rPr lang="ru-RU" sz="2800" b="1" dirty="0">
                <a:cs typeface="Times New Roman" panose="02020603050405020304" pitchFamily="18" charset="0"/>
              </a:rPr>
              <a:t>текст</a:t>
            </a:r>
            <a:r>
              <a:rPr lang="en-US" sz="2800" b="1" dirty="0">
                <a:cs typeface="Times New Roman" panose="02020603050405020304" pitchFamily="18" charset="0"/>
              </a:rPr>
              <a:t>&lt;/p&gt;</a:t>
            </a:r>
            <a:r>
              <a:rPr lang="ru-RU" sz="2800" b="1" dirty="0">
                <a:cs typeface="Times New Roman" panose="02020603050405020304" pitchFamily="18" charset="0"/>
              </a:rPr>
              <a:t> </a:t>
            </a:r>
            <a:endParaRPr lang="en-US" sz="2800" b="1" dirty="0"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Обобщенный селектор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+mn-lt"/>
                <a:cs typeface="Times New Roman" panose="02020603050405020304" pitchFamily="18" charset="0"/>
              </a:rPr>
              <a:t>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cs typeface="Times New Roman" panose="02020603050405020304" pitchFamily="18" charset="0"/>
              </a:rPr>
              <a:t>.warning </a:t>
            </a:r>
            <a:r>
              <a:rPr lang="en-US" sz="2800" dirty="0">
                <a:cs typeface="Times New Roman" panose="02020603050405020304" pitchFamily="18" charset="0"/>
              </a:rPr>
              <a:t>{color: red;}</a:t>
            </a:r>
          </a:p>
          <a:p>
            <a:pPr algn="just"/>
            <a:r>
              <a:rPr lang="en-US" sz="2800" b="1" dirty="0">
                <a:cs typeface="Times New Roman" panose="02020603050405020304" pitchFamily="18" charset="0"/>
              </a:rPr>
              <a:t>.urgent </a:t>
            </a:r>
            <a:r>
              <a:rPr lang="en-US" sz="2800" dirty="0">
                <a:cs typeface="Times New Roman" panose="02020603050405020304" pitchFamily="18" charset="0"/>
              </a:rPr>
              <a:t>{</a:t>
            </a:r>
            <a:r>
              <a:rPr lang="en-US" sz="2800" dirty="0" err="1">
                <a:cs typeface="Times New Roman" panose="02020603050405020304" pitchFamily="18" charset="0"/>
              </a:rPr>
              <a:t>fontstyle</a:t>
            </a:r>
            <a:r>
              <a:rPr lang="en-US" sz="2800" dirty="0">
                <a:cs typeface="Times New Roman" panose="02020603050405020304" pitchFamily="18" charset="0"/>
              </a:rPr>
              <a:t>: italic;}</a:t>
            </a:r>
          </a:p>
          <a:p>
            <a:pPr algn="just"/>
            <a:endParaRPr lang="en-US" sz="2800" dirty="0"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cs typeface="Times New Roman" panose="02020603050405020304" pitchFamily="18" charset="0"/>
              </a:rPr>
              <a:t>использование в разметке:</a:t>
            </a: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cs typeface="Times New Roman" panose="02020603050405020304" pitchFamily="18" charset="0"/>
              </a:rPr>
              <a:t>&lt;b  </a:t>
            </a:r>
            <a:r>
              <a:rPr lang="en-US" sz="2800" b="1" dirty="0">
                <a:cs typeface="Times New Roman" panose="02020603050405020304" pitchFamily="18" charset="0"/>
              </a:rPr>
              <a:t>class=“warning”</a:t>
            </a:r>
            <a:r>
              <a:rPr lang="en-US" sz="2800" dirty="0">
                <a:cs typeface="Times New Roman" panose="02020603050405020304" pitchFamily="18" charset="0"/>
              </a:rPr>
              <a:t>&gt;</a:t>
            </a:r>
            <a:r>
              <a:rPr lang="ru-RU" sz="2800" dirty="0">
                <a:cs typeface="Times New Roman" panose="02020603050405020304" pitchFamily="18" charset="0"/>
              </a:rPr>
              <a:t>текст</a:t>
            </a:r>
            <a:r>
              <a:rPr lang="en-US" sz="2800" dirty="0">
                <a:cs typeface="Times New Roman" panose="02020603050405020304" pitchFamily="18" charset="0"/>
              </a:rPr>
              <a:t>&lt;/b&gt;</a:t>
            </a:r>
            <a:r>
              <a:rPr lang="ru-RU" sz="2800" dirty="0">
                <a:cs typeface="Times New Roman" panose="02020603050405020304" pitchFamily="18" charset="0"/>
              </a:rPr>
              <a:t> </a:t>
            </a:r>
            <a:endParaRPr lang="en-US" sz="2800" dirty="0"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Селектор идентификатора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cs typeface="Times New Roman" panose="02020603050405020304" pitchFamily="18" charset="0"/>
              </a:rPr>
              <a:t>#</a:t>
            </a:r>
            <a:r>
              <a:rPr lang="en-US" sz="2800" b="1" dirty="0" err="1">
                <a:cs typeface="Times New Roman" panose="02020603050405020304" pitchFamily="18" charset="0"/>
              </a:rPr>
              <a:t>left_panel</a:t>
            </a:r>
            <a:r>
              <a:rPr lang="en-US" sz="2800" b="1" dirty="0">
                <a:cs typeface="Times New Roman" panose="02020603050405020304" pitchFamily="18" charset="0"/>
              </a:rPr>
              <a:t>{</a:t>
            </a:r>
            <a:r>
              <a:rPr lang="en-US" sz="2800" b="1" dirty="0" err="1">
                <a:cs typeface="Times New Roman" panose="02020603050405020304" pitchFamily="18" charset="0"/>
              </a:rPr>
              <a:t>fontweight</a:t>
            </a:r>
            <a:r>
              <a:rPr lang="en-US" sz="2800" b="1" dirty="0">
                <a:cs typeface="Times New Roman" panose="02020603050405020304" pitchFamily="18" charset="0"/>
              </a:rPr>
              <a:t>: bold;}</a:t>
            </a:r>
          </a:p>
          <a:p>
            <a:pPr algn="just"/>
            <a:r>
              <a:rPr lang="en-US" sz="2800" b="1" dirty="0">
                <a:cs typeface="Times New Roman" panose="02020603050405020304" pitchFamily="18" charset="0"/>
              </a:rPr>
              <a:t>#</a:t>
            </a:r>
            <a:r>
              <a:rPr lang="en-US" sz="2800" b="1" dirty="0" err="1">
                <a:cs typeface="Times New Roman" panose="02020603050405020304" pitchFamily="18" charset="0"/>
              </a:rPr>
              <a:t>right_panel</a:t>
            </a:r>
            <a:r>
              <a:rPr lang="en-US" sz="2800" b="1" dirty="0">
                <a:cs typeface="Times New Roman" panose="02020603050405020304" pitchFamily="18" charset="0"/>
              </a:rPr>
              <a:t> {</a:t>
            </a:r>
            <a:r>
              <a:rPr lang="en-US" sz="2800" b="1" dirty="0" err="1">
                <a:cs typeface="Times New Roman" panose="02020603050405020304" pitchFamily="18" charset="0"/>
              </a:rPr>
              <a:t>fontstyle</a:t>
            </a:r>
            <a:r>
              <a:rPr lang="en-US" sz="2800" b="1" dirty="0">
                <a:cs typeface="Times New Roman" panose="02020603050405020304" pitchFamily="18" charset="0"/>
              </a:rPr>
              <a:t>: italic;}</a:t>
            </a:r>
          </a:p>
          <a:p>
            <a:pPr algn="just"/>
            <a:endParaRPr lang="en-US" sz="2800" dirty="0"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cs typeface="Times New Roman" panose="02020603050405020304" pitchFamily="18" charset="0"/>
              </a:rPr>
              <a:t>использование в разметке:</a:t>
            </a: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cs typeface="Times New Roman" panose="02020603050405020304" pitchFamily="18" charset="0"/>
              </a:rPr>
              <a:t>&lt;div  </a:t>
            </a:r>
            <a:r>
              <a:rPr lang="en-US" sz="2800" b="1" dirty="0">
                <a:cs typeface="Times New Roman" panose="02020603050405020304" pitchFamily="18" charset="0"/>
              </a:rPr>
              <a:t>id=“</a:t>
            </a:r>
            <a:r>
              <a:rPr lang="en-US" sz="2800" b="1" dirty="0" err="1">
                <a:cs typeface="Times New Roman" panose="02020603050405020304" pitchFamily="18" charset="0"/>
              </a:rPr>
              <a:t>teft_panel</a:t>
            </a:r>
            <a:r>
              <a:rPr lang="en-US" sz="2800" b="1" dirty="0">
                <a:cs typeface="Times New Roman" panose="02020603050405020304" pitchFamily="18" charset="0"/>
              </a:rPr>
              <a:t>”</a:t>
            </a:r>
            <a:r>
              <a:rPr lang="en-US" sz="2800" dirty="0">
                <a:cs typeface="Times New Roman" panose="02020603050405020304" pitchFamily="18" charset="0"/>
              </a:rPr>
              <a:t>&gt;</a:t>
            </a:r>
            <a:r>
              <a:rPr lang="ru-RU" sz="2800" dirty="0">
                <a:cs typeface="Times New Roman" panose="02020603050405020304" pitchFamily="18" charset="0"/>
              </a:rPr>
              <a:t>текст</a:t>
            </a:r>
            <a:r>
              <a:rPr lang="en-US" sz="2800" dirty="0">
                <a:cs typeface="Times New Roman" panose="02020603050405020304" pitchFamily="18" charset="0"/>
              </a:rPr>
              <a:t>&lt;/div&gt;</a:t>
            </a:r>
            <a:r>
              <a:rPr lang="ru-RU" sz="2800" dirty="0">
                <a:cs typeface="Times New Roman" panose="02020603050405020304" pitchFamily="18" charset="0"/>
              </a:rPr>
              <a:t> </a:t>
            </a:r>
            <a:endParaRPr lang="en-US" sz="2800" dirty="0"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Тема3" id="{F9F222B7-B85A-43FD-938E-5114CCD49692}" vid="{2E689C93-8D74-498C-BB7C-89E99585D9E4}"/>
    </a:ext>
  </a:extLst>
</a:theme>
</file>

<file path=ppt/theme/theme2.xml><?xml version="1.0" encoding="utf-8"?>
<a:theme xmlns:a="http://schemas.openxmlformats.org/drawingml/2006/main" name="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Тема3" id="{174531A5-3A5C-43AC-A7A3-10EDDC1C7172}" vid="{4790435A-1303-4D5A-B269-A59CE9BDDC7D}"/>
    </a:ext>
  </a:extLst>
</a:theme>
</file>

<file path=ppt/theme/theme4.xml><?xml version="1.0" encoding="utf-8"?>
<a:theme xmlns:a="http://schemas.openxmlformats.org/drawingml/2006/main" name="1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1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C0C0C0"/>
      </a:lt2>
      <a:accent1>
        <a:srgbClr val="1B9AD9"/>
      </a:accent1>
      <a:accent2>
        <a:srgbClr val="E4A04E"/>
      </a:accent2>
      <a:accent3>
        <a:srgbClr val="FFFFFF"/>
      </a:accent3>
      <a:accent4>
        <a:srgbClr val="174578"/>
      </a:accent4>
      <a:accent5>
        <a:srgbClr val="ABCAE9"/>
      </a:accent5>
      <a:accent6>
        <a:srgbClr val="CF9146"/>
      </a:accent6>
      <a:hlink>
        <a:srgbClr val="66CC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3366"/>
        </a:dk1>
        <a:lt1>
          <a:srgbClr val="FFFFFF"/>
        </a:lt1>
        <a:dk2>
          <a:srgbClr val="000000"/>
        </a:dk2>
        <a:lt2>
          <a:srgbClr val="C0C0C0"/>
        </a:lt2>
        <a:accent1>
          <a:srgbClr val="3556A7"/>
        </a:accent1>
        <a:accent2>
          <a:srgbClr val="C78DD7"/>
        </a:accent2>
        <a:accent3>
          <a:srgbClr val="FFFFFF"/>
        </a:accent3>
        <a:accent4>
          <a:srgbClr val="002A56"/>
        </a:accent4>
        <a:accent5>
          <a:srgbClr val="AEB4D0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399D72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ECCBC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1B9AD9"/>
        </a:accent1>
        <a:accent2>
          <a:srgbClr val="E4A04E"/>
        </a:accent2>
        <a:accent3>
          <a:srgbClr val="FFFFFF"/>
        </a:accent3>
        <a:accent4>
          <a:srgbClr val="174578"/>
        </a:accent4>
        <a:accent5>
          <a:srgbClr val="ABCAE9"/>
        </a:accent5>
        <a:accent6>
          <a:srgbClr val="CF9146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heme1" id="{E59C2612-480F-464D-AF90-C08CB7087C91}" vid="{542D0048-C83B-43D5-A291-419DE1D6F54F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Тема3</Template>
  <TotalTime>11844</TotalTime>
  <Words>635</Words>
  <Application>Microsoft Office PowerPoint</Application>
  <PresentationFormat>Произвольный</PresentationFormat>
  <Paragraphs>127</Paragraphs>
  <Slides>20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5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Тема3</vt:lpstr>
      <vt:lpstr>Макеты раскадровки</vt:lpstr>
      <vt:lpstr>1_Тема3</vt:lpstr>
      <vt:lpstr>1_Макеты раскадровки</vt:lpstr>
      <vt:lpstr>Theme1</vt:lpstr>
      <vt:lpstr>Image</vt:lpstr>
      <vt:lpstr>Стили</vt:lpstr>
      <vt:lpstr>Стили</vt:lpstr>
      <vt:lpstr>Литература</vt:lpstr>
      <vt:lpstr>Обзор CSS</vt:lpstr>
      <vt:lpstr>Обзор CSS</vt:lpstr>
      <vt:lpstr>Синтаксис задания стиля CSS</vt:lpstr>
      <vt:lpstr>Cелектор класса </vt:lpstr>
      <vt:lpstr>Обобщенный селектор класса</vt:lpstr>
      <vt:lpstr>Селектор идентификатора</vt:lpstr>
      <vt:lpstr>Селектор атрибута</vt:lpstr>
      <vt:lpstr>Псевдо-элемент и псевдо-класс</vt:lpstr>
      <vt:lpstr>Цепочки селекторов</vt:lpstr>
      <vt:lpstr>Обзор CSS</vt:lpstr>
      <vt:lpstr>Вложенные селекторы</vt:lpstr>
      <vt:lpstr>Дочерние селекторы</vt:lpstr>
      <vt:lpstr>Родственные селекторы</vt:lpstr>
      <vt:lpstr>Соседние селекторы</vt:lpstr>
      <vt:lpstr>Обзор CSS</vt:lpstr>
      <vt:lpstr>Обзор CSS</vt:lpstr>
      <vt:lpstr>Подключение CSS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android</dc:creator>
  <cp:lastModifiedBy>Дмитрий Карпович</cp:lastModifiedBy>
  <cp:revision>43</cp:revision>
  <dcterms:created xsi:type="dcterms:W3CDTF">2013-11-20T10:33:52Z</dcterms:created>
  <dcterms:modified xsi:type="dcterms:W3CDTF">2021-10-07T12:30:44Z</dcterms:modified>
</cp:coreProperties>
</file>