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8" r:id="rId3"/>
    <p:sldId id="259" r:id="rId4"/>
    <p:sldId id="257" r:id="rId5"/>
    <p:sldId id="262" r:id="rId6"/>
    <p:sldId id="260" r:id="rId7"/>
    <p:sldId id="261" r:id="rId8"/>
    <p:sldId id="265" r:id="rId9"/>
    <p:sldId id="266" r:id="rId10"/>
    <p:sldId id="267"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4660"/>
  </p:normalViewPr>
  <p:slideViewPr>
    <p:cSldViewPr snapToGrid="0">
      <p:cViewPr varScale="1">
        <p:scale>
          <a:sx n="97" d="100"/>
          <a:sy n="97" d="100"/>
        </p:scale>
        <p:origin x="96"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1/23/2021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36005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26777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1/23/2021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64731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1/23/2021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56465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1/23/2021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12361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18319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3299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1822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5819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1/23/2021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70426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1/23/2021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2489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1/23/2021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67456096"/>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8" r:id="rId5"/>
    <p:sldLayoutId id="2147483732" r:id="rId6"/>
    <p:sldLayoutId id="2147483733" r:id="rId7"/>
    <p:sldLayoutId id="2147483734" r:id="rId8"/>
    <p:sldLayoutId id="2147483737" r:id="rId9"/>
    <p:sldLayoutId id="2147483735" r:id="rId10"/>
    <p:sldLayoutId id="2147483736" r:id="rId11"/>
  </p:sldLayoutIdLst>
  <p:hf sldNum="0" hdr="0" ftr="0" dt="0"/>
  <p:txStyles>
    <p:title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80000hours.org/2015/06/new-profile-on-a-new-career-path-data-science/" TargetMode="External"/><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hyperlink" Target="https://creativecommons.org/licenses/by/3.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peoplematters.in/article/talent-acquisition/candidate-sourcing-2018-tracking-the-trends-17435" TargetMode="External"/><Relationship Id="rId2" Type="http://schemas.openxmlformats.org/officeDocument/2006/relationships/image" Target="../media/image3.jpg"/><Relationship Id="rId1" Type="http://schemas.openxmlformats.org/officeDocument/2006/relationships/slideLayout" Target="../slideLayouts/slideLayout5.xml"/><Relationship Id="rId4" Type="http://schemas.openxmlformats.org/officeDocument/2006/relationships/hyperlink" Target="https://creativecommons.org/licenses/by-nc-sa/3.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4525FDB-3385-474B-B60D-1F342B5EB3FD}"/>
              </a:ext>
            </a:extLst>
          </p:cNvPr>
          <p:cNvPicPr>
            <a:picLocks noChangeAspect="1"/>
          </p:cNvPicPr>
          <p:nvPr/>
        </p:nvPicPr>
        <p:blipFill rotWithShape="1">
          <a:blip r:embed="rId2"/>
          <a:srcRect t="6423" b="9307"/>
          <a:stretch/>
        </p:blipFill>
        <p:spPr>
          <a:xfrm>
            <a:off x="4337251" y="3500711"/>
            <a:ext cx="7880423" cy="3378388"/>
          </a:xfrm>
          <a:prstGeom prst="rect">
            <a:avLst/>
          </a:prstGeom>
        </p:spPr>
      </p:pic>
      <p:sp>
        <p:nvSpPr>
          <p:cNvPr id="11"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883" y="1661699"/>
            <a:ext cx="3703320"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883" y="1817914"/>
            <a:ext cx="3702134" cy="3378388"/>
          </a:xfrm>
          <a:prstGeom prst="rect">
            <a:avLst/>
          </a:prstGeom>
          <a:solidFill>
            <a:schemeClr val="bg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534DB04-4E39-471B-9963-8E2DCE86E3D5}"/>
              </a:ext>
            </a:extLst>
          </p:cNvPr>
          <p:cNvSpPr>
            <a:spLocks noGrp="1"/>
          </p:cNvSpPr>
          <p:nvPr>
            <p:ph type="ctrTitle"/>
          </p:nvPr>
        </p:nvSpPr>
        <p:spPr>
          <a:xfrm>
            <a:off x="899510" y="2324906"/>
            <a:ext cx="3412067" cy="1588698"/>
          </a:xfrm>
        </p:spPr>
        <p:txBody>
          <a:bodyPr>
            <a:normAutofit/>
          </a:bodyPr>
          <a:lstStyle/>
          <a:p>
            <a:r>
              <a:rPr lang="en-US" dirty="0">
                <a:solidFill>
                  <a:schemeClr val="tx1"/>
                </a:solidFill>
              </a:rPr>
              <a:t>News Analytics</a:t>
            </a:r>
          </a:p>
        </p:txBody>
      </p:sp>
      <p:sp>
        <p:nvSpPr>
          <p:cNvPr id="3" name="Subtitle 2">
            <a:extLst>
              <a:ext uri="{FF2B5EF4-FFF2-40B4-BE49-F238E27FC236}">
                <a16:creationId xmlns:a16="http://schemas.microsoft.com/office/drawing/2014/main" id="{9AC8FAD0-6C7C-42CC-B102-62B1DEAEE147}"/>
              </a:ext>
            </a:extLst>
          </p:cNvPr>
          <p:cNvSpPr>
            <a:spLocks noGrp="1"/>
          </p:cNvSpPr>
          <p:nvPr>
            <p:ph type="subTitle" idx="1"/>
          </p:nvPr>
        </p:nvSpPr>
        <p:spPr>
          <a:xfrm>
            <a:off x="899510" y="3945249"/>
            <a:ext cx="3437741" cy="1312158"/>
          </a:xfrm>
        </p:spPr>
        <p:txBody>
          <a:bodyPr>
            <a:normAutofit/>
          </a:bodyPr>
          <a:lstStyle/>
          <a:p>
            <a:r>
              <a:rPr lang="en-US" sz="1600" dirty="0">
                <a:solidFill>
                  <a:schemeClr val="accent6">
                    <a:lumMod val="75000"/>
                  </a:schemeClr>
                </a:solidFill>
              </a:rPr>
              <a:t>Kasun </a:t>
            </a:r>
            <a:r>
              <a:rPr lang="en-US" sz="1600" dirty="0" err="1">
                <a:solidFill>
                  <a:schemeClr val="accent6">
                    <a:lumMod val="75000"/>
                  </a:schemeClr>
                </a:solidFill>
              </a:rPr>
              <a:t>Daundaskara</a:t>
            </a:r>
            <a:endParaRPr lang="en-US" dirty="0">
              <a:solidFill>
                <a:schemeClr val="accent6">
                  <a:lumMod val="75000"/>
                </a:schemeClr>
              </a:solidFill>
            </a:endParaRPr>
          </a:p>
          <a:p>
            <a:r>
              <a:rPr lang="en-US" dirty="0">
                <a:solidFill>
                  <a:schemeClr val="accent6">
                    <a:lumMod val="75000"/>
                  </a:schemeClr>
                </a:solidFill>
              </a:rPr>
              <a:t>Sabrina reed</a:t>
            </a:r>
          </a:p>
          <a:p>
            <a:r>
              <a:rPr lang="en-US" sz="1600" dirty="0">
                <a:solidFill>
                  <a:schemeClr val="accent6">
                    <a:lumMod val="75000"/>
                  </a:schemeClr>
                </a:solidFill>
              </a:rPr>
              <a:t>Sebastian </a:t>
            </a:r>
            <a:r>
              <a:rPr lang="en-US" sz="1600" dirty="0" err="1">
                <a:solidFill>
                  <a:schemeClr val="accent6">
                    <a:lumMod val="75000"/>
                  </a:schemeClr>
                </a:solidFill>
              </a:rPr>
              <a:t>RAmirez</a:t>
            </a:r>
            <a:endParaRPr lang="en-US" sz="1600" dirty="0">
              <a:solidFill>
                <a:schemeClr val="accent6">
                  <a:lumMod val="75000"/>
                </a:schemeClr>
              </a:solidFill>
            </a:endParaRPr>
          </a:p>
        </p:txBody>
      </p:sp>
    </p:spTree>
    <p:extLst>
      <p:ext uri="{BB962C8B-B14F-4D97-AF65-F5344CB8AC3E}">
        <p14:creationId xmlns:p14="http://schemas.microsoft.com/office/powerpoint/2010/main" val="160784184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129A81E-B6E5-44BE-B2EA-346141FD7526}"/>
              </a:ext>
            </a:extLst>
          </p:cNvPr>
          <p:cNvSpPr>
            <a:spLocks noGrp="1"/>
          </p:cNvSpPr>
          <p:nvPr>
            <p:ph type="title"/>
          </p:nvPr>
        </p:nvSpPr>
        <p:spPr/>
        <p:txBody>
          <a:bodyPr/>
          <a:lstStyle/>
          <a:p>
            <a:endParaRPr lang="en-US"/>
          </a:p>
        </p:txBody>
      </p:sp>
      <p:pic>
        <p:nvPicPr>
          <p:cNvPr id="9" name="Content Placeholder 8">
            <a:extLst>
              <a:ext uri="{FF2B5EF4-FFF2-40B4-BE49-F238E27FC236}">
                <a16:creationId xmlns:a16="http://schemas.microsoft.com/office/drawing/2014/main" id="{52DE6E0D-3F34-4AD9-98A1-6F59D15917E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81193" y="2743201"/>
            <a:ext cx="5194770" cy="3117850"/>
          </a:xfrm>
        </p:spPr>
      </p:pic>
      <p:pic>
        <p:nvPicPr>
          <p:cNvPr id="11" name="Content Placeholder 10">
            <a:extLst>
              <a:ext uri="{FF2B5EF4-FFF2-40B4-BE49-F238E27FC236}">
                <a16:creationId xmlns:a16="http://schemas.microsoft.com/office/drawing/2014/main" id="{6FE0584B-DB19-480E-BD95-D6022E8B938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68814" y="2885090"/>
            <a:ext cx="3492062" cy="2711669"/>
          </a:xfrm>
        </p:spPr>
      </p:pic>
    </p:spTree>
    <p:extLst>
      <p:ext uri="{BB962C8B-B14F-4D97-AF65-F5344CB8AC3E}">
        <p14:creationId xmlns:p14="http://schemas.microsoft.com/office/powerpoint/2010/main" val="2985798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1B71A-872A-4A1F-B2F2-DA845345CCA0}"/>
              </a:ext>
            </a:extLst>
          </p:cNvPr>
          <p:cNvSpPr>
            <a:spLocks noGrp="1"/>
          </p:cNvSpPr>
          <p:nvPr>
            <p:ph type="title"/>
          </p:nvPr>
        </p:nvSpPr>
        <p:spPr/>
        <p:txBody>
          <a:bodyPr/>
          <a:lstStyle/>
          <a:p>
            <a:r>
              <a:rPr lang="en-US" dirty="0"/>
              <a:t>Insight</a:t>
            </a:r>
          </a:p>
        </p:txBody>
      </p:sp>
      <p:sp>
        <p:nvSpPr>
          <p:cNvPr id="3" name="Text Placeholder 2">
            <a:extLst>
              <a:ext uri="{FF2B5EF4-FFF2-40B4-BE49-F238E27FC236}">
                <a16:creationId xmlns:a16="http://schemas.microsoft.com/office/drawing/2014/main" id="{38DB56C0-3F55-4203-828E-DDEE8C2C2CDA}"/>
              </a:ext>
            </a:extLst>
          </p:cNvPr>
          <p:cNvSpPr>
            <a:spLocks noGrp="1"/>
          </p:cNvSpPr>
          <p:nvPr>
            <p:ph type="body" idx="1"/>
          </p:nvPr>
        </p:nvSpPr>
        <p:spPr/>
        <p:txBody>
          <a:bodyPr/>
          <a:lstStyle/>
          <a:p>
            <a:r>
              <a:rPr lang="en-US" dirty="0"/>
              <a:t>Issues</a:t>
            </a:r>
          </a:p>
        </p:txBody>
      </p:sp>
      <p:sp>
        <p:nvSpPr>
          <p:cNvPr id="4" name="Content Placeholder 3">
            <a:extLst>
              <a:ext uri="{FF2B5EF4-FFF2-40B4-BE49-F238E27FC236}">
                <a16:creationId xmlns:a16="http://schemas.microsoft.com/office/drawing/2014/main" id="{323D4ACE-9A2A-452B-8F21-4DA1723BC36A}"/>
              </a:ext>
            </a:extLst>
          </p:cNvPr>
          <p:cNvSpPr>
            <a:spLocks noGrp="1"/>
          </p:cNvSpPr>
          <p:nvPr>
            <p:ph sz="half" idx="2"/>
          </p:nvPr>
        </p:nvSpPr>
        <p:spPr>
          <a:xfrm>
            <a:off x="581194" y="2926052"/>
            <a:ext cx="5194766" cy="3301327"/>
          </a:xfrm>
        </p:spPr>
        <p:txBody>
          <a:bodyPr>
            <a:normAutofit lnSpcReduction="10000"/>
          </a:bodyPr>
          <a:lstStyle/>
          <a:p>
            <a:r>
              <a:rPr lang="en-US" sz="1200" dirty="0">
                <a:solidFill>
                  <a:srgbClr val="1D1C1D"/>
                </a:solidFill>
                <a:latin typeface="Slack-Lato"/>
              </a:rPr>
              <a:t>Beginning</a:t>
            </a:r>
            <a:r>
              <a:rPr lang="en-US" sz="1200" b="0" i="0" dirty="0">
                <a:solidFill>
                  <a:srgbClr val="1D1C1D"/>
                </a:solidFill>
                <a:effectLst/>
                <a:latin typeface="Slack-Lato"/>
              </a:rPr>
              <a:t> with API’s for news and stock prices we concatenated data frames for our model. Also explored using the Twitter API for sentiment analysis but could not get access to tweets older than 7 days which would not work with our stock data frame. For the model, we initially planned to use the compound score as our Y. As we evaluated our project and, we changed the Y to Stock Prices. However, using the stock prices didn’t provide a good model to visualize results. Therefore, we used percent change as the Y for our model.</a:t>
            </a:r>
          </a:p>
          <a:p>
            <a:r>
              <a:rPr lang="en-US" sz="1200" dirty="0">
                <a:solidFill>
                  <a:srgbClr val="1D1C1D"/>
                </a:solidFill>
                <a:latin typeface="Slack-Lato"/>
              </a:rPr>
              <a:t>Depending on what API we used we had some difficulty retrieving dates, due to specific requirements and limits on extracting dates for historical.  We solved this by turning to CSV data that was much easier to work with and had enough data compared to obtaining data from twitter or News API.</a:t>
            </a:r>
          </a:p>
          <a:p>
            <a:r>
              <a:rPr lang="en-US" sz="1200" b="0" i="0" dirty="0">
                <a:solidFill>
                  <a:srgbClr val="1D1C1D"/>
                </a:solidFill>
                <a:effectLst/>
                <a:latin typeface="Slack-Lato"/>
              </a:rPr>
              <a:t>To run the SentimentIntensityAnalyzer, we had to remove the date column because SentimentIntensityAnalyzer gives a problem with the date. To solve this problem team made a new data frame with just date and contact with SentimentIntensityAnalyzer result.  </a:t>
            </a:r>
            <a:endParaRPr lang="en-US" sz="1200" dirty="0">
              <a:solidFill>
                <a:srgbClr val="1D1C1D"/>
              </a:solidFill>
              <a:latin typeface="Slack-Lato"/>
            </a:endParaRPr>
          </a:p>
        </p:txBody>
      </p:sp>
      <p:sp>
        <p:nvSpPr>
          <p:cNvPr id="5" name="Text Placeholder 4">
            <a:extLst>
              <a:ext uri="{FF2B5EF4-FFF2-40B4-BE49-F238E27FC236}">
                <a16:creationId xmlns:a16="http://schemas.microsoft.com/office/drawing/2014/main" id="{E423A9A8-AD03-4A8F-BEAF-3B500F1841D6}"/>
              </a:ext>
            </a:extLst>
          </p:cNvPr>
          <p:cNvSpPr>
            <a:spLocks noGrp="1"/>
          </p:cNvSpPr>
          <p:nvPr>
            <p:ph type="body" sz="quarter" idx="3"/>
          </p:nvPr>
        </p:nvSpPr>
        <p:spPr/>
        <p:txBody>
          <a:bodyPr/>
          <a:lstStyle/>
          <a:p>
            <a:r>
              <a:rPr lang="en-US" dirty="0"/>
              <a:t>Conclusion</a:t>
            </a:r>
          </a:p>
        </p:txBody>
      </p:sp>
      <p:sp>
        <p:nvSpPr>
          <p:cNvPr id="6" name="Content Placeholder 5">
            <a:extLst>
              <a:ext uri="{FF2B5EF4-FFF2-40B4-BE49-F238E27FC236}">
                <a16:creationId xmlns:a16="http://schemas.microsoft.com/office/drawing/2014/main" id="{2E82184D-1C5A-4476-82C8-F7370F984BB6}"/>
              </a:ext>
            </a:extLst>
          </p:cNvPr>
          <p:cNvSpPr>
            <a:spLocks noGrp="1"/>
          </p:cNvSpPr>
          <p:nvPr>
            <p:ph sz="quarter" idx="4"/>
          </p:nvPr>
        </p:nvSpPr>
        <p:spPr>
          <a:xfrm>
            <a:off x="6416037" y="2926053"/>
            <a:ext cx="5194771" cy="3202290"/>
          </a:xfrm>
        </p:spPr>
        <p:txBody>
          <a:bodyPr>
            <a:normAutofit lnSpcReduction="10000"/>
          </a:bodyPr>
          <a:lstStyle/>
          <a:p>
            <a:r>
              <a:rPr lang="en-US" sz="1400" dirty="0"/>
              <a:t>Trading signals were added as well to our model which seem to show where a buy or sell event would take place, based on our approach it would appear that when there is a negative price change that would indicate a time to buy the stock, where this also is represented by a negative trading signal trigger, had we had more time on this I would have placed a buy and sell column to more clearly visualize the buy and sell points in our data. This being said, We can conclude from our model and predictions that our predictions were not very good, using just text data and running the sentiment analysis did not seem to be enough to create a good model from predicting the stock price , This model could be more dynamic where we would require more than just stock and text data</a:t>
            </a:r>
            <a:r>
              <a:rPr lang="en-US" dirty="0"/>
              <a:t>. </a:t>
            </a:r>
          </a:p>
          <a:p>
            <a:endParaRPr lang="en-US" dirty="0"/>
          </a:p>
        </p:txBody>
      </p:sp>
    </p:spTree>
    <p:extLst>
      <p:ext uri="{BB962C8B-B14F-4D97-AF65-F5344CB8AC3E}">
        <p14:creationId xmlns:p14="http://schemas.microsoft.com/office/powerpoint/2010/main" val="3356069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DAEE729-88CA-46FA-BD2E-1AEAF3185D2B}"/>
              </a:ext>
            </a:extLst>
          </p:cNvPr>
          <p:cNvSpPr>
            <a:spLocks noGrp="1"/>
          </p:cNvSpPr>
          <p:nvPr>
            <p:ph type="title"/>
          </p:nvPr>
        </p:nvSpPr>
        <p:spPr/>
        <p:txBody>
          <a:bodyPr/>
          <a:lstStyle/>
          <a:p>
            <a:r>
              <a:rPr lang="en-US" dirty="0"/>
              <a:t>Content</a:t>
            </a:r>
          </a:p>
        </p:txBody>
      </p:sp>
      <p:sp>
        <p:nvSpPr>
          <p:cNvPr id="10" name="Content Placeholder 9">
            <a:extLst>
              <a:ext uri="{FF2B5EF4-FFF2-40B4-BE49-F238E27FC236}">
                <a16:creationId xmlns:a16="http://schemas.microsoft.com/office/drawing/2014/main" id="{002B9BE3-993C-4167-BFDA-D5BCEF1DA125}"/>
              </a:ext>
            </a:extLst>
          </p:cNvPr>
          <p:cNvSpPr>
            <a:spLocks noGrp="1"/>
          </p:cNvSpPr>
          <p:nvPr>
            <p:ph sz="half" idx="1"/>
          </p:nvPr>
        </p:nvSpPr>
        <p:spPr>
          <a:xfrm>
            <a:off x="581193" y="2228003"/>
            <a:ext cx="3514557" cy="3633047"/>
          </a:xfrm>
        </p:spPr>
        <p:txBody>
          <a:bodyPr/>
          <a:lstStyle/>
          <a:p>
            <a:r>
              <a:rPr lang="en-US" dirty="0"/>
              <a:t>Hypothesis</a:t>
            </a:r>
          </a:p>
          <a:p>
            <a:r>
              <a:rPr lang="en-US" dirty="0"/>
              <a:t>Data Sourcing</a:t>
            </a:r>
          </a:p>
          <a:p>
            <a:r>
              <a:rPr lang="en-US" dirty="0"/>
              <a:t>Data Exploration &amp; Clean-up</a:t>
            </a:r>
          </a:p>
          <a:p>
            <a:r>
              <a:rPr lang="en-US" dirty="0"/>
              <a:t>Techniques</a:t>
            </a:r>
          </a:p>
          <a:p>
            <a:r>
              <a:rPr lang="en-US" dirty="0"/>
              <a:t>Evaluation</a:t>
            </a:r>
          </a:p>
          <a:p>
            <a:r>
              <a:rPr lang="en-US" dirty="0"/>
              <a:t>Insight</a:t>
            </a:r>
          </a:p>
          <a:p>
            <a:endParaRPr lang="en-US" dirty="0"/>
          </a:p>
        </p:txBody>
      </p:sp>
      <p:pic>
        <p:nvPicPr>
          <p:cNvPr id="13" name="Content Placeholder 12">
            <a:extLst>
              <a:ext uri="{FF2B5EF4-FFF2-40B4-BE49-F238E27FC236}">
                <a16:creationId xmlns:a16="http://schemas.microsoft.com/office/drawing/2014/main" id="{C13944ED-9EC1-492C-A6C8-D012D841318A}"/>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438650" y="1612106"/>
            <a:ext cx="5495925" cy="3864619"/>
          </a:xfrm>
        </p:spPr>
      </p:pic>
      <p:sp>
        <p:nvSpPr>
          <p:cNvPr id="14" name="TextBox 13">
            <a:extLst>
              <a:ext uri="{FF2B5EF4-FFF2-40B4-BE49-F238E27FC236}">
                <a16:creationId xmlns:a16="http://schemas.microsoft.com/office/drawing/2014/main" id="{4C230CB6-2581-4BEE-A9B3-F397309C15E0}"/>
              </a:ext>
            </a:extLst>
          </p:cNvPr>
          <p:cNvSpPr txBox="1"/>
          <p:nvPr/>
        </p:nvSpPr>
        <p:spPr>
          <a:xfrm>
            <a:off x="4438650" y="5245893"/>
            <a:ext cx="5495925" cy="230832"/>
          </a:xfrm>
          <a:prstGeom prst="rect">
            <a:avLst/>
          </a:prstGeom>
          <a:noFill/>
        </p:spPr>
        <p:txBody>
          <a:bodyPr wrap="square" rtlCol="0">
            <a:spAutoFit/>
          </a:bodyPr>
          <a:lstStyle/>
          <a:p>
            <a:r>
              <a:rPr lang="en-US" sz="900">
                <a:hlinkClick r:id="rId3" tooltip="https://80000hours.org/2015/06/new-profile-on-a-new-career-path-data-science/"/>
              </a:rPr>
              <a:t>This Photo</a:t>
            </a:r>
            <a:r>
              <a:rPr lang="en-US" sz="900"/>
              <a:t> by Unknown Author is licensed under </a:t>
            </a:r>
            <a:r>
              <a:rPr lang="en-US" sz="900">
                <a:hlinkClick r:id="rId4" tooltip="https://creativecommons.org/licenses/by/3.0/"/>
              </a:rPr>
              <a:t>CC BY</a:t>
            </a:r>
            <a:endParaRPr lang="en-US" sz="900"/>
          </a:p>
        </p:txBody>
      </p:sp>
    </p:spTree>
    <p:extLst>
      <p:ext uri="{BB962C8B-B14F-4D97-AF65-F5344CB8AC3E}">
        <p14:creationId xmlns:p14="http://schemas.microsoft.com/office/powerpoint/2010/main" val="322172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89083-FB9D-4559-8B57-6CD476492959}"/>
              </a:ext>
            </a:extLst>
          </p:cNvPr>
          <p:cNvSpPr>
            <a:spLocks noGrp="1"/>
          </p:cNvSpPr>
          <p:nvPr>
            <p:ph type="title"/>
          </p:nvPr>
        </p:nvSpPr>
        <p:spPr/>
        <p:txBody>
          <a:bodyPr/>
          <a:lstStyle/>
          <a:p>
            <a:r>
              <a:rPr lang="en-US" dirty="0"/>
              <a:t>Hypothesis</a:t>
            </a:r>
          </a:p>
        </p:txBody>
      </p:sp>
      <p:sp>
        <p:nvSpPr>
          <p:cNvPr id="3" name="Content Placeholder 2">
            <a:extLst>
              <a:ext uri="{FF2B5EF4-FFF2-40B4-BE49-F238E27FC236}">
                <a16:creationId xmlns:a16="http://schemas.microsoft.com/office/drawing/2014/main" id="{E1D99547-B760-4F4C-A4AE-C788B98387DA}"/>
              </a:ext>
            </a:extLst>
          </p:cNvPr>
          <p:cNvSpPr>
            <a:spLocks noGrp="1"/>
          </p:cNvSpPr>
          <p:nvPr>
            <p:ph idx="1"/>
          </p:nvPr>
        </p:nvSpPr>
        <p:spPr>
          <a:xfrm>
            <a:off x="581192" y="2057400"/>
            <a:ext cx="11029615" cy="3390900"/>
          </a:xfrm>
        </p:spPr>
        <p:txBody>
          <a:bodyPr/>
          <a:lstStyle/>
          <a:p>
            <a:r>
              <a:rPr lang="en-US" dirty="0"/>
              <a:t>The motivation and core message for our project was to use deep learning sentiment analysis and NLP as a way to see if there are any relationships' between public opinion regarding an industry or stock in an attempt to predict values. Based on this type of analysis we will use NLP to parse through news article, media headlines obtain a sentiment analysis score, fit the data into a neural network model that calculates our weighted scores in order to make future predictions. </a:t>
            </a:r>
          </a:p>
        </p:txBody>
      </p:sp>
    </p:spTree>
    <p:extLst>
      <p:ext uri="{BB962C8B-B14F-4D97-AF65-F5344CB8AC3E}">
        <p14:creationId xmlns:p14="http://schemas.microsoft.com/office/powerpoint/2010/main" val="2278416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36E270-42A1-4AE6-9508-093B1B95588D}"/>
              </a:ext>
            </a:extLst>
          </p:cNvPr>
          <p:cNvSpPr>
            <a:spLocks noGrp="1"/>
          </p:cNvSpPr>
          <p:nvPr>
            <p:ph type="title"/>
          </p:nvPr>
        </p:nvSpPr>
        <p:spPr/>
        <p:txBody>
          <a:bodyPr>
            <a:normAutofit/>
          </a:bodyPr>
          <a:lstStyle/>
          <a:p>
            <a:r>
              <a:rPr lang="en-US" dirty="0"/>
              <a:t>Data Sourcing</a:t>
            </a:r>
          </a:p>
        </p:txBody>
      </p:sp>
      <p:sp>
        <p:nvSpPr>
          <p:cNvPr id="12" name="Text Placeholder 11">
            <a:extLst>
              <a:ext uri="{FF2B5EF4-FFF2-40B4-BE49-F238E27FC236}">
                <a16:creationId xmlns:a16="http://schemas.microsoft.com/office/drawing/2014/main" id="{F6287CB7-70FD-460A-970D-BFA6B0963E80}"/>
              </a:ext>
            </a:extLst>
          </p:cNvPr>
          <p:cNvSpPr>
            <a:spLocks noGrp="1"/>
          </p:cNvSpPr>
          <p:nvPr>
            <p:ph type="body" idx="1"/>
          </p:nvPr>
        </p:nvSpPr>
        <p:spPr/>
        <p:txBody>
          <a:bodyPr/>
          <a:lstStyle/>
          <a:p>
            <a:r>
              <a:rPr lang="en-US" dirty="0"/>
              <a:t>DATA</a:t>
            </a:r>
          </a:p>
        </p:txBody>
      </p:sp>
      <p:sp>
        <p:nvSpPr>
          <p:cNvPr id="11" name="Content Placeholder 10">
            <a:extLst>
              <a:ext uri="{FF2B5EF4-FFF2-40B4-BE49-F238E27FC236}">
                <a16:creationId xmlns:a16="http://schemas.microsoft.com/office/drawing/2014/main" id="{9BA904D0-3DA2-45C4-89A9-EF49298DA569}"/>
              </a:ext>
            </a:extLst>
          </p:cNvPr>
          <p:cNvSpPr>
            <a:spLocks noGrp="1"/>
          </p:cNvSpPr>
          <p:nvPr>
            <p:ph sz="half" idx="2"/>
          </p:nvPr>
        </p:nvSpPr>
        <p:spPr/>
        <p:txBody>
          <a:bodyPr>
            <a:normAutofit/>
          </a:bodyPr>
          <a:lstStyle/>
          <a:p>
            <a:r>
              <a:rPr lang="en-US" dirty="0"/>
              <a:t>Kaggle</a:t>
            </a:r>
          </a:p>
          <a:p>
            <a:r>
              <a:rPr lang="en-US" dirty="0"/>
              <a:t>News API</a:t>
            </a:r>
          </a:p>
          <a:p>
            <a:r>
              <a:rPr lang="en-US" dirty="0"/>
              <a:t>Alpaca API</a:t>
            </a:r>
          </a:p>
          <a:p>
            <a:r>
              <a:rPr lang="en-US" dirty="0"/>
              <a:t>Twitter</a:t>
            </a:r>
          </a:p>
          <a:p>
            <a:r>
              <a:rPr lang="en-US" dirty="0"/>
              <a:t>Web CSV files</a:t>
            </a:r>
          </a:p>
          <a:p>
            <a:r>
              <a:rPr lang="en-US" dirty="0" err="1"/>
              <a:t>Github</a:t>
            </a:r>
            <a:endParaRPr lang="en-US" dirty="0"/>
          </a:p>
          <a:p>
            <a:r>
              <a:rPr lang="en-US" dirty="0" err="1"/>
              <a:t>StackOverflow</a:t>
            </a:r>
            <a:endParaRPr lang="en-US" dirty="0"/>
          </a:p>
          <a:p>
            <a:endParaRPr lang="en-US" dirty="0"/>
          </a:p>
        </p:txBody>
      </p:sp>
      <p:sp>
        <p:nvSpPr>
          <p:cNvPr id="13" name="Text Placeholder 12">
            <a:extLst>
              <a:ext uri="{FF2B5EF4-FFF2-40B4-BE49-F238E27FC236}">
                <a16:creationId xmlns:a16="http://schemas.microsoft.com/office/drawing/2014/main" id="{1D619076-DCC6-448F-AE8A-D200097E9D4F}"/>
              </a:ext>
            </a:extLst>
          </p:cNvPr>
          <p:cNvSpPr>
            <a:spLocks noGrp="1"/>
          </p:cNvSpPr>
          <p:nvPr>
            <p:ph type="body" sz="quarter" idx="3"/>
          </p:nvPr>
        </p:nvSpPr>
        <p:spPr>
          <a:xfrm>
            <a:off x="5438775" y="2250892"/>
            <a:ext cx="5581650" cy="553373"/>
          </a:xfrm>
        </p:spPr>
        <p:txBody>
          <a:bodyPr/>
          <a:lstStyle/>
          <a:p>
            <a:endParaRPr lang="en-US" dirty="0"/>
          </a:p>
        </p:txBody>
      </p:sp>
      <p:pic>
        <p:nvPicPr>
          <p:cNvPr id="16" name="Content Placeholder 15">
            <a:extLst>
              <a:ext uri="{FF2B5EF4-FFF2-40B4-BE49-F238E27FC236}">
                <a16:creationId xmlns:a16="http://schemas.microsoft.com/office/drawing/2014/main" id="{3C69EE93-98E2-4BEF-A5BF-5F187C79230D}"/>
              </a:ext>
            </a:extLst>
          </p:cNvPr>
          <p:cNvPicPr>
            <a:picLocks noGrp="1" noChangeAspect="1"/>
          </p:cNvPicPr>
          <p:nvPr>
            <p:ph sz="quarter" idx="4"/>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359718" y="2183353"/>
            <a:ext cx="5581650" cy="3731946"/>
          </a:xfrm>
        </p:spPr>
      </p:pic>
      <p:sp>
        <p:nvSpPr>
          <p:cNvPr id="17" name="TextBox 16">
            <a:extLst>
              <a:ext uri="{FF2B5EF4-FFF2-40B4-BE49-F238E27FC236}">
                <a16:creationId xmlns:a16="http://schemas.microsoft.com/office/drawing/2014/main" id="{66358BCC-AA9A-4DE7-9B73-79AFEC50C415}"/>
              </a:ext>
            </a:extLst>
          </p:cNvPr>
          <p:cNvSpPr txBox="1"/>
          <p:nvPr/>
        </p:nvSpPr>
        <p:spPr>
          <a:xfrm>
            <a:off x="5330825" y="5861051"/>
            <a:ext cx="5194300" cy="230832"/>
          </a:xfrm>
          <a:prstGeom prst="rect">
            <a:avLst/>
          </a:prstGeom>
          <a:noFill/>
        </p:spPr>
        <p:txBody>
          <a:bodyPr wrap="square" rtlCol="0">
            <a:spAutoFit/>
          </a:bodyPr>
          <a:lstStyle/>
          <a:p>
            <a:r>
              <a:rPr lang="en-US" sz="900">
                <a:hlinkClick r:id="rId3" tooltip="https://www.peoplematters.in/article/talent-acquisition/candidate-sourcing-2018-tracking-the-trends-17435"/>
              </a:rPr>
              <a:t>This Photo</a:t>
            </a:r>
            <a:r>
              <a:rPr lang="en-US" sz="900"/>
              <a:t> by Unknown Author is licensed under </a:t>
            </a:r>
            <a:r>
              <a:rPr lang="en-US" sz="900">
                <a:hlinkClick r:id="rId4" tooltip="https://creativecommons.org/licenses/by-nc-sa/3.0/"/>
              </a:rPr>
              <a:t>CC BY-SA-NC</a:t>
            </a:r>
            <a:endParaRPr lang="en-US" sz="900"/>
          </a:p>
        </p:txBody>
      </p:sp>
    </p:spTree>
    <p:extLst>
      <p:ext uri="{BB962C8B-B14F-4D97-AF65-F5344CB8AC3E}">
        <p14:creationId xmlns:p14="http://schemas.microsoft.com/office/powerpoint/2010/main" val="3567181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8126B-3BF9-4C03-B030-D291440D97CB}"/>
              </a:ext>
            </a:extLst>
          </p:cNvPr>
          <p:cNvSpPr>
            <a:spLocks noGrp="1"/>
          </p:cNvSpPr>
          <p:nvPr>
            <p:ph type="title"/>
          </p:nvPr>
        </p:nvSpPr>
        <p:spPr/>
        <p:txBody>
          <a:bodyPr/>
          <a:lstStyle/>
          <a:p>
            <a:r>
              <a:rPr lang="en-US" dirty="0"/>
              <a:t>Data Exploration &amp; Clean up</a:t>
            </a:r>
          </a:p>
        </p:txBody>
      </p:sp>
      <p:sp>
        <p:nvSpPr>
          <p:cNvPr id="3" name="Content Placeholder 2">
            <a:extLst>
              <a:ext uri="{FF2B5EF4-FFF2-40B4-BE49-F238E27FC236}">
                <a16:creationId xmlns:a16="http://schemas.microsoft.com/office/drawing/2014/main" id="{F704DF37-311B-4ADF-B5D2-AC7509F574E5}"/>
              </a:ext>
            </a:extLst>
          </p:cNvPr>
          <p:cNvSpPr>
            <a:spLocks noGrp="1"/>
          </p:cNvSpPr>
          <p:nvPr>
            <p:ph idx="1"/>
          </p:nvPr>
        </p:nvSpPr>
        <p:spPr>
          <a:xfrm>
            <a:off x="581192" y="2340864"/>
            <a:ext cx="11029615" cy="4307586"/>
          </a:xfrm>
        </p:spPr>
        <p:txBody>
          <a:bodyPr>
            <a:normAutofit/>
          </a:bodyPr>
          <a:lstStyle/>
          <a:p>
            <a:r>
              <a:rPr lang="en-US" dirty="0"/>
              <a:t>Taking the imported CSV file that containing the features i.e.(id,ticker,title,category,content,release date, provider, url_id), dropped column we were not interested in, sorted our values based on date, assigned the new Data frame a new value with the desired features and dropped all nulls. After isolating the dates for joining our dataset, we took the original data frame and used the sentiment analyzer on the data and created a new Data frame containing the sentiment analysis of the textual data, and finally we concatenated the data with the dates allowing us to see how the changes in the data have affected the relative stock price. </a:t>
            </a:r>
          </a:p>
          <a:p>
            <a:endParaRPr lang="en-US" dirty="0"/>
          </a:p>
          <a:p>
            <a:r>
              <a:rPr lang="en-US" dirty="0"/>
              <a:t>Using the Alpaca API we brought in our stocks data and set the dates that we wanted to use for the analysis. The area of interest was the closing price as this will be used for our predictions. The index is reset so we can concatenate the previous data with our current stock prices. In the following step we added the close price to the original cleaned data frame matching close dates with article dates. This gives us our final cleaned data frame ready for modeling. </a:t>
            </a:r>
          </a:p>
        </p:txBody>
      </p:sp>
    </p:spTree>
    <p:extLst>
      <p:ext uri="{BB962C8B-B14F-4D97-AF65-F5344CB8AC3E}">
        <p14:creationId xmlns:p14="http://schemas.microsoft.com/office/powerpoint/2010/main" val="567297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283C05-A4BC-4F7C-AD6C-DFFD85FF27AF}"/>
              </a:ext>
            </a:extLst>
          </p:cNvPr>
          <p:cNvSpPr>
            <a:spLocks noGrp="1"/>
          </p:cNvSpPr>
          <p:nvPr>
            <p:ph type="title"/>
          </p:nvPr>
        </p:nvSpPr>
        <p:spPr>
          <a:xfrm>
            <a:off x="581192" y="778356"/>
            <a:ext cx="11029616" cy="1188720"/>
          </a:xfrm>
        </p:spPr>
        <p:txBody>
          <a:bodyPr/>
          <a:lstStyle/>
          <a:p>
            <a:r>
              <a:rPr lang="en-US" dirty="0"/>
              <a:t>Modeling </a:t>
            </a:r>
          </a:p>
        </p:txBody>
      </p:sp>
      <p:sp>
        <p:nvSpPr>
          <p:cNvPr id="8" name="Content Placeholder 7">
            <a:extLst>
              <a:ext uri="{FF2B5EF4-FFF2-40B4-BE49-F238E27FC236}">
                <a16:creationId xmlns:a16="http://schemas.microsoft.com/office/drawing/2014/main" id="{0BDA249E-75AE-4C75-AEF5-3945EB91227B}"/>
              </a:ext>
            </a:extLst>
          </p:cNvPr>
          <p:cNvSpPr>
            <a:spLocks noGrp="1"/>
          </p:cNvSpPr>
          <p:nvPr>
            <p:ph idx="1"/>
          </p:nvPr>
        </p:nvSpPr>
        <p:spPr/>
        <p:txBody>
          <a:bodyPr>
            <a:normAutofit fontScale="92500" lnSpcReduction="20000"/>
          </a:bodyPr>
          <a:lstStyle/>
          <a:p>
            <a:r>
              <a:rPr lang="en-US" dirty="0"/>
              <a:t>Predictive models used LSTM with RNN:</a:t>
            </a:r>
          </a:p>
          <a:p>
            <a:r>
              <a:rPr lang="en-US" dirty="0"/>
              <a:t>Long short-term memory (LSTM) is an artificial recurrent neural network (RNN) architecture used in the field of deep learning. Unlike standard feedforward neural networks, LSTM has feedback connections. It can not only process single data points (such as images), but also entire sequences of data (such as speech or video).This was a good choice to model our data on  because LSTM networks are well-suited to classifying, processing and making predictions based on time series data, since there can be lags of unknown duration between important events in a time series.  LSTM is applicable to tasks such as unsegmented, connected handwriting recognition, speech recognition and anomaly detection in network traffic or IDSs (intrusion detection systems).</a:t>
            </a:r>
          </a:p>
          <a:p>
            <a:pPr marL="0" indent="0">
              <a:buNone/>
            </a:pPr>
            <a:endParaRPr lang="en-US" dirty="0"/>
          </a:p>
          <a:p>
            <a:r>
              <a:rPr lang="en-US" dirty="0"/>
              <a:t>At the highest level RNN can use supervised learning to easily classify even deep sequences with long intervals between important events. Given a lot of learnable predictability in the incoming data sequence, the highest level RNN can use supervised learning to easily classify even deep sequences with long intervals between important events, and there for can be classified as unsupervised learning and semi-supervised learning.</a:t>
            </a:r>
          </a:p>
          <a:p>
            <a:endParaRPr lang="en-US" dirty="0"/>
          </a:p>
        </p:txBody>
      </p:sp>
    </p:spTree>
    <p:extLst>
      <p:ext uri="{BB962C8B-B14F-4D97-AF65-F5344CB8AC3E}">
        <p14:creationId xmlns:p14="http://schemas.microsoft.com/office/powerpoint/2010/main" val="4122971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8D298-5002-43E9-9C34-514E439E5AE7}"/>
              </a:ext>
            </a:extLst>
          </p:cNvPr>
          <p:cNvSpPr>
            <a:spLocks noGrp="1"/>
          </p:cNvSpPr>
          <p:nvPr>
            <p:ph type="title"/>
          </p:nvPr>
        </p:nvSpPr>
        <p:spPr/>
        <p:txBody>
          <a:bodyPr/>
          <a:lstStyle/>
          <a:p>
            <a:r>
              <a:rPr lang="en-US" dirty="0"/>
              <a:t>Techniques</a:t>
            </a:r>
          </a:p>
        </p:txBody>
      </p:sp>
      <p:sp>
        <p:nvSpPr>
          <p:cNvPr id="4" name="Text Placeholder 3">
            <a:extLst>
              <a:ext uri="{FF2B5EF4-FFF2-40B4-BE49-F238E27FC236}">
                <a16:creationId xmlns:a16="http://schemas.microsoft.com/office/drawing/2014/main" id="{D9310447-5922-4967-A0B0-3A96CB894F0F}"/>
              </a:ext>
            </a:extLst>
          </p:cNvPr>
          <p:cNvSpPr>
            <a:spLocks noGrp="1"/>
          </p:cNvSpPr>
          <p:nvPr>
            <p:ph type="body" idx="1"/>
          </p:nvPr>
        </p:nvSpPr>
        <p:spPr/>
        <p:txBody>
          <a:bodyPr/>
          <a:lstStyle/>
          <a:p>
            <a:r>
              <a:rPr lang="en-US" dirty="0"/>
              <a:t>Functions</a:t>
            </a:r>
          </a:p>
        </p:txBody>
      </p:sp>
      <p:sp>
        <p:nvSpPr>
          <p:cNvPr id="5" name="Content Placeholder 4">
            <a:extLst>
              <a:ext uri="{FF2B5EF4-FFF2-40B4-BE49-F238E27FC236}">
                <a16:creationId xmlns:a16="http://schemas.microsoft.com/office/drawing/2014/main" id="{6266F00E-FBFE-437E-84EC-DDF2639E21B1}"/>
              </a:ext>
            </a:extLst>
          </p:cNvPr>
          <p:cNvSpPr>
            <a:spLocks noGrp="1"/>
          </p:cNvSpPr>
          <p:nvPr>
            <p:ph sz="half" idx="2"/>
          </p:nvPr>
        </p:nvSpPr>
        <p:spPr>
          <a:xfrm>
            <a:off x="581194" y="2926052"/>
            <a:ext cx="5194766" cy="3865273"/>
          </a:xfrm>
        </p:spPr>
        <p:txBody>
          <a:bodyPr/>
          <a:lstStyle/>
          <a:p>
            <a:r>
              <a:rPr lang="en-US" dirty="0"/>
              <a:t>Min/Max Scaler </a:t>
            </a:r>
          </a:p>
          <a:p>
            <a:r>
              <a:rPr lang="en-US" dirty="0"/>
              <a:t>Train test split</a:t>
            </a:r>
          </a:p>
          <a:p>
            <a:r>
              <a:rPr lang="en-US" dirty="0"/>
              <a:t>Tensor-flow : Sequential, LSTM, Dense, Dropout</a:t>
            </a:r>
          </a:p>
          <a:p>
            <a:r>
              <a:rPr lang="en-US" dirty="0"/>
              <a:t>Compile / summary</a:t>
            </a:r>
          </a:p>
          <a:p>
            <a:r>
              <a:rPr lang="en-US" dirty="0"/>
              <a:t>Predict</a:t>
            </a:r>
          </a:p>
          <a:p>
            <a:r>
              <a:rPr lang="en-US" dirty="0"/>
              <a:t>Inverse transform/ transform</a:t>
            </a:r>
          </a:p>
          <a:p>
            <a:r>
              <a:rPr lang="en-US" dirty="0"/>
              <a:t>Exponentially Weighted Widows/ Moving Averages</a:t>
            </a:r>
          </a:p>
          <a:p>
            <a:r>
              <a:rPr lang="en-US" dirty="0"/>
              <a:t>Crossover Trading Signals</a:t>
            </a:r>
          </a:p>
        </p:txBody>
      </p:sp>
      <p:sp>
        <p:nvSpPr>
          <p:cNvPr id="6" name="Text Placeholder 5">
            <a:extLst>
              <a:ext uri="{FF2B5EF4-FFF2-40B4-BE49-F238E27FC236}">
                <a16:creationId xmlns:a16="http://schemas.microsoft.com/office/drawing/2014/main" id="{4B97B026-4160-4519-A4D5-D26267CFA215}"/>
              </a:ext>
            </a:extLst>
          </p:cNvPr>
          <p:cNvSpPr>
            <a:spLocks noGrp="1"/>
          </p:cNvSpPr>
          <p:nvPr>
            <p:ph type="body" sz="quarter" idx="3"/>
          </p:nvPr>
        </p:nvSpPr>
        <p:spPr>
          <a:xfrm>
            <a:off x="6416039" y="2250892"/>
            <a:ext cx="5194770" cy="106053"/>
          </a:xfrm>
        </p:spPr>
        <p:txBody>
          <a:bodyPr/>
          <a:lstStyle/>
          <a:p>
            <a:endParaRPr lang="en-US" dirty="0"/>
          </a:p>
        </p:txBody>
      </p:sp>
      <p:sp>
        <p:nvSpPr>
          <p:cNvPr id="7" name="Content Placeholder 6">
            <a:extLst>
              <a:ext uri="{FF2B5EF4-FFF2-40B4-BE49-F238E27FC236}">
                <a16:creationId xmlns:a16="http://schemas.microsoft.com/office/drawing/2014/main" id="{0DEC55FC-9106-4E30-B8A5-D748F971256D}"/>
              </a:ext>
            </a:extLst>
          </p:cNvPr>
          <p:cNvSpPr>
            <a:spLocks noGrp="1"/>
          </p:cNvSpPr>
          <p:nvPr>
            <p:ph sz="quarter" idx="4"/>
          </p:nvPr>
        </p:nvSpPr>
        <p:spPr>
          <a:xfrm>
            <a:off x="6416039" y="2538249"/>
            <a:ext cx="5194771" cy="4177862"/>
          </a:xfrm>
        </p:spPr>
        <p:txBody>
          <a:bodyPr>
            <a:normAutofit/>
          </a:bodyPr>
          <a:lstStyle/>
          <a:p>
            <a:r>
              <a:rPr lang="en-US" sz="1200" dirty="0"/>
              <a:t>Min/Max – Scales down our features  [0,1]</a:t>
            </a:r>
          </a:p>
          <a:p>
            <a:r>
              <a:rPr lang="en-US" sz="1200" dirty="0"/>
              <a:t>Test/Train uses features to create X/Y variables and allows to test the data after the conversions are made. </a:t>
            </a:r>
          </a:p>
          <a:p>
            <a:r>
              <a:rPr lang="en-US" sz="1200" dirty="0"/>
              <a:t>TensorFlow- Gives use our Neural Network, aids n adding layers to the model for testing. </a:t>
            </a:r>
          </a:p>
          <a:p>
            <a:r>
              <a:rPr lang="en-US" sz="1200" dirty="0"/>
              <a:t>Compile/summary – Data summary</a:t>
            </a:r>
          </a:p>
          <a:p>
            <a:r>
              <a:rPr lang="en-US" sz="1200" dirty="0"/>
              <a:t>Predict – Makes predictions</a:t>
            </a:r>
          </a:p>
          <a:p>
            <a:r>
              <a:rPr lang="en-US" sz="1200" dirty="0"/>
              <a:t>Inverse Transform / Transform - Recover the original prices instead of the scaled version</a:t>
            </a:r>
          </a:p>
          <a:p>
            <a:r>
              <a:rPr lang="en-US" sz="1200" b="0" i="0" dirty="0">
                <a:solidFill>
                  <a:srgbClr val="404040"/>
                </a:solidFill>
                <a:effectLst/>
                <a:latin typeface="Lato"/>
              </a:rPr>
              <a:t>The EW functions support two variants of exponential weights</a:t>
            </a:r>
          </a:p>
          <a:p>
            <a:r>
              <a:rPr lang="en-US" sz="1200" dirty="0">
                <a:solidFill>
                  <a:srgbClr val="404040"/>
                </a:solidFill>
                <a:latin typeface="Lato"/>
              </a:rPr>
              <a:t>Crossover trading Signals – trading signal occurs when short-term moving average (SMA) crosses through a long-term moving average (LMA)</a:t>
            </a:r>
            <a:r>
              <a:rPr lang="en-US" sz="1200" dirty="0">
                <a:solidFill>
                  <a:srgbClr val="202124"/>
                </a:solidFill>
                <a:latin typeface="Roboto"/>
              </a:rPr>
              <a:t>. </a:t>
            </a:r>
            <a:endParaRPr lang="en-US" sz="1200" b="0" i="0" dirty="0">
              <a:solidFill>
                <a:srgbClr val="404040"/>
              </a:solidFill>
              <a:effectLst/>
              <a:latin typeface="Lato"/>
            </a:endParaRPr>
          </a:p>
        </p:txBody>
      </p:sp>
    </p:spTree>
    <p:extLst>
      <p:ext uri="{BB962C8B-B14F-4D97-AF65-F5344CB8AC3E}">
        <p14:creationId xmlns:p14="http://schemas.microsoft.com/office/powerpoint/2010/main" val="3270054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C6948D-FC90-4CFE-9134-E62C2CC2057C}"/>
              </a:ext>
            </a:extLst>
          </p:cNvPr>
          <p:cNvSpPr>
            <a:spLocks noGrp="1"/>
          </p:cNvSpPr>
          <p:nvPr>
            <p:ph type="title"/>
          </p:nvPr>
        </p:nvSpPr>
        <p:spPr/>
        <p:txBody>
          <a:bodyPr/>
          <a:lstStyle/>
          <a:p>
            <a:r>
              <a:rPr lang="en-US" dirty="0"/>
              <a:t>Evaluation</a:t>
            </a:r>
          </a:p>
        </p:txBody>
      </p:sp>
      <p:sp>
        <p:nvSpPr>
          <p:cNvPr id="11" name="Content Placeholder 10">
            <a:extLst>
              <a:ext uri="{FF2B5EF4-FFF2-40B4-BE49-F238E27FC236}">
                <a16:creationId xmlns:a16="http://schemas.microsoft.com/office/drawing/2014/main" id="{0297DF90-0F34-4A97-A9F9-074F69E8F259}"/>
              </a:ext>
            </a:extLst>
          </p:cNvPr>
          <p:cNvSpPr>
            <a:spLocks noGrp="1"/>
          </p:cNvSpPr>
          <p:nvPr>
            <p:ph sz="half" idx="1"/>
          </p:nvPr>
        </p:nvSpPr>
        <p:spPr>
          <a:xfrm>
            <a:off x="581192" y="1970690"/>
            <a:ext cx="5630421" cy="3499944"/>
          </a:xfrm>
        </p:spPr>
        <p:txBody>
          <a:bodyPr/>
          <a:lstStyle/>
          <a:p>
            <a:r>
              <a:rPr lang="en-US" dirty="0">
                <a:solidFill>
                  <a:srgbClr val="1D1C1D"/>
                </a:solidFill>
                <a:latin typeface="Slack-Lato"/>
              </a:rPr>
              <a:t>LTSM RNN (Long term short term memory) / </a:t>
            </a:r>
            <a:r>
              <a:rPr lang="en-US" dirty="0" err="1">
                <a:solidFill>
                  <a:srgbClr val="1D1C1D"/>
                </a:solidFill>
                <a:latin typeface="Slack-Lato"/>
              </a:rPr>
              <a:t>Reccurent</a:t>
            </a:r>
            <a:r>
              <a:rPr lang="en-US" dirty="0">
                <a:solidFill>
                  <a:srgbClr val="1D1C1D"/>
                </a:solidFill>
                <a:latin typeface="Slack-Lato"/>
              </a:rPr>
              <a:t> Neural Network.</a:t>
            </a:r>
            <a:endParaRPr lang="en-US" b="0" i="0" dirty="0">
              <a:solidFill>
                <a:srgbClr val="1D1C1D"/>
              </a:solidFill>
              <a:effectLst/>
              <a:latin typeface="Slack-Lato"/>
            </a:endParaRPr>
          </a:p>
          <a:p>
            <a:r>
              <a:rPr lang="en-US" b="0" i="0" dirty="0">
                <a:solidFill>
                  <a:srgbClr val="1D1C1D"/>
                </a:solidFill>
                <a:effectLst/>
                <a:latin typeface="Slack-Lato"/>
              </a:rPr>
              <a:t>To Evaluate the model, the team used (model. Evaluate(</a:t>
            </a:r>
            <a:r>
              <a:rPr lang="en-US" b="0" i="0" dirty="0" err="1">
                <a:solidFill>
                  <a:srgbClr val="1D1C1D"/>
                </a:solidFill>
                <a:effectLst/>
                <a:latin typeface="Slack-Lato"/>
              </a:rPr>
              <a:t>X_test</a:t>
            </a:r>
            <a:r>
              <a:rPr lang="en-US" b="0" i="0" dirty="0">
                <a:solidFill>
                  <a:srgbClr val="1D1C1D"/>
                </a:solidFill>
                <a:effectLst/>
                <a:latin typeface="Slack-Lato"/>
              </a:rPr>
              <a:t>, </a:t>
            </a:r>
            <a:r>
              <a:rPr lang="en-US" b="0" i="0" dirty="0" err="1">
                <a:solidFill>
                  <a:srgbClr val="1D1C1D"/>
                </a:solidFill>
                <a:effectLst/>
                <a:latin typeface="Slack-Lato"/>
              </a:rPr>
              <a:t>y_test</a:t>
            </a:r>
            <a:r>
              <a:rPr lang="en-US" b="0" i="0" dirty="0">
                <a:solidFill>
                  <a:srgbClr val="1D1C1D"/>
                </a:solidFill>
                <a:effectLst/>
                <a:latin typeface="Slack-Lato"/>
              </a:rPr>
              <a:t>)), and the result was 0.00582</a:t>
            </a:r>
          </a:p>
          <a:p>
            <a:r>
              <a:rPr lang="en-US" dirty="0">
                <a:solidFill>
                  <a:srgbClr val="1D1C1D"/>
                </a:solidFill>
                <a:latin typeface="Slack-Lato"/>
              </a:rPr>
              <a:t>Model Predict/evaluate for evaluation</a:t>
            </a:r>
          </a:p>
          <a:p>
            <a:r>
              <a:rPr lang="en-US" dirty="0">
                <a:solidFill>
                  <a:srgbClr val="1D1C1D"/>
                </a:solidFill>
                <a:latin typeface="Slack-Lato"/>
              </a:rPr>
              <a:t>Trading Signals</a:t>
            </a:r>
          </a:p>
          <a:p>
            <a:endParaRPr lang="en-US" dirty="0">
              <a:solidFill>
                <a:srgbClr val="1D1C1D"/>
              </a:solidFill>
              <a:latin typeface="Slack-Lato"/>
            </a:endParaRPr>
          </a:p>
          <a:p>
            <a:endParaRPr lang="en-US" dirty="0"/>
          </a:p>
        </p:txBody>
      </p:sp>
      <p:pic>
        <p:nvPicPr>
          <p:cNvPr id="32" name="Content Placeholder 31">
            <a:extLst>
              <a:ext uri="{FF2B5EF4-FFF2-40B4-BE49-F238E27FC236}">
                <a16:creationId xmlns:a16="http://schemas.microsoft.com/office/drawing/2014/main" id="{22D6D2E0-B6E8-4257-907A-2D7E37D9858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6675" y="2711669"/>
            <a:ext cx="5194300" cy="2428342"/>
          </a:xfrm>
        </p:spPr>
      </p:pic>
    </p:spTree>
    <p:extLst>
      <p:ext uri="{BB962C8B-B14F-4D97-AF65-F5344CB8AC3E}">
        <p14:creationId xmlns:p14="http://schemas.microsoft.com/office/powerpoint/2010/main" val="2647572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B7F6-1187-4890-B8E9-E9D7C3D42AAF}"/>
              </a:ext>
            </a:extLst>
          </p:cNvPr>
          <p:cNvSpPr>
            <a:spLocks noGrp="1"/>
          </p:cNvSpPr>
          <p:nvPr>
            <p:ph type="title"/>
          </p:nvPr>
        </p:nvSpPr>
        <p:spPr/>
        <p:txBody>
          <a:bodyPr/>
          <a:lstStyle/>
          <a:p>
            <a:r>
              <a:rPr lang="en-US" dirty="0"/>
              <a:t>Trade-Signals</a:t>
            </a:r>
          </a:p>
        </p:txBody>
      </p:sp>
      <p:pic>
        <p:nvPicPr>
          <p:cNvPr id="6" name="Picture Placeholder 5">
            <a:extLst>
              <a:ext uri="{FF2B5EF4-FFF2-40B4-BE49-F238E27FC236}">
                <a16:creationId xmlns:a16="http://schemas.microsoft.com/office/drawing/2014/main" id="{DF8EA7EF-9E0F-4F5D-AF6E-166C9661F5BB}"/>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7988" b="17988"/>
          <a:stretch>
            <a:fillRect/>
          </a:stretch>
        </p:blipFill>
        <p:spPr>
          <a:xfrm>
            <a:off x="447817" y="641350"/>
            <a:ext cx="11290859" cy="3339443"/>
          </a:xfrm>
        </p:spPr>
      </p:pic>
      <p:sp>
        <p:nvSpPr>
          <p:cNvPr id="4" name="Text Placeholder 3">
            <a:extLst>
              <a:ext uri="{FF2B5EF4-FFF2-40B4-BE49-F238E27FC236}">
                <a16:creationId xmlns:a16="http://schemas.microsoft.com/office/drawing/2014/main" id="{BECE84C5-73C3-4EFE-B79E-D4C22B4E49C1}"/>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4270065724"/>
      </p:ext>
    </p:extLst>
  </p:cSld>
  <p:clrMapOvr>
    <a:masterClrMapping/>
  </p:clrMapOvr>
</p:sld>
</file>

<file path=ppt/theme/theme1.xml><?xml version="1.0" encoding="utf-8"?>
<a:theme xmlns:a="http://schemas.openxmlformats.org/drawingml/2006/main" name="DividendVTI">
  <a:themeElements>
    <a:clrScheme name="AnalogousFromLightSeedLeftStep">
      <a:dk1>
        <a:srgbClr val="000000"/>
      </a:dk1>
      <a:lt1>
        <a:srgbClr val="FFFFFF"/>
      </a:lt1>
      <a:dk2>
        <a:srgbClr val="243641"/>
      </a:dk2>
      <a:lt2>
        <a:srgbClr val="E2E8E2"/>
      </a:lt2>
      <a:accent1>
        <a:srgbClr val="D687D3"/>
      </a:accent1>
      <a:accent2>
        <a:srgbClr val="A86CCC"/>
      </a:accent2>
      <a:accent3>
        <a:srgbClr val="9787D6"/>
      </a:accent3>
      <a:accent4>
        <a:srgbClr val="6C81CC"/>
      </a:accent4>
      <a:accent5>
        <a:srgbClr val="6FAACD"/>
      </a:accent5>
      <a:accent6>
        <a:srgbClr val="5DAFAC"/>
      </a:accent6>
      <a:hlink>
        <a:srgbClr val="568F59"/>
      </a:hlink>
      <a:folHlink>
        <a:srgbClr val="7F7F7F"/>
      </a:folHlink>
    </a:clrScheme>
    <a:fontScheme name="Dividend">
      <a:majorFont>
        <a:latin typeface="Century School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936</TotalTime>
  <Words>1121</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Century Schoolbook</vt:lpstr>
      <vt:lpstr>Franklin Gothic Book</vt:lpstr>
      <vt:lpstr>Lato</vt:lpstr>
      <vt:lpstr>Roboto</vt:lpstr>
      <vt:lpstr>Slack-Lato</vt:lpstr>
      <vt:lpstr>Wingdings 2</vt:lpstr>
      <vt:lpstr>DividendVTI</vt:lpstr>
      <vt:lpstr>News Analytics</vt:lpstr>
      <vt:lpstr>Content</vt:lpstr>
      <vt:lpstr>Hypothesis</vt:lpstr>
      <vt:lpstr>Data Sourcing</vt:lpstr>
      <vt:lpstr>Data Exploration &amp; Clean up</vt:lpstr>
      <vt:lpstr>Modeling </vt:lpstr>
      <vt:lpstr>Techniques</vt:lpstr>
      <vt:lpstr>Evaluation</vt:lpstr>
      <vt:lpstr>Trade-Signals</vt:lpstr>
      <vt:lpstr>PowerPoint Presentation</vt:lpstr>
      <vt:lpstr>Insight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Sebastian Ramirez</dc:creator>
  <cp:lastModifiedBy>Sebastian Ramirez</cp:lastModifiedBy>
  <cp:revision>23</cp:revision>
  <dcterms:created xsi:type="dcterms:W3CDTF">2020-11-20T23:33:43Z</dcterms:created>
  <dcterms:modified xsi:type="dcterms:W3CDTF">2021-01-23T17:32:32Z</dcterms:modified>
</cp:coreProperties>
</file>