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4" r:id="rId3"/>
    <p:sldId id="265" r:id="rId4"/>
    <p:sldId id="257" r:id="rId5"/>
    <p:sldId id="258" r:id="rId6"/>
    <p:sldId id="259" r:id="rId7"/>
    <p:sldId id="267" r:id="rId8"/>
    <p:sldId id="260" r:id="rId9"/>
    <p:sldId id="261" r:id="rId10"/>
    <p:sldId id="266" r:id="rId11"/>
    <p:sldId id="262" r:id="rId12"/>
    <p:sldId id="263"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37" autoAdjust="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5C208-3046-4370-84DB-4C78C17DC60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12546FC-02DA-429A-8E71-BE084BF20F21}">
      <dgm:prSet/>
      <dgm:spPr/>
      <dgm:t>
        <a:bodyPr/>
        <a:lstStyle/>
        <a:p>
          <a:pPr>
            <a:lnSpc>
              <a:spcPct val="100000"/>
            </a:lnSpc>
          </a:pPr>
          <a:r>
            <a:rPr lang="en-US" b="1"/>
            <a:t>Revenue Impact by Movie</a:t>
          </a:r>
          <a:r>
            <a:rPr lang="en-US"/>
            <a:t>: Identify the movies that have had the greatest and least impact on revenue generation. This includes examining factors contributing to their performance.</a:t>
          </a:r>
        </a:p>
      </dgm:t>
    </dgm:pt>
    <dgm:pt modelId="{7AC991E6-8565-4A8D-AAEE-3BBA23BA0A0E}" type="parTrans" cxnId="{F01A5B14-99C4-454F-9F5E-BD2866D51057}">
      <dgm:prSet/>
      <dgm:spPr/>
      <dgm:t>
        <a:bodyPr/>
        <a:lstStyle/>
        <a:p>
          <a:endParaRPr lang="en-US"/>
        </a:p>
      </dgm:t>
    </dgm:pt>
    <dgm:pt modelId="{ED035E82-83F9-4601-A1CE-DAD8219C650D}" type="sibTrans" cxnId="{F01A5B14-99C4-454F-9F5E-BD2866D51057}">
      <dgm:prSet/>
      <dgm:spPr/>
      <dgm:t>
        <a:bodyPr/>
        <a:lstStyle/>
        <a:p>
          <a:endParaRPr lang="en-US"/>
        </a:p>
      </dgm:t>
    </dgm:pt>
    <dgm:pt modelId="{172CAC91-4D33-4222-8210-7ADF01E014AC}">
      <dgm:prSet/>
      <dgm:spPr/>
      <dgm:t>
        <a:bodyPr/>
        <a:lstStyle/>
        <a:p>
          <a:pPr>
            <a:lnSpc>
              <a:spcPct val="100000"/>
            </a:lnSpc>
          </a:pPr>
          <a:r>
            <a:rPr lang="en-US" b="1"/>
            <a:t>Rental Duration Insights</a:t>
          </a:r>
          <a:r>
            <a:rPr lang="en-US"/>
            <a:t>: Determine the average rental duration across all video titles in our inventory, and identify any significant patterns or outliers in rental behavior.</a:t>
          </a:r>
        </a:p>
      </dgm:t>
    </dgm:pt>
    <dgm:pt modelId="{E88AEEB3-2BBF-440B-8917-D13E48935209}" type="parTrans" cxnId="{59803BA0-318E-4B54-8873-C22E893B9B38}">
      <dgm:prSet/>
      <dgm:spPr/>
      <dgm:t>
        <a:bodyPr/>
        <a:lstStyle/>
        <a:p>
          <a:endParaRPr lang="en-US"/>
        </a:p>
      </dgm:t>
    </dgm:pt>
    <dgm:pt modelId="{CCDC561B-F8A0-4E16-8917-F4823797CA06}" type="sibTrans" cxnId="{59803BA0-318E-4B54-8873-C22E893B9B38}">
      <dgm:prSet/>
      <dgm:spPr/>
      <dgm:t>
        <a:bodyPr/>
        <a:lstStyle/>
        <a:p>
          <a:endParaRPr lang="en-US"/>
        </a:p>
      </dgm:t>
    </dgm:pt>
    <dgm:pt modelId="{A048C96A-0DCA-417A-A2E2-D15791F3DC95}">
      <dgm:prSet/>
      <dgm:spPr/>
      <dgm:t>
        <a:bodyPr/>
        <a:lstStyle/>
        <a:p>
          <a:pPr>
            <a:lnSpc>
              <a:spcPct val="100000"/>
            </a:lnSpc>
          </a:pPr>
          <a:r>
            <a:rPr lang="en-US" b="1"/>
            <a:t>Customer Geographic Distribution</a:t>
          </a:r>
          <a:r>
            <a:rPr lang="en-US"/>
            <a:t>: Map out the geographic distribution of Rockbuster customers, pinpointing the countries where our customer base is concentrated.</a:t>
          </a:r>
        </a:p>
      </dgm:t>
    </dgm:pt>
    <dgm:pt modelId="{A6F2E816-F3C5-44A1-B238-7292C8F4E97A}" type="parTrans" cxnId="{0A9F2A98-F708-43A5-B392-ACB709544BA3}">
      <dgm:prSet/>
      <dgm:spPr/>
      <dgm:t>
        <a:bodyPr/>
        <a:lstStyle/>
        <a:p>
          <a:endParaRPr lang="en-US"/>
        </a:p>
      </dgm:t>
    </dgm:pt>
    <dgm:pt modelId="{1344E329-52AF-4745-95D1-DECFD56B4F77}" type="sibTrans" cxnId="{0A9F2A98-F708-43A5-B392-ACB709544BA3}">
      <dgm:prSet/>
      <dgm:spPr/>
      <dgm:t>
        <a:bodyPr/>
        <a:lstStyle/>
        <a:p>
          <a:endParaRPr lang="en-US"/>
        </a:p>
      </dgm:t>
    </dgm:pt>
    <dgm:pt modelId="{F3FBE98B-9EB6-44F5-AB66-D2623D8291FD}">
      <dgm:prSet/>
      <dgm:spPr/>
      <dgm:t>
        <a:bodyPr/>
        <a:lstStyle/>
        <a:p>
          <a:pPr>
            <a:lnSpc>
              <a:spcPct val="100000"/>
            </a:lnSpc>
          </a:pPr>
          <a:r>
            <a:rPr lang="en-US" b="1"/>
            <a:t>High-Value Customer Locations</a:t>
          </a:r>
          <a:r>
            <a:rPr lang="en-US"/>
            <a:t>: Ascertain the geographic locations of customers who have demonstrated high lifetime value, focusing on identifying potential high-value market regions.</a:t>
          </a:r>
        </a:p>
      </dgm:t>
    </dgm:pt>
    <dgm:pt modelId="{56DD5145-631A-43E8-AF10-D17B32F35629}" type="parTrans" cxnId="{0E9A8567-19CD-4575-9B93-04F01FC2F25F}">
      <dgm:prSet/>
      <dgm:spPr/>
      <dgm:t>
        <a:bodyPr/>
        <a:lstStyle/>
        <a:p>
          <a:endParaRPr lang="en-US"/>
        </a:p>
      </dgm:t>
    </dgm:pt>
    <dgm:pt modelId="{D79E972F-0DCE-4099-8C3F-1E3BE7DB2087}" type="sibTrans" cxnId="{0E9A8567-19CD-4575-9B93-04F01FC2F25F}">
      <dgm:prSet/>
      <dgm:spPr/>
      <dgm:t>
        <a:bodyPr/>
        <a:lstStyle/>
        <a:p>
          <a:endParaRPr lang="en-US"/>
        </a:p>
      </dgm:t>
    </dgm:pt>
    <dgm:pt modelId="{A9432F3A-E4C4-47F8-8116-038BC54A355E}">
      <dgm:prSet/>
      <dgm:spPr/>
      <dgm:t>
        <a:bodyPr/>
        <a:lstStyle/>
        <a:p>
          <a:pPr>
            <a:lnSpc>
              <a:spcPct val="100000"/>
            </a:lnSpc>
          </a:pPr>
          <a:r>
            <a:rPr lang="en-US" b="1"/>
            <a:t>Geographic Sales Variation Analysis</a:t>
          </a:r>
          <a:r>
            <a:rPr lang="en-US"/>
            <a:t>: Analyze how sales figures differ across various geographic regions, aiming to understand regional market dynamics and potential areas for strategic focus.</a:t>
          </a:r>
        </a:p>
      </dgm:t>
    </dgm:pt>
    <dgm:pt modelId="{6125E9DA-73EC-4B7D-997B-A24754C265F9}" type="parTrans" cxnId="{AEB7FCB7-E4FB-4AA6-97D5-61D1531F6BC2}">
      <dgm:prSet/>
      <dgm:spPr/>
      <dgm:t>
        <a:bodyPr/>
        <a:lstStyle/>
        <a:p>
          <a:endParaRPr lang="en-US"/>
        </a:p>
      </dgm:t>
    </dgm:pt>
    <dgm:pt modelId="{CDEC4F76-0BE4-4ADA-AC98-DE06BD206FF6}" type="sibTrans" cxnId="{AEB7FCB7-E4FB-4AA6-97D5-61D1531F6BC2}">
      <dgm:prSet/>
      <dgm:spPr/>
      <dgm:t>
        <a:bodyPr/>
        <a:lstStyle/>
        <a:p>
          <a:endParaRPr lang="en-US"/>
        </a:p>
      </dgm:t>
    </dgm:pt>
    <dgm:pt modelId="{C2BE5A32-94EC-4F02-B720-2CF58C05FE24}" type="pres">
      <dgm:prSet presAssocID="{1B05C208-3046-4370-84DB-4C78C17DC600}" presName="root" presStyleCnt="0">
        <dgm:presLayoutVars>
          <dgm:dir/>
          <dgm:resizeHandles val="exact"/>
        </dgm:presLayoutVars>
      </dgm:prSet>
      <dgm:spPr/>
    </dgm:pt>
    <dgm:pt modelId="{8A952143-2696-452D-8A7B-82B0BF1A5A52}" type="pres">
      <dgm:prSet presAssocID="{212546FC-02DA-429A-8E71-BE084BF20F21}" presName="compNode" presStyleCnt="0"/>
      <dgm:spPr/>
    </dgm:pt>
    <dgm:pt modelId="{B78AF4B9-9247-4190-800C-2063E91D2BB1}" type="pres">
      <dgm:prSet presAssocID="{212546FC-02DA-429A-8E71-BE084BF20F21}" presName="bgRect" presStyleLbl="bgShp" presStyleIdx="0" presStyleCnt="5"/>
      <dgm:spPr/>
    </dgm:pt>
    <dgm:pt modelId="{140AB875-6F8A-414D-86CD-8538FF9B271D}" type="pres">
      <dgm:prSet presAssocID="{212546FC-02DA-429A-8E71-BE084BF20F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3BDE6CCC-9256-4614-8A77-3822B5A4DAAD}" type="pres">
      <dgm:prSet presAssocID="{212546FC-02DA-429A-8E71-BE084BF20F21}" presName="spaceRect" presStyleCnt="0"/>
      <dgm:spPr/>
    </dgm:pt>
    <dgm:pt modelId="{014621EE-A65C-4273-B85A-DA2EE06EC5E7}" type="pres">
      <dgm:prSet presAssocID="{212546FC-02DA-429A-8E71-BE084BF20F21}" presName="parTx" presStyleLbl="revTx" presStyleIdx="0" presStyleCnt="5">
        <dgm:presLayoutVars>
          <dgm:chMax val="0"/>
          <dgm:chPref val="0"/>
        </dgm:presLayoutVars>
      </dgm:prSet>
      <dgm:spPr/>
    </dgm:pt>
    <dgm:pt modelId="{742C0FB3-6672-4557-9AB8-E0FC1E63AB49}" type="pres">
      <dgm:prSet presAssocID="{ED035E82-83F9-4601-A1CE-DAD8219C650D}" presName="sibTrans" presStyleCnt="0"/>
      <dgm:spPr/>
    </dgm:pt>
    <dgm:pt modelId="{FDBAE7E9-A031-460B-861B-D6E8508CE231}" type="pres">
      <dgm:prSet presAssocID="{172CAC91-4D33-4222-8210-7ADF01E014AC}" presName="compNode" presStyleCnt="0"/>
      <dgm:spPr/>
    </dgm:pt>
    <dgm:pt modelId="{20B6A825-A15D-4945-A858-169955D79816}" type="pres">
      <dgm:prSet presAssocID="{172CAC91-4D33-4222-8210-7ADF01E014AC}" presName="bgRect" presStyleLbl="bgShp" presStyleIdx="1" presStyleCnt="5"/>
      <dgm:spPr/>
    </dgm:pt>
    <dgm:pt modelId="{C8FE43E8-1FEB-4BD2-B5C9-12565F9D0204}" type="pres">
      <dgm:prSet presAssocID="{172CAC91-4D33-4222-8210-7ADF01E014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B9BD373-4787-4030-A022-1EBD52B4FC4E}" type="pres">
      <dgm:prSet presAssocID="{172CAC91-4D33-4222-8210-7ADF01E014AC}" presName="spaceRect" presStyleCnt="0"/>
      <dgm:spPr/>
    </dgm:pt>
    <dgm:pt modelId="{D79FBBB2-E60A-42E2-9D7E-F326A4161368}" type="pres">
      <dgm:prSet presAssocID="{172CAC91-4D33-4222-8210-7ADF01E014AC}" presName="parTx" presStyleLbl="revTx" presStyleIdx="1" presStyleCnt="5">
        <dgm:presLayoutVars>
          <dgm:chMax val="0"/>
          <dgm:chPref val="0"/>
        </dgm:presLayoutVars>
      </dgm:prSet>
      <dgm:spPr/>
    </dgm:pt>
    <dgm:pt modelId="{004A99C2-476F-4A46-94D9-6134CCA04772}" type="pres">
      <dgm:prSet presAssocID="{CCDC561B-F8A0-4E16-8917-F4823797CA06}" presName="sibTrans" presStyleCnt="0"/>
      <dgm:spPr/>
    </dgm:pt>
    <dgm:pt modelId="{511B9D32-E6E5-44B5-B3DA-1A33672C7ABA}" type="pres">
      <dgm:prSet presAssocID="{A048C96A-0DCA-417A-A2E2-D15791F3DC95}" presName="compNode" presStyleCnt="0"/>
      <dgm:spPr/>
    </dgm:pt>
    <dgm:pt modelId="{DB0D2F4F-5FC2-431F-901D-E7562CDF1E73}" type="pres">
      <dgm:prSet presAssocID="{A048C96A-0DCA-417A-A2E2-D15791F3DC95}" presName="bgRect" presStyleLbl="bgShp" presStyleIdx="2" presStyleCnt="5"/>
      <dgm:spPr/>
    </dgm:pt>
    <dgm:pt modelId="{FC0A17E2-4F2F-4AA9-9946-5E810E787137}" type="pres">
      <dgm:prSet presAssocID="{A048C96A-0DCA-417A-A2E2-D15791F3DC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A6CB7BD5-C4A6-4C77-B190-75A6AAE30C1D}" type="pres">
      <dgm:prSet presAssocID="{A048C96A-0DCA-417A-A2E2-D15791F3DC95}" presName="spaceRect" presStyleCnt="0"/>
      <dgm:spPr/>
    </dgm:pt>
    <dgm:pt modelId="{4076C6BA-2409-4490-B502-ACEF3E277E0A}" type="pres">
      <dgm:prSet presAssocID="{A048C96A-0DCA-417A-A2E2-D15791F3DC95}" presName="parTx" presStyleLbl="revTx" presStyleIdx="2" presStyleCnt="5">
        <dgm:presLayoutVars>
          <dgm:chMax val="0"/>
          <dgm:chPref val="0"/>
        </dgm:presLayoutVars>
      </dgm:prSet>
      <dgm:spPr/>
    </dgm:pt>
    <dgm:pt modelId="{51495672-56EE-4F05-A707-F4CD2D86A9B6}" type="pres">
      <dgm:prSet presAssocID="{1344E329-52AF-4745-95D1-DECFD56B4F77}" presName="sibTrans" presStyleCnt="0"/>
      <dgm:spPr/>
    </dgm:pt>
    <dgm:pt modelId="{F81FADFF-B7CC-4ADE-B16B-6DD3BFD3BDDB}" type="pres">
      <dgm:prSet presAssocID="{F3FBE98B-9EB6-44F5-AB66-D2623D8291FD}" presName="compNode" presStyleCnt="0"/>
      <dgm:spPr/>
    </dgm:pt>
    <dgm:pt modelId="{F39E0A6E-85B8-45F8-81E2-3DF7350EAE16}" type="pres">
      <dgm:prSet presAssocID="{F3FBE98B-9EB6-44F5-AB66-D2623D8291FD}" presName="bgRect" presStyleLbl="bgShp" presStyleIdx="3" presStyleCnt="5"/>
      <dgm:spPr/>
    </dgm:pt>
    <dgm:pt modelId="{E6F62C64-4342-4685-8C7F-87F2379B043A}" type="pres">
      <dgm:prSet presAssocID="{F3FBE98B-9EB6-44F5-AB66-D2623D8291F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5519BDB-1D45-4BD8-B051-DF678FE39B28}" type="pres">
      <dgm:prSet presAssocID="{F3FBE98B-9EB6-44F5-AB66-D2623D8291FD}" presName="spaceRect" presStyleCnt="0"/>
      <dgm:spPr/>
    </dgm:pt>
    <dgm:pt modelId="{3A7360B4-D766-47E4-9E36-096BBF3E7C44}" type="pres">
      <dgm:prSet presAssocID="{F3FBE98B-9EB6-44F5-AB66-D2623D8291FD}" presName="parTx" presStyleLbl="revTx" presStyleIdx="3" presStyleCnt="5">
        <dgm:presLayoutVars>
          <dgm:chMax val="0"/>
          <dgm:chPref val="0"/>
        </dgm:presLayoutVars>
      </dgm:prSet>
      <dgm:spPr/>
    </dgm:pt>
    <dgm:pt modelId="{14A1EA3C-32D8-47AD-9CF9-9ECA027A12AB}" type="pres">
      <dgm:prSet presAssocID="{D79E972F-0DCE-4099-8C3F-1E3BE7DB2087}" presName="sibTrans" presStyleCnt="0"/>
      <dgm:spPr/>
    </dgm:pt>
    <dgm:pt modelId="{F0E7A597-C431-479D-AE6B-2C8CA08B1746}" type="pres">
      <dgm:prSet presAssocID="{A9432F3A-E4C4-47F8-8116-038BC54A355E}" presName="compNode" presStyleCnt="0"/>
      <dgm:spPr/>
    </dgm:pt>
    <dgm:pt modelId="{F0E60D2B-E3C3-4303-8A74-B24ADBDB1C49}" type="pres">
      <dgm:prSet presAssocID="{A9432F3A-E4C4-47F8-8116-038BC54A355E}" presName="bgRect" presStyleLbl="bgShp" presStyleIdx="4" presStyleCnt="5"/>
      <dgm:spPr/>
    </dgm:pt>
    <dgm:pt modelId="{A70EB039-AE14-4B86-93B8-346C0708C0C9}" type="pres">
      <dgm:prSet presAssocID="{A9432F3A-E4C4-47F8-8116-038BC54A355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6757D2D8-6E98-44C7-B4DB-8D22FC9836C2}" type="pres">
      <dgm:prSet presAssocID="{A9432F3A-E4C4-47F8-8116-038BC54A355E}" presName="spaceRect" presStyleCnt="0"/>
      <dgm:spPr/>
    </dgm:pt>
    <dgm:pt modelId="{17B59582-7011-4707-8432-E4023D4E680C}" type="pres">
      <dgm:prSet presAssocID="{A9432F3A-E4C4-47F8-8116-038BC54A355E}" presName="parTx" presStyleLbl="revTx" presStyleIdx="4" presStyleCnt="5">
        <dgm:presLayoutVars>
          <dgm:chMax val="0"/>
          <dgm:chPref val="0"/>
        </dgm:presLayoutVars>
      </dgm:prSet>
      <dgm:spPr/>
    </dgm:pt>
  </dgm:ptLst>
  <dgm:cxnLst>
    <dgm:cxn modelId="{F01A5B14-99C4-454F-9F5E-BD2866D51057}" srcId="{1B05C208-3046-4370-84DB-4C78C17DC600}" destId="{212546FC-02DA-429A-8E71-BE084BF20F21}" srcOrd="0" destOrd="0" parTransId="{7AC991E6-8565-4A8D-AAEE-3BBA23BA0A0E}" sibTransId="{ED035E82-83F9-4601-A1CE-DAD8219C650D}"/>
    <dgm:cxn modelId="{00F9582F-ADED-4582-AEA8-EA83A4DCC8A3}" type="presOf" srcId="{1B05C208-3046-4370-84DB-4C78C17DC600}" destId="{C2BE5A32-94EC-4F02-B720-2CF58C05FE24}" srcOrd="0" destOrd="0" presId="urn:microsoft.com/office/officeart/2018/2/layout/IconVerticalSolidList"/>
    <dgm:cxn modelId="{0E9A8567-19CD-4575-9B93-04F01FC2F25F}" srcId="{1B05C208-3046-4370-84DB-4C78C17DC600}" destId="{F3FBE98B-9EB6-44F5-AB66-D2623D8291FD}" srcOrd="3" destOrd="0" parTransId="{56DD5145-631A-43E8-AF10-D17B32F35629}" sibTransId="{D79E972F-0DCE-4099-8C3F-1E3BE7DB2087}"/>
    <dgm:cxn modelId="{230A7C8A-7FA8-4A89-86F2-E1ADEF5242AB}" type="presOf" srcId="{A9432F3A-E4C4-47F8-8116-038BC54A355E}" destId="{17B59582-7011-4707-8432-E4023D4E680C}" srcOrd="0" destOrd="0" presId="urn:microsoft.com/office/officeart/2018/2/layout/IconVerticalSolidList"/>
    <dgm:cxn modelId="{0A9F2A98-F708-43A5-B392-ACB709544BA3}" srcId="{1B05C208-3046-4370-84DB-4C78C17DC600}" destId="{A048C96A-0DCA-417A-A2E2-D15791F3DC95}" srcOrd="2" destOrd="0" parTransId="{A6F2E816-F3C5-44A1-B238-7292C8F4E97A}" sibTransId="{1344E329-52AF-4745-95D1-DECFD56B4F77}"/>
    <dgm:cxn modelId="{59803BA0-318E-4B54-8873-C22E893B9B38}" srcId="{1B05C208-3046-4370-84DB-4C78C17DC600}" destId="{172CAC91-4D33-4222-8210-7ADF01E014AC}" srcOrd="1" destOrd="0" parTransId="{E88AEEB3-2BBF-440B-8917-D13E48935209}" sibTransId="{CCDC561B-F8A0-4E16-8917-F4823797CA06}"/>
    <dgm:cxn modelId="{FF3B22B4-0DDC-4B14-9C1C-AEBA29B87123}" type="presOf" srcId="{A048C96A-0DCA-417A-A2E2-D15791F3DC95}" destId="{4076C6BA-2409-4490-B502-ACEF3E277E0A}" srcOrd="0" destOrd="0" presId="urn:microsoft.com/office/officeart/2018/2/layout/IconVerticalSolidList"/>
    <dgm:cxn modelId="{AEB7FCB7-E4FB-4AA6-97D5-61D1531F6BC2}" srcId="{1B05C208-3046-4370-84DB-4C78C17DC600}" destId="{A9432F3A-E4C4-47F8-8116-038BC54A355E}" srcOrd="4" destOrd="0" parTransId="{6125E9DA-73EC-4B7D-997B-A24754C265F9}" sibTransId="{CDEC4F76-0BE4-4ADA-AC98-DE06BD206FF6}"/>
    <dgm:cxn modelId="{29012CD1-C116-46F0-8BBD-7FF3C3452AFB}" type="presOf" srcId="{F3FBE98B-9EB6-44F5-AB66-D2623D8291FD}" destId="{3A7360B4-D766-47E4-9E36-096BBF3E7C44}" srcOrd="0" destOrd="0" presId="urn:microsoft.com/office/officeart/2018/2/layout/IconVerticalSolidList"/>
    <dgm:cxn modelId="{59529DE3-B7B8-4D22-B829-D4A6262B97E4}" type="presOf" srcId="{212546FC-02DA-429A-8E71-BE084BF20F21}" destId="{014621EE-A65C-4273-B85A-DA2EE06EC5E7}" srcOrd="0" destOrd="0" presId="urn:microsoft.com/office/officeart/2018/2/layout/IconVerticalSolidList"/>
    <dgm:cxn modelId="{3C4DCDFB-EA05-43FD-B8ED-10813C51621C}" type="presOf" srcId="{172CAC91-4D33-4222-8210-7ADF01E014AC}" destId="{D79FBBB2-E60A-42E2-9D7E-F326A4161368}" srcOrd="0" destOrd="0" presId="urn:microsoft.com/office/officeart/2018/2/layout/IconVerticalSolidList"/>
    <dgm:cxn modelId="{154CD190-3958-4445-B558-0EA201377643}" type="presParOf" srcId="{C2BE5A32-94EC-4F02-B720-2CF58C05FE24}" destId="{8A952143-2696-452D-8A7B-82B0BF1A5A52}" srcOrd="0" destOrd="0" presId="urn:microsoft.com/office/officeart/2018/2/layout/IconVerticalSolidList"/>
    <dgm:cxn modelId="{98CBC58D-B00F-452B-BE48-6284C7608419}" type="presParOf" srcId="{8A952143-2696-452D-8A7B-82B0BF1A5A52}" destId="{B78AF4B9-9247-4190-800C-2063E91D2BB1}" srcOrd="0" destOrd="0" presId="urn:microsoft.com/office/officeart/2018/2/layout/IconVerticalSolidList"/>
    <dgm:cxn modelId="{D08DFE7A-7F5F-401F-8991-8184F88E38F8}" type="presParOf" srcId="{8A952143-2696-452D-8A7B-82B0BF1A5A52}" destId="{140AB875-6F8A-414D-86CD-8538FF9B271D}" srcOrd="1" destOrd="0" presId="urn:microsoft.com/office/officeart/2018/2/layout/IconVerticalSolidList"/>
    <dgm:cxn modelId="{4AD96884-5F74-437F-8FDD-38E5AF42FF81}" type="presParOf" srcId="{8A952143-2696-452D-8A7B-82B0BF1A5A52}" destId="{3BDE6CCC-9256-4614-8A77-3822B5A4DAAD}" srcOrd="2" destOrd="0" presId="urn:microsoft.com/office/officeart/2018/2/layout/IconVerticalSolidList"/>
    <dgm:cxn modelId="{AE822CFB-9268-47DE-8F7F-D0A90AEE771C}" type="presParOf" srcId="{8A952143-2696-452D-8A7B-82B0BF1A5A52}" destId="{014621EE-A65C-4273-B85A-DA2EE06EC5E7}" srcOrd="3" destOrd="0" presId="urn:microsoft.com/office/officeart/2018/2/layout/IconVerticalSolidList"/>
    <dgm:cxn modelId="{35364EF4-7549-40C9-AFA3-4CE5AD56B7EA}" type="presParOf" srcId="{C2BE5A32-94EC-4F02-B720-2CF58C05FE24}" destId="{742C0FB3-6672-4557-9AB8-E0FC1E63AB49}" srcOrd="1" destOrd="0" presId="urn:microsoft.com/office/officeart/2018/2/layout/IconVerticalSolidList"/>
    <dgm:cxn modelId="{F3AAF3C2-1A79-4E06-AD6C-6E7664B51E1A}" type="presParOf" srcId="{C2BE5A32-94EC-4F02-B720-2CF58C05FE24}" destId="{FDBAE7E9-A031-460B-861B-D6E8508CE231}" srcOrd="2" destOrd="0" presId="urn:microsoft.com/office/officeart/2018/2/layout/IconVerticalSolidList"/>
    <dgm:cxn modelId="{E666B5F1-7F6D-4E54-9C1C-C6474EEA2BEA}" type="presParOf" srcId="{FDBAE7E9-A031-460B-861B-D6E8508CE231}" destId="{20B6A825-A15D-4945-A858-169955D79816}" srcOrd="0" destOrd="0" presId="urn:microsoft.com/office/officeart/2018/2/layout/IconVerticalSolidList"/>
    <dgm:cxn modelId="{99C47A65-1060-472A-9532-DA639DEA428A}" type="presParOf" srcId="{FDBAE7E9-A031-460B-861B-D6E8508CE231}" destId="{C8FE43E8-1FEB-4BD2-B5C9-12565F9D0204}" srcOrd="1" destOrd="0" presId="urn:microsoft.com/office/officeart/2018/2/layout/IconVerticalSolidList"/>
    <dgm:cxn modelId="{71B6DA9F-8BE9-4F09-BA06-DD1305C066A3}" type="presParOf" srcId="{FDBAE7E9-A031-460B-861B-D6E8508CE231}" destId="{2B9BD373-4787-4030-A022-1EBD52B4FC4E}" srcOrd="2" destOrd="0" presId="urn:microsoft.com/office/officeart/2018/2/layout/IconVerticalSolidList"/>
    <dgm:cxn modelId="{2E206A7E-65C2-49FD-AC87-506F23136AE2}" type="presParOf" srcId="{FDBAE7E9-A031-460B-861B-D6E8508CE231}" destId="{D79FBBB2-E60A-42E2-9D7E-F326A4161368}" srcOrd="3" destOrd="0" presId="urn:microsoft.com/office/officeart/2018/2/layout/IconVerticalSolidList"/>
    <dgm:cxn modelId="{4810C781-0EE4-4017-BBC8-BE1E7A6D33D5}" type="presParOf" srcId="{C2BE5A32-94EC-4F02-B720-2CF58C05FE24}" destId="{004A99C2-476F-4A46-94D9-6134CCA04772}" srcOrd="3" destOrd="0" presId="urn:microsoft.com/office/officeart/2018/2/layout/IconVerticalSolidList"/>
    <dgm:cxn modelId="{7D9C967D-70D5-4874-81D1-A01E112A3CA4}" type="presParOf" srcId="{C2BE5A32-94EC-4F02-B720-2CF58C05FE24}" destId="{511B9D32-E6E5-44B5-B3DA-1A33672C7ABA}" srcOrd="4" destOrd="0" presId="urn:microsoft.com/office/officeart/2018/2/layout/IconVerticalSolidList"/>
    <dgm:cxn modelId="{BD4977D8-0FEA-46B3-8F5C-30D0250BFEED}" type="presParOf" srcId="{511B9D32-E6E5-44B5-B3DA-1A33672C7ABA}" destId="{DB0D2F4F-5FC2-431F-901D-E7562CDF1E73}" srcOrd="0" destOrd="0" presId="urn:microsoft.com/office/officeart/2018/2/layout/IconVerticalSolidList"/>
    <dgm:cxn modelId="{E59112D0-58FC-4D40-A793-AC10A6EB9FCB}" type="presParOf" srcId="{511B9D32-E6E5-44B5-B3DA-1A33672C7ABA}" destId="{FC0A17E2-4F2F-4AA9-9946-5E810E787137}" srcOrd="1" destOrd="0" presId="urn:microsoft.com/office/officeart/2018/2/layout/IconVerticalSolidList"/>
    <dgm:cxn modelId="{5E761D51-1EBA-4B91-BF31-5AA5775D726D}" type="presParOf" srcId="{511B9D32-E6E5-44B5-B3DA-1A33672C7ABA}" destId="{A6CB7BD5-C4A6-4C77-B190-75A6AAE30C1D}" srcOrd="2" destOrd="0" presId="urn:microsoft.com/office/officeart/2018/2/layout/IconVerticalSolidList"/>
    <dgm:cxn modelId="{DA6477FD-9828-4F9B-8167-AC3D99041043}" type="presParOf" srcId="{511B9D32-E6E5-44B5-B3DA-1A33672C7ABA}" destId="{4076C6BA-2409-4490-B502-ACEF3E277E0A}" srcOrd="3" destOrd="0" presId="urn:microsoft.com/office/officeart/2018/2/layout/IconVerticalSolidList"/>
    <dgm:cxn modelId="{5549B10F-5521-4F35-91D7-505452AEC837}" type="presParOf" srcId="{C2BE5A32-94EC-4F02-B720-2CF58C05FE24}" destId="{51495672-56EE-4F05-A707-F4CD2D86A9B6}" srcOrd="5" destOrd="0" presId="urn:microsoft.com/office/officeart/2018/2/layout/IconVerticalSolidList"/>
    <dgm:cxn modelId="{3135D00F-1049-4286-AE1D-B68CEC4400FE}" type="presParOf" srcId="{C2BE5A32-94EC-4F02-B720-2CF58C05FE24}" destId="{F81FADFF-B7CC-4ADE-B16B-6DD3BFD3BDDB}" srcOrd="6" destOrd="0" presId="urn:microsoft.com/office/officeart/2018/2/layout/IconVerticalSolidList"/>
    <dgm:cxn modelId="{C5FF06FA-9E18-40BE-B687-A359EC7538DF}" type="presParOf" srcId="{F81FADFF-B7CC-4ADE-B16B-6DD3BFD3BDDB}" destId="{F39E0A6E-85B8-45F8-81E2-3DF7350EAE16}" srcOrd="0" destOrd="0" presId="urn:microsoft.com/office/officeart/2018/2/layout/IconVerticalSolidList"/>
    <dgm:cxn modelId="{B5B17EB1-C06D-43FF-BE16-6765733F6532}" type="presParOf" srcId="{F81FADFF-B7CC-4ADE-B16B-6DD3BFD3BDDB}" destId="{E6F62C64-4342-4685-8C7F-87F2379B043A}" srcOrd="1" destOrd="0" presId="urn:microsoft.com/office/officeart/2018/2/layout/IconVerticalSolidList"/>
    <dgm:cxn modelId="{24755BBC-058A-445E-B740-AF055324B050}" type="presParOf" srcId="{F81FADFF-B7CC-4ADE-B16B-6DD3BFD3BDDB}" destId="{E5519BDB-1D45-4BD8-B051-DF678FE39B28}" srcOrd="2" destOrd="0" presId="urn:microsoft.com/office/officeart/2018/2/layout/IconVerticalSolidList"/>
    <dgm:cxn modelId="{9A9AA42B-496A-455A-9358-D6ACA208C5D5}" type="presParOf" srcId="{F81FADFF-B7CC-4ADE-B16B-6DD3BFD3BDDB}" destId="{3A7360B4-D766-47E4-9E36-096BBF3E7C44}" srcOrd="3" destOrd="0" presId="urn:microsoft.com/office/officeart/2018/2/layout/IconVerticalSolidList"/>
    <dgm:cxn modelId="{43218E32-D571-42D8-91FC-B2D55E30026E}" type="presParOf" srcId="{C2BE5A32-94EC-4F02-B720-2CF58C05FE24}" destId="{14A1EA3C-32D8-47AD-9CF9-9ECA027A12AB}" srcOrd="7" destOrd="0" presId="urn:microsoft.com/office/officeart/2018/2/layout/IconVerticalSolidList"/>
    <dgm:cxn modelId="{C47863FF-E10D-40A6-9A25-FB0F81753041}" type="presParOf" srcId="{C2BE5A32-94EC-4F02-B720-2CF58C05FE24}" destId="{F0E7A597-C431-479D-AE6B-2C8CA08B1746}" srcOrd="8" destOrd="0" presId="urn:microsoft.com/office/officeart/2018/2/layout/IconVerticalSolidList"/>
    <dgm:cxn modelId="{3A4D54B0-6F7F-4F93-83BF-5B4046426597}" type="presParOf" srcId="{F0E7A597-C431-479D-AE6B-2C8CA08B1746}" destId="{F0E60D2B-E3C3-4303-8A74-B24ADBDB1C49}" srcOrd="0" destOrd="0" presId="urn:microsoft.com/office/officeart/2018/2/layout/IconVerticalSolidList"/>
    <dgm:cxn modelId="{2BDF4CFF-796C-43F5-A8A3-B993D1AFF523}" type="presParOf" srcId="{F0E7A597-C431-479D-AE6B-2C8CA08B1746}" destId="{A70EB039-AE14-4B86-93B8-346C0708C0C9}" srcOrd="1" destOrd="0" presId="urn:microsoft.com/office/officeart/2018/2/layout/IconVerticalSolidList"/>
    <dgm:cxn modelId="{F9D9AC95-D08B-4F34-9570-8E4C237FB013}" type="presParOf" srcId="{F0E7A597-C431-479D-AE6B-2C8CA08B1746}" destId="{6757D2D8-6E98-44C7-B4DB-8D22FC9836C2}" srcOrd="2" destOrd="0" presId="urn:microsoft.com/office/officeart/2018/2/layout/IconVerticalSolidList"/>
    <dgm:cxn modelId="{F6248D23-3EC9-4F96-A657-A50CD1E73EE4}" type="presParOf" srcId="{F0E7A597-C431-479D-AE6B-2C8CA08B1746}" destId="{17B59582-7011-4707-8432-E4023D4E680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AF4B9-9247-4190-800C-2063E91D2BB1}">
      <dsp:nvSpPr>
        <dsp:cNvPr id="0" name=""/>
        <dsp:cNvSpPr/>
      </dsp:nvSpPr>
      <dsp:spPr>
        <a:xfrm>
          <a:off x="0" y="4206"/>
          <a:ext cx="7153147" cy="896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AB875-6F8A-414D-86CD-8538FF9B271D}">
      <dsp:nvSpPr>
        <dsp:cNvPr id="0" name=""/>
        <dsp:cNvSpPr/>
      </dsp:nvSpPr>
      <dsp:spPr>
        <a:xfrm>
          <a:off x="271059" y="205821"/>
          <a:ext cx="492835" cy="492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621EE-A65C-4273-B85A-DA2EE06EC5E7}">
      <dsp:nvSpPr>
        <dsp:cNvPr id="0" name=""/>
        <dsp:cNvSpPr/>
      </dsp:nvSpPr>
      <dsp:spPr>
        <a:xfrm>
          <a:off x="1034954" y="4206"/>
          <a:ext cx="6118192" cy="89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33" tIns="94833" rIns="94833" bIns="94833" numCol="1" spcCol="1270" anchor="ctr" anchorCtr="0">
          <a:noAutofit/>
        </a:bodyPr>
        <a:lstStyle/>
        <a:p>
          <a:pPr marL="0" lvl="0" indent="0" algn="l" defTabSz="666750">
            <a:lnSpc>
              <a:spcPct val="100000"/>
            </a:lnSpc>
            <a:spcBef>
              <a:spcPct val="0"/>
            </a:spcBef>
            <a:spcAft>
              <a:spcPct val="35000"/>
            </a:spcAft>
            <a:buNone/>
          </a:pPr>
          <a:r>
            <a:rPr lang="en-US" sz="1500" b="1" kern="1200"/>
            <a:t>Revenue Impact by Movie</a:t>
          </a:r>
          <a:r>
            <a:rPr lang="en-US" sz="1500" kern="1200"/>
            <a:t>: Identify the movies that have had the greatest and least impact on revenue generation. This includes examining factors contributing to their performance.</a:t>
          </a:r>
        </a:p>
      </dsp:txBody>
      <dsp:txXfrm>
        <a:off x="1034954" y="4206"/>
        <a:ext cx="6118192" cy="896064"/>
      </dsp:txXfrm>
    </dsp:sp>
    <dsp:sp modelId="{20B6A825-A15D-4945-A858-169955D79816}">
      <dsp:nvSpPr>
        <dsp:cNvPr id="0" name=""/>
        <dsp:cNvSpPr/>
      </dsp:nvSpPr>
      <dsp:spPr>
        <a:xfrm>
          <a:off x="0" y="1124287"/>
          <a:ext cx="7153147" cy="896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E43E8-1FEB-4BD2-B5C9-12565F9D0204}">
      <dsp:nvSpPr>
        <dsp:cNvPr id="0" name=""/>
        <dsp:cNvSpPr/>
      </dsp:nvSpPr>
      <dsp:spPr>
        <a:xfrm>
          <a:off x="271059" y="1325902"/>
          <a:ext cx="492835" cy="492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FBBB2-E60A-42E2-9D7E-F326A4161368}">
      <dsp:nvSpPr>
        <dsp:cNvPr id="0" name=""/>
        <dsp:cNvSpPr/>
      </dsp:nvSpPr>
      <dsp:spPr>
        <a:xfrm>
          <a:off x="1034954" y="1124287"/>
          <a:ext cx="6118192" cy="89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33" tIns="94833" rIns="94833" bIns="94833" numCol="1" spcCol="1270" anchor="ctr" anchorCtr="0">
          <a:noAutofit/>
        </a:bodyPr>
        <a:lstStyle/>
        <a:p>
          <a:pPr marL="0" lvl="0" indent="0" algn="l" defTabSz="666750">
            <a:lnSpc>
              <a:spcPct val="100000"/>
            </a:lnSpc>
            <a:spcBef>
              <a:spcPct val="0"/>
            </a:spcBef>
            <a:spcAft>
              <a:spcPct val="35000"/>
            </a:spcAft>
            <a:buNone/>
          </a:pPr>
          <a:r>
            <a:rPr lang="en-US" sz="1500" b="1" kern="1200"/>
            <a:t>Rental Duration Insights</a:t>
          </a:r>
          <a:r>
            <a:rPr lang="en-US" sz="1500" kern="1200"/>
            <a:t>: Determine the average rental duration across all video titles in our inventory, and identify any significant patterns or outliers in rental behavior.</a:t>
          </a:r>
        </a:p>
      </dsp:txBody>
      <dsp:txXfrm>
        <a:off x="1034954" y="1124287"/>
        <a:ext cx="6118192" cy="896064"/>
      </dsp:txXfrm>
    </dsp:sp>
    <dsp:sp modelId="{DB0D2F4F-5FC2-431F-901D-E7562CDF1E73}">
      <dsp:nvSpPr>
        <dsp:cNvPr id="0" name=""/>
        <dsp:cNvSpPr/>
      </dsp:nvSpPr>
      <dsp:spPr>
        <a:xfrm>
          <a:off x="0" y="2244368"/>
          <a:ext cx="7153147" cy="896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A17E2-4F2F-4AA9-9946-5E810E787137}">
      <dsp:nvSpPr>
        <dsp:cNvPr id="0" name=""/>
        <dsp:cNvSpPr/>
      </dsp:nvSpPr>
      <dsp:spPr>
        <a:xfrm>
          <a:off x="271059" y="2445982"/>
          <a:ext cx="492835" cy="492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76C6BA-2409-4490-B502-ACEF3E277E0A}">
      <dsp:nvSpPr>
        <dsp:cNvPr id="0" name=""/>
        <dsp:cNvSpPr/>
      </dsp:nvSpPr>
      <dsp:spPr>
        <a:xfrm>
          <a:off x="1034954" y="2244368"/>
          <a:ext cx="6118192" cy="89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33" tIns="94833" rIns="94833" bIns="94833" numCol="1" spcCol="1270" anchor="ctr" anchorCtr="0">
          <a:noAutofit/>
        </a:bodyPr>
        <a:lstStyle/>
        <a:p>
          <a:pPr marL="0" lvl="0" indent="0" algn="l" defTabSz="666750">
            <a:lnSpc>
              <a:spcPct val="100000"/>
            </a:lnSpc>
            <a:spcBef>
              <a:spcPct val="0"/>
            </a:spcBef>
            <a:spcAft>
              <a:spcPct val="35000"/>
            </a:spcAft>
            <a:buNone/>
          </a:pPr>
          <a:r>
            <a:rPr lang="en-US" sz="1500" b="1" kern="1200"/>
            <a:t>Customer Geographic Distribution</a:t>
          </a:r>
          <a:r>
            <a:rPr lang="en-US" sz="1500" kern="1200"/>
            <a:t>: Map out the geographic distribution of Rockbuster customers, pinpointing the countries where our customer base is concentrated.</a:t>
          </a:r>
        </a:p>
      </dsp:txBody>
      <dsp:txXfrm>
        <a:off x="1034954" y="2244368"/>
        <a:ext cx="6118192" cy="896064"/>
      </dsp:txXfrm>
    </dsp:sp>
    <dsp:sp modelId="{F39E0A6E-85B8-45F8-81E2-3DF7350EAE16}">
      <dsp:nvSpPr>
        <dsp:cNvPr id="0" name=""/>
        <dsp:cNvSpPr/>
      </dsp:nvSpPr>
      <dsp:spPr>
        <a:xfrm>
          <a:off x="0" y="3364448"/>
          <a:ext cx="7153147" cy="896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62C64-4342-4685-8C7F-87F2379B043A}">
      <dsp:nvSpPr>
        <dsp:cNvPr id="0" name=""/>
        <dsp:cNvSpPr/>
      </dsp:nvSpPr>
      <dsp:spPr>
        <a:xfrm>
          <a:off x="271059" y="3566063"/>
          <a:ext cx="492835" cy="492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360B4-D766-47E4-9E36-096BBF3E7C44}">
      <dsp:nvSpPr>
        <dsp:cNvPr id="0" name=""/>
        <dsp:cNvSpPr/>
      </dsp:nvSpPr>
      <dsp:spPr>
        <a:xfrm>
          <a:off x="1034954" y="3364448"/>
          <a:ext cx="6118192" cy="89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33" tIns="94833" rIns="94833" bIns="94833" numCol="1" spcCol="1270" anchor="ctr" anchorCtr="0">
          <a:noAutofit/>
        </a:bodyPr>
        <a:lstStyle/>
        <a:p>
          <a:pPr marL="0" lvl="0" indent="0" algn="l" defTabSz="666750">
            <a:lnSpc>
              <a:spcPct val="100000"/>
            </a:lnSpc>
            <a:spcBef>
              <a:spcPct val="0"/>
            </a:spcBef>
            <a:spcAft>
              <a:spcPct val="35000"/>
            </a:spcAft>
            <a:buNone/>
          </a:pPr>
          <a:r>
            <a:rPr lang="en-US" sz="1500" b="1" kern="1200"/>
            <a:t>High-Value Customer Locations</a:t>
          </a:r>
          <a:r>
            <a:rPr lang="en-US" sz="1500" kern="1200"/>
            <a:t>: Ascertain the geographic locations of customers who have demonstrated high lifetime value, focusing on identifying potential high-value market regions.</a:t>
          </a:r>
        </a:p>
      </dsp:txBody>
      <dsp:txXfrm>
        <a:off x="1034954" y="3364448"/>
        <a:ext cx="6118192" cy="896064"/>
      </dsp:txXfrm>
    </dsp:sp>
    <dsp:sp modelId="{F0E60D2B-E3C3-4303-8A74-B24ADBDB1C49}">
      <dsp:nvSpPr>
        <dsp:cNvPr id="0" name=""/>
        <dsp:cNvSpPr/>
      </dsp:nvSpPr>
      <dsp:spPr>
        <a:xfrm>
          <a:off x="0" y="4484529"/>
          <a:ext cx="7153147" cy="896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EB039-AE14-4B86-93B8-346C0708C0C9}">
      <dsp:nvSpPr>
        <dsp:cNvPr id="0" name=""/>
        <dsp:cNvSpPr/>
      </dsp:nvSpPr>
      <dsp:spPr>
        <a:xfrm>
          <a:off x="271059" y="4686144"/>
          <a:ext cx="492835" cy="4928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B59582-7011-4707-8432-E4023D4E680C}">
      <dsp:nvSpPr>
        <dsp:cNvPr id="0" name=""/>
        <dsp:cNvSpPr/>
      </dsp:nvSpPr>
      <dsp:spPr>
        <a:xfrm>
          <a:off x="1034954" y="4484529"/>
          <a:ext cx="6118192" cy="89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33" tIns="94833" rIns="94833" bIns="94833" numCol="1" spcCol="1270" anchor="ctr" anchorCtr="0">
          <a:noAutofit/>
        </a:bodyPr>
        <a:lstStyle/>
        <a:p>
          <a:pPr marL="0" lvl="0" indent="0" algn="l" defTabSz="666750">
            <a:lnSpc>
              <a:spcPct val="100000"/>
            </a:lnSpc>
            <a:spcBef>
              <a:spcPct val="0"/>
            </a:spcBef>
            <a:spcAft>
              <a:spcPct val="35000"/>
            </a:spcAft>
            <a:buNone/>
          </a:pPr>
          <a:r>
            <a:rPr lang="en-US" sz="1500" b="1" kern="1200"/>
            <a:t>Geographic Sales Variation Analysis</a:t>
          </a:r>
          <a:r>
            <a:rPr lang="en-US" sz="1500" kern="1200"/>
            <a:t>: Analyze how sales figures differ across various geographic regions, aiming to understand regional market dynamics and potential areas for strategic focus.</a:t>
          </a:r>
        </a:p>
      </dsp:txBody>
      <dsp:txXfrm>
        <a:off x="1034954" y="4484529"/>
        <a:ext cx="6118192" cy="8960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A1DCC-9028-4EA0-8FEE-5DFD46368C6C}"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9F445-E11C-4978-97C5-574B842E5D65}" type="slidenum">
              <a:rPr lang="en-US" smtClean="0"/>
              <a:t>‹#›</a:t>
            </a:fld>
            <a:endParaRPr lang="en-US"/>
          </a:p>
        </p:txBody>
      </p:sp>
    </p:spTree>
    <p:extLst>
      <p:ext uri="{BB962C8B-B14F-4D97-AF65-F5344CB8AC3E}">
        <p14:creationId xmlns:p14="http://schemas.microsoft.com/office/powerpoint/2010/main" val="302884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9F445-E11C-4978-97C5-574B842E5D65}" type="slidenum">
              <a:rPr lang="en-US" smtClean="0"/>
              <a:t>1</a:t>
            </a:fld>
            <a:endParaRPr lang="en-US"/>
          </a:p>
        </p:txBody>
      </p:sp>
    </p:spTree>
    <p:extLst>
      <p:ext uri="{BB962C8B-B14F-4D97-AF65-F5344CB8AC3E}">
        <p14:creationId xmlns:p14="http://schemas.microsoft.com/office/powerpoint/2010/main" val="248345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9F445-E11C-4978-97C5-574B842E5D65}" type="slidenum">
              <a:rPr lang="en-US" smtClean="0"/>
              <a:t>7</a:t>
            </a:fld>
            <a:endParaRPr lang="en-US"/>
          </a:p>
        </p:txBody>
      </p:sp>
    </p:spTree>
    <p:extLst>
      <p:ext uri="{BB962C8B-B14F-4D97-AF65-F5344CB8AC3E}">
        <p14:creationId xmlns:p14="http://schemas.microsoft.com/office/powerpoint/2010/main" val="34175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9F445-E11C-4978-97C5-574B842E5D65}" type="slidenum">
              <a:rPr lang="en-US" smtClean="0"/>
              <a:t>9</a:t>
            </a:fld>
            <a:endParaRPr lang="en-US"/>
          </a:p>
        </p:txBody>
      </p:sp>
    </p:spTree>
    <p:extLst>
      <p:ext uri="{BB962C8B-B14F-4D97-AF65-F5344CB8AC3E}">
        <p14:creationId xmlns:p14="http://schemas.microsoft.com/office/powerpoint/2010/main" val="206008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4/10/2024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4/10/2024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ublic.tableau.com/views/ROCKBUSTER_17122770617050/Story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app/profile/kasun.daundasekara/viz/ROCKBUSTER_17122770617050/Story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ADC6B-1905-F945-D8BD-E9C3F539F09D}"/>
              </a:ext>
            </a:extLst>
          </p:cNvPr>
          <p:cNvPicPr>
            <a:picLocks noChangeAspect="1"/>
          </p:cNvPicPr>
          <p:nvPr/>
        </p:nvPicPr>
        <p:blipFill rotWithShape="1">
          <a:blip r:embed="rId3">
            <a:alphaModFix amt="40000"/>
          </a:blip>
          <a:srcRect t="7238" b="35069"/>
          <a:stretch/>
        </p:blipFill>
        <p:spPr>
          <a:xfrm>
            <a:off x="20" y="10"/>
            <a:ext cx="12191980" cy="6857990"/>
          </a:xfrm>
          <a:prstGeom prst="rect">
            <a:avLst/>
          </a:prstGeom>
        </p:spPr>
      </p:pic>
      <p:sp>
        <p:nvSpPr>
          <p:cNvPr id="2" name="slide1">
            <a:extLst>
              <a:ext uri="{FF2B5EF4-FFF2-40B4-BE49-F238E27FC236}">
                <a16:creationId xmlns:a16="http://schemas.microsoft.com/office/drawing/2014/main" id="{6FC40B40-3838-45E9-86B5-2DA256CCB2E1}"/>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hlinkClick r:id="rId4"/>
              </a:rPr>
              <a:t>ROCKBUSTER Data Analysis</a:t>
            </a:r>
          </a:p>
        </p:txBody>
      </p:sp>
      <p:sp>
        <p:nvSpPr>
          <p:cNvPr id="3" name="slide1">
            <a:extLst>
              <a:ext uri="{FF2B5EF4-FFF2-40B4-BE49-F238E27FC236}">
                <a16:creationId xmlns:a16="http://schemas.microsoft.com/office/drawing/2014/main" id="{66653F28-4335-4E30-9210-3218E863E18C}"/>
              </a:ext>
            </a:extLst>
          </p:cNvPr>
          <p:cNvSpPr>
            <a:spLocks noGrp="1"/>
          </p:cNvSpPr>
          <p:nvPr>
            <p:ph type="subTitle" idx="1"/>
          </p:nvPr>
        </p:nvSpPr>
        <p:spPr>
          <a:xfrm>
            <a:off x="965200" y="4572002"/>
            <a:ext cx="10261600" cy="1202995"/>
          </a:xfrm>
        </p:spPr>
        <p:txBody>
          <a:bodyPr>
            <a:normAutofit/>
          </a:bodyPr>
          <a:lstStyle/>
          <a:p>
            <a:pPr algn="l"/>
            <a:r>
              <a:rPr lang="en-US" sz="3200"/>
              <a:t>File created on: 4/5/2024</a:t>
            </a:r>
          </a:p>
          <a:p>
            <a:pPr algn="l"/>
            <a:r>
              <a:rPr lang="en-US" sz="3200"/>
              <a:t>Kasun Daundasekara</a:t>
            </a:r>
          </a:p>
        </p:txBody>
      </p:sp>
    </p:spTree>
    <p:extLst>
      <p:ext uri="{BB962C8B-B14F-4D97-AF65-F5344CB8AC3E}">
        <p14:creationId xmlns:p14="http://schemas.microsoft.com/office/powerpoint/2010/main" val="959925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BC69E-FC68-DCCC-09AF-F2D18381A07B}"/>
              </a:ext>
            </a:extLst>
          </p:cNvPr>
          <p:cNvSpPr>
            <a:spLocks noGrp="1"/>
          </p:cNvSpPr>
          <p:nvPr>
            <p:ph type="title"/>
          </p:nvPr>
        </p:nvSpPr>
        <p:spPr>
          <a:xfrm>
            <a:off x="841248" y="685800"/>
            <a:ext cx="10506456" cy="1157005"/>
          </a:xfrm>
        </p:spPr>
        <p:txBody>
          <a:bodyPr anchor="b">
            <a:normAutofit/>
          </a:bodyPr>
          <a:lstStyle/>
          <a:p>
            <a:r>
              <a:rPr lang="en-US" sz="3700"/>
              <a:t>Top Customers from the Top 10 Cities, Sorted by Payment Amount</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D465BF2D-B666-9584-8BE3-9BE3F8B2C027}"/>
              </a:ext>
            </a:extLst>
          </p:cNvPr>
          <p:cNvGraphicFramePr>
            <a:graphicFrameLocks noGrp="1"/>
          </p:cNvGraphicFramePr>
          <p:nvPr>
            <p:ph idx="1"/>
            <p:extLst>
              <p:ext uri="{D42A27DB-BD31-4B8C-83A1-F6EECF244321}">
                <p14:modId xmlns:p14="http://schemas.microsoft.com/office/powerpoint/2010/main" val="1334287624"/>
              </p:ext>
            </p:extLst>
          </p:nvPr>
        </p:nvGraphicFramePr>
        <p:xfrm>
          <a:off x="1223661" y="2295252"/>
          <a:ext cx="9735535" cy="3876953"/>
        </p:xfrm>
        <a:graphic>
          <a:graphicData uri="http://schemas.openxmlformats.org/drawingml/2006/table">
            <a:tbl>
              <a:tblPr firstRow="1" bandRow="1">
                <a:tableStyleId>{5C22544A-7EE6-4342-B048-85BDC9FD1C3A}</a:tableStyleId>
              </a:tblPr>
              <a:tblGrid>
                <a:gridCol w="2451516">
                  <a:extLst>
                    <a:ext uri="{9D8B030D-6E8A-4147-A177-3AD203B41FA5}">
                      <a16:colId xmlns:a16="http://schemas.microsoft.com/office/drawing/2014/main" val="3288044171"/>
                    </a:ext>
                  </a:extLst>
                </a:gridCol>
                <a:gridCol w="2451516">
                  <a:extLst>
                    <a:ext uri="{9D8B030D-6E8A-4147-A177-3AD203B41FA5}">
                      <a16:colId xmlns:a16="http://schemas.microsoft.com/office/drawing/2014/main" val="1136016179"/>
                    </a:ext>
                  </a:extLst>
                </a:gridCol>
                <a:gridCol w="2451516">
                  <a:extLst>
                    <a:ext uri="{9D8B030D-6E8A-4147-A177-3AD203B41FA5}">
                      <a16:colId xmlns:a16="http://schemas.microsoft.com/office/drawing/2014/main" val="2199854370"/>
                    </a:ext>
                  </a:extLst>
                </a:gridCol>
                <a:gridCol w="2380987">
                  <a:extLst>
                    <a:ext uri="{9D8B030D-6E8A-4147-A177-3AD203B41FA5}">
                      <a16:colId xmlns:a16="http://schemas.microsoft.com/office/drawing/2014/main" val="3826677463"/>
                    </a:ext>
                  </a:extLst>
                </a:gridCol>
              </a:tblGrid>
              <a:tr h="297025">
                <a:tc>
                  <a:txBody>
                    <a:bodyPr/>
                    <a:lstStyle/>
                    <a:p>
                      <a:pPr algn="l" fontAlgn="b"/>
                      <a:r>
                        <a:rPr lang="en-US" sz="1700" b="1" i="0" u="none" strike="noStrike">
                          <a:solidFill>
                            <a:srgbClr val="000000"/>
                          </a:solidFill>
                          <a:effectLst/>
                          <a:latin typeface="+mn-lt"/>
                        </a:rPr>
                        <a:t>city</a:t>
                      </a:r>
                    </a:p>
                  </a:txBody>
                  <a:tcPr marL="7106" marR="7106" marT="7106" marB="0" anchor="b"/>
                </a:tc>
                <a:tc>
                  <a:txBody>
                    <a:bodyPr/>
                    <a:lstStyle/>
                    <a:p>
                      <a:pPr algn="l" fontAlgn="b"/>
                      <a:r>
                        <a:rPr lang="en-US" sz="1700" b="1" i="0" u="none" strike="noStrike">
                          <a:solidFill>
                            <a:srgbClr val="000000"/>
                          </a:solidFill>
                          <a:effectLst/>
                          <a:latin typeface="+mn-lt"/>
                        </a:rPr>
                        <a:t>country</a:t>
                      </a:r>
                    </a:p>
                  </a:txBody>
                  <a:tcPr marL="7106" marR="7106" marT="7106" marB="0" anchor="b"/>
                </a:tc>
                <a:tc>
                  <a:txBody>
                    <a:bodyPr/>
                    <a:lstStyle/>
                    <a:p>
                      <a:pPr algn="l" fontAlgn="b"/>
                      <a:r>
                        <a:rPr lang="en-US" sz="1700" b="1" i="0" u="none" strike="noStrike">
                          <a:solidFill>
                            <a:srgbClr val="000000"/>
                          </a:solidFill>
                          <a:effectLst/>
                          <a:latin typeface="+mn-lt"/>
                        </a:rPr>
                        <a:t>Customer Name</a:t>
                      </a:r>
                    </a:p>
                  </a:txBody>
                  <a:tcPr marL="7106" marR="7106" marT="7106" marB="0" anchor="b"/>
                </a:tc>
                <a:tc>
                  <a:txBody>
                    <a:bodyPr/>
                    <a:lstStyle/>
                    <a:p>
                      <a:pPr algn="l" fontAlgn="b"/>
                      <a:r>
                        <a:rPr lang="en-US" sz="1700" b="1" i="0" u="none" strike="noStrike">
                          <a:solidFill>
                            <a:srgbClr val="000000"/>
                          </a:solidFill>
                          <a:effectLst/>
                          <a:latin typeface="+mn-lt"/>
                        </a:rPr>
                        <a:t>Total payments</a:t>
                      </a:r>
                    </a:p>
                  </a:txBody>
                  <a:tcPr marL="7106" marR="7106" marT="7106" marB="0" anchor="b"/>
                </a:tc>
                <a:extLst>
                  <a:ext uri="{0D108BD9-81ED-4DB2-BD59-A6C34878D82A}">
                    <a16:rowId xmlns:a16="http://schemas.microsoft.com/office/drawing/2014/main" val="1661093725"/>
                  </a:ext>
                </a:extLst>
              </a:tr>
              <a:tr h="325448">
                <a:tc>
                  <a:txBody>
                    <a:bodyPr/>
                    <a:lstStyle/>
                    <a:p>
                      <a:pPr algn="l" fontAlgn="b"/>
                      <a:r>
                        <a:rPr lang="en-US" sz="1900" b="0" i="0" u="none" strike="noStrike">
                          <a:solidFill>
                            <a:srgbClr val="000000"/>
                          </a:solidFill>
                          <a:effectLst/>
                          <a:latin typeface="+mn-lt"/>
                        </a:rPr>
                        <a:t>Apeldoorn</a:t>
                      </a:r>
                    </a:p>
                  </a:txBody>
                  <a:tcPr marL="7106" marR="7106" marT="7106" marB="0" anchor="b"/>
                </a:tc>
                <a:tc>
                  <a:txBody>
                    <a:bodyPr/>
                    <a:lstStyle/>
                    <a:p>
                      <a:pPr algn="l" fontAlgn="b"/>
                      <a:r>
                        <a:rPr lang="en-US" sz="1900" b="0" i="0" u="none" strike="noStrike">
                          <a:solidFill>
                            <a:srgbClr val="000000"/>
                          </a:solidFill>
                          <a:effectLst/>
                          <a:latin typeface="+mn-lt"/>
                        </a:rPr>
                        <a:t>Netherlands</a:t>
                      </a:r>
                    </a:p>
                  </a:txBody>
                  <a:tcPr marL="7106" marR="7106" marT="7106" marB="0" anchor="b"/>
                </a:tc>
                <a:tc>
                  <a:txBody>
                    <a:bodyPr/>
                    <a:lstStyle/>
                    <a:p>
                      <a:pPr algn="l" fontAlgn="b"/>
                      <a:r>
                        <a:rPr lang="en-US" sz="1900" b="0" i="0" u="none" strike="noStrike">
                          <a:solidFill>
                            <a:srgbClr val="000000"/>
                          </a:solidFill>
                          <a:effectLst/>
                          <a:latin typeface="+mn-lt"/>
                        </a:rPr>
                        <a:t>Rhonda Kennedy</a:t>
                      </a:r>
                    </a:p>
                  </a:txBody>
                  <a:tcPr marL="7106" marR="7106" marT="7106" marB="0" anchor="b"/>
                </a:tc>
                <a:tc>
                  <a:txBody>
                    <a:bodyPr/>
                    <a:lstStyle/>
                    <a:p>
                      <a:pPr algn="r" fontAlgn="b"/>
                      <a:r>
                        <a:rPr lang="en-US" sz="1900" b="0" i="0" u="none" strike="noStrike">
                          <a:solidFill>
                            <a:srgbClr val="000000"/>
                          </a:solidFill>
                          <a:effectLst/>
                          <a:latin typeface="+mn-lt"/>
                        </a:rPr>
                        <a:t>$ 191.62</a:t>
                      </a:r>
                    </a:p>
                  </a:txBody>
                  <a:tcPr marL="7106" marR="7106" marT="7106" marB="0" anchor="b"/>
                </a:tc>
                <a:extLst>
                  <a:ext uri="{0D108BD9-81ED-4DB2-BD59-A6C34878D82A}">
                    <a16:rowId xmlns:a16="http://schemas.microsoft.com/office/drawing/2014/main" val="200727378"/>
                  </a:ext>
                </a:extLst>
              </a:tr>
              <a:tr h="325448">
                <a:tc>
                  <a:txBody>
                    <a:bodyPr/>
                    <a:lstStyle/>
                    <a:p>
                      <a:pPr algn="l" fontAlgn="b"/>
                      <a:r>
                        <a:rPr lang="en-US" sz="1900" b="0" i="0" u="none" strike="noStrike">
                          <a:solidFill>
                            <a:srgbClr val="000000"/>
                          </a:solidFill>
                          <a:effectLst/>
                          <a:latin typeface="+mn-lt"/>
                        </a:rPr>
                        <a:t>Cape Coral</a:t>
                      </a:r>
                    </a:p>
                  </a:txBody>
                  <a:tcPr marL="7106" marR="7106" marT="7106" marB="0" anchor="b"/>
                </a:tc>
                <a:tc>
                  <a:txBody>
                    <a:bodyPr/>
                    <a:lstStyle/>
                    <a:p>
                      <a:pPr algn="l" fontAlgn="b"/>
                      <a:r>
                        <a:rPr lang="en-US" sz="1900" b="0" i="0" u="none" strike="noStrike">
                          <a:solidFill>
                            <a:srgbClr val="000000"/>
                          </a:solidFill>
                          <a:effectLst/>
                          <a:latin typeface="+mn-lt"/>
                        </a:rPr>
                        <a:t>United States</a:t>
                      </a:r>
                    </a:p>
                  </a:txBody>
                  <a:tcPr marL="7106" marR="7106" marT="7106" marB="0" anchor="b"/>
                </a:tc>
                <a:tc>
                  <a:txBody>
                    <a:bodyPr/>
                    <a:lstStyle/>
                    <a:p>
                      <a:pPr algn="l" fontAlgn="b"/>
                      <a:r>
                        <a:rPr lang="en-US" sz="1900" b="0" i="0" u="none" strike="noStrike">
                          <a:solidFill>
                            <a:srgbClr val="000000"/>
                          </a:solidFill>
                          <a:effectLst/>
                          <a:latin typeface="+mn-lt"/>
                        </a:rPr>
                        <a:t>Karl Seal</a:t>
                      </a:r>
                    </a:p>
                  </a:txBody>
                  <a:tcPr marL="7106" marR="7106" marT="7106" marB="0" anchor="b"/>
                </a:tc>
                <a:tc>
                  <a:txBody>
                    <a:bodyPr/>
                    <a:lstStyle/>
                    <a:p>
                      <a:pPr algn="r" fontAlgn="b"/>
                      <a:r>
                        <a:rPr lang="en-US" sz="1900" b="0" i="0" u="none" strike="noStrike">
                          <a:solidFill>
                            <a:srgbClr val="000000"/>
                          </a:solidFill>
                          <a:effectLst/>
                          <a:latin typeface="+mn-lt"/>
                        </a:rPr>
                        <a:t>$ 208.58</a:t>
                      </a:r>
                    </a:p>
                  </a:txBody>
                  <a:tcPr marL="7106" marR="7106" marT="7106" marB="0" anchor="b"/>
                </a:tc>
                <a:extLst>
                  <a:ext uri="{0D108BD9-81ED-4DB2-BD59-A6C34878D82A}">
                    <a16:rowId xmlns:a16="http://schemas.microsoft.com/office/drawing/2014/main" val="2292367926"/>
                  </a:ext>
                </a:extLst>
              </a:tr>
              <a:tr h="325448">
                <a:tc>
                  <a:txBody>
                    <a:bodyPr/>
                    <a:lstStyle/>
                    <a:p>
                      <a:pPr algn="l" fontAlgn="b"/>
                      <a:r>
                        <a:rPr lang="en-US" sz="1900" b="0" i="0" u="none" strike="noStrike">
                          <a:solidFill>
                            <a:srgbClr val="000000"/>
                          </a:solidFill>
                          <a:effectLst/>
                          <a:latin typeface="+mn-lt"/>
                        </a:rPr>
                        <a:t>London</a:t>
                      </a:r>
                    </a:p>
                  </a:txBody>
                  <a:tcPr marL="7106" marR="7106" marT="7106" marB="0" anchor="b"/>
                </a:tc>
                <a:tc>
                  <a:txBody>
                    <a:bodyPr/>
                    <a:lstStyle/>
                    <a:p>
                      <a:pPr algn="l" fontAlgn="b"/>
                      <a:r>
                        <a:rPr lang="en-US" sz="1900" b="0" i="0" u="none" strike="noStrike">
                          <a:solidFill>
                            <a:srgbClr val="000000"/>
                          </a:solidFill>
                          <a:effectLst/>
                          <a:latin typeface="+mn-lt"/>
                        </a:rPr>
                        <a:t>United Kingdom</a:t>
                      </a:r>
                    </a:p>
                  </a:txBody>
                  <a:tcPr marL="7106" marR="7106" marT="7106" marB="0" anchor="b"/>
                </a:tc>
                <a:tc>
                  <a:txBody>
                    <a:bodyPr/>
                    <a:lstStyle/>
                    <a:p>
                      <a:pPr algn="l" fontAlgn="b"/>
                      <a:r>
                        <a:rPr lang="en-US" sz="1900" b="0" i="0" u="none" strike="noStrike">
                          <a:solidFill>
                            <a:srgbClr val="000000"/>
                          </a:solidFill>
                          <a:effectLst/>
                          <a:latin typeface="+mn-lt"/>
                        </a:rPr>
                        <a:t>Cecil Vines</a:t>
                      </a:r>
                    </a:p>
                  </a:txBody>
                  <a:tcPr marL="7106" marR="7106" marT="7106" marB="0" anchor="b"/>
                </a:tc>
                <a:tc>
                  <a:txBody>
                    <a:bodyPr/>
                    <a:lstStyle/>
                    <a:p>
                      <a:pPr algn="r" fontAlgn="b"/>
                      <a:r>
                        <a:rPr lang="en-US" sz="1900" b="0" i="0" u="none" strike="noStrike">
                          <a:solidFill>
                            <a:srgbClr val="000000"/>
                          </a:solidFill>
                          <a:effectLst/>
                          <a:latin typeface="+mn-lt"/>
                        </a:rPr>
                        <a:t>$ 115.74</a:t>
                      </a:r>
                    </a:p>
                  </a:txBody>
                  <a:tcPr marL="7106" marR="7106" marT="7106" marB="0" anchor="b"/>
                </a:tc>
                <a:extLst>
                  <a:ext uri="{0D108BD9-81ED-4DB2-BD59-A6C34878D82A}">
                    <a16:rowId xmlns:a16="http://schemas.microsoft.com/office/drawing/2014/main" val="3302870157"/>
                  </a:ext>
                </a:extLst>
              </a:tr>
              <a:tr h="325448">
                <a:tc>
                  <a:txBody>
                    <a:bodyPr/>
                    <a:lstStyle/>
                    <a:p>
                      <a:pPr algn="l" fontAlgn="b"/>
                      <a:r>
                        <a:rPr lang="en-US" sz="1900" b="0" i="0" u="none" strike="noStrike">
                          <a:solidFill>
                            <a:srgbClr val="000000"/>
                          </a:solidFill>
                          <a:effectLst/>
                          <a:latin typeface="+mn-lt"/>
                        </a:rPr>
                        <a:t>London</a:t>
                      </a:r>
                    </a:p>
                  </a:txBody>
                  <a:tcPr marL="7106" marR="7106" marT="7106" marB="0" anchor="b"/>
                </a:tc>
                <a:tc>
                  <a:txBody>
                    <a:bodyPr/>
                    <a:lstStyle/>
                    <a:p>
                      <a:pPr algn="l" fontAlgn="b"/>
                      <a:r>
                        <a:rPr lang="en-US" sz="1900" b="0" i="0" u="none" strike="noStrike">
                          <a:solidFill>
                            <a:srgbClr val="000000"/>
                          </a:solidFill>
                          <a:effectLst/>
                          <a:latin typeface="+mn-lt"/>
                        </a:rPr>
                        <a:t>United Kingdom</a:t>
                      </a:r>
                    </a:p>
                  </a:txBody>
                  <a:tcPr marL="7106" marR="7106" marT="7106" marB="0" anchor="b"/>
                </a:tc>
                <a:tc>
                  <a:txBody>
                    <a:bodyPr/>
                    <a:lstStyle/>
                    <a:p>
                      <a:pPr algn="l" fontAlgn="b"/>
                      <a:r>
                        <a:rPr lang="en-US" sz="1900" b="0" i="0" u="none" strike="noStrike">
                          <a:solidFill>
                            <a:srgbClr val="000000"/>
                          </a:solidFill>
                          <a:effectLst/>
                          <a:latin typeface="+mn-lt"/>
                        </a:rPr>
                        <a:t>Mattie Hoffman</a:t>
                      </a:r>
                    </a:p>
                  </a:txBody>
                  <a:tcPr marL="7106" marR="7106" marT="7106" marB="0" anchor="b"/>
                </a:tc>
                <a:tc>
                  <a:txBody>
                    <a:bodyPr/>
                    <a:lstStyle/>
                    <a:p>
                      <a:pPr algn="r" fontAlgn="b"/>
                      <a:r>
                        <a:rPr lang="en-US" sz="1900" b="0" i="0" u="none" strike="noStrike">
                          <a:solidFill>
                            <a:srgbClr val="000000"/>
                          </a:solidFill>
                          <a:effectLst/>
                          <a:latin typeface="+mn-lt"/>
                        </a:rPr>
                        <a:t>$ 58.8</a:t>
                      </a:r>
                    </a:p>
                  </a:txBody>
                  <a:tcPr marL="7106" marR="7106" marT="7106" marB="0" anchor="b"/>
                </a:tc>
                <a:extLst>
                  <a:ext uri="{0D108BD9-81ED-4DB2-BD59-A6C34878D82A}">
                    <a16:rowId xmlns:a16="http://schemas.microsoft.com/office/drawing/2014/main" val="1528208856"/>
                  </a:ext>
                </a:extLst>
              </a:tr>
              <a:tr h="325448">
                <a:tc>
                  <a:txBody>
                    <a:bodyPr/>
                    <a:lstStyle/>
                    <a:p>
                      <a:pPr algn="l" fontAlgn="b"/>
                      <a:r>
                        <a:rPr lang="en-US" sz="1900" b="0" i="0" u="none" strike="noStrike">
                          <a:solidFill>
                            <a:srgbClr val="000000"/>
                          </a:solidFill>
                          <a:effectLst/>
                          <a:latin typeface="+mn-lt"/>
                        </a:rPr>
                        <a:t>Memphis</a:t>
                      </a:r>
                    </a:p>
                  </a:txBody>
                  <a:tcPr marL="7106" marR="7106" marT="7106" marB="0" anchor="b"/>
                </a:tc>
                <a:tc>
                  <a:txBody>
                    <a:bodyPr/>
                    <a:lstStyle/>
                    <a:p>
                      <a:pPr algn="l" fontAlgn="b"/>
                      <a:r>
                        <a:rPr lang="en-US" sz="1900" b="0" i="0" u="none" strike="noStrike">
                          <a:solidFill>
                            <a:srgbClr val="000000"/>
                          </a:solidFill>
                          <a:effectLst/>
                          <a:latin typeface="+mn-lt"/>
                        </a:rPr>
                        <a:t>United States</a:t>
                      </a:r>
                    </a:p>
                  </a:txBody>
                  <a:tcPr marL="7106" marR="7106" marT="7106" marB="0" anchor="b"/>
                </a:tc>
                <a:tc>
                  <a:txBody>
                    <a:bodyPr/>
                    <a:lstStyle/>
                    <a:p>
                      <a:pPr algn="l" fontAlgn="b"/>
                      <a:r>
                        <a:rPr lang="en-US" sz="1900" b="0" i="0" u="none" strike="noStrike">
                          <a:solidFill>
                            <a:srgbClr val="000000"/>
                          </a:solidFill>
                          <a:effectLst/>
                          <a:latin typeface="+mn-lt"/>
                        </a:rPr>
                        <a:t>Ana Bradley</a:t>
                      </a:r>
                    </a:p>
                  </a:txBody>
                  <a:tcPr marL="7106" marR="7106" marT="7106" marB="0" anchor="b"/>
                </a:tc>
                <a:tc>
                  <a:txBody>
                    <a:bodyPr/>
                    <a:lstStyle/>
                    <a:p>
                      <a:pPr algn="r" fontAlgn="b"/>
                      <a:r>
                        <a:rPr lang="en-US" sz="1900" b="0" i="0" u="none" strike="noStrike">
                          <a:solidFill>
                            <a:srgbClr val="000000"/>
                          </a:solidFill>
                          <a:effectLst/>
                          <a:latin typeface="+mn-lt"/>
                        </a:rPr>
                        <a:t>$ 167.67</a:t>
                      </a:r>
                    </a:p>
                  </a:txBody>
                  <a:tcPr marL="7106" marR="7106" marT="7106" marB="0" anchor="b"/>
                </a:tc>
                <a:extLst>
                  <a:ext uri="{0D108BD9-81ED-4DB2-BD59-A6C34878D82A}">
                    <a16:rowId xmlns:a16="http://schemas.microsoft.com/office/drawing/2014/main" val="3972227947"/>
                  </a:ext>
                </a:extLst>
              </a:tr>
              <a:tr h="325448">
                <a:tc>
                  <a:txBody>
                    <a:bodyPr/>
                    <a:lstStyle/>
                    <a:p>
                      <a:pPr algn="l" fontAlgn="b"/>
                      <a:r>
                        <a:rPr lang="en-US" sz="1900" b="0" i="0" u="none" strike="noStrike">
                          <a:solidFill>
                            <a:srgbClr val="000000"/>
                          </a:solidFill>
                          <a:effectLst/>
                          <a:latin typeface="+mn-lt"/>
                        </a:rPr>
                        <a:t>Molodetno</a:t>
                      </a:r>
                    </a:p>
                  </a:txBody>
                  <a:tcPr marL="7106" marR="7106" marT="7106" marB="0" anchor="b"/>
                </a:tc>
                <a:tc>
                  <a:txBody>
                    <a:bodyPr/>
                    <a:lstStyle/>
                    <a:p>
                      <a:pPr algn="l" fontAlgn="b"/>
                      <a:r>
                        <a:rPr lang="en-US" sz="1900" b="0" i="0" u="none" strike="noStrike">
                          <a:solidFill>
                            <a:srgbClr val="000000"/>
                          </a:solidFill>
                          <a:effectLst/>
                          <a:latin typeface="+mn-lt"/>
                        </a:rPr>
                        <a:t>Belarus</a:t>
                      </a:r>
                    </a:p>
                  </a:txBody>
                  <a:tcPr marL="7106" marR="7106" marT="7106" marB="0" anchor="b"/>
                </a:tc>
                <a:tc>
                  <a:txBody>
                    <a:bodyPr/>
                    <a:lstStyle/>
                    <a:p>
                      <a:pPr algn="l" fontAlgn="b"/>
                      <a:r>
                        <a:rPr lang="en-US" sz="1900" b="0" i="0" u="none" strike="noStrike">
                          <a:solidFill>
                            <a:srgbClr val="000000"/>
                          </a:solidFill>
                          <a:effectLst/>
                          <a:latin typeface="+mn-lt"/>
                        </a:rPr>
                        <a:t>Clara Shaw</a:t>
                      </a:r>
                    </a:p>
                  </a:txBody>
                  <a:tcPr marL="7106" marR="7106" marT="7106" marB="0" anchor="b"/>
                </a:tc>
                <a:tc>
                  <a:txBody>
                    <a:bodyPr/>
                    <a:lstStyle/>
                    <a:p>
                      <a:pPr algn="r" fontAlgn="b"/>
                      <a:r>
                        <a:rPr lang="en-US" sz="1900" b="0" i="0" u="none" strike="noStrike">
                          <a:solidFill>
                            <a:srgbClr val="000000"/>
                          </a:solidFill>
                          <a:effectLst/>
                          <a:latin typeface="+mn-lt"/>
                        </a:rPr>
                        <a:t>$ 189.6</a:t>
                      </a:r>
                    </a:p>
                  </a:txBody>
                  <a:tcPr marL="7106" marR="7106" marT="7106" marB="0" anchor="b"/>
                </a:tc>
                <a:extLst>
                  <a:ext uri="{0D108BD9-81ED-4DB2-BD59-A6C34878D82A}">
                    <a16:rowId xmlns:a16="http://schemas.microsoft.com/office/drawing/2014/main" val="1243070383"/>
                  </a:ext>
                </a:extLst>
              </a:tr>
              <a:tr h="325448">
                <a:tc>
                  <a:txBody>
                    <a:bodyPr/>
                    <a:lstStyle/>
                    <a:p>
                      <a:pPr algn="l" fontAlgn="b"/>
                      <a:r>
                        <a:rPr lang="en-US" sz="1900" b="0" i="0" u="none" strike="noStrike">
                          <a:solidFill>
                            <a:srgbClr val="000000"/>
                          </a:solidFill>
                          <a:effectLst/>
                          <a:latin typeface="+mn-lt"/>
                        </a:rPr>
                        <a:t>Qomsheh</a:t>
                      </a:r>
                    </a:p>
                  </a:txBody>
                  <a:tcPr marL="7106" marR="7106" marT="7106" marB="0" anchor="b"/>
                </a:tc>
                <a:tc>
                  <a:txBody>
                    <a:bodyPr/>
                    <a:lstStyle/>
                    <a:p>
                      <a:pPr algn="l" fontAlgn="b"/>
                      <a:r>
                        <a:rPr lang="en-US" sz="1900" b="0" i="0" u="none" strike="noStrike">
                          <a:solidFill>
                            <a:srgbClr val="000000"/>
                          </a:solidFill>
                          <a:effectLst/>
                          <a:latin typeface="+mn-lt"/>
                        </a:rPr>
                        <a:t>Iran</a:t>
                      </a:r>
                    </a:p>
                  </a:txBody>
                  <a:tcPr marL="7106" marR="7106" marT="7106" marB="0" anchor="b"/>
                </a:tc>
                <a:tc>
                  <a:txBody>
                    <a:bodyPr/>
                    <a:lstStyle/>
                    <a:p>
                      <a:pPr algn="l" fontAlgn="b"/>
                      <a:r>
                        <a:rPr lang="en-US" sz="1900" b="0" i="0" u="none" strike="noStrike">
                          <a:solidFill>
                            <a:srgbClr val="000000"/>
                          </a:solidFill>
                          <a:effectLst/>
                          <a:latin typeface="+mn-lt"/>
                        </a:rPr>
                        <a:t>Tommy Collazo</a:t>
                      </a:r>
                    </a:p>
                  </a:txBody>
                  <a:tcPr marL="7106" marR="7106" marT="7106" marB="0" anchor="b"/>
                </a:tc>
                <a:tc>
                  <a:txBody>
                    <a:bodyPr/>
                    <a:lstStyle/>
                    <a:p>
                      <a:pPr algn="r" fontAlgn="b"/>
                      <a:r>
                        <a:rPr lang="en-US" sz="1900" b="0" i="0" u="none" strike="noStrike">
                          <a:solidFill>
                            <a:srgbClr val="000000"/>
                          </a:solidFill>
                          <a:effectLst/>
                          <a:latin typeface="+mn-lt"/>
                        </a:rPr>
                        <a:t>$ 183.63</a:t>
                      </a:r>
                    </a:p>
                  </a:txBody>
                  <a:tcPr marL="7106" marR="7106" marT="7106" marB="0" anchor="b"/>
                </a:tc>
                <a:extLst>
                  <a:ext uri="{0D108BD9-81ED-4DB2-BD59-A6C34878D82A}">
                    <a16:rowId xmlns:a16="http://schemas.microsoft.com/office/drawing/2014/main" val="243729101"/>
                  </a:ext>
                </a:extLst>
              </a:tr>
              <a:tr h="325448">
                <a:tc>
                  <a:txBody>
                    <a:bodyPr/>
                    <a:lstStyle/>
                    <a:p>
                      <a:pPr algn="l" fontAlgn="b"/>
                      <a:r>
                        <a:rPr lang="en-US" sz="1900" b="0" i="0" u="none" strike="noStrike">
                          <a:solidFill>
                            <a:srgbClr val="000000"/>
                          </a:solidFill>
                          <a:effectLst/>
                          <a:latin typeface="+mn-lt"/>
                        </a:rPr>
                        <a:t>Richmond Hill</a:t>
                      </a:r>
                    </a:p>
                  </a:txBody>
                  <a:tcPr marL="7106" marR="7106" marT="7106" marB="0" anchor="b"/>
                </a:tc>
                <a:tc>
                  <a:txBody>
                    <a:bodyPr/>
                    <a:lstStyle/>
                    <a:p>
                      <a:pPr algn="l" fontAlgn="b"/>
                      <a:r>
                        <a:rPr lang="en-US" sz="1900" b="0" i="0" u="none" strike="noStrike">
                          <a:solidFill>
                            <a:srgbClr val="000000"/>
                          </a:solidFill>
                          <a:effectLst/>
                          <a:latin typeface="+mn-lt"/>
                        </a:rPr>
                        <a:t>Canada</a:t>
                      </a:r>
                    </a:p>
                  </a:txBody>
                  <a:tcPr marL="7106" marR="7106" marT="7106" marB="0" anchor="b"/>
                </a:tc>
                <a:tc>
                  <a:txBody>
                    <a:bodyPr/>
                    <a:lstStyle/>
                    <a:p>
                      <a:pPr algn="l" fontAlgn="b"/>
                      <a:r>
                        <a:rPr lang="en-US" sz="1900" b="0" i="0" u="none" strike="noStrike">
                          <a:solidFill>
                            <a:srgbClr val="000000"/>
                          </a:solidFill>
                          <a:effectLst/>
                          <a:latin typeface="+mn-lt"/>
                        </a:rPr>
                        <a:t>Curtis Irby</a:t>
                      </a:r>
                    </a:p>
                  </a:txBody>
                  <a:tcPr marL="7106" marR="7106" marT="7106" marB="0" anchor="b"/>
                </a:tc>
                <a:tc>
                  <a:txBody>
                    <a:bodyPr/>
                    <a:lstStyle/>
                    <a:p>
                      <a:pPr algn="r" fontAlgn="b"/>
                      <a:r>
                        <a:rPr lang="en-US" sz="1900" b="0" i="0" u="none" strike="noStrike">
                          <a:solidFill>
                            <a:srgbClr val="000000"/>
                          </a:solidFill>
                          <a:effectLst/>
                          <a:latin typeface="+mn-lt"/>
                        </a:rPr>
                        <a:t>$ 167.62</a:t>
                      </a:r>
                    </a:p>
                  </a:txBody>
                  <a:tcPr marL="7106" marR="7106" marT="7106" marB="0" anchor="b"/>
                </a:tc>
                <a:extLst>
                  <a:ext uri="{0D108BD9-81ED-4DB2-BD59-A6C34878D82A}">
                    <a16:rowId xmlns:a16="http://schemas.microsoft.com/office/drawing/2014/main" val="203339506"/>
                  </a:ext>
                </a:extLst>
              </a:tr>
              <a:tr h="325448">
                <a:tc>
                  <a:txBody>
                    <a:bodyPr/>
                    <a:lstStyle/>
                    <a:p>
                      <a:pPr algn="l" fontAlgn="b"/>
                      <a:r>
                        <a:rPr lang="en-US" sz="1900" b="0" i="0" u="none" strike="noStrike">
                          <a:solidFill>
                            <a:srgbClr val="000000"/>
                          </a:solidFill>
                          <a:effectLst/>
                          <a:latin typeface="+mn-lt"/>
                        </a:rPr>
                        <a:t>Saint-Denis</a:t>
                      </a:r>
                    </a:p>
                  </a:txBody>
                  <a:tcPr marL="7106" marR="7106" marT="7106" marB="0" anchor="b"/>
                </a:tc>
                <a:tc>
                  <a:txBody>
                    <a:bodyPr/>
                    <a:lstStyle/>
                    <a:p>
                      <a:pPr algn="l" fontAlgn="b"/>
                      <a:r>
                        <a:rPr lang="en-US" sz="1900" b="0" i="0" u="none" strike="noStrike">
                          <a:solidFill>
                            <a:srgbClr val="000000"/>
                          </a:solidFill>
                          <a:effectLst/>
                          <a:latin typeface="+mn-lt"/>
                        </a:rPr>
                        <a:t>Runion</a:t>
                      </a:r>
                    </a:p>
                  </a:txBody>
                  <a:tcPr marL="7106" marR="7106" marT="7106" marB="0" anchor="b"/>
                </a:tc>
                <a:tc>
                  <a:txBody>
                    <a:bodyPr/>
                    <a:lstStyle/>
                    <a:p>
                      <a:pPr algn="l" fontAlgn="b"/>
                      <a:r>
                        <a:rPr lang="en-US" sz="1900" b="0" i="0" u="none" strike="noStrike">
                          <a:solidFill>
                            <a:srgbClr val="000000"/>
                          </a:solidFill>
                          <a:effectLst/>
                          <a:latin typeface="+mn-lt"/>
                        </a:rPr>
                        <a:t>Eleanor Hunt</a:t>
                      </a:r>
                    </a:p>
                  </a:txBody>
                  <a:tcPr marL="7106" marR="7106" marT="7106" marB="0" anchor="b"/>
                </a:tc>
                <a:tc>
                  <a:txBody>
                    <a:bodyPr/>
                    <a:lstStyle/>
                    <a:p>
                      <a:pPr algn="r" fontAlgn="b"/>
                      <a:r>
                        <a:rPr lang="en-US" sz="1900" b="0" i="0" u="none" strike="noStrike">
                          <a:solidFill>
                            <a:srgbClr val="000000"/>
                          </a:solidFill>
                          <a:effectLst/>
                          <a:latin typeface="+mn-lt"/>
                        </a:rPr>
                        <a:t>$ 211.55</a:t>
                      </a:r>
                    </a:p>
                  </a:txBody>
                  <a:tcPr marL="7106" marR="7106" marT="7106" marB="0" anchor="b"/>
                </a:tc>
                <a:extLst>
                  <a:ext uri="{0D108BD9-81ED-4DB2-BD59-A6C34878D82A}">
                    <a16:rowId xmlns:a16="http://schemas.microsoft.com/office/drawing/2014/main" val="4067694141"/>
                  </a:ext>
                </a:extLst>
              </a:tr>
              <a:tr h="325448">
                <a:tc>
                  <a:txBody>
                    <a:bodyPr/>
                    <a:lstStyle/>
                    <a:p>
                      <a:pPr algn="l" fontAlgn="b"/>
                      <a:r>
                        <a:rPr lang="en-US" sz="1900" b="0" i="0" u="none" strike="noStrike">
                          <a:solidFill>
                            <a:srgbClr val="000000"/>
                          </a:solidFill>
                          <a:effectLst/>
                          <a:latin typeface="+mn-lt"/>
                        </a:rPr>
                        <a:t>Santa Brbara dOeste</a:t>
                      </a:r>
                    </a:p>
                  </a:txBody>
                  <a:tcPr marL="7106" marR="7106" marT="7106" marB="0" anchor="b"/>
                </a:tc>
                <a:tc>
                  <a:txBody>
                    <a:bodyPr/>
                    <a:lstStyle/>
                    <a:p>
                      <a:pPr algn="l" fontAlgn="b"/>
                      <a:r>
                        <a:rPr lang="en-US" sz="1900" b="0" i="0" u="none" strike="noStrike">
                          <a:solidFill>
                            <a:srgbClr val="000000"/>
                          </a:solidFill>
                          <a:effectLst/>
                          <a:latin typeface="+mn-lt"/>
                        </a:rPr>
                        <a:t>Brazil</a:t>
                      </a:r>
                    </a:p>
                  </a:txBody>
                  <a:tcPr marL="7106" marR="7106" marT="7106" marB="0" anchor="b"/>
                </a:tc>
                <a:tc>
                  <a:txBody>
                    <a:bodyPr/>
                    <a:lstStyle/>
                    <a:p>
                      <a:pPr algn="l" fontAlgn="b"/>
                      <a:r>
                        <a:rPr lang="en-US" sz="1900" b="0" i="0" u="none" strike="noStrike">
                          <a:solidFill>
                            <a:srgbClr val="000000"/>
                          </a:solidFill>
                          <a:effectLst/>
                          <a:latin typeface="+mn-lt"/>
                        </a:rPr>
                        <a:t>Marion Snyder</a:t>
                      </a:r>
                    </a:p>
                  </a:txBody>
                  <a:tcPr marL="7106" marR="7106" marT="7106" marB="0" anchor="b"/>
                </a:tc>
                <a:tc>
                  <a:txBody>
                    <a:bodyPr/>
                    <a:lstStyle/>
                    <a:p>
                      <a:pPr algn="r" fontAlgn="b"/>
                      <a:r>
                        <a:rPr lang="en-US" sz="1900" b="0" i="0" u="none" strike="noStrike">
                          <a:solidFill>
                            <a:srgbClr val="000000"/>
                          </a:solidFill>
                          <a:effectLst/>
                          <a:latin typeface="+mn-lt"/>
                        </a:rPr>
                        <a:t>$ 194.61</a:t>
                      </a:r>
                    </a:p>
                  </a:txBody>
                  <a:tcPr marL="7106" marR="7106" marT="7106" marB="0" anchor="b"/>
                </a:tc>
                <a:extLst>
                  <a:ext uri="{0D108BD9-81ED-4DB2-BD59-A6C34878D82A}">
                    <a16:rowId xmlns:a16="http://schemas.microsoft.com/office/drawing/2014/main" val="1205163542"/>
                  </a:ext>
                </a:extLst>
              </a:tr>
              <a:tr h="325448">
                <a:tc>
                  <a:txBody>
                    <a:bodyPr/>
                    <a:lstStyle/>
                    <a:p>
                      <a:pPr algn="l" fontAlgn="b"/>
                      <a:r>
                        <a:rPr lang="en-US" sz="1900" b="0" i="0" u="none" strike="noStrike">
                          <a:solidFill>
                            <a:srgbClr val="000000"/>
                          </a:solidFill>
                          <a:effectLst/>
                          <a:latin typeface="+mn-lt"/>
                        </a:rPr>
                        <a:t>Tanza</a:t>
                      </a:r>
                    </a:p>
                  </a:txBody>
                  <a:tcPr marL="7106" marR="7106" marT="7106" marB="0" anchor="b"/>
                </a:tc>
                <a:tc>
                  <a:txBody>
                    <a:bodyPr/>
                    <a:lstStyle/>
                    <a:p>
                      <a:pPr algn="l" fontAlgn="b"/>
                      <a:r>
                        <a:rPr lang="en-US" sz="1900" b="0" i="0" u="none" strike="noStrike">
                          <a:solidFill>
                            <a:srgbClr val="000000"/>
                          </a:solidFill>
                          <a:effectLst/>
                          <a:latin typeface="+mn-lt"/>
                        </a:rPr>
                        <a:t>Philippines</a:t>
                      </a:r>
                    </a:p>
                  </a:txBody>
                  <a:tcPr marL="7106" marR="7106" marT="7106" marB="0" anchor="b"/>
                </a:tc>
                <a:tc>
                  <a:txBody>
                    <a:bodyPr/>
                    <a:lstStyle/>
                    <a:p>
                      <a:pPr algn="l" fontAlgn="b"/>
                      <a:r>
                        <a:rPr lang="en-US" sz="1900" b="0" i="0" u="none" strike="noStrike">
                          <a:solidFill>
                            <a:srgbClr val="000000"/>
                          </a:solidFill>
                          <a:effectLst/>
                          <a:latin typeface="+mn-lt"/>
                        </a:rPr>
                        <a:t>Marcia Dean</a:t>
                      </a:r>
                    </a:p>
                  </a:txBody>
                  <a:tcPr marL="7106" marR="7106" marT="7106" marB="0" anchor="b"/>
                </a:tc>
                <a:tc>
                  <a:txBody>
                    <a:bodyPr/>
                    <a:lstStyle/>
                    <a:p>
                      <a:pPr algn="r" fontAlgn="b"/>
                      <a:r>
                        <a:rPr lang="en-US" sz="1900" b="0" i="0" u="none" strike="noStrike">
                          <a:solidFill>
                            <a:srgbClr val="000000"/>
                          </a:solidFill>
                          <a:effectLst/>
                          <a:latin typeface="+mn-lt"/>
                        </a:rPr>
                        <a:t>$ 166.61</a:t>
                      </a:r>
                    </a:p>
                  </a:txBody>
                  <a:tcPr marL="7106" marR="7106" marT="7106" marB="0" anchor="b"/>
                </a:tc>
                <a:extLst>
                  <a:ext uri="{0D108BD9-81ED-4DB2-BD59-A6C34878D82A}">
                    <a16:rowId xmlns:a16="http://schemas.microsoft.com/office/drawing/2014/main" val="3334753960"/>
                  </a:ext>
                </a:extLst>
              </a:tr>
            </a:tbl>
          </a:graphicData>
        </a:graphic>
      </p:graphicFrame>
    </p:spTree>
    <p:extLst>
      <p:ext uri="{BB962C8B-B14F-4D97-AF65-F5344CB8AC3E}">
        <p14:creationId xmlns:p14="http://schemas.microsoft.com/office/powerpoint/2010/main" val="233633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28FE5-0165-0CF5-0B00-178D1B354730}"/>
              </a:ext>
            </a:extLst>
          </p:cNvPr>
          <p:cNvSpPr txBox="1"/>
          <p:nvPr/>
        </p:nvSpPr>
        <p:spPr>
          <a:xfrm>
            <a:off x="514539" y="374528"/>
            <a:ext cx="5167804" cy="923330"/>
          </a:xfrm>
          <a:prstGeom prst="rect">
            <a:avLst/>
          </a:prstGeom>
          <a:solidFill>
            <a:schemeClr val="bg1"/>
          </a:solidFill>
        </p:spPr>
        <p:txBody>
          <a:bodyPr wrap="square" rtlCol="0">
            <a:spAutoFit/>
          </a:bodyPr>
          <a:lstStyle/>
          <a:p>
            <a:r>
              <a:rPr lang="en-US" sz="3600" b="1" dirty="0"/>
              <a:t>Top Genres in </a:t>
            </a:r>
            <a:r>
              <a:rPr lang="en-US" sz="5400" b="1" dirty="0">
                <a:solidFill>
                  <a:srgbClr val="00B050"/>
                </a:solidFill>
              </a:rPr>
              <a:t>In</a:t>
            </a:r>
            <a:r>
              <a:rPr lang="en-US" sz="5400" b="1" dirty="0">
                <a:solidFill>
                  <a:srgbClr val="FFC000"/>
                </a:solidFill>
              </a:rPr>
              <a:t>di</a:t>
            </a:r>
            <a:r>
              <a:rPr lang="en-US" sz="5400" b="1" dirty="0"/>
              <a:t>a</a:t>
            </a:r>
          </a:p>
        </p:txBody>
      </p:sp>
      <p:pic>
        <p:nvPicPr>
          <p:cNvPr id="4" name="Picture 3">
            <a:extLst>
              <a:ext uri="{FF2B5EF4-FFF2-40B4-BE49-F238E27FC236}">
                <a16:creationId xmlns:a16="http://schemas.microsoft.com/office/drawing/2014/main" id="{4F3E2158-DE7B-8499-7026-11DD09B02ABD}"/>
              </a:ext>
            </a:extLst>
          </p:cNvPr>
          <p:cNvPicPr>
            <a:picLocks noChangeAspect="1"/>
          </p:cNvPicPr>
          <p:nvPr/>
        </p:nvPicPr>
        <p:blipFill>
          <a:blip r:embed="rId2"/>
          <a:stretch>
            <a:fillRect/>
          </a:stretch>
        </p:blipFill>
        <p:spPr>
          <a:xfrm>
            <a:off x="486287" y="1580607"/>
            <a:ext cx="10656330" cy="434993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1DE1F46-0CBF-5ACC-F0D9-0AB5D4E1014E}"/>
              </a:ext>
            </a:extLst>
          </p:cNvPr>
          <p:cNvPicPr>
            <a:picLocks noGrp="1" noChangeAspect="1"/>
          </p:cNvPicPr>
          <p:nvPr>
            <p:ph idx="1"/>
          </p:nvPr>
        </p:nvPicPr>
        <p:blipFill>
          <a:blip r:embed="rId2"/>
          <a:stretch>
            <a:fillRect/>
          </a:stretch>
        </p:blipFill>
        <p:spPr>
          <a:xfrm>
            <a:off x="326706" y="1724297"/>
            <a:ext cx="10802848" cy="4362994"/>
          </a:xfrm>
        </p:spPr>
      </p:pic>
      <p:sp>
        <p:nvSpPr>
          <p:cNvPr id="4" name="Title 3">
            <a:extLst>
              <a:ext uri="{FF2B5EF4-FFF2-40B4-BE49-F238E27FC236}">
                <a16:creationId xmlns:a16="http://schemas.microsoft.com/office/drawing/2014/main" id="{6BBE2EA8-B6A7-E76C-14C7-792DECC66954}"/>
              </a:ext>
            </a:extLst>
          </p:cNvPr>
          <p:cNvSpPr txBox="1">
            <a:spLocks noGrp="1"/>
          </p:cNvSpPr>
          <p:nvPr>
            <p:ph type="title"/>
          </p:nvPr>
        </p:nvSpPr>
        <p:spPr>
          <a:xfrm>
            <a:off x="838200" y="607791"/>
            <a:ext cx="10515600" cy="840230"/>
          </a:xfrm>
          <a:prstGeom prst="rect">
            <a:avLst/>
          </a:prstGeom>
          <a:solidFill>
            <a:schemeClr val="bg1"/>
          </a:solidFill>
        </p:spPr>
        <p:txBody>
          <a:bodyPr wrap="square" rtlCol="0">
            <a:spAutoFit/>
          </a:bodyPr>
          <a:lstStyle/>
          <a:p>
            <a:r>
              <a:rPr lang="en-US" sz="3600" b="1" dirty="0"/>
              <a:t>Top Genres in </a:t>
            </a:r>
            <a:r>
              <a:rPr lang="en-US" sz="5400" b="1" dirty="0">
                <a:solidFill>
                  <a:srgbClr val="FF0000"/>
                </a:solidFill>
              </a:rPr>
              <a:t>Ch</a:t>
            </a:r>
            <a:r>
              <a:rPr lang="en-US" sz="5400" b="1" dirty="0">
                <a:solidFill>
                  <a:schemeClr val="accent4"/>
                </a:solidFill>
              </a:rPr>
              <a:t>in</a:t>
            </a:r>
            <a:r>
              <a:rPr lang="en-US" sz="5400" b="1" dirty="0">
                <a:solidFill>
                  <a:srgbClr val="FF0000"/>
                </a:solidFill>
              </a:rPr>
              <a:t>a</a:t>
            </a:r>
          </a:p>
        </p:txBody>
      </p:sp>
    </p:spTree>
    <p:extLst>
      <p:ext uri="{BB962C8B-B14F-4D97-AF65-F5344CB8AC3E}">
        <p14:creationId xmlns:p14="http://schemas.microsoft.com/office/powerpoint/2010/main" val="221244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CC59-91D3-1D30-93CF-4B7DD066C695}"/>
              </a:ext>
            </a:extLst>
          </p:cNvPr>
          <p:cNvSpPr>
            <a:spLocks noGrp="1"/>
          </p:cNvSpPr>
          <p:nvPr>
            <p:ph type="title"/>
          </p:nvPr>
        </p:nvSpPr>
        <p:spPr/>
        <p:txBody>
          <a:bodyPr/>
          <a:lstStyle/>
          <a:p>
            <a:r>
              <a:rPr lang="en-US" b="1" dirty="0">
                <a:solidFill>
                  <a:schemeClr val="accent6">
                    <a:lumMod val="75000"/>
                  </a:schemeClr>
                </a:solidFill>
              </a:rPr>
              <a:t>Recommendations</a:t>
            </a:r>
          </a:p>
        </p:txBody>
      </p:sp>
      <p:sp>
        <p:nvSpPr>
          <p:cNvPr id="3" name="Content Placeholder 2">
            <a:extLst>
              <a:ext uri="{FF2B5EF4-FFF2-40B4-BE49-F238E27FC236}">
                <a16:creationId xmlns:a16="http://schemas.microsoft.com/office/drawing/2014/main" id="{F574577D-3EBB-1676-4644-60FF64410D03}"/>
              </a:ext>
            </a:extLst>
          </p:cNvPr>
          <p:cNvSpPr>
            <a:spLocks noGrp="1"/>
          </p:cNvSpPr>
          <p:nvPr>
            <p:ph idx="1"/>
          </p:nvPr>
        </p:nvSpPr>
        <p:spPr/>
        <p:txBody>
          <a:bodyPr>
            <a:normAutofit fontScale="92500" lnSpcReduction="10000"/>
          </a:bodyPr>
          <a:lstStyle/>
          <a:p>
            <a:r>
              <a:rPr lang="en-US" b="1" i="0" dirty="0">
                <a:solidFill>
                  <a:srgbClr val="0D0D0D"/>
                </a:solidFill>
                <a:effectLst/>
                <a:highlight>
                  <a:srgbClr val="FFFFFF"/>
                </a:highlight>
                <a:latin typeface="Söhne"/>
              </a:rPr>
              <a:t>Targeted Marketing</a:t>
            </a:r>
            <a:r>
              <a:rPr lang="en-US" b="0" i="0" dirty="0">
                <a:solidFill>
                  <a:srgbClr val="0D0D0D"/>
                </a:solidFill>
                <a:effectLst/>
                <a:highlight>
                  <a:srgbClr val="FFFFFF"/>
                </a:highlight>
                <a:latin typeface="Söhne"/>
              </a:rPr>
              <a:t>: Use the data to focus marketing efforts on high-value customers or regions that show a higher payment volume.</a:t>
            </a:r>
          </a:p>
          <a:p>
            <a:r>
              <a:rPr lang="en-US" b="1" i="0" dirty="0">
                <a:solidFill>
                  <a:srgbClr val="0D0D0D"/>
                </a:solidFill>
                <a:effectLst/>
                <a:highlight>
                  <a:srgbClr val="FFFFFF"/>
                </a:highlight>
                <a:latin typeface="Söhne"/>
              </a:rPr>
              <a:t>Customer Relationship Management</a:t>
            </a:r>
            <a:r>
              <a:rPr lang="en-US" b="0" i="0" dirty="0">
                <a:solidFill>
                  <a:srgbClr val="0D0D0D"/>
                </a:solidFill>
                <a:effectLst/>
                <a:highlight>
                  <a:srgbClr val="FFFFFF"/>
                </a:highlight>
                <a:latin typeface="Söhne"/>
              </a:rPr>
              <a:t>: Develop personalized strategies for maintaining and enhancing relationships with top customers to ensure loyalty and continued business.</a:t>
            </a:r>
          </a:p>
          <a:p>
            <a:r>
              <a:rPr lang="en-US" b="1" i="0" dirty="0">
                <a:solidFill>
                  <a:srgbClr val="0D0D0D"/>
                </a:solidFill>
                <a:effectLst/>
                <a:highlight>
                  <a:srgbClr val="FFFFFF"/>
                </a:highlight>
                <a:latin typeface="Söhne"/>
              </a:rPr>
              <a:t>Expansion Opportunities</a:t>
            </a:r>
            <a:r>
              <a:rPr lang="en-US" b="0" i="0" dirty="0">
                <a:solidFill>
                  <a:srgbClr val="0D0D0D"/>
                </a:solidFill>
                <a:effectLst/>
                <a:highlight>
                  <a:srgbClr val="FFFFFF"/>
                </a:highlight>
                <a:latin typeface="Söhne"/>
              </a:rPr>
              <a:t>: Identify potential for growth in regions that have top customers with significant payment amounts.</a:t>
            </a:r>
          </a:p>
          <a:p>
            <a:r>
              <a:rPr lang="en-US" b="1" i="0" dirty="0">
                <a:solidFill>
                  <a:srgbClr val="0D0D0D"/>
                </a:solidFill>
                <a:effectLst/>
                <a:highlight>
                  <a:srgbClr val="FFFFFF"/>
                </a:highlight>
                <a:latin typeface="Söhne"/>
              </a:rPr>
              <a:t>Product and Service Development</a:t>
            </a:r>
            <a:r>
              <a:rPr lang="en-US" b="0" i="0" dirty="0">
                <a:solidFill>
                  <a:srgbClr val="0D0D0D"/>
                </a:solidFill>
                <a:effectLst/>
                <a:highlight>
                  <a:srgbClr val="FFFFFF"/>
                </a:highlight>
                <a:latin typeface="Söhne"/>
              </a:rPr>
              <a:t>: Understand customer preferences in terms of payments to tailor products and services accordingly.</a:t>
            </a:r>
          </a:p>
          <a:p>
            <a:r>
              <a:rPr lang="en-US" b="1" i="0" dirty="0">
                <a:solidFill>
                  <a:srgbClr val="0D0D0D"/>
                </a:solidFill>
                <a:effectLst/>
                <a:highlight>
                  <a:srgbClr val="FFFFFF"/>
                </a:highlight>
                <a:latin typeface="Söhne"/>
              </a:rPr>
              <a:t>Performance Benchmarks</a:t>
            </a:r>
            <a:r>
              <a:rPr lang="en-US" b="0" i="0" dirty="0">
                <a:solidFill>
                  <a:srgbClr val="0D0D0D"/>
                </a:solidFill>
                <a:effectLst/>
                <a:highlight>
                  <a:srgbClr val="FFFFFF"/>
                </a:highlight>
                <a:latin typeface="Söhne"/>
              </a:rPr>
              <a:t>: Set benchmarks for other cities or customers based on the performance of the top customers.</a:t>
            </a:r>
          </a:p>
          <a:p>
            <a:endParaRPr lang="en-US" dirty="0"/>
          </a:p>
        </p:txBody>
      </p:sp>
    </p:spTree>
    <p:extLst>
      <p:ext uri="{BB962C8B-B14F-4D97-AF65-F5344CB8AC3E}">
        <p14:creationId xmlns:p14="http://schemas.microsoft.com/office/powerpoint/2010/main" val="224810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04FD-75DA-8201-B842-8A478EEF63DC}"/>
              </a:ext>
            </a:extLst>
          </p:cNvPr>
          <p:cNvSpPr>
            <a:spLocks noGrp="1"/>
          </p:cNvSpPr>
          <p:nvPr>
            <p:ph type="title"/>
          </p:nvPr>
        </p:nvSpPr>
        <p:spPr/>
        <p:txBody>
          <a:bodyPr/>
          <a:lstStyle/>
          <a:p>
            <a:r>
              <a:rPr lang="en-US" b="1" dirty="0">
                <a:solidFill>
                  <a:srgbClr val="7030A0"/>
                </a:solidFill>
              </a:rPr>
              <a:t>Recommendations</a:t>
            </a:r>
            <a:endParaRPr lang="en-US" dirty="0">
              <a:solidFill>
                <a:srgbClr val="7030A0"/>
              </a:solidFill>
            </a:endParaRPr>
          </a:p>
        </p:txBody>
      </p:sp>
      <p:sp>
        <p:nvSpPr>
          <p:cNvPr id="3" name="Content Placeholder 2">
            <a:extLst>
              <a:ext uri="{FF2B5EF4-FFF2-40B4-BE49-F238E27FC236}">
                <a16:creationId xmlns:a16="http://schemas.microsoft.com/office/drawing/2014/main" id="{C9E52DB8-EB9E-720A-7676-6030D504EE06}"/>
              </a:ext>
            </a:extLst>
          </p:cNvPr>
          <p:cNvSpPr>
            <a:spLocks noGrp="1"/>
          </p:cNvSpPr>
          <p:nvPr>
            <p:ph idx="1"/>
          </p:nvPr>
        </p:nvSpPr>
        <p:spPr/>
        <p:txBody>
          <a:bodyPr/>
          <a:lstStyle/>
          <a:p>
            <a:r>
              <a:rPr lang="en-US" b="1" i="0" dirty="0">
                <a:solidFill>
                  <a:srgbClr val="0D0D0D"/>
                </a:solidFill>
                <a:effectLst/>
                <a:highlight>
                  <a:srgbClr val="FFFFFF"/>
                </a:highlight>
                <a:latin typeface="Söhne"/>
              </a:rPr>
              <a:t>Market Focus and Investment</a:t>
            </a:r>
            <a:r>
              <a:rPr lang="en-US" b="0" i="0" dirty="0">
                <a:solidFill>
                  <a:srgbClr val="0D0D0D"/>
                </a:solidFill>
                <a:effectLst/>
                <a:highlight>
                  <a:srgbClr val="FFFFFF"/>
                </a:highlight>
                <a:latin typeface="Söhne"/>
              </a:rPr>
              <a:t>: Concentrate investment and marketing efforts in countries with the highest revenues, such as India and China, as they seem to be your biggest markets.</a:t>
            </a:r>
          </a:p>
          <a:p>
            <a:r>
              <a:rPr lang="en-US" b="1" i="0" dirty="0">
                <a:solidFill>
                  <a:srgbClr val="0D0D0D"/>
                </a:solidFill>
                <a:effectLst/>
                <a:highlight>
                  <a:srgbClr val="FFFFFF"/>
                </a:highlight>
                <a:latin typeface="Söhne"/>
              </a:rPr>
              <a:t>Competitive Analysis</a:t>
            </a:r>
            <a:r>
              <a:rPr lang="en-US" b="0" i="0" dirty="0">
                <a:solidFill>
                  <a:srgbClr val="0D0D0D"/>
                </a:solidFill>
                <a:effectLst/>
                <a:highlight>
                  <a:srgbClr val="FFFFFF"/>
                </a:highlight>
                <a:latin typeface="Söhne"/>
              </a:rPr>
              <a:t>: Perform a detailed competitive analysis in the top revenue-generating countries to understand your market position and to identify opportunities for gaining market share.</a:t>
            </a:r>
          </a:p>
          <a:p>
            <a:r>
              <a:rPr lang="en-US" b="1" i="0" dirty="0">
                <a:solidFill>
                  <a:srgbClr val="0D0D0D"/>
                </a:solidFill>
                <a:effectLst/>
                <a:highlight>
                  <a:srgbClr val="FFFFFF"/>
                </a:highlight>
                <a:latin typeface="Söhne"/>
              </a:rPr>
              <a:t>Local Partnerships</a:t>
            </a:r>
            <a:r>
              <a:rPr lang="en-US" b="0" i="0" dirty="0">
                <a:solidFill>
                  <a:srgbClr val="0D0D0D"/>
                </a:solidFill>
                <a:effectLst/>
                <a:highlight>
                  <a:srgbClr val="FFFFFF"/>
                </a:highlight>
                <a:latin typeface="Söhne"/>
              </a:rPr>
              <a:t>: In countries where local regulations or cultural nuances are significant, consider partnerships with local movies, and TV  series to enhance market penetration.</a:t>
            </a:r>
            <a:endParaRPr lang="en-US" dirty="0"/>
          </a:p>
        </p:txBody>
      </p:sp>
    </p:spTree>
    <p:extLst>
      <p:ext uri="{BB962C8B-B14F-4D97-AF65-F5344CB8AC3E}">
        <p14:creationId xmlns:p14="http://schemas.microsoft.com/office/powerpoint/2010/main" val="349942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2CA1-29D9-DEBF-ED89-84DCF701906A}"/>
              </a:ext>
            </a:extLst>
          </p:cNvPr>
          <p:cNvSpPr>
            <a:spLocks noGrp="1"/>
          </p:cNvSpPr>
          <p:nvPr>
            <p:ph type="title"/>
          </p:nvPr>
        </p:nvSpPr>
        <p:spPr/>
        <p:txBody>
          <a:bodyPr/>
          <a:lstStyle/>
          <a:p>
            <a:r>
              <a:rPr lang="en-US" b="1" dirty="0">
                <a:solidFill>
                  <a:srgbClr val="92D050"/>
                </a:solidFill>
              </a:rPr>
              <a:t>Summary</a:t>
            </a:r>
          </a:p>
        </p:txBody>
      </p:sp>
      <p:sp>
        <p:nvSpPr>
          <p:cNvPr id="3" name="Content Placeholder 2">
            <a:extLst>
              <a:ext uri="{FF2B5EF4-FFF2-40B4-BE49-F238E27FC236}">
                <a16:creationId xmlns:a16="http://schemas.microsoft.com/office/drawing/2014/main" id="{97082809-8CB3-8F01-D41A-0655E915D5E6}"/>
              </a:ext>
            </a:extLst>
          </p:cNvPr>
          <p:cNvSpPr>
            <a:spLocks noGrp="1"/>
          </p:cNvSpPr>
          <p:nvPr>
            <p:ph idx="1"/>
          </p:nvPr>
        </p:nvSpPr>
        <p:spPr/>
        <p:txBody>
          <a:bodyPr>
            <a:normAutofit lnSpcReduction="10000"/>
          </a:bodyPr>
          <a:lstStyle/>
          <a:p>
            <a:r>
              <a:rPr lang="en-US" dirty="0"/>
              <a:t>As </a:t>
            </a:r>
            <a:r>
              <a:rPr lang="en-US" dirty="0" err="1"/>
              <a:t>Rockbuster</a:t>
            </a:r>
            <a:r>
              <a:rPr lang="en-US" dirty="0"/>
              <a:t> Stealth LLC contends with the rise of streaming services, the company is pivoting from its traditional store-based movie rental model to launch an online video rental service. This strategic shift aims to leverage </a:t>
            </a:r>
            <a:r>
              <a:rPr lang="en-US" dirty="0" err="1"/>
              <a:t>Rockbuster's</a:t>
            </a:r>
            <a:r>
              <a:rPr lang="en-US" dirty="0"/>
              <a:t> extensive movie license library to tap into the growing demand for digital media consumption. The focus is on understanding customer behaviors and preferences, such as rental durations and preferred genres, especially in key markets like India and China, which have emerged as major customer hubs. Through data-driven insights, </a:t>
            </a:r>
            <a:r>
              <a:rPr lang="en-US" dirty="0" err="1"/>
              <a:t>Rockbuster</a:t>
            </a:r>
            <a:r>
              <a:rPr lang="en-US" dirty="0"/>
              <a:t> plans to refine its content offerings, tailor marketing approaches, and enhance user experiences to secure a competitive position in the online entertainment market.</a:t>
            </a:r>
          </a:p>
        </p:txBody>
      </p:sp>
    </p:spTree>
    <p:extLst>
      <p:ext uri="{BB962C8B-B14F-4D97-AF65-F5344CB8AC3E}">
        <p14:creationId xmlns:p14="http://schemas.microsoft.com/office/powerpoint/2010/main" val="318394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1DA8-D742-ED40-2291-85C9001EFC3D}"/>
              </a:ext>
            </a:extLst>
          </p:cNvPr>
          <p:cNvSpPr>
            <a:spLocks noGrp="1"/>
          </p:cNvSpPr>
          <p:nvPr>
            <p:ph type="title"/>
          </p:nvPr>
        </p:nvSpPr>
        <p:spPr/>
        <p:txBody>
          <a:bodyPr/>
          <a:lstStyle/>
          <a:p>
            <a:r>
              <a:rPr lang="en-US" b="1" dirty="0">
                <a:latin typeface="+mn-lt"/>
              </a:rPr>
              <a:t>Project Overview</a:t>
            </a:r>
          </a:p>
        </p:txBody>
      </p:sp>
      <p:sp>
        <p:nvSpPr>
          <p:cNvPr id="3" name="Content Placeholder 2">
            <a:extLst>
              <a:ext uri="{FF2B5EF4-FFF2-40B4-BE49-F238E27FC236}">
                <a16:creationId xmlns:a16="http://schemas.microsoft.com/office/drawing/2014/main" id="{D77BC8BE-8207-50CB-4FCF-3E30DCD5F90C}"/>
              </a:ext>
            </a:extLst>
          </p:cNvPr>
          <p:cNvSpPr>
            <a:spLocks noGrp="1"/>
          </p:cNvSpPr>
          <p:nvPr>
            <p:ph idx="1"/>
          </p:nvPr>
        </p:nvSpPr>
        <p:spPr>
          <a:xfrm>
            <a:off x="838200" y="1825625"/>
            <a:ext cx="10515600" cy="2837815"/>
          </a:xfrm>
        </p:spPr>
        <p:txBody>
          <a:bodyPr/>
          <a:lstStyle/>
          <a:p>
            <a:pPr marL="0" indent="0">
              <a:buNone/>
            </a:pPr>
            <a:r>
              <a:rPr lang="en-US" dirty="0" err="1"/>
              <a:t>Rockbuster</a:t>
            </a:r>
            <a:r>
              <a:rPr lang="en-US" dirty="0"/>
              <a:t> Stealth LLC is a movie rental company that used to have stores around the world. Facing stiff competition from streaming services such as Netflix and Amazon Prime, the </a:t>
            </a:r>
            <a:r>
              <a:rPr lang="en-US" dirty="0" err="1"/>
              <a:t>Rockbuster</a:t>
            </a:r>
            <a:r>
              <a:rPr lang="en-US" dirty="0"/>
              <a:t> Stealth management team is planning to use its existing movie licenses to launch an online video rental service in order to stay competitive.</a:t>
            </a:r>
          </a:p>
        </p:txBody>
      </p:sp>
      <p:sp>
        <p:nvSpPr>
          <p:cNvPr id="5" name="TextBox 4">
            <a:extLst>
              <a:ext uri="{FF2B5EF4-FFF2-40B4-BE49-F238E27FC236}">
                <a16:creationId xmlns:a16="http://schemas.microsoft.com/office/drawing/2014/main" id="{E506376B-A909-ABE1-970E-922BFD1F1CD2}"/>
              </a:ext>
            </a:extLst>
          </p:cNvPr>
          <p:cNvSpPr txBox="1"/>
          <p:nvPr/>
        </p:nvSpPr>
        <p:spPr>
          <a:xfrm>
            <a:off x="838199" y="4613711"/>
            <a:ext cx="7077891" cy="830997"/>
          </a:xfrm>
          <a:prstGeom prst="rect">
            <a:avLst/>
          </a:prstGeom>
          <a:noFill/>
        </p:spPr>
        <p:txBody>
          <a:bodyPr wrap="square">
            <a:spAutoFit/>
          </a:bodyPr>
          <a:lstStyle/>
          <a:p>
            <a:r>
              <a:rPr lang="en-US" sz="2400" dirty="0">
                <a:solidFill>
                  <a:schemeClr val="accent1">
                    <a:lumMod val="50000"/>
                  </a:schemeClr>
                </a:solidFill>
              </a:rPr>
              <a:t>Tools Used: </a:t>
            </a:r>
            <a:r>
              <a:rPr lang="en-US" sz="2400" dirty="0" err="1">
                <a:solidFill>
                  <a:schemeClr val="accent1">
                    <a:lumMod val="50000"/>
                  </a:schemeClr>
                </a:solidFill>
              </a:rPr>
              <a:t>PostgreSQl</a:t>
            </a:r>
            <a:r>
              <a:rPr lang="en-US" sz="2400" dirty="0">
                <a:solidFill>
                  <a:schemeClr val="accent1">
                    <a:lumMod val="50000"/>
                  </a:schemeClr>
                </a:solidFill>
              </a:rPr>
              <a:t>, Tableau</a:t>
            </a:r>
          </a:p>
          <a:p>
            <a:r>
              <a:rPr lang="en-US" sz="2400" dirty="0">
                <a:solidFill>
                  <a:schemeClr val="accent1">
                    <a:lumMod val="50000"/>
                  </a:schemeClr>
                </a:solidFill>
              </a:rPr>
              <a:t>URL to Tableau Public : </a:t>
            </a:r>
            <a:r>
              <a:rPr lang="en-US" sz="2400" dirty="0">
                <a:hlinkClick r:id="rId2"/>
              </a:rPr>
              <a:t>ROCKBUSTER | Tableau Public</a:t>
            </a:r>
            <a:endParaRPr lang="en-US" sz="2400" dirty="0">
              <a:solidFill>
                <a:schemeClr val="accent1">
                  <a:lumMod val="50000"/>
                </a:schemeClr>
              </a:solidFill>
            </a:endParaRPr>
          </a:p>
        </p:txBody>
      </p:sp>
    </p:spTree>
    <p:extLst>
      <p:ext uri="{BB962C8B-B14F-4D97-AF65-F5344CB8AC3E}">
        <p14:creationId xmlns:p14="http://schemas.microsoft.com/office/powerpoint/2010/main" val="381506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D4280-4D0A-364E-3471-8CAEFD086BB6}"/>
              </a:ext>
            </a:extLst>
          </p:cNvPr>
          <p:cNvSpPr>
            <a:spLocks noGrp="1"/>
          </p:cNvSpPr>
          <p:nvPr>
            <p:ph type="title"/>
          </p:nvPr>
        </p:nvSpPr>
        <p:spPr>
          <a:xfrm>
            <a:off x="838200" y="3513931"/>
            <a:ext cx="3143250" cy="2601119"/>
          </a:xfrm>
        </p:spPr>
        <p:txBody>
          <a:bodyPr anchor="t">
            <a:normAutofit/>
          </a:bodyPr>
          <a:lstStyle/>
          <a:p>
            <a:pPr algn="ctr"/>
            <a:r>
              <a:rPr lang="en-US" sz="4000"/>
              <a:t> Key Questions and Objectives:</a:t>
            </a:r>
            <a:br>
              <a:rPr lang="en-US" sz="4000"/>
            </a:br>
            <a:endParaRPr lang="en-US" sz="4000"/>
          </a:p>
        </p:txBody>
      </p:sp>
      <p:pic>
        <p:nvPicPr>
          <p:cNvPr id="7" name="Graphic 6" descr="CRM Customer Insights App">
            <a:extLst>
              <a:ext uri="{FF2B5EF4-FFF2-40B4-BE49-F238E27FC236}">
                <a16:creationId xmlns:a16="http://schemas.microsoft.com/office/drawing/2014/main" id="{6F865B0B-EF78-E433-DFD7-12683C69B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p:graphicFrame>
        <p:nvGraphicFramePr>
          <p:cNvPr id="12" name="Content Placeholder 2">
            <a:extLst>
              <a:ext uri="{FF2B5EF4-FFF2-40B4-BE49-F238E27FC236}">
                <a16:creationId xmlns:a16="http://schemas.microsoft.com/office/drawing/2014/main" id="{53C35636-309D-A238-9E2C-F8299EDA7F58}"/>
              </a:ext>
            </a:extLst>
          </p:cNvPr>
          <p:cNvGraphicFramePr>
            <a:graphicFrameLocks noGrp="1"/>
          </p:cNvGraphicFramePr>
          <p:nvPr>
            <p:ph idx="1"/>
            <p:extLst>
              <p:ext uri="{D42A27DB-BD31-4B8C-83A1-F6EECF244321}">
                <p14:modId xmlns:p14="http://schemas.microsoft.com/office/powerpoint/2010/main" val="3411393221"/>
              </p:ext>
            </p:extLst>
          </p:nvPr>
        </p:nvGraphicFramePr>
        <p:xfrm>
          <a:off x="4200653" y="730249"/>
          <a:ext cx="7153147" cy="53848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812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74B37D2C-8E4A-47B7-BD7D-CD5DF409F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19" y="0"/>
            <a:ext cx="7228318" cy="6858000"/>
          </a:xfrm>
          <a:prstGeom prst="rect">
            <a:avLst/>
          </a:prstGeom>
        </p:spPr>
      </p:pic>
      <p:sp>
        <p:nvSpPr>
          <p:cNvPr id="3" name="TextBox 2">
            <a:extLst>
              <a:ext uri="{FF2B5EF4-FFF2-40B4-BE49-F238E27FC236}">
                <a16:creationId xmlns:a16="http://schemas.microsoft.com/office/drawing/2014/main" id="{6042BA9A-50C0-B987-56B7-DBBF2624EC81}"/>
              </a:ext>
            </a:extLst>
          </p:cNvPr>
          <p:cNvSpPr txBox="1"/>
          <p:nvPr/>
        </p:nvSpPr>
        <p:spPr>
          <a:xfrm>
            <a:off x="410547" y="74644"/>
            <a:ext cx="7433490" cy="954107"/>
          </a:xfrm>
          <a:prstGeom prst="rect">
            <a:avLst/>
          </a:prstGeom>
          <a:solidFill>
            <a:schemeClr val="bg1"/>
          </a:solidFill>
        </p:spPr>
        <p:txBody>
          <a:bodyPr wrap="square" rtlCol="0">
            <a:spAutoFit/>
          </a:bodyPr>
          <a:lstStyle/>
          <a:p>
            <a:r>
              <a:rPr lang="en-US" sz="2800"/>
              <a:t>Top </a:t>
            </a:r>
            <a:r>
              <a:rPr lang="en-US" sz="2800" b="1"/>
              <a:t>10 Movies </a:t>
            </a:r>
            <a:r>
              <a:rPr lang="en-US" sz="2800"/>
              <a:t>with the </a:t>
            </a:r>
            <a:r>
              <a:rPr lang="en-US" sz="2800" b="1"/>
              <a:t>Greatest</a:t>
            </a:r>
            <a:r>
              <a:rPr lang="en-US" sz="2800"/>
              <a:t> Impact on Revenue Generation</a:t>
            </a:r>
            <a:endParaRPr lang="en-US" sz="2800" dirty="0"/>
          </a:p>
        </p:txBody>
      </p:sp>
      <p:graphicFrame>
        <p:nvGraphicFramePr>
          <p:cNvPr id="4" name="Table 3">
            <a:extLst>
              <a:ext uri="{FF2B5EF4-FFF2-40B4-BE49-F238E27FC236}">
                <a16:creationId xmlns:a16="http://schemas.microsoft.com/office/drawing/2014/main" id="{A3607DDA-58BC-4BD4-C262-50276A00FE9D}"/>
              </a:ext>
            </a:extLst>
          </p:cNvPr>
          <p:cNvGraphicFramePr>
            <a:graphicFrameLocks noGrp="1"/>
          </p:cNvGraphicFramePr>
          <p:nvPr>
            <p:extLst>
              <p:ext uri="{D42A27DB-BD31-4B8C-83A1-F6EECF244321}">
                <p14:modId xmlns:p14="http://schemas.microsoft.com/office/powerpoint/2010/main" val="1262208059"/>
              </p:ext>
            </p:extLst>
          </p:nvPr>
        </p:nvGraphicFramePr>
        <p:xfrm>
          <a:off x="6615404" y="1103394"/>
          <a:ext cx="4608286" cy="5334725"/>
        </p:xfrm>
        <a:graphic>
          <a:graphicData uri="http://schemas.openxmlformats.org/drawingml/2006/table">
            <a:tbl>
              <a:tblPr firstRow="1" bandRow="1">
                <a:tableStyleId>{5C22544A-7EE6-4342-B048-85BDC9FD1C3A}</a:tableStyleId>
              </a:tblPr>
              <a:tblGrid>
                <a:gridCol w="2304143">
                  <a:extLst>
                    <a:ext uri="{9D8B030D-6E8A-4147-A177-3AD203B41FA5}">
                      <a16:colId xmlns:a16="http://schemas.microsoft.com/office/drawing/2014/main" val="3671093816"/>
                    </a:ext>
                  </a:extLst>
                </a:gridCol>
                <a:gridCol w="2304143">
                  <a:extLst>
                    <a:ext uri="{9D8B030D-6E8A-4147-A177-3AD203B41FA5}">
                      <a16:colId xmlns:a16="http://schemas.microsoft.com/office/drawing/2014/main" val="1333751927"/>
                    </a:ext>
                  </a:extLst>
                </a:gridCol>
              </a:tblGrid>
              <a:tr h="484975">
                <a:tc>
                  <a:txBody>
                    <a:bodyPr/>
                    <a:lstStyle/>
                    <a:p>
                      <a:r>
                        <a:rPr lang="en-US" sz="2400" dirty="0"/>
                        <a:t>Title</a:t>
                      </a:r>
                    </a:p>
                  </a:txBody>
                  <a:tcPr/>
                </a:tc>
                <a:tc>
                  <a:txBody>
                    <a:bodyPr/>
                    <a:lstStyle/>
                    <a:p>
                      <a:r>
                        <a:rPr lang="en-US" sz="2400" dirty="0"/>
                        <a:t>Revenue </a:t>
                      </a:r>
                    </a:p>
                  </a:txBody>
                  <a:tcPr/>
                </a:tc>
                <a:extLst>
                  <a:ext uri="{0D108BD9-81ED-4DB2-BD59-A6C34878D82A}">
                    <a16:rowId xmlns:a16="http://schemas.microsoft.com/office/drawing/2014/main" val="4031075568"/>
                  </a:ext>
                </a:extLst>
              </a:tr>
              <a:tr h="484975">
                <a:tc>
                  <a:txBody>
                    <a:bodyPr/>
                    <a:lstStyle/>
                    <a:p>
                      <a:r>
                        <a:rPr lang="en-US" sz="2000" b="1" dirty="0">
                          <a:latin typeface="+mn-lt"/>
                        </a:rPr>
                        <a:t>Telegraph Voyage</a:t>
                      </a:r>
                    </a:p>
                  </a:txBody>
                  <a:tcPr/>
                </a:tc>
                <a:tc>
                  <a:txBody>
                    <a:bodyPr/>
                    <a:lstStyle/>
                    <a:p>
                      <a:r>
                        <a:rPr lang="en-US" sz="2000" b="1" dirty="0">
                          <a:latin typeface="+mn-lt"/>
                        </a:rPr>
                        <a:t>$ 215.75</a:t>
                      </a:r>
                    </a:p>
                  </a:txBody>
                  <a:tcPr/>
                </a:tc>
                <a:extLst>
                  <a:ext uri="{0D108BD9-81ED-4DB2-BD59-A6C34878D82A}">
                    <a16:rowId xmlns:a16="http://schemas.microsoft.com/office/drawing/2014/main" val="4016945870"/>
                  </a:ext>
                </a:extLst>
              </a:tr>
              <a:tr h="484975">
                <a:tc>
                  <a:txBody>
                    <a:bodyPr/>
                    <a:lstStyle/>
                    <a:p>
                      <a:r>
                        <a:rPr lang="en-US" sz="2000" b="1" dirty="0">
                          <a:latin typeface="+mn-lt"/>
                        </a:rPr>
                        <a:t>Zorro Ark</a:t>
                      </a:r>
                    </a:p>
                  </a:txBody>
                  <a:tcPr/>
                </a:tc>
                <a:tc>
                  <a:txBody>
                    <a:bodyPr/>
                    <a:lstStyle/>
                    <a:p>
                      <a:r>
                        <a:rPr lang="en-US" sz="2000" b="1" dirty="0">
                          <a:latin typeface="+mn-lt"/>
                        </a:rPr>
                        <a:t>$ 199.72</a:t>
                      </a:r>
                    </a:p>
                  </a:txBody>
                  <a:tcPr/>
                </a:tc>
                <a:extLst>
                  <a:ext uri="{0D108BD9-81ED-4DB2-BD59-A6C34878D82A}">
                    <a16:rowId xmlns:a16="http://schemas.microsoft.com/office/drawing/2014/main" val="1683292341"/>
                  </a:ext>
                </a:extLst>
              </a:tr>
              <a:tr h="484975">
                <a:tc>
                  <a:txBody>
                    <a:bodyPr/>
                    <a:lstStyle/>
                    <a:p>
                      <a:r>
                        <a:rPr lang="en-US" sz="2000" b="1" dirty="0">
                          <a:latin typeface="+mn-lt"/>
                        </a:rPr>
                        <a:t>Wife Turn</a:t>
                      </a:r>
                    </a:p>
                  </a:txBody>
                  <a:tcPr/>
                </a:tc>
                <a:tc>
                  <a:txBody>
                    <a:bodyPr/>
                    <a:lstStyle/>
                    <a:p>
                      <a:r>
                        <a:rPr lang="en-US" sz="2000" b="1" dirty="0">
                          <a:latin typeface="+mn-lt"/>
                        </a:rPr>
                        <a:t>$ 198.73</a:t>
                      </a:r>
                    </a:p>
                  </a:txBody>
                  <a:tcPr/>
                </a:tc>
                <a:extLst>
                  <a:ext uri="{0D108BD9-81ED-4DB2-BD59-A6C34878D82A}">
                    <a16:rowId xmlns:a16="http://schemas.microsoft.com/office/drawing/2014/main" val="664262927"/>
                  </a:ext>
                </a:extLst>
              </a:tr>
              <a:tr h="484975">
                <a:tc>
                  <a:txBody>
                    <a:bodyPr/>
                    <a:lstStyle/>
                    <a:p>
                      <a:r>
                        <a:rPr lang="en-US" sz="2000" b="1" dirty="0">
                          <a:latin typeface="+mn-lt"/>
                        </a:rPr>
                        <a:t>Innocent Usual</a:t>
                      </a:r>
                    </a:p>
                  </a:txBody>
                  <a:tcPr/>
                </a:tc>
                <a:tc>
                  <a:txBody>
                    <a:bodyPr/>
                    <a:lstStyle/>
                    <a:p>
                      <a:r>
                        <a:rPr lang="en-US" sz="2000" b="1" dirty="0">
                          <a:latin typeface="+mn-lt"/>
                        </a:rPr>
                        <a:t>$ 191.74</a:t>
                      </a:r>
                    </a:p>
                  </a:txBody>
                  <a:tcPr/>
                </a:tc>
                <a:extLst>
                  <a:ext uri="{0D108BD9-81ED-4DB2-BD59-A6C34878D82A}">
                    <a16:rowId xmlns:a16="http://schemas.microsoft.com/office/drawing/2014/main" val="2088067841"/>
                  </a:ext>
                </a:extLst>
              </a:tr>
              <a:tr h="484975">
                <a:tc>
                  <a:txBody>
                    <a:bodyPr/>
                    <a:lstStyle/>
                    <a:p>
                      <a:r>
                        <a:rPr lang="en-US" sz="2000" b="1" dirty="0">
                          <a:latin typeface="+mn-lt"/>
                        </a:rPr>
                        <a:t>Hustler Party</a:t>
                      </a:r>
                    </a:p>
                  </a:txBody>
                  <a:tcPr/>
                </a:tc>
                <a:tc>
                  <a:txBody>
                    <a:bodyPr/>
                    <a:lstStyle/>
                    <a:p>
                      <a:r>
                        <a:rPr lang="en-US" sz="2000" b="1" dirty="0">
                          <a:latin typeface="+mn-lt"/>
                        </a:rPr>
                        <a:t>$ 190.78</a:t>
                      </a:r>
                    </a:p>
                  </a:txBody>
                  <a:tcPr/>
                </a:tc>
                <a:extLst>
                  <a:ext uri="{0D108BD9-81ED-4DB2-BD59-A6C34878D82A}">
                    <a16:rowId xmlns:a16="http://schemas.microsoft.com/office/drawing/2014/main" val="733626430"/>
                  </a:ext>
                </a:extLst>
              </a:tr>
              <a:tr h="484975">
                <a:tc>
                  <a:txBody>
                    <a:bodyPr/>
                    <a:lstStyle/>
                    <a:p>
                      <a:r>
                        <a:rPr lang="en-US" sz="2000" b="1" dirty="0">
                          <a:latin typeface="+mn-lt"/>
                        </a:rPr>
                        <a:t>Saturday Lambs</a:t>
                      </a:r>
                    </a:p>
                  </a:txBody>
                  <a:tcPr/>
                </a:tc>
                <a:tc>
                  <a:txBody>
                    <a:bodyPr/>
                    <a:lstStyle/>
                    <a:p>
                      <a:r>
                        <a:rPr lang="en-US" sz="2000" b="1" dirty="0">
                          <a:latin typeface="+mn-lt"/>
                        </a:rPr>
                        <a:t>$ 190.74</a:t>
                      </a:r>
                    </a:p>
                  </a:txBody>
                  <a:tcPr/>
                </a:tc>
                <a:extLst>
                  <a:ext uri="{0D108BD9-81ED-4DB2-BD59-A6C34878D82A}">
                    <a16:rowId xmlns:a16="http://schemas.microsoft.com/office/drawing/2014/main" val="4188972395"/>
                  </a:ext>
                </a:extLst>
              </a:tr>
              <a:tr h="484975">
                <a:tc>
                  <a:txBody>
                    <a:bodyPr/>
                    <a:lstStyle/>
                    <a:p>
                      <a:r>
                        <a:rPr lang="en-US" sz="2000" b="1" dirty="0">
                          <a:latin typeface="+mn-lt"/>
                        </a:rPr>
                        <a:t>Titans Jerk</a:t>
                      </a:r>
                    </a:p>
                  </a:txBody>
                  <a:tcPr/>
                </a:tc>
                <a:tc>
                  <a:txBody>
                    <a:bodyPr/>
                    <a:lstStyle/>
                    <a:p>
                      <a:r>
                        <a:rPr lang="en-US" sz="2000" b="1" dirty="0">
                          <a:latin typeface="+mn-lt"/>
                        </a:rPr>
                        <a:t>$ 186.73</a:t>
                      </a:r>
                    </a:p>
                  </a:txBody>
                  <a:tcPr/>
                </a:tc>
                <a:extLst>
                  <a:ext uri="{0D108BD9-81ED-4DB2-BD59-A6C34878D82A}">
                    <a16:rowId xmlns:a16="http://schemas.microsoft.com/office/drawing/2014/main" val="699545855"/>
                  </a:ext>
                </a:extLst>
              </a:tr>
              <a:tr h="484975">
                <a:tc>
                  <a:txBody>
                    <a:bodyPr/>
                    <a:lstStyle/>
                    <a:p>
                      <a:r>
                        <a:rPr lang="en-US" sz="2000" b="1" dirty="0">
                          <a:latin typeface="+mn-lt"/>
                        </a:rPr>
                        <a:t>Harry Idaho</a:t>
                      </a:r>
                    </a:p>
                  </a:txBody>
                  <a:tcPr/>
                </a:tc>
                <a:tc>
                  <a:txBody>
                    <a:bodyPr/>
                    <a:lstStyle/>
                    <a:p>
                      <a:r>
                        <a:rPr lang="en-US" sz="2000" b="1" dirty="0">
                          <a:latin typeface="+mn-lt"/>
                        </a:rPr>
                        <a:t>$ 177.73</a:t>
                      </a:r>
                    </a:p>
                  </a:txBody>
                  <a:tcPr/>
                </a:tc>
                <a:extLst>
                  <a:ext uri="{0D108BD9-81ED-4DB2-BD59-A6C34878D82A}">
                    <a16:rowId xmlns:a16="http://schemas.microsoft.com/office/drawing/2014/main" val="3563607668"/>
                  </a:ext>
                </a:extLst>
              </a:tr>
              <a:tr h="484975">
                <a:tc>
                  <a:txBody>
                    <a:bodyPr/>
                    <a:lstStyle/>
                    <a:p>
                      <a:r>
                        <a:rPr lang="en-US" sz="2000" b="1" dirty="0">
                          <a:latin typeface="+mn-lt"/>
                        </a:rPr>
                        <a:t>Torque Bound</a:t>
                      </a:r>
                    </a:p>
                  </a:txBody>
                  <a:tcPr/>
                </a:tc>
                <a:tc>
                  <a:txBody>
                    <a:bodyPr/>
                    <a:lstStyle/>
                    <a:p>
                      <a:r>
                        <a:rPr lang="en-US" sz="2000" b="1" dirty="0">
                          <a:latin typeface="+mn-lt"/>
                        </a:rPr>
                        <a:t>$ 169.72</a:t>
                      </a:r>
                    </a:p>
                  </a:txBody>
                  <a:tcPr/>
                </a:tc>
                <a:extLst>
                  <a:ext uri="{0D108BD9-81ED-4DB2-BD59-A6C34878D82A}">
                    <a16:rowId xmlns:a16="http://schemas.microsoft.com/office/drawing/2014/main" val="4016049368"/>
                  </a:ext>
                </a:extLst>
              </a:tr>
              <a:tr h="484975">
                <a:tc>
                  <a:txBody>
                    <a:bodyPr/>
                    <a:lstStyle/>
                    <a:p>
                      <a:r>
                        <a:rPr lang="en-US" sz="2000" b="1" dirty="0">
                          <a:latin typeface="+mn-lt"/>
                        </a:rPr>
                        <a:t>Dogma Family</a:t>
                      </a:r>
                    </a:p>
                  </a:txBody>
                  <a:tcPr/>
                </a:tc>
                <a:tc>
                  <a:txBody>
                    <a:bodyPr/>
                    <a:lstStyle/>
                    <a:p>
                      <a:r>
                        <a:rPr lang="en-US" sz="2000" b="1" dirty="0">
                          <a:latin typeface="+mn-lt"/>
                        </a:rPr>
                        <a:t>$ 168.72</a:t>
                      </a:r>
                    </a:p>
                  </a:txBody>
                  <a:tcPr/>
                </a:tc>
                <a:extLst>
                  <a:ext uri="{0D108BD9-81ED-4DB2-BD59-A6C34878D82A}">
                    <a16:rowId xmlns:a16="http://schemas.microsoft.com/office/drawing/2014/main" val="3388381311"/>
                  </a:ext>
                </a:extLst>
              </a:tr>
            </a:tbl>
          </a:graphicData>
        </a:graphic>
      </p:graphicFrame>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35F7EF1F-3A1C-48F2-BE67-D889E9CC2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56" y="0"/>
            <a:ext cx="7814554" cy="6858000"/>
          </a:xfrm>
          <a:prstGeom prst="rect">
            <a:avLst/>
          </a:prstGeom>
        </p:spPr>
      </p:pic>
      <p:graphicFrame>
        <p:nvGraphicFramePr>
          <p:cNvPr id="2" name="Table 1">
            <a:extLst>
              <a:ext uri="{FF2B5EF4-FFF2-40B4-BE49-F238E27FC236}">
                <a16:creationId xmlns:a16="http://schemas.microsoft.com/office/drawing/2014/main" id="{7C323DBD-877E-0ECE-2918-95CB6B6E45F0}"/>
              </a:ext>
            </a:extLst>
          </p:cNvPr>
          <p:cNvGraphicFramePr>
            <a:graphicFrameLocks noGrp="1"/>
          </p:cNvGraphicFramePr>
          <p:nvPr>
            <p:extLst>
              <p:ext uri="{D42A27DB-BD31-4B8C-83A1-F6EECF244321}">
                <p14:modId xmlns:p14="http://schemas.microsoft.com/office/powerpoint/2010/main" val="282706941"/>
              </p:ext>
            </p:extLst>
          </p:nvPr>
        </p:nvGraphicFramePr>
        <p:xfrm>
          <a:off x="6687855" y="1149220"/>
          <a:ext cx="4608286" cy="5334725"/>
        </p:xfrm>
        <a:graphic>
          <a:graphicData uri="http://schemas.openxmlformats.org/drawingml/2006/table">
            <a:tbl>
              <a:tblPr firstRow="1" bandRow="1">
                <a:tableStyleId>{5C22544A-7EE6-4342-B048-85BDC9FD1C3A}</a:tableStyleId>
              </a:tblPr>
              <a:tblGrid>
                <a:gridCol w="2304143">
                  <a:extLst>
                    <a:ext uri="{9D8B030D-6E8A-4147-A177-3AD203B41FA5}">
                      <a16:colId xmlns:a16="http://schemas.microsoft.com/office/drawing/2014/main" val="2871863899"/>
                    </a:ext>
                  </a:extLst>
                </a:gridCol>
                <a:gridCol w="2304143">
                  <a:extLst>
                    <a:ext uri="{9D8B030D-6E8A-4147-A177-3AD203B41FA5}">
                      <a16:colId xmlns:a16="http://schemas.microsoft.com/office/drawing/2014/main" val="3660761971"/>
                    </a:ext>
                  </a:extLst>
                </a:gridCol>
              </a:tblGrid>
              <a:tr h="484975">
                <a:tc>
                  <a:txBody>
                    <a:bodyPr/>
                    <a:lstStyle/>
                    <a:p>
                      <a:r>
                        <a:rPr lang="en-US" sz="2400" dirty="0"/>
                        <a:t>Title</a:t>
                      </a:r>
                    </a:p>
                  </a:txBody>
                  <a:tcPr/>
                </a:tc>
                <a:tc>
                  <a:txBody>
                    <a:bodyPr/>
                    <a:lstStyle/>
                    <a:p>
                      <a:r>
                        <a:rPr lang="en-US" sz="2400" dirty="0"/>
                        <a:t>Revenue </a:t>
                      </a:r>
                    </a:p>
                  </a:txBody>
                  <a:tcPr/>
                </a:tc>
                <a:extLst>
                  <a:ext uri="{0D108BD9-81ED-4DB2-BD59-A6C34878D82A}">
                    <a16:rowId xmlns:a16="http://schemas.microsoft.com/office/drawing/2014/main" val="3522081962"/>
                  </a:ext>
                </a:extLst>
              </a:tr>
              <a:tr h="484975">
                <a:tc>
                  <a:txBody>
                    <a:bodyPr/>
                    <a:lstStyle/>
                    <a:p>
                      <a:r>
                        <a:rPr lang="en-US" sz="2000" b="1" dirty="0">
                          <a:latin typeface="+mn-lt"/>
                        </a:rPr>
                        <a:t>Duffel Apocalypse</a:t>
                      </a:r>
                    </a:p>
                  </a:txBody>
                  <a:tcPr/>
                </a:tc>
                <a:tc>
                  <a:txBody>
                    <a:bodyPr/>
                    <a:lstStyle/>
                    <a:p>
                      <a:r>
                        <a:rPr lang="en-US" sz="2000" b="1" dirty="0">
                          <a:latin typeface="+mn-lt"/>
                        </a:rPr>
                        <a:t>$ 5.94</a:t>
                      </a:r>
                    </a:p>
                  </a:txBody>
                  <a:tcPr/>
                </a:tc>
                <a:extLst>
                  <a:ext uri="{0D108BD9-81ED-4DB2-BD59-A6C34878D82A}">
                    <a16:rowId xmlns:a16="http://schemas.microsoft.com/office/drawing/2014/main" val="2347767361"/>
                  </a:ext>
                </a:extLst>
              </a:tr>
              <a:tr h="484975">
                <a:tc>
                  <a:txBody>
                    <a:bodyPr/>
                    <a:lstStyle/>
                    <a:p>
                      <a:r>
                        <a:rPr lang="en-US" sz="2000" b="1" dirty="0">
                          <a:latin typeface="+mn-lt"/>
                        </a:rPr>
                        <a:t>Oklahoma Jumanji</a:t>
                      </a:r>
                    </a:p>
                  </a:txBody>
                  <a:tcPr/>
                </a:tc>
                <a:tc>
                  <a:txBody>
                    <a:bodyPr/>
                    <a:lstStyle/>
                    <a:p>
                      <a:r>
                        <a:rPr lang="en-US" sz="2000" b="1" dirty="0">
                          <a:latin typeface="+mn-lt"/>
                        </a:rPr>
                        <a:t>$ 5.94</a:t>
                      </a:r>
                    </a:p>
                  </a:txBody>
                  <a:tcPr/>
                </a:tc>
                <a:extLst>
                  <a:ext uri="{0D108BD9-81ED-4DB2-BD59-A6C34878D82A}">
                    <a16:rowId xmlns:a16="http://schemas.microsoft.com/office/drawing/2014/main" val="1710509204"/>
                  </a:ext>
                </a:extLst>
              </a:tr>
              <a:tr h="484975">
                <a:tc>
                  <a:txBody>
                    <a:bodyPr/>
                    <a:lstStyle/>
                    <a:p>
                      <a:r>
                        <a:rPr lang="en-US" sz="2000" b="1" dirty="0">
                          <a:latin typeface="+mn-lt"/>
                        </a:rPr>
                        <a:t>Texas Watch</a:t>
                      </a:r>
                    </a:p>
                  </a:txBody>
                  <a:tcPr/>
                </a:tc>
                <a:tc>
                  <a:txBody>
                    <a:bodyPr/>
                    <a:lstStyle/>
                    <a:p>
                      <a:r>
                        <a:rPr lang="en-US" sz="2000" b="1" dirty="0">
                          <a:latin typeface="+mn-lt"/>
                        </a:rPr>
                        <a:t>$ 5.94</a:t>
                      </a:r>
                    </a:p>
                  </a:txBody>
                  <a:tcPr/>
                </a:tc>
                <a:extLst>
                  <a:ext uri="{0D108BD9-81ED-4DB2-BD59-A6C34878D82A}">
                    <a16:rowId xmlns:a16="http://schemas.microsoft.com/office/drawing/2014/main" val="3160779100"/>
                  </a:ext>
                </a:extLst>
              </a:tr>
              <a:tr h="484975">
                <a:tc>
                  <a:txBody>
                    <a:bodyPr/>
                    <a:lstStyle/>
                    <a:p>
                      <a:r>
                        <a:rPr lang="en-US" sz="2000" b="1" dirty="0">
                          <a:latin typeface="+mn-lt"/>
                        </a:rPr>
                        <a:t>Freedom Cleopatra</a:t>
                      </a:r>
                    </a:p>
                  </a:txBody>
                  <a:tcPr/>
                </a:tc>
                <a:tc>
                  <a:txBody>
                    <a:bodyPr/>
                    <a:lstStyle/>
                    <a:p>
                      <a:r>
                        <a:rPr lang="en-US" sz="2000" b="1" dirty="0">
                          <a:latin typeface="+mn-lt"/>
                        </a:rPr>
                        <a:t>$ 5.95</a:t>
                      </a:r>
                    </a:p>
                  </a:txBody>
                  <a:tcPr/>
                </a:tc>
                <a:extLst>
                  <a:ext uri="{0D108BD9-81ED-4DB2-BD59-A6C34878D82A}">
                    <a16:rowId xmlns:a16="http://schemas.microsoft.com/office/drawing/2014/main" val="4039351284"/>
                  </a:ext>
                </a:extLst>
              </a:tr>
              <a:tr h="484975">
                <a:tc>
                  <a:txBody>
                    <a:bodyPr/>
                    <a:lstStyle/>
                    <a:p>
                      <a:r>
                        <a:rPr lang="en-US" sz="2000" b="1" dirty="0">
                          <a:latin typeface="+mn-lt"/>
                        </a:rPr>
                        <a:t>Young Language</a:t>
                      </a:r>
                    </a:p>
                  </a:txBody>
                  <a:tcPr/>
                </a:tc>
                <a:tc>
                  <a:txBody>
                    <a:bodyPr/>
                    <a:lstStyle/>
                    <a:p>
                      <a:r>
                        <a:rPr lang="en-US" sz="2000" b="1" dirty="0">
                          <a:latin typeface="+mn-lt"/>
                        </a:rPr>
                        <a:t>$ 6.93</a:t>
                      </a:r>
                    </a:p>
                  </a:txBody>
                  <a:tcPr/>
                </a:tc>
                <a:extLst>
                  <a:ext uri="{0D108BD9-81ED-4DB2-BD59-A6C34878D82A}">
                    <a16:rowId xmlns:a16="http://schemas.microsoft.com/office/drawing/2014/main" val="2356742262"/>
                  </a:ext>
                </a:extLst>
              </a:tr>
              <a:tr h="484975">
                <a:tc>
                  <a:txBody>
                    <a:bodyPr/>
                    <a:lstStyle/>
                    <a:p>
                      <a:r>
                        <a:rPr lang="en-US" sz="2000" b="1" dirty="0">
                          <a:latin typeface="+mn-lt"/>
                        </a:rPr>
                        <a:t>Rebel Airport</a:t>
                      </a:r>
                    </a:p>
                  </a:txBody>
                  <a:tcPr/>
                </a:tc>
                <a:tc>
                  <a:txBody>
                    <a:bodyPr/>
                    <a:lstStyle/>
                    <a:p>
                      <a:r>
                        <a:rPr lang="en-US" sz="2000" b="1" dirty="0">
                          <a:latin typeface="+mn-lt"/>
                        </a:rPr>
                        <a:t>$ 6.93</a:t>
                      </a:r>
                    </a:p>
                  </a:txBody>
                  <a:tcPr/>
                </a:tc>
                <a:extLst>
                  <a:ext uri="{0D108BD9-81ED-4DB2-BD59-A6C34878D82A}">
                    <a16:rowId xmlns:a16="http://schemas.microsoft.com/office/drawing/2014/main" val="622080437"/>
                  </a:ext>
                </a:extLst>
              </a:tr>
              <a:tr h="484975">
                <a:tc>
                  <a:txBody>
                    <a:bodyPr/>
                    <a:lstStyle/>
                    <a:p>
                      <a:r>
                        <a:rPr lang="en-US" sz="2000" b="1" dirty="0">
                          <a:latin typeface="+mn-lt"/>
                        </a:rPr>
                        <a:t>Treatment Jekyll</a:t>
                      </a:r>
                    </a:p>
                  </a:txBody>
                  <a:tcPr/>
                </a:tc>
                <a:tc>
                  <a:txBody>
                    <a:bodyPr/>
                    <a:lstStyle/>
                    <a:p>
                      <a:r>
                        <a:rPr lang="en-US" sz="2000" b="1" dirty="0">
                          <a:latin typeface="+mn-lt"/>
                        </a:rPr>
                        <a:t>$ 6.94</a:t>
                      </a:r>
                    </a:p>
                  </a:txBody>
                  <a:tcPr/>
                </a:tc>
                <a:extLst>
                  <a:ext uri="{0D108BD9-81ED-4DB2-BD59-A6C34878D82A}">
                    <a16:rowId xmlns:a16="http://schemas.microsoft.com/office/drawing/2014/main" val="458709130"/>
                  </a:ext>
                </a:extLst>
              </a:tr>
              <a:tr h="484975">
                <a:tc>
                  <a:txBody>
                    <a:bodyPr/>
                    <a:lstStyle/>
                    <a:p>
                      <a:r>
                        <a:rPr lang="en-US" sz="2000" b="1" dirty="0">
                          <a:latin typeface="+mn-lt"/>
                        </a:rPr>
                        <a:t>Cruelty Unforgiven</a:t>
                      </a:r>
                    </a:p>
                  </a:txBody>
                  <a:tcPr/>
                </a:tc>
                <a:tc>
                  <a:txBody>
                    <a:bodyPr/>
                    <a:lstStyle/>
                    <a:p>
                      <a:r>
                        <a:rPr lang="en-US" sz="2000" b="1" dirty="0">
                          <a:latin typeface="+mn-lt"/>
                        </a:rPr>
                        <a:t>$ 6.94</a:t>
                      </a:r>
                    </a:p>
                  </a:txBody>
                  <a:tcPr/>
                </a:tc>
                <a:extLst>
                  <a:ext uri="{0D108BD9-81ED-4DB2-BD59-A6C34878D82A}">
                    <a16:rowId xmlns:a16="http://schemas.microsoft.com/office/drawing/2014/main" val="1050392593"/>
                  </a:ext>
                </a:extLst>
              </a:tr>
              <a:tr h="484975">
                <a:tc>
                  <a:txBody>
                    <a:bodyPr/>
                    <a:lstStyle/>
                    <a:p>
                      <a:r>
                        <a:rPr lang="en-US" sz="2000" b="1" dirty="0">
                          <a:latin typeface="+mn-lt"/>
                        </a:rPr>
                        <a:t>Lights Deer</a:t>
                      </a:r>
                    </a:p>
                  </a:txBody>
                  <a:tcPr/>
                </a:tc>
                <a:tc>
                  <a:txBody>
                    <a:bodyPr/>
                    <a:lstStyle/>
                    <a:p>
                      <a:r>
                        <a:rPr lang="en-US" sz="2000" b="1" dirty="0">
                          <a:latin typeface="+mn-lt"/>
                        </a:rPr>
                        <a:t>$ 7.93</a:t>
                      </a:r>
                    </a:p>
                  </a:txBody>
                  <a:tcPr/>
                </a:tc>
                <a:extLst>
                  <a:ext uri="{0D108BD9-81ED-4DB2-BD59-A6C34878D82A}">
                    <a16:rowId xmlns:a16="http://schemas.microsoft.com/office/drawing/2014/main" val="2575665943"/>
                  </a:ext>
                </a:extLst>
              </a:tr>
              <a:tr h="484975">
                <a:tc>
                  <a:txBody>
                    <a:bodyPr/>
                    <a:lstStyle/>
                    <a:p>
                      <a:r>
                        <a:rPr lang="en-US" sz="2000" b="1" dirty="0">
                          <a:latin typeface="+mn-lt"/>
                        </a:rPr>
                        <a:t>Japanese Run</a:t>
                      </a:r>
                    </a:p>
                  </a:txBody>
                  <a:tcPr/>
                </a:tc>
                <a:tc>
                  <a:txBody>
                    <a:bodyPr/>
                    <a:lstStyle/>
                    <a:p>
                      <a:r>
                        <a:rPr lang="en-US" sz="2000" b="1" dirty="0">
                          <a:latin typeface="+mn-lt"/>
                        </a:rPr>
                        <a:t>$ 7.94</a:t>
                      </a:r>
                    </a:p>
                  </a:txBody>
                  <a:tcPr/>
                </a:tc>
                <a:extLst>
                  <a:ext uri="{0D108BD9-81ED-4DB2-BD59-A6C34878D82A}">
                    <a16:rowId xmlns:a16="http://schemas.microsoft.com/office/drawing/2014/main" val="2246852819"/>
                  </a:ext>
                </a:extLst>
              </a:tr>
            </a:tbl>
          </a:graphicData>
        </a:graphic>
      </p:graphicFrame>
      <p:sp>
        <p:nvSpPr>
          <p:cNvPr id="4" name="TextBox 3">
            <a:extLst>
              <a:ext uri="{FF2B5EF4-FFF2-40B4-BE49-F238E27FC236}">
                <a16:creationId xmlns:a16="http://schemas.microsoft.com/office/drawing/2014/main" id="{C2DCFD0E-C8D7-0587-7838-D684F181F6BD}"/>
              </a:ext>
            </a:extLst>
          </p:cNvPr>
          <p:cNvSpPr txBox="1"/>
          <p:nvPr/>
        </p:nvSpPr>
        <p:spPr>
          <a:xfrm>
            <a:off x="227156" y="100208"/>
            <a:ext cx="7616881" cy="954107"/>
          </a:xfrm>
          <a:prstGeom prst="rect">
            <a:avLst/>
          </a:prstGeom>
          <a:solidFill>
            <a:schemeClr val="bg1"/>
          </a:solidFill>
        </p:spPr>
        <p:txBody>
          <a:bodyPr wrap="square" rtlCol="0">
            <a:spAutoFit/>
          </a:bodyPr>
          <a:lstStyle/>
          <a:p>
            <a:r>
              <a:rPr lang="en-US" sz="2800" dirty="0"/>
              <a:t>Bottom </a:t>
            </a:r>
            <a:r>
              <a:rPr lang="en-US" sz="2800" b="1" dirty="0"/>
              <a:t>10 Movies </a:t>
            </a:r>
            <a:r>
              <a:rPr lang="en-US" sz="2800" dirty="0"/>
              <a:t>with the </a:t>
            </a:r>
            <a:r>
              <a:rPr lang="en-US" sz="2800" b="1" dirty="0">
                <a:solidFill>
                  <a:srgbClr val="FF0000"/>
                </a:solidFill>
              </a:rPr>
              <a:t>Least</a:t>
            </a:r>
            <a:r>
              <a:rPr lang="en-US" sz="2800" dirty="0"/>
              <a:t> Impact on Revenue Generation</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1382B538-3941-4616-A1A7-26911206A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36" y="0"/>
            <a:ext cx="10545227" cy="6858000"/>
          </a:xfrm>
          <a:prstGeom prst="rect">
            <a:avLst/>
          </a:prstGeom>
        </p:spPr>
      </p:pic>
      <p:sp>
        <p:nvSpPr>
          <p:cNvPr id="2" name="TextBox 1">
            <a:extLst>
              <a:ext uri="{FF2B5EF4-FFF2-40B4-BE49-F238E27FC236}">
                <a16:creationId xmlns:a16="http://schemas.microsoft.com/office/drawing/2014/main" id="{DFA03E09-D6C1-CA03-B2DF-1461A0C924CC}"/>
              </a:ext>
            </a:extLst>
          </p:cNvPr>
          <p:cNvSpPr txBox="1"/>
          <p:nvPr/>
        </p:nvSpPr>
        <p:spPr>
          <a:xfrm>
            <a:off x="410547" y="74644"/>
            <a:ext cx="10249102" cy="1077218"/>
          </a:xfrm>
          <a:prstGeom prst="rect">
            <a:avLst/>
          </a:prstGeom>
          <a:solidFill>
            <a:schemeClr val="bg1"/>
          </a:solidFill>
        </p:spPr>
        <p:txBody>
          <a:bodyPr wrap="square" rtlCol="0">
            <a:spAutoFit/>
          </a:bodyPr>
          <a:lstStyle/>
          <a:p>
            <a:r>
              <a:rPr lang="en-US" sz="3600" dirty="0"/>
              <a:t>Total Revenue Grouped by Category</a:t>
            </a:r>
          </a:p>
          <a:p>
            <a:endParaRPr lang="en-US" sz="2800" dirty="0"/>
          </a:p>
        </p:txBody>
      </p:sp>
      <p:graphicFrame>
        <p:nvGraphicFramePr>
          <p:cNvPr id="3" name="Table 2">
            <a:extLst>
              <a:ext uri="{FF2B5EF4-FFF2-40B4-BE49-F238E27FC236}">
                <a16:creationId xmlns:a16="http://schemas.microsoft.com/office/drawing/2014/main" id="{959A4606-7B51-9127-9F70-261E30DB1B0F}"/>
              </a:ext>
            </a:extLst>
          </p:cNvPr>
          <p:cNvGraphicFramePr>
            <a:graphicFrameLocks noGrp="1"/>
          </p:cNvGraphicFramePr>
          <p:nvPr>
            <p:extLst>
              <p:ext uri="{D42A27DB-BD31-4B8C-83A1-F6EECF244321}">
                <p14:modId xmlns:p14="http://schemas.microsoft.com/office/powerpoint/2010/main" val="1864815918"/>
              </p:ext>
            </p:extLst>
          </p:nvPr>
        </p:nvGraphicFramePr>
        <p:xfrm>
          <a:off x="8518022" y="1151861"/>
          <a:ext cx="3263431" cy="4585058"/>
        </p:xfrm>
        <a:graphic>
          <a:graphicData uri="http://schemas.openxmlformats.org/drawingml/2006/table">
            <a:tbl>
              <a:tblPr firstRow="1" bandRow="1">
                <a:tableStyleId>{6E25E649-3F16-4E02-A733-19D2CDBF48F0}</a:tableStyleId>
              </a:tblPr>
              <a:tblGrid>
                <a:gridCol w="3263431">
                  <a:extLst>
                    <a:ext uri="{9D8B030D-6E8A-4147-A177-3AD203B41FA5}">
                      <a16:colId xmlns:a16="http://schemas.microsoft.com/office/drawing/2014/main" val="781194070"/>
                    </a:ext>
                  </a:extLst>
                </a:gridCol>
              </a:tblGrid>
              <a:tr h="631276">
                <a:tc>
                  <a:txBody>
                    <a:bodyPr/>
                    <a:lstStyle/>
                    <a:p>
                      <a:r>
                        <a:rPr lang="en-US" sz="3200" dirty="0"/>
                        <a:t>Top 5</a:t>
                      </a:r>
                    </a:p>
                  </a:txBody>
                  <a:tcPr/>
                </a:tc>
                <a:extLst>
                  <a:ext uri="{0D108BD9-81ED-4DB2-BD59-A6C34878D82A}">
                    <a16:rowId xmlns:a16="http://schemas.microsoft.com/office/drawing/2014/main" val="1085544938"/>
                  </a:ext>
                </a:extLst>
              </a:tr>
              <a:tr h="564826">
                <a:tc>
                  <a:txBody>
                    <a:bodyPr/>
                    <a:lstStyle/>
                    <a:p>
                      <a:r>
                        <a:rPr lang="en-US" sz="2800" dirty="0"/>
                        <a:t>Sports</a:t>
                      </a:r>
                    </a:p>
                  </a:txBody>
                  <a:tcPr/>
                </a:tc>
                <a:extLst>
                  <a:ext uri="{0D108BD9-81ED-4DB2-BD59-A6C34878D82A}">
                    <a16:rowId xmlns:a16="http://schemas.microsoft.com/office/drawing/2014/main" val="1660052874"/>
                  </a:ext>
                </a:extLst>
              </a:tr>
              <a:tr h="564826">
                <a:tc>
                  <a:txBody>
                    <a:bodyPr/>
                    <a:lstStyle/>
                    <a:p>
                      <a:r>
                        <a:rPr lang="en-US" sz="2800" dirty="0"/>
                        <a:t>Sci- Fi</a:t>
                      </a:r>
                    </a:p>
                  </a:txBody>
                  <a:tcPr/>
                </a:tc>
                <a:extLst>
                  <a:ext uri="{0D108BD9-81ED-4DB2-BD59-A6C34878D82A}">
                    <a16:rowId xmlns:a16="http://schemas.microsoft.com/office/drawing/2014/main" val="2645969083"/>
                  </a:ext>
                </a:extLst>
              </a:tr>
              <a:tr h="564826">
                <a:tc>
                  <a:txBody>
                    <a:bodyPr/>
                    <a:lstStyle/>
                    <a:p>
                      <a:r>
                        <a:rPr lang="en-US" sz="2800" dirty="0"/>
                        <a:t>Animation</a:t>
                      </a:r>
                    </a:p>
                  </a:txBody>
                  <a:tcPr/>
                </a:tc>
                <a:extLst>
                  <a:ext uri="{0D108BD9-81ED-4DB2-BD59-A6C34878D82A}">
                    <a16:rowId xmlns:a16="http://schemas.microsoft.com/office/drawing/2014/main" val="1514491307"/>
                  </a:ext>
                </a:extLst>
              </a:tr>
              <a:tr h="564826">
                <a:tc>
                  <a:txBody>
                    <a:bodyPr/>
                    <a:lstStyle/>
                    <a:p>
                      <a:r>
                        <a:rPr lang="en-US" sz="2800" dirty="0"/>
                        <a:t>Drama</a:t>
                      </a:r>
                    </a:p>
                  </a:txBody>
                  <a:tcPr/>
                </a:tc>
                <a:extLst>
                  <a:ext uri="{0D108BD9-81ED-4DB2-BD59-A6C34878D82A}">
                    <a16:rowId xmlns:a16="http://schemas.microsoft.com/office/drawing/2014/main" val="26296777"/>
                  </a:ext>
                </a:extLst>
              </a:tr>
              <a:tr h="564826">
                <a:tc>
                  <a:txBody>
                    <a:bodyPr/>
                    <a:lstStyle/>
                    <a:p>
                      <a:r>
                        <a:rPr lang="en-US" sz="2800" dirty="0"/>
                        <a:t>Comedy</a:t>
                      </a:r>
                    </a:p>
                  </a:txBody>
                  <a:tcPr/>
                </a:tc>
                <a:extLst>
                  <a:ext uri="{0D108BD9-81ED-4DB2-BD59-A6C34878D82A}">
                    <a16:rowId xmlns:a16="http://schemas.microsoft.com/office/drawing/2014/main" val="2071622834"/>
                  </a:ext>
                </a:extLst>
              </a:tr>
              <a:tr h="564826">
                <a:tc>
                  <a:txBody>
                    <a:bodyPr/>
                    <a:lstStyle/>
                    <a:p>
                      <a:r>
                        <a:rPr lang="en-US" sz="2800" dirty="0"/>
                        <a:t>New</a:t>
                      </a:r>
                    </a:p>
                  </a:txBody>
                  <a:tcPr/>
                </a:tc>
                <a:extLst>
                  <a:ext uri="{0D108BD9-81ED-4DB2-BD59-A6C34878D82A}">
                    <a16:rowId xmlns:a16="http://schemas.microsoft.com/office/drawing/2014/main" val="445086907"/>
                  </a:ext>
                </a:extLst>
              </a:tr>
              <a:tr h="564826">
                <a:tc>
                  <a:txBody>
                    <a:bodyPr/>
                    <a:lstStyle/>
                    <a:p>
                      <a:r>
                        <a:rPr lang="en-US" sz="2800" dirty="0"/>
                        <a:t>Action</a:t>
                      </a:r>
                    </a:p>
                  </a:txBody>
                  <a:tcPr/>
                </a:tc>
                <a:extLst>
                  <a:ext uri="{0D108BD9-81ED-4DB2-BD59-A6C34878D82A}">
                    <a16:rowId xmlns:a16="http://schemas.microsoft.com/office/drawing/2014/main" val="3275929828"/>
                  </a:ext>
                </a:extLst>
              </a:tr>
            </a:tbl>
          </a:graphicData>
        </a:graphic>
      </p:graphicFrame>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5B23E7-7E68-F202-1FD9-5DB155ACA5C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Average,Maximum,and Minimum </a:t>
            </a:r>
          </a:p>
        </p:txBody>
      </p:sp>
      <p:graphicFrame>
        <p:nvGraphicFramePr>
          <p:cNvPr id="5" name="Content Placeholder 4">
            <a:extLst>
              <a:ext uri="{FF2B5EF4-FFF2-40B4-BE49-F238E27FC236}">
                <a16:creationId xmlns:a16="http://schemas.microsoft.com/office/drawing/2014/main" id="{73353058-553D-0373-8E7F-B76926B85304}"/>
              </a:ext>
            </a:extLst>
          </p:cNvPr>
          <p:cNvGraphicFramePr>
            <a:graphicFrameLocks noGrp="1"/>
          </p:cNvGraphicFramePr>
          <p:nvPr>
            <p:ph idx="1"/>
            <p:extLst>
              <p:ext uri="{D42A27DB-BD31-4B8C-83A1-F6EECF244321}">
                <p14:modId xmlns:p14="http://schemas.microsoft.com/office/powerpoint/2010/main" val="1263993059"/>
              </p:ext>
            </p:extLst>
          </p:nvPr>
        </p:nvGraphicFramePr>
        <p:xfrm>
          <a:off x="900714" y="2112579"/>
          <a:ext cx="10414514" cy="4192808"/>
        </p:xfrm>
        <a:graphic>
          <a:graphicData uri="http://schemas.openxmlformats.org/drawingml/2006/table">
            <a:tbl>
              <a:tblPr firstRow="1" bandRow="1"/>
              <a:tblGrid>
                <a:gridCol w="7121926">
                  <a:extLst>
                    <a:ext uri="{9D8B030D-6E8A-4147-A177-3AD203B41FA5}">
                      <a16:colId xmlns:a16="http://schemas.microsoft.com/office/drawing/2014/main" val="2131603757"/>
                    </a:ext>
                  </a:extLst>
                </a:gridCol>
                <a:gridCol w="3292588">
                  <a:extLst>
                    <a:ext uri="{9D8B030D-6E8A-4147-A177-3AD203B41FA5}">
                      <a16:colId xmlns:a16="http://schemas.microsoft.com/office/drawing/2014/main" val="4204812942"/>
                    </a:ext>
                  </a:extLst>
                </a:gridCol>
              </a:tblGrid>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Avg rental duration</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dirty="0">
                          <a:solidFill>
                            <a:srgbClr val="000000"/>
                          </a:solidFill>
                          <a:effectLst/>
                          <a:latin typeface="Aptos Narrow" panose="020B0004020202020204" pitchFamily="34" charset="0"/>
                        </a:rPr>
                        <a:t>5 Days</a:t>
                      </a:r>
                      <a:endParaRPr lang="en-US" sz="5000" b="0" i="0" u="none" strike="noStrike" dirty="0">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415820245"/>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Avg rental rate</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a:solidFill>
                            <a:srgbClr val="000000"/>
                          </a:solidFill>
                          <a:effectLst/>
                          <a:latin typeface="Aptos Narrow" panose="020B0004020202020204" pitchFamily="34" charset="0"/>
                        </a:rPr>
                        <a:t>$ 2.98</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4150181361"/>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Avg</a:t>
                      </a:r>
                      <a:r>
                        <a:rPr lang="en-US" sz="3100" b="0" i="0" u="none" strike="noStrike" baseline="0">
                          <a:solidFill>
                            <a:srgbClr val="000000"/>
                          </a:solidFill>
                          <a:effectLst/>
                          <a:latin typeface="Aptos Narrow" panose="020B0004020202020204" pitchFamily="34" charset="0"/>
                        </a:rPr>
                        <a:t> </a:t>
                      </a:r>
                      <a:r>
                        <a:rPr lang="en-US" sz="3100" b="0" i="0" u="none" strike="noStrike">
                          <a:solidFill>
                            <a:srgbClr val="000000"/>
                          </a:solidFill>
                          <a:effectLst/>
                          <a:latin typeface="Aptos Narrow" panose="020B0004020202020204" pitchFamily="34" charset="0"/>
                        </a:rPr>
                        <a:t>length</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a:solidFill>
                            <a:srgbClr val="000000"/>
                          </a:solidFill>
                          <a:effectLst/>
                          <a:latin typeface="Aptos Narrow" panose="020B0004020202020204" pitchFamily="34" charset="0"/>
                        </a:rPr>
                        <a:t>115.27</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331573085"/>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Avg replacement cost</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a:solidFill>
                            <a:srgbClr val="000000"/>
                          </a:solidFill>
                          <a:effectLst/>
                          <a:latin typeface="Aptos Narrow" panose="020B0004020202020204" pitchFamily="34" charset="0"/>
                        </a:rPr>
                        <a:t>$ 19.98</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2265554892"/>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Min rental duration</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a:solidFill>
                            <a:srgbClr val="000000"/>
                          </a:solidFill>
                          <a:effectLst/>
                          <a:latin typeface="Aptos Narrow" panose="020B0004020202020204" pitchFamily="34" charset="0"/>
                        </a:rPr>
                        <a:t>3 Days</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3770138620"/>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Min rental rate</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a:solidFill>
                            <a:srgbClr val="000000"/>
                          </a:solidFill>
                          <a:effectLst/>
                          <a:latin typeface="Aptos Narrow" panose="020B0004020202020204" pitchFamily="34" charset="0"/>
                        </a:rPr>
                        <a:t>$ 0.99</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90316314"/>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Max rental duration</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a:solidFill>
                            <a:srgbClr val="000000"/>
                          </a:solidFill>
                          <a:effectLst/>
                          <a:latin typeface="Aptos Narrow" panose="020B0004020202020204" pitchFamily="34" charset="0"/>
                        </a:rPr>
                        <a:t>7 Days </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3183370974"/>
                  </a:ext>
                </a:extLst>
              </a:tr>
              <a:tr h="524101">
                <a:tc>
                  <a:txBody>
                    <a:bodyPr/>
                    <a:lstStyle/>
                    <a:p>
                      <a:pPr algn="l" fontAlgn="b">
                        <a:spcBef>
                          <a:spcPts val="0"/>
                        </a:spcBef>
                        <a:spcAft>
                          <a:spcPts val="0"/>
                        </a:spcAft>
                      </a:pPr>
                      <a:r>
                        <a:rPr lang="en-US" sz="3100" b="0" i="0" u="none" strike="noStrike">
                          <a:solidFill>
                            <a:srgbClr val="000000"/>
                          </a:solidFill>
                          <a:effectLst/>
                          <a:latin typeface="Aptos Narrow" panose="020B0004020202020204" pitchFamily="34" charset="0"/>
                        </a:rPr>
                        <a:t>Max</a:t>
                      </a:r>
                      <a:r>
                        <a:rPr lang="en-US" sz="3100" b="0" i="0" u="none" strike="noStrike" baseline="0">
                          <a:solidFill>
                            <a:srgbClr val="000000"/>
                          </a:solidFill>
                          <a:effectLst/>
                          <a:latin typeface="Aptos Narrow" panose="020B0004020202020204" pitchFamily="34" charset="0"/>
                        </a:rPr>
                        <a:t> </a:t>
                      </a:r>
                      <a:r>
                        <a:rPr lang="en-US" sz="3100" b="0" i="0" u="none" strike="noStrike">
                          <a:solidFill>
                            <a:srgbClr val="000000"/>
                          </a:solidFill>
                          <a:effectLst/>
                          <a:latin typeface="Aptos Narrow" panose="020B0004020202020204" pitchFamily="34" charset="0"/>
                        </a:rPr>
                        <a:t>rental rate</a:t>
                      </a:r>
                      <a:endParaRPr lang="en-US" sz="5000" b="0" i="0" u="none" strike="noStrike">
                        <a:effectLst/>
                        <a:latin typeface="Arial" panose="020B0604020202020204" pitchFamily="34" charset="0"/>
                      </a:endParaRPr>
                    </a:p>
                  </a:txBody>
                  <a:tcPr marL="21156" marR="21156" marT="21156" marB="0" anchor="b">
                    <a:lnL>
                      <a:noFill/>
                    </a:lnL>
                    <a:lnR>
                      <a:noFill/>
                    </a:lnR>
                    <a:lnT>
                      <a:noFill/>
                    </a:lnT>
                    <a:lnB>
                      <a:noFill/>
                    </a:lnB>
                    <a:noFill/>
                  </a:tcPr>
                </a:tc>
                <a:tc>
                  <a:txBody>
                    <a:bodyPr/>
                    <a:lstStyle/>
                    <a:p>
                      <a:pPr algn="r" fontAlgn="b">
                        <a:spcBef>
                          <a:spcPts val="0"/>
                        </a:spcBef>
                        <a:spcAft>
                          <a:spcPts val="0"/>
                        </a:spcAft>
                      </a:pPr>
                      <a:r>
                        <a:rPr lang="en-US" sz="3100" b="0" i="0" u="none" strike="noStrike" dirty="0">
                          <a:solidFill>
                            <a:srgbClr val="000000"/>
                          </a:solidFill>
                          <a:effectLst/>
                          <a:latin typeface="Aptos Narrow" panose="020B0004020202020204" pitchFamily="34" charset="0"/>
                        </a:rPr>
                        <a:t>$ 4.99</a:t>
                      </a:r>
                      <a:endParaRPr lang="en-US" sz="5000" b="0" i="0" u="none" strike="noStrike" dirty="0">
                        <a:effectLst/>
                        <a:latin typeface="Arial" panose="020B0604020202020204" pitchFamily="34" charset="0"/>
                      </a:endParaRPr>
                    </a:p>
                  </a:txBody>
                  <a:tcPr marL="21156" marR="21156" marT="21156" marB="0" anchor="b">
                    <a:lnL>
                      <a:noFill/>
                    </a:lnL>
                    <a:lnR>
                      <a:noFill/>
                    </a:lnR>
                    <a:lnT>
                      <a:noFill/>
                    </a:lnT>
                    <a:lnB>
                      <a:noFill/>
                    </a:lnB>
                    <a:noFill/>
                  </a:tcPr>
                </a:tc>
                <a:extLst>
                  <a:ext uri="{0D108BD9-81ED-4DB2-BD59-A6C34878D82A}">
                    <a16:rowId xmlns:a16="http://schemas.microsoft.com/office/drawing/2014/main" val="1354062279"/>
                  </a:ext>
                </a:extLst>
              </a:tr>
            </a:tbl>
          </a:graphicData>
        </a:graphic>
      </p:graphicFrame>
    </p:spTree>
    <p:extLst>
      <p:ext uri="{BB962C8B-B14F-4D97-AF65-F5344CB8AC3E}">
        <p14:creationId xmlns:p14="http://schemas.microsoft.com/office/powerpoint/2010/main" val="168547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4260E0-F17F-9F51-60B1-63CD79ADC93E}"/>
              </a:ext>
            </a:extLst>
          </p:cNvPr>
          <p:cNvSpPr txBox="1"/>
          <p:nvPr/>
        </p:nvSpPr>
        <p:spPr>
          <a:xfrm>
            <a:off x="227156" y="100208"/>
            <a:ext cx="7616881" cy="646331"/>
          </a:xfrm>
          <a:prstGeom prst="rect">
            <a:avLst/>
          </a:prstGeom>
          <a:solidFill>
            <a:schemeClr val="bg1"/>
          </a:solidFill>
        </p:spPr>
        <p:txBody>
          <a:bodyPr wrap="square" rtlCol="0">
            <a:spAutoFit/>
          </a:bodyPr>
          <a:lstStyle/>
          <a:p>
            <a:r>
              <a:rPr lang="en-US" sz="2800" dirty="0"/>
              <a:t>Countries ranked by </a:t>
            </a:r>
            <a:r>
              <a:rPr lang="en-US" sz="3600" b="1" dirty="0"/>
              <a:t>Number of customers</a:t>
            </a:r>
          </a:p>
        </p:txBody>
      </p:sp>
      <p:graphicFrame>
        <p:nvGraphicFramePr>
          <p:cNvPr id="6" name="Table 5">
            <a:extLst>
              <a:ext uri="{FF2B5EF4-FFF2-40B4-BE49-F238E27FC236}">
                <a16:creationId xmlns:a16="http://schemas.microsoft.com/office/drawing/2014/main" id="{758F064B-2C86-1A4C-2DBD-1B747FB4B54E}"/>
              </a:ext>
            </a:extLst>
          </p:cNvPr>
          <p:cNvGraphicFramePr>
            <a:graphicFrameLocks noGrp="1"/>
          </p:cNvGraphicFramePr>
          <p:nvPr>
            <p:extLst>
              <p:ext uri="{D42A27DB-BD31-4B8C-83A1-F6EECF244321}">
                <p14:modId xmlns:p14="http://schemas.microsoft.com/office/powerpoint/2010/main" val="2564710338"/>
              </p:ext>
            </p:extLst>
          </p:nvPr>
        </p:nvGraphicFramePr>
        <p:xfrm>
          <a:off x="64488" y="1201782"/>
          <a:ext cx="3318792" cy="4617720"/>
        </p:xfrm>
        <a:graphic>
          <a:graphicData uri="http://schemas.openxmlformats.org/drawingml/2006/table">
            <a:tbl>
              <a:tblPr firstRow="1" bandRow="1">
                <a:tableStyleId>{21E4AEA4-8DFA-4A89-87EB-49C32662AFE0}</a:tableStyleId>
              </a:tblPr>
              <a:tblGrid>
                <a:gridCol w="1803501">
                  <a:extLst>
                    <a:ext uri="{9D8B030D-6E8A-4147-A177-3AD203B41FA5}">
                      <a16:colId xmlns:a16="http://schemas.microsoft.com/office/drawing/2014/main" val="2590289497"/>
                    </a:ext>
                  </a:extLst>
                </a:gridCol>
                <a:gridCol w="1515291">
                  <a:extLst>
                    <a:ext uri="{9D8B030D-6E8A-4147-A177-3AD203B41FA5}">
                      <a16:colId xmlns:a16="http://schemas.microsoft.com/office/drawing/2014/main" val="703073024"/>
                    </a:ext>
                  </a:extLst>
                </a:gridCol>
              </a:tblGrid>
              <a:tr h="280609">
                <a:tc>
                  <a:txBody>
                    <a:bodyPr/>
                    <a:lstStyle/>
                    <a:p>
                      <a:r>
                        <a:rPr lang="en-US" dirty="0"/>
                        <a:t>Country</a:t>
                      </a:r>
                    </a:p>
                  </a:txBody>
                  <a:tcPr/>
                </a:tc>
                <a:tc>
                  <a:txBody>
                    <a:bodyPr/>
                    <a:lstStyle/>
                    <a:p>
                      <a:r>
                        <a:rPr lang="en-US" dirty="0"/>
                        <a:t>Number of Customers</a:t>
                      </a:r>
                    </a:p>
                  </a:txBody>
                  <a:tcPr/>
                </a:tc>
                <a:extLst>
                  <a:ext uri="{0D108BD9-81ED-4DB2-BD59-A6C34878D82A}">
                    <a16:rowId xmlns:a16="http://schemas.microsoft.com/office/drawing/2014/main" val="224465312"/>
                  </a:ext>
                </a:extLst>
              </a:tr>
              <a:tr h="370840">
                <a:tc>
                  <a:txBody>
                    <a:bodyPr/>
                    <a:lstStyle/>
                    <a:p>
                      <a:r>
                        <a:rPr lang="en-US" dirty="0"/>
                        <a:t>India</a:t>
                      </a:r>
                    </a:p>
                  </a:txBody>
                  <a:tcPr/>
                </a:tc>
                <a:tc>
                  <a:txBody>
                    <a:bodyPr/>
                    <a:lstStyle/>
                    <a:p>
                      <a:r>
                        <a:rPr lang="en-US" dirty="0"/>
                        <a:t>60</a:t>
                      </a:r>
                    </a:p>
                  </a:txBody>
                  <a:tcPr/>
                </a:tc>
                <a:extLst>
                  <a:ext uri="{0D108BD9-81ED-4DB2-BD59-A6C34878D82A}">
                    <a16:rowId xmlns:a16="http://schemas.microsoft.com/office/drawing/2014/main" val="3452168027"/>
                  </a:ext>
                </a:extLst>
              </a:tr>
              <a:tr h="370840">
                <a:tc>
                  <a:txBody>
                    <a:bodyPr/>
                    <a:lstStyle/>
                    <a:p>
                      <a:r>
                        <a:rPr lang="en-US" dirty="0"/>
                        <a:t>China</a:t>
                      </a:r>
                    </a:p>
                  </a:txBody>
                  <a:tcPr/>
                </a:tc>
                <a:tc>
                  <a:txBody>
                    <a:bodyPr/>
                    <a:lstStyle/>
                    <a:p>
                      <a:r>
                        <a:rPr lang="en-US" dirty="0"/>
                        <a:t>53</a:t>
                      </a:r>
                    </a:p>
                  </a:txBody>
                  <a:tcPr/>
                </a:tc>
                <a:extLst>
                  <a:ext uri="{0D108BD9-81ED-4DB2-BD59-A6C34878D82A}">
                    <a16:rowId xmlns:a16="http://schemas.microsoft.com/office/drawing/2014/main" val="1022620716"/>
                  </a:ext>
                </a:extLst>
              </a:tr>
              <a:tr h="370840">
                <a:tc>
                  <a:txBody>
                    <a:bodyPr/>
                    <a:lstStyle/>
                    <a:p>
                      <a:r>
                        <a:rPr lang="en-US" dirty="0"/>
                        <a:t>United States</a:t>
                      </a:r>
                    </a:p>
                  </a:txBody>
                  <a:tcPr/>
                </a:tc>
                <a:tc>
                  <a:txBody>
                    <a:bodyPr/>
                    <a:lstStyle/>
                    <a:p>
                      <a:r>
                        <a:rPr lang="en-US" dirty="0"/>
                        <a:t>36</a:t>
                      </a:r>
                    </a:p>
                  </a:txBody>
                  <a:tcPr/>
                </a:tc>
                <a:extLst>
                  <a:ext uri="{0D108BD9-81ED-4DB2-BD59-A6C34878D82A}">
                    <a16:rowId xmlns:a16="http://schemas.microsoft.com/office/drawing/2014/main" val="3757562169"/>
                  </a:ext>
                </a:extLst>
              </a:tr>
              <a:tr h="370840">
                <a:tc>
                  <a:txBody>
                    <a:bodyPr/>
                    <a:lstStyle/>
                    <a:p>
                      <a:r>
                        <a:rPr lang="en-US" dirty="0"/>
                        <a:t>Japan</a:t>
                      </a:r>
                    </a:p>
                  </a:txBody>
                  <a:tcPr/>
                </a:tc>
                <a:tc>
                  <a:txBody>
                    <a:bodyPr/>
                    <a:lstStyle/>
                    <a:p>
                      <a:r>
                        <a:rPr lang="en-US" dirty="0"/>
                        <a:t>31</a:t>
                      </a:r>
                    </a:p>
                  </a:txBody>
                  <a:tcPr/>
                </a:tc>
                <a:extLst>
                  <a:ext uri="{0D108BD9-81ED-4DB2-BD59-A6C34878D82A}">
                    <a16:rowId xmlns:a16="http://schemas.microsoft.com/office/drawing/2014/main" val="1559583240"/>
                  </a:ext>
                </a:extLst>
              </a:tr>
              <a:tr h="370840">
                <a:tc>
                  <a:txBody>
                    <a:bodyPr/>
                    <a:lstStyle/>
                    <a:p>
                      <a:r>
                        <a:rPr lang="en-US" dirty="0"/>
                        <a:t>Mexico</a:t>
                      </a:r>
                    </a:p>
                  </a:txBody>
                  <a:tcPr/>
                </a:tc>
                <a:tc>
                  <a:txBody>
                    <a:bodyPr/>
                    <a:lstStyle/>
                    <a:p>
                      <a:r>
                        <a:rPr lang="en-US" dirty="0"/>
                        <a:t>30</a:t>
                      </a:r>
                    </a:p>
                  </a:txBody>
                  <a:tcPr/>
                </a:tc>
                <a:extLst>
                  <a:ext uri="{0D108BD9-81ED-4DB2-BD59-A6C34878D82A}">
                    <a16:rowId xmlns:a16="http://schemas.microsoft.com/office/drawing/2014/main" val="4184377311"/>
                  </a:ext>
                </a:extLst>
              </a:tr>
              <a:tr h="370840">
                <a:tc>
                  <a:txBody>
                    <a:bodyPr/>
                    <a:lstStyle/>
                    <a:p>
                      <a:r>
                        <a:rPr lang="en-US" dirty="0"/>
                        <a:t>Brazil</a:t>
                      </a:r>
                    </a:p>
                  </a:txBody>
                  <a:tcPr/>
                </a:tc>
                <a:tc>
                  <a:txBody>
                    <a:bodyPr/>
                    <a:lstStyle/>
                    <a:p>
                      <a:r>
                        <a:rPr lang="en-US" dirty="0"/>
                        <a:t>28</a:t>
                      </a:r>
                    </a:p>
                  </a:txBody>
                  <a:tcPr/>
                </a:tc>
                <a:extLst>
                  <a:ext uri="{0D108BD9-81ED-4DB2-BD59-A6C34878D82A}">
                    <a16:rowId xmlns:a16="http://schemas.microsoft.com/office/drawing/2014/main" val="201064012"/>
                  </a:ext>
                </a:extLst>
              </a:tr>
              <a:tr h="370840">
                <a:tc>
                  <a:txBody>
                    <a:bodyPr/>
                    <a:lstStyle/>
                    <a:p>
                      <a:r>
                        <a:rPr lang="en-US" dirty="0"/>
                        <a:t>Russian Federation</a:t>
                      </a:r>
                    </a:p>
                  </a:txBody>
                  <a:tcPr/>
                </a:tc>
                <a:tc>
                  <a:txBody>
                    <a:bodyPr/>
                    <a:lstStyle/>
                    <a:p>
                      <a:r>
                        <a:rPr lang="en-US" dirty="0"/>
                        <a:t>28</a:t>
                      </a:r>
                    </a:p>
                  </a:txBody>
                  <a:tcPr/>
                </a:tc>
                <a:extLst>
                  <a:ext uri="{0D108BD9-81ED-4DB2-BD59-A6C34878D82A}">
                    <a16:rowId xmlns:a16="http://schemas.microsoft.com/office/drawing/2014/main" val="387454836"/>
                  </a:ext>
                </a:extLst>
              </a:tr>
              <a:tr h="370840">
                <a:tc>
                  <a:txBody>
                    <a:bodyPr/>
                    <a:lstStyle/>
                    <a:p>
                      <a:r>
                        <a:rPr lang="en-US" dirty="0"/>
                        <a:t>Philippines</a:t>
                      </a:r>
                    </a:p>
                  </a:txBody>
                  <a:tcPr/>
                </a:tc>
                <a:tc>
                  <a:txBody>
                    <a:bodyPr/>
                    <a:lstStyle/>
                    <a:p>
                      <a:r>
                        <a:rPr lang="en-US" dirty="0"/>
                        <a:t>20</a:t>
                      </a:r>
                    </a:p>
                  </a:txBody>
                  <a:tcPr/>
                </a:tc>
                <a:extLst>
                  <a:ext uri="{0D108BD9-81ED-4DB2-BD59-A6C34878D82A}">
                    <a16:rowId xmlns:a16="http://schemas.microsoft.com/office/drawing/2014/main" val="1889744008"/>
                  </a:ext>
                </a:extLst>
              </a:tr>
              <a:tr h="370840">
                <a:tc>
                  <a:txBody>
                    <a:bodyPr/>
                    <a:lstStyle/>
                    <a:p>
                      <a:r>
                        <a:rPr lang="en-US" dirty="0"/>
                        <a:t>Turkey</a:t>
                      </a:r>
                    </a:p>
                  </a:txBody>
                  <a:tcPr/>
                </a:tc>
                <a:tc>
                  <a:txBody>
                    <a:bodyPr/>
                    <a:lstStyle/>
                    <a:p>
                      <a:r>
                        <a:rPr lang="en-US" dirty="0"/>
                        <a:t>15</a:t>
                      </a:r>
                    </a:p>
                  </a:txBody>
                  <a:tcPr/>
                </a:tc>
                <a:extLst>
                  <a:ext uri="{0D108BD9-81ED-4DB2-BD59-A6C34878D82A}">
                    <a16:rowId xmlns:a16="http://schemas.microsoft.com/office/drawing/2014/main" val="1847060193"/>
                  </a:ext>
                </a:extLst>
              </a:tr>
              <a:tr h="370840">
                <a:tc>
                  <a:txBody>
                    <a:bodyPr/>
                    <a:lstStyle/>
                    <a:p>
                      <a:r>
                        <a:rPr lang="en-US" dirty="0"/>
                        <a:t>Indonesia</a:t>
                      </a:r>
                    </a:p>
                  </a:txBody>
                  <a:tcPr/>
                </a:tc>
                <a:tc>
                  <a:txBody>
                    <a:bodyPr/>
                    <a:lstStyle/>
                    <a:p>
                      <a:r>
                        <a:rPr lang="en-US" dirty="0"/>
                        <a:t>14</a:t>
                      </a:r>
                    </a:p>
                  </a:txBody>
                  <a:tcPr/>
                </a:tc>
                <a:extLst>
                  <a:ext uri="{0D108BD9-81ED-4DB2-BD59-A6C34878D82A}">
                    <a16:rowId xmlns:a16="http://schemas.microsoft.com/office/drawing/2014/main" val="520047073"/>
                  </a:ext>
                </a:extLst>
              </a:tr>
            </a:tbl>
          </a:graphicData>
        </a:graphic>
      </p:graphicFrame>
      <p:pic>
        <p:nvPicPr>
          <p:cNvPr id="12" name="Picture 11">
            <a:extLst>
              <a:ext uri="{FF2B5EF4-FFF2-40B4-BE49-F238E27FC236}">
                <a16:creationId xmlns:a16="http://schemas.microsoft.com/office/drawing/2014/main" id="{1E9B56B0-2350-92BC-6B93-F68CB6E207CA}"/>
              </a:ext>
            </a:extLst>
          </p:cNvPr>
          <p:cNvPicPr>
            <a:picLocks noChangeAspect="1"/>
          </p:cNvPicPr>
          <p:nvPr/>
        </p:nvPicPr>
        <p:blipFill>
          <a:blip r:embed="rId2"/>
          <a:stretch>
            <a:fillRect/>
          </a:stretch>
        </p:blipFill>
        <p:spPr>
          <a:xfrm>
            <a:off x="3760027" y="1038498"/>
            <a:ext cx="8367485" cy="519729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E18B49-DAF6-1515-CA0F-899464F62D60}"/>
              </a:ext>
            </a:extLst>
          </p:cNvPr>
          <p:cNvPicPr>
            <a:picLocks noChangeAspect="1"/>
          </p:cNvPicPr>
          <p:nvPr/>
        </p:nvPicPr>
        <p:blipFill>
          <a:blip r:embed="rId3"/>
          <a:stretch>
            <a:fillRect/>
          </a:stretch>
        </p:blipFill>
        <p:spPr>
          <a:xfrm>
            <a:off x="275043" y="1158011"/>
            <a:ext cx="8428450" cy="5273497"/>
          </a:xfrm>
          <a:prstGeom prst="rect">
            <a:avLst/>
          </a:prstGeom>
        </p:spPr>
      </p:pic>
      <p:sp>
        <p:nvSpPr>
          <p:cNvPr id="7" name="TextBox 6">
            <a:extLst>
              <a:ext uri="{FF2B5EF4-FFF2-40B4-BE49-F238E27FC236}">
                <a16:creationId xmlns:a16="http://schemas.microsoft.com/office/drawing/2014/main" id="{020035F5-98DE-C86B-7B56-8B50010C1B9F}"/>
              </a:ext>
            </a:extLst>
          </p:cNvPr>
          <p:cNvSpPr txBox="1"/>
          <p:nvPr/>
        </p:nvSpPr>
        <p:spPr>
          <a:xfrm>
            <a:off x="227156" y="100208"/>
            <a:ext cx="7616881" cy="646331"/>
          </a:xfrm>
          <a:prstGeom prst="rect">
            <a:avLst/>
          </a:prstGeom>
          <a:solidFill>
            <a:schemeClr val="bg1"/>
          </a:solidFill>
        </p:spPr>
        <p:txBody>
          <a:bodyPr wrap="square" rtlCol="0">
            <a:spAutoFit/>
          </a:bodyPr>
          <a:lstStyle/>
          <a:p>
            <a:r>
              <a:rPr lang="en-US" sz="2800" dirty="0"/>
              <a:t>Countries ranked by </a:t>
            </a:r>
            <a:r>
              <a:rPr lang="en-US" sz="3600" b="1" dirty="0"/>
              <a:t>Total Revenue</a:t>
            </a:r>
          </a:p>
        </p:txBody>
      </p:sp>
      <p:graphicFrame>
        <p:nvGraphicFramePr>
          <p:cNvPr id="8" name="Table 7">
            <a:extLst>
              <a:ext uri="{FF2B5EF4-FFF2-40B4-BE49-F238E27FC236}">
                <a16:creationId xmlns:a16="http://schemas.microsoft.com/office/drawing/2014/main" id="{4C351233-2100-27E7-8FF9-E128682F45B9}"/>
              </a:ext>
            </a:extLst>
          </p:cNvPr>
          <p:cNvGraphicFramePr>
            <a:graphicFrameLocks noGrp="1"/>
          </p:cNvGraphicFramePr>
          <p:nvPr>
            <p:extLst>
              <p:ext uri="{D42A27DB-BD31-4B8C-83A1-F6EECF244321}">
                <p14:modId xmlns:p14="http://schemas.microsoft.com/office/powerpoint/2010/main" val="1053100155"/>
              </p:ext>
            </p:extLst>
          </p:nvPr>
        </p:nvGraphicFramePr>
        <p:xfrm>
          <a:off x="8703493" y="1485899"/>
          <a:ext cx="3318792" cy="4343400"/>
        </p:xfrm>
        <a:graphic>
          <a:graphicData uri="http://schemas.openxmlformats.org/drawingml/2006/table">
            <a:tbl>
              <a:tblPr firstRow="1" bandRow="1">
                <a:tableStyleId>{21E4AEA4-8DFA-4A89-87EB-49C32662AFE0}</a:tableStyleId>
              </a:tblPr>
              <a:tblGrid>
                <a:gridCol w="1803501">
                  <a:extLst>
                    <a:ext uri="{9D8B030D-6E8A-4147-A177-3AD203B41FA5}">
                      <a16:colId xmlns:a16="http://schemas.microsoft.com/office/drawing/2014/main" val="2590289497"/>
                    </a:ext>
                  </a:extLst>
                </a:gridCol>
                <a:gridCol w="1515291">
                  <a:extLst>
                    <a:ext uri="{9D8B030D-6E8A-4147-A177-3AD203B41FA5}">
                      <a16:colId xmlns:a16="http://schemas.microsoft.com/office/drawing/2014/main" val="703073024"/>
                    </a:ext>
                  </a:extLst>
                </a:gridCol>
              </a:tblGrid>
              <a:tr h="0">
                <a:tc>
                  <a:txBody>
                    <a:bodyPr/>
                    <a:lstStyle/>
                    <a:p>
                      <a:r>
                        <a:rPr lang="en-US" dirty="0"/>
                        <a:t>Country</a:t>
                      </a:r>
                    </a:p>
                  </a:txBody>
                  <a:tcPr/>
                </a:tc>
                <a:tc>
                  <a:txBody>
                    <a:bodyPr/>
                    <a:lstStyle/>
                    <a:p>
                      <a:r>
                        <a:rPr lang="en-US" dirty="0"/>
                        <a:t>Revenue</a:t>
                      </a:r>
                    </a:p>
                  </a:txBody>
                  <a:tcPr/>
                </a:tc>
                <a:extLst>
                  <a:ext uri="{0D108BD9-81ED-4DB2-BD59-A6C34878D82A}">
                    <a16:rowId xmlns:a16="http://schemas.microsoft.com/office/drawing/2014/main" val="224465312"/>
                  </a:ext>
                </a:extLst>
              </a:tr>
              <a:tr h="370840">
                <a:tc>
                  <a:txBody>
                    <a:bodyPr/>
                    <a:lstStyle/>
                    <a:p>
                      <a:r>
                        <a:rPr lang="en-US" dirty="0"/>
                        <a:t>India</a:t>
                      </a:r>
                    </a:p>
                  </a:txBody>
                  <a:tcPr/>
                </a:tc>
                <a:tc>
                  <a:txBody>
                    <a:bodyPr/>
                    <a:lstStyle/>
                    <a:p>
                      <a:r>
                        <a:rPr lang="en-US" dirty="0"/>
                        <a:t>6,035</a:t>
                      </a:r>
                    </a:p>
                  </a:txBody>
                  <a:tcPr/>
                </a:tc>
                <a:extLst>
                  <a:ext uri="{0D108BD9-81ED-4DB2-BD59-A6C34878D82A}">
                    <a16:rowId xmlns:a16="http://schemas.microsoft.com/office/drawing/2014/main" val="3452168027"/>
                  </a:ext>
                </a:extLst>
              </a:tr>
              <a:tr h="370840">
                <a:tc>
                  <a:txBody>
                    <a:bodyPr/>
                    <a:lstStyle/>
                    <a:p>
                      <a:r>
                        <a:rPr lang="en-US" dirty="0"/>
                        <a:t>China</a:t>
                      </a:r>
                    </a:p>
                  </a:txBody>
                  <a:tcPr/>
                </a:tc>
                <a:tc>
                  <a:txBody>
                    <a:bodyPr/>
                    <a:lstStyle/>
                    <a:p>
                      <a:r>
                        <a:rPr lang="en-US" dirty="0"/>
                        <a:t>5,251</a:t>
                      </a:r>
                    </a:p>
                  </a:txBody>
                  <a:tcPr/>
                </a:tc>
                <a:extLst>
                  <a:ext uri="{0D108BD9-81ED-4DB2-BD59-A6C34878D82A}">
                    <a16:rowId xmlns:a16="http://schemas.microsoft.com/office/drawing/2014/main" val="1022620716"/>
                  </a:ext>
                </a:extLst>
              </a:tr>
              <a:tr h="370840">
                <a:tc>
                  <a:txBody>
                    <a:bodyPr/>
                    <a:lstStyle/>
                    <a:p>
                      <a:r>
                        <a:rPr lang="en-US" dirty="0"/>
                        <a:t>United States</a:t>
                      </a:r>
                    </a:p>
                  </a:txBody>
                  <a:tcPr/>
                </a:tc>
                <a:tc>
                  <a:txBody>
                    <a:bodyPr/>
                    <a:lstStyle/>
                    <a:p>
                      <a:r>
                        <a:rPr lang="en-US" dirty="0"/>
                        <a:t>3,685</a:t>
                      </a:r>
                    </a:p>
                  </a:txBody>
                  <a:tcPr/>
                </a:tc>
                <a:extLst>
                  <a:ext uri="{0D108BD9-81ED-4DB2-BD59-A6C34878D82A}">
                    <a16:rowId xmlns:a16="http://schemas.microsoft.com/office/drawing/2014/main" val="3757562169"/>
                  </a:ext>
                </a:extLst>
              </a:tr>
              <a:tr h="370840">
                <a:tc>
                  <a:txBody>
                    <a:bodyPr/>
                    <a:lstStyle/>
                    <a:p>
                      <a:r>
                        <a:rPr lang="en-US" dirty="0"/>
                        <a:t>Japan</a:t>
                      </a:r>
                    </a:p>
                  </a:txBody>
                  <a:tcPr/>
                </a:tc>
                <a:tc>
                  <a:txBody>
                    <a:bodyPr/>
                    <a:lstStyle/>
                    <a:p>
                      <a:r>
                        <a:rPr lang="en-US" dirty="0"/>
                        <a:t>3,123</a:t>
                      </a:r>
                    </a:p>
                  </a:txBody>
                  <a:tcPr/>
                </a:tc>
                <a:extLst>
                  <a:ext uri="{0D108BD9-81ED-4DB2-BD59-A6C34878D82A}">
                    <a16:rowId xmlns:a16="http://schemas.microsoft.com/office/drawing/2014/main" val="1559583240"/>
                  </a:ext>
                </a:extLst>
              </a:tr>
              <a:tr h="370840">
                <a:tc>
                  <a:txBody>
                    <a:bodyPr/>
                    <a:lstStyle/>
                    <a:p>
                      <a:r>
                        <a:rPr lang="en-US" dirty="0"/>
                        <a:t>Mexico</a:t>
                      </a:r>
                    </a:p>
                  </a:txBody>
                  <a:tcPr/>
                </a:tc>
                <a:tc>
                  <a:txBody>
                    <a:bodyPr/>
                    <a:lstStyle/>
                    <a:p>
                      <a:r>
                        <a:rPr lang="en-US" dirty="0"/>
                        <a:t>2,985</a:t>
                      </a:r>
                    </a:p>
                  </a:txBody>
                  <a:tcPr/>
                </a:tc>
                <a:extLst>
                  <a:ext uri="{0D108BD9-81ED-4DB2-BD59-A6C34878D82A}">
                    <a16:rowId xmlns:a16="http://schemas.microsoft.com/office/drawing/2014/main" val="4184377311"/>
                  </a:ext>
                </a:extLst>
              </a:tr>
              <a:tr h="370840">
                <a:tc>
                  <a:txBody>
                    <a:bodyPr/>
                    <a:lstStyle/>
                    <a:p>
                      <a:r>
                        <a:rPr lang="en-US" dirty="0"/>
                        <a:t>Brazil</a:t>
                      </a:r>
                    </a:p>
                  </a:txBody>
                  <a:tcPr/>
                </a:tc>
                <a:tc>
                  <a:txBody>
                    <a:bodyPr/>
                    <a:lstStyle/>
                    <a:p>
                      <a:r>
                        <a:rPr lang="en-US" dirty="0"/>
                        <a:t>2,919</a:t>
                      </a:r>
                    </a:p>
                  </a:txBody>
                  <a:tcPr/>
                </a:tc>
                <a:extLst>
                  <a:ext uri="{0D108BD9-81ED-4DB2-BD59-A6C34878D82A}">
                    <a16:rowId xmlns:a16="http://schemas.microsoft.com/office/drawing/2014/main" val="201064012"/>
                  </a:ext>
                </a:extLst>
              </a:tr>
              <a:tr h="370840">
                <a:tc>
                  <a:txBody>
                    <a:bodyPr/>
                    <a:lstStyle/>
                    <a:p>
                      <a:r>
                        <a:rPr lang="en-US" dirty="0"/>
                        <a:t>Russian Federation</a:t>
                      </a:r>
                    </a:p>
                  </a:txBody>
                  <a:tcPr/>
                </a:tc>
                <a:tc>
                  <a:txBody>
                    <a:bodyPr/>
                    <a:lstStyle/>
                    <a:p>
                      <a:r>
                        <a:rPr lang="en-US" dirty="0"/>
                        <a:t>2,766</a:t>
                      </a:r>
                    </a:p>
                  </a:txBody>
                  <a:tcPr/>
                </a:tc>
                <a:extLst>
                  <a:ext uri="{0D108BD9-81ED-4DB2-BD59-A6C34878D82A}">
                    <a16:rowId xmlns:a16="http://schemas.microsoft.com/office/drawing/2014/main" val="387454836"/>
                  </a:ext>
                </a:extLst>
              </a:tr>
              <a:tr h="370840">
                <a:tc>
                  <a:txBody>
                    <a:bodyPr/>
                    <a:lstStyle/>
                    <a:p>
                      <a:r>
                        <a:rPr lang="en-US" dirty="0"/>
                        <a:t>Philippines</a:t>
                      </a:r>
                    </a:p>
                  </a:txBody>
                  <a:tcPr/>
                </a:tc>
                <a:tc>
                  <a:txBody>
                    <a:bodyPr/>
                    <a:lstStyle/>
                    <a:p>
                      <a:r>
                        <a:rPr lang="en-US" dirty="0"/>
                        <a:t>2,220</a:t>
                      </a:r>
                    </a:p>
                  </a:txBody>
                  <a:tcPr/>
                </a:tc>
                <a:extLst>
                  <a:ext uri="{0D108BD9-81ED-4DB2-BD59-A6C34878D82A}">
                    <a16:rowId xmlns:a16="http://schemas.microsoft.com/office/drawing/2014/main" val="1889744008"/>
                  </a:ext>
                </a:extLst>
              </a:tr>
              <a:tr h="370840">
                <a:tc>
                  <a:txBody>
                    <a:bodyPr/>
                    <a:lstStyle/>
                    <a:p>
                      <a:r>
                        <a:rPr lang="en-US" dirty="0"/>
                        <a:t>Turkey</a:t>
                      </a:r>
                    </a:p>
                  </a:txBody>
                  <a:tcPr/>
                </a:tc>
                <a:tc>
                  <a:txBody>
                    <a:bodyPr/>
                    <a:lstStyle/>
                    <a:p>
                      <a:r>
                        <a:rPr lang="en-US" dirty="0"/>
                        <a:t>1,498</a:t>
                      </a:r>
                    </a:p>
                  </a:txBody>
                  <a:tcPr/>
                </a:tc>
                <a:extLst>
                  <a:ext uri="{0D108BD9-81ED-4DB2-BD59-A6C34878D82A}">
                    <a16:rowId xmlns:a16="http://schemas.microsoft.com/office/drawing/2014/main" val="1847060193"/>
                  </a:ext>
                </a:extLst>
              </a:tr>
              <a:tr h="370840">
                <a:tc>
                  <a:txBody>
                    <a:bodyPr/>
                    <a:lstStyle/>
                    <a:p>
                      <a:r>
                        <a:rPr lang="en-US" dirty="0"/>
                        <a:t>Indonesia</a:t>
                      </a:r>
                    </a:p>
                  </a:txBody>
                  <a:tcPr/>
                </a:tc>
                <a:tc>
                  <a:txBody>
                    <a:bodyPr/>
                    <a:lstStyle/>
                    <a:p>
                      <a:r>
                        <a:rPr lang="en-US" dirty="0"/>
                        <a:t>1,353</a:t>
                      </a:r>
                    </a:p>
                  </a:txBody>
                  <a:tcPr/>
                </a:tc>
                <a:extLst>
                  <a:ext uri="{0D108BD9-81ED-4DB2-BD59-A6C34878D82A}">
                    <a16:rowId xmlns:a16="http://schemas.microsoft.com/office/drawing/2014/main" val="520047073"/>
                  </a:ext>
                </a:extLst>
              </a:tr>
            </a:tbl>
          </a:graphicData>
        </a:graphic>
      </p:graphicFrame>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859</Words>
  <Application>Microsoft Office PowerPoint</Application>
  <PresentationFormat>Widescreen</PresentationFormat>
  <Paragraphs>197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Narrow</vt:lpstr>
      <vt:lpstr>Arial</vt:lpstr>
      <vt:lpstr>Calibri</vt:lpstr>
      <vt:lpstr>Calibri Light</vt:lpstr>
      <vt:lpstr>Söhne</vt:lpstr>
      <vt:lpstr>Office Theme</vt:lpstr>
      <vt:lpstr>ROCKBUSTER Data Analysis</vt:lpstr>
      <vt:lpstr>Project Overview</vt:lpstr>
      <vt:lpstr> Key Questions and Objectives: </vt:lpstr>
      <vt:lpstr>PowerPoint Presentation</vt:lpstr>
      <vt:lpstr>PowerPoint Presentation</vt:lpstr>
      <vt:lpstr>PowerPoint Presentation</vt:lpstr>
      <vt:lpstr>Average,Maximum,and Minimum </vt:lpstr>
      <vt:lpstr>PowerPoint Presentation</vt:lpstr>
      <vt:lpstr>PowerPoint Presentation</vt:lpstr>
      <vt:lpstr>Top Customers from the Top 10 Cities, Sorted by Payment Amount</vt:lpstr>
      <vt:lpstr>PowerPoint Presentation</vt:lpstr>
      <vt:lpstr>Top Genres in China</vt:lpstr>
      <vt:lpstr>Recommendations</vt:lpstr>
      <vt:lpstr>Recommendations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Data Analysis</dc:title>
  <dc:creator>Kz Daunda</dc:creator>
  <cp:lastModifiedBy>Kz Daunda</cp:lastModifiedBy>
  <cp:revision>4</cp:revision>
  <dcterms:created xsi:type="dcterms:W3CDTF">2024-04-05T00:46:26Z</dcterms:created>
  <dcterms:modified xsi:type="dcterms:W3CDTF">2024-04-10T22:38:59Z</dcterms:modified>
</cp:coreProperties>
</file>