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3" r:id="rId2"/>
    <p:sldId id="270" r:id="rId3"/>
    <p:sldId id="271" r:id="rId4"/>
    <p:sldId id="272" r:id="rId5"/>
    <p:sldId id="258" r:id="rId6"/>
    <p:sldId id="274" r:id="rId7"/>
    <p:sldId id="275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D6E0F2"/>
    <a:srgbClr val="E8EEF8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32" autoAdjust="0"/>
  </p:normalViewPr>
  <p:slideViewPr>
    <p:cSldViewPr snapToGrid="0">
      <p:cViewPr>
        <p:scale>
          <a:sx n="75" d="100"/>
          <a:sy n="75" d="100"/>
        </p:scale>
        <p:origin x="75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D7F4B-5AD1-4A03-AEF3-70F54A4DA890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D2B4-D417-4291-8866-BD21A75E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1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5D2B4-D417-4291-8866-BD21A75EC7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5D2B4-D417-4291-8866-BD21A75EC7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8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5D2B4-D417-4291-8866-BD21A75EC7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9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5D2B4-D417-4291-8866-BD21A75EC7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5D2B4-D417-4291-8866-BD21A75EC7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8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5D2B4-D417-4291-8866-BD21A75EC7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7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5D2B4-D417-4291-8866-BD21A75EC7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4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2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3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4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8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3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5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7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CAFB-EF97-4958-9FE1-22325DCE813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9F93-5359-4C9A-B057-EA2A1069F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71000">
              <a:srgbClr val="859CC5"/>
            </a:gs>
            <a:gs pos="40000">
              <a:srgbClr val="EFF3FA"/>
            </a:gs>
            <a:gs pos="0">
              <a:srgbClr val="D6E0F2"/>
            </a:gs>
            <a:gs pos="15000">
              <a:srgbClr val="E8EEF8"/>
            </a:gs>
            <a:gs pos="58000">
              <a:schemeClr val="accent1">
                <a:lumMod val="20000"/>
                <a:lumOff val="80000"/>
              </a:schemeClr>
            </a:gs>
            <a:gs pos="84000">
              <a:schemeClr val="accent1">
                <a:lumMod val="75000"/>
              </a:schemeClr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D01121-3011-6CCF-37D0-FF060A4E8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  <a14:imgEffect>
                      <a14:saturation sat="70000"/>
                    </a14:imgEffect>
                    <a14:imgEffect>
                      <a14:brightnessContrast bright="10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475"/>
          <a:stretch/>
        </p:blipFill>
        <p:spPr>
          <a:xfrm>
            <a:off x="459006" y="1716518"/>
            <a:ext cx="4031681" cy="51414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DAF269-B1A9-A933-2B08-751F206DCCCF}"/>
              </a:ext>
            </a:extLst>
          </p:cNvPr>
          <p:cNvSpPr/>
          <p:nvPr/>
        </p:nvSpPr>
        <p:spPr>
          <a:xfrm>
            <a:off x="3983070" y="3036435"/>
            <a:ext cx="4263812" cy="392565"/>
          </a:xfrm>
          <a:prstGeom prst="rect">
            <a:avLst/>
          </a:prstGeom>
          <a:solidFill>
            <a:schemeClr val="tx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Application Team    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박현도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이의천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이종원</a:t>
            </a:r>
            <a:r>
              <a:rPr lang="en-US" altLang="ko-KR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최의진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221E9-9E81-360B-4F91-8870EDDE0148}"/>
              </a:ext>
            </a:extLst>
          </p:cNvPr>
          <p:cNvSpPr txBox="1"/>
          <p:nvPr/>
        </p:nvSpPr>
        <p:spPr>
          <a:xfrm>
            <a:off x="3637648" y="1093987"/>
            <a:ext cx="49546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IoT </a:t>
            </a:r>
            <a:r>
              <a:rPr lang="ko-KR" altLang="en-US" sz="44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다목적 알림 </a:t>
            </a:r>
            <a:endParaRPr lang="en-US" altLang="ko-KR" sz="44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</a:p>
          <a:p>
            <a:pPr algn="ctr"/>
            <a:r>
              <a:rPr lang="ko-KR" altLang="en-US" sz="44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농지 관리 시스템</a:t>
            </a:r>
            <a:endParaRPr lang="en-US" altLang="ko-KR" sz="4400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41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4716F5-60CB-4352-EA2C-9C8E82B26198}"/>
              </a:ext>
            </a:extLst>
          </p:cNvPr>
          <p:cNvSpPr/>
          <p:nvPr/>
        </p:nvSpPr>
        <p:spPr>
          <a:xfrm>
            <a:off x="8147050" y="2096063"/>
            <a:ext cx="889000" cy="16409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6000">
                <a:srgbClr val="2B3039"/>
              </a:gs>
              <a:gs pos="12000">
                <a:srgbClr val="566072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A0849-C178-8D68-95B0-6C3FA744A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6" t="8000" r="28222" b="7778"/>
          <a:stretch/>
        </p:blipFill>
        <p:spPr>
          <a:xfrm>
            <a:off x="8073024" y="1918115"/>
            <a:ext cx="1035777" cy="19726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104522-1837-EEF3-47DE-087AC2553493}"/>
              </a:ext>
            </a:extLst>
          </p:cNvPr>
          <p:cNvSpPr/>
          <p:nvPr/>
        </p:nvSpPr>
        <p:spPr>
          <a:xfrm>
            <a:off x="1235718" y="1914525"/>
            <a:ext cx="2606032" cy="1752600"/>
          </a:xfrm>
          <a:prstGeom prst="rect">
            <a:avLst/>
          </a:prstGeom>
          <a:solidFill>
            <a:schemeClr val="tx1"/>
          </a:solidFill>
          <a:scene3d>
            <a:camera prst="isometricOffAxis2Top"/>
            <a:lightRig rig="sunset" dir="t"/>
          </a:scene3d>
          <a:sp3d extrusionH="381000" prstMaterial="metal">
            <a:bevelT w="0" h="6350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97386A-FED8-9DD1-E3E0-4BC708BA13DF}"/>
              </a:ext>
            </a:extLst>
          </p:cNvPr>
          <p:cNvCxnSpPr>
            <a:cxnSpLocks/>
          </p:cNvCxnSpPr>
          <p:nvPr/>
        </p:nvCxnSpPr>
        <p:spPr>
          <a:xfrm>
            <a:off x="4248150" y="1711325"/>
            <a:ext cx="3600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176914-1F73-F171-D468-A7C48AAE8FE7}"/>
              </a:ext>
            </a:extLst>
          </p:cNvPr>
          <p:cNvCxnSpPr>
            <a:cxnSpLocks/>
          </p:cNvCxnSpPr>
          <p:nvPr/>
        </p:nvCxnSpPr>
        <p:spPr>
          <a:xfrm flipH="1">
            <a:off x="4092774" y="4636485"/>
            <a:ext cx="36000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C783FB-5373-AE55-2756-4E88DC855DA4}"/>
              </a:ext>
            </a:extLst>
          </p:cNvPr>
          <p:cNvSpPr txBox="1"/>
          <p:nvPr/>
        </p:nvSpPr>
        <p:spPr>
          <a:xfrm>
            <a:off x="5095650" y="1830975"/>
            <a:ext cx="181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논 수위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밭 습도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영상 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 정보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7F443-7E0B-2AE2-8FE9-3112CD2664F9}"/>
              </a:ext>
            </a:extLst>
          </p:cNvPr>
          <p:cNvSpPr txBox="1"/>
          <p:nvPr/>
        </p:nvSpPr>
        <p:spPr>
          <a:xfrm>
            <a:off x="5095650" y="4776185"/>
            <a:ext cx="234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논 수위 설정 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밭 습도 설정 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F97975-7163-AF5F-8F95-FC54D560AEE7}"/>
              </a:ext>
            </a:extLst>
          </p:cNvPr>
          <p:cNvSpPr txBox="1"/>
          <p:nvPr/>
        </p:nvSpPr>
        <p:spPr>
          <a:xfrm>
            <a:off x="5476650" y="4178769"/>
            <a:ext cx="14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전달 정보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5FC07-89F5-37DF-D246-6A0818DFFA51}"/>
              </a:ext>
            </a:extLst>
          </p:cNvPr>
          <p:cNvSpPr txBox="1"/>
          <p:nvPr/>
        </p:nvSpPr>
        <p:spPr>
          <a:xfrm>
            <a:off x="5333550" y="1253609"/>
            <a:ext cx="14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받을 정보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B59538-3699-72D5-59F4-7D832A61E119}"/>
              </a:ext>
            </a:extLst>
          </p:cNvPr>
          <p:cNvSpPr txBox="1"/>
          <p:nvPr/>
        </p:nvSpPr>
        <p:spPr>
          <a:xfrm>
            <a:off x="7893254" y="3961837"/>
            <a:ext cx="156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스마트폰</a:t>
            </a:r>
            <a:r>
              <a:rPr lang="en-US" altLang="ko-KR" b="1" dirty="0"/>
              <a:t>(APP)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1E33A2-58F8-9EEC-F813-9FF07C8FCC2F}"/>
              </a:ext>
            </a:extLst>
          </p:cNvPr>
          <p:cNvSpPr txBox="1"/>
          <p:nvPr/>
        </p:nvSpPr>
        <p:spPr>
          <a:xfrm>
            <a:off x="1951134" y="3961837"/>
            <a:ext cx="114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컨트롤러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F68BE5-1020-0822-9B48-14F8EF871743}"/>
              </a:ext>
            </a:extLst>
          </p:cNvPr>
          <p:cNvSpPr/>
          <p:nvPr/>
        </p:nvSpPr>
        <p:spPr>
          <a:xfrm>
            <a:off x="668858" y="1184644"/>
            <a:ext cx="9144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수위 센서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F96990-27FA-A50B-5DC2-49A7C84734A6}"/>
              </a:ext>
            </a:extLst>
          </p:cNvPr>
          <p:cNvSpPr/>
          <p:nvPr/>
        </p:nvSpPr>
        <p:spPr>
          <a:xfrm>
            <a:off x="1797474" y="1184644"/>
            <a:ext cx="9144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 센서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DDEE74-5AD7-600B-83E0-2FCD7B4B3D09}"/>
              </a:ext>
            </a:extLst>
          </p:cNvPr>
          <p:cNvSpPr/>
          <p:nvPr/>
        </p:nvSpPr>
        <p:spPr>
          <a:xfrm>
            <a:off x="2927350" y="1175393"/>
            <a:ext cx="9144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카메라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DF44BF7-89FA-586B-82B4-4C354D8F01CF}"/>
              </a:ext>
            </a:extLst>
          </p:cNvPr>
          <p:cNvCxnSpPr>
            <a:stCxn id="15" idx="2"/>
          </p:cNvCxnSpPr>
          <p:nvPr/>
        </p:nvCxnSpPr>
        <p:spPr>
          <a:xfrm>
            <a:off x="1126058" y="1830975"/>
            <a:ext cx="251892" cy="528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5F6608F-3694-102B-65BB-FFAC3658D279}"/>
              </a:ext>
            </a:extLst>
          </p:cNvPr>
          <p:cNvCxnSpPr>
            <a:stCxn id="29" idx="2"/>
          </p:cNvCxnSpPr>
          <p:nvPr/>
        </p:nvCxnSpPr>
        <p:spPr>
          <a:xfrm>
            <a:off x="2254674" y="1830975"/>
            <a:ext cx="12276" cy="4391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74345C-BDFA-2E58-CA1B-62CF0838DDB0}"/>
              </a:ext>
            </a:extLst>
          </p:cNvPr>
          <p:cNvCxnSpPr>
            <a:stCxn id="30" idx="2"/>
          </p:cNvCxnSpPr>
          <p:nvPr/>
        </p:nvCxnSpPr>
        <p:spPr>
          <a:xfrm flipH="1">
            <a:off x="3092450" y="1821724"/>
            <a:ext cx="292100" cy="5373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23220C-675F-8B4D-7491-81EBBB800139}"/>
              </a:ext>
            </a:extLst>
          </p:cNvPr>
          <p:cNvSpPr/>
          <p:nvPr/>
        </p:nvSpPr>
        <p:spPr>
          <a:xfrm>
            <a:off x="253260" y="5473550"/>
            <a:ext cx="4537063" cy="487449"/>
          </a:xfrm>
          <a:prstGeom prst="rect">
            <a:avLst/>
          </a:prstGeom>
          <a:solidFill>
            <a:srgbClr val="FFC0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CRITERIA: </a:t>
            </a:r>
            <a:r>
              <a:rPr lang="ko-KR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신뢰성</a:t>
            </a:r>
            <a:r>
              <a:rPr lang="en-US" altLang="ko-K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경제성</a:t>
            </a:r>
            <a:r>
              <a:rPr lang="en-US" altLang="ko-K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내구성</a:t>
            </a:r>
            <a:r>
              <a:rPr lang="en-US" altLang="ko-K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범용성</a:t>
            </a:r>
            <a:r>
              <a:rPr lang="en-US" altLang="ko-KR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창의성</a:t>
            </a:r>
          </a:p>
        </p:txBody>
      </p:sp>
    </p:spTree>
    <p:extLst>
      <p:ext uri="{BB962C8B-B14F-4D97-AF65-F5344CB8AC3E}">
        <p14:creationId xmlns:p14="http://schemas.microsoft.com/office/powerpoint/2010/main" val="351596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803A1C-1339-05D6-B8E3-7F9335FC5812}"/>
              </a:ext>
            </a:extLst>
          </p:cNvPr>
          <p:cNvSpPr/>
          <p:nvPr/>
        </p:nvSpPr>
        <p:spPr>
          <a:xfrm>
            <a:off x="71775" y="2772280"/>
            <a:ext cx="1085850" cy="110229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FEFB56-9D64-CA0E-9C2D-821FD8E6CE62}"/>
              </a:ext>
            </a:extLst>
          </p:cNvPr>
          <p:cNvSpPr/>
          <p:nvPr/>
        </p:nvSpPr>
        <p:spPr>
          <a:xfrm>
            <a:off x="1586587" y="361950"/>
            <a:ext cx="828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 수위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9C9A81-2988-972F-F4AD-3A9207867054}"/>
              </a:ext>
            </a:extLst>
          </p:cNvPr>
          <p:cNvSpPr/>
          <p:nvPr/>
        </p:nvSpPr>
        <p:spPr>
          <a:xfrm>
            <a:off x="1586587" y="1496670"/>
            <a:ext cx="828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밭 습도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A58CD3-9D9E-D41B-22B3-3919B94E9D39}"/>
              </a:ext>
            </a:extLst>
          </p:cNvPr>
          <p:cNvSpPr/>
          <p:nvPr/>
        </p:nvSpPr>
        <p:spPr>
          <a:xfrm>
            <a:off x="2814353" y="197207"/>
            <a:ext cx="2052000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수동 조절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조절할 수위 입력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8526FB-743E-A310-F825-57BD70CD98D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157625" y="631950"/>
            <a:ext cx="428962" cy="269147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8A735D-247C-E78E-E8F7-BA26BCA2CC12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1157625" y="1766670"/>
            <a:ext cx="428962" cy="155675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896D00-9C65-1820-A9C5-D98527BE018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14587" y="377207"/>
            <a:ext cx="399766" cy="25474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E409710-C29F-5A0E-96A9-1A5E25D211D7}"/>
              </a:ext>
            </a:extLst>
          </p:cNvPr>
          <p:cNvSpPr/>
          <p:nvPr/>
        </p:nvSpPr>
        <p:spPr>
          <a:xfrm>
            <a:off x="1586587" y="3766110"/>
            <a:ext cx="828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영상정보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551593-A71B-6B2A-E176-4973EB1828F7}"/>
              </a:ext>
            </a:extLst>
          </p:cNvPr>
          <p:cNvSpPr/>
          <p:nvPr/>
        </p:nvSpPr>
        <p:spPr>
          <a:xfrm>
            <a:off x="1586587" y="2631390"/>
            <a:ext cx="828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날씨정보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2A93B7-E932-9F79-0BF1-9922402846D0}"/>
              </a:ext>
            </a:extLst>
          </p:cNvPr>
          <p:cNvCxnSpPr>
            <a:cxnSpLocks/>
            <a:stCxn id="3" idx="3"/>
            <a:endCxn id="60" idx="1"/>
          </p:cNvCxnSpPr>
          <p:nvPr/>
        </p:nvCxnSpPr>
        <p:spPr>
          <a:xfrm flipV="1">
            <a:off x="1157625" y="2901390"/>
            <a:ext cx="428962" cy="42203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FFF200E-286A-F42E-CB9C-95333DEB8D53}"/>
              </a:ext>
            </a:extLst>
          </p:cNvPr>
          <p:cNvCxnSpPr>
            <a:cxnSpLocks/>
            <a:stCxn id="3" idx="3"/>
            <a:endCxn id="59" idx="1"/>
          </p:cNvCxnSpPr>
          <p:nvPr/>
        </p:nvCxnSpPr>
        <p:spPr>
          <a:xfrm>
            <a:off x="1157625" y="3323427"/>
            <a:ext cx="428962" cy="7126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9023C9-C3E7-05A4-2679-369FCAFAC5D1}"/>
              </a:ext>
            </a:extLst>
          </p:cNvPr>
          <p:cNvSpPr/>
          <p:nvPr/>
        </p:nvSpPr>
        <p:spPr>
          <a:xfrm>
            <a:off x="1586587" y="4900830"/>
            <a:ext cx="828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(DB)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8124E2-164E-4FAE-9175-C0608E8B3607}"/>
              </a:ext>
            </a:extLst>
          </p:cNvPr>
          <p:cNvSpPr/>
          <p:nvPr/>
        </p:nvSpPr>
        <p:spPr>
          <a:xfrm>
            <a:off x="9020177" y="3766110"/>
            <a:ext cx="828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&lt;output&gt;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음성정보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394B406-B3CF-7754-E2CC-96C27749557A}"/>
              </a:ext>
            </a:extLst>
          </p:cNvPr>
          <p:cNvSpPr/>
          <p:nvPr/>
        </p:nvSpPr>
        <p:spPr>
          <a:xfrm>
            <a:off x="2814351" y="4985540"/>
            <a:ext cx="5616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패킷 정보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날씨정보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옵션 변경 정보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밭 수치 변경 정보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필터링 기능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4CC92E6-ECE1-4320-32F4-1FB3BCB28B26}"/>
              </a:ext>
            </a:extLst>
          </p:cNvPr>
          <p:cNvSpPr/>
          <p:nvPr/>
        </p:nvSpPr>
        <p:spPr>
          <a:xfrm>
            <a:off x="2814353" y="705517"/>
            <a:ext cx="2052000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 조절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조절할 수위 입력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7F88082-0FD1-BCA3-1CC1-43D530C2109C}"/>
              </a:ext>
            </a:extLst>
          </p:cNvPr>
          <p:cNvCxnSpPr>
            <a:cxnSpLocks/>
            <a:stCxn id="4" idx="3"/>
            <a:endCxn id="95" idx="1"/>
          </p:cNvCxnSpPr>
          <p:nvPr/>
        </p:nvCxnSpPr>
        <p:spPr>
          <a:xfrm>
            <a:off x="2414587" y="631950"/>
            <a:ext cx="399766" cy="25356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5FC08E8-7AA5-D6FE-35FA-99E276A824FA}"/>
              </a:ext>
            </a:extLst>
          </p:cNvPr>
          <p:cNvSpPr/>
          <p:nvPr/>
        </p:nvSpPr>
        <p:spPr>
          <a:xfrm>
            <a:off x="2814353" y="1318166"/>
            <a:ext cx="2052000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수동 조절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조절할 습도 입력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A6663C-8385-AE24-53C8-69301BC62C7B}"/>
              </a:ext>
            </a:extLst>
          </p:cNvPr>
          <p:cNvSpPr/>
          <p:nvPr/>
        </p:nvSpPr>
        <p:spPr>
          <a:xfrm>
            <a:off x="2814352" y="1839319"/>
            <a:ext cx="2052000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 조절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조절할 습도 입력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E0077DB-1EE1-8D91-AD03-F236D26C58A7}"/>
              </a:ext>
            </a:extLst>
          </p:cNvPr>
          <p:cNvCxnSpPr>
            <a:cxnSpLocks/>
            <a:stCxn id="42" idx="3"/>
            <a:endCxn id="99" idx="1"/>
          </p:cNvCxnSpPr>
          <p:nvPr/>
        </p:nvCxnSpPr>
        <p:spPr>
          <a:xfrm flipV="1">
            <a:off x="2414587" y="1498166"/>
            <a:ext cx="399766" cy="26850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6E17FAE-C401-BAEB-8F9A-299BC2631B9E}"/>
              </a:ext>
            </a:extLst>
          </p:cNvPr>
          <p:cNvCxnSpPr>
            <a:cxnSpLocks/>
            <a:stCxn id="42" idx="3"/>
            <a:endCxn id="100" idx="1"/>
          </p:cNvCxnSpPr>
          <p:nvPr/>
        </p:nvCxnSpPr>
        <p:spPr>
          <a:xfrm>
            <a:off x="2414587" y="1766670"/>
            <a:ext cx="399765" cy="2526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C24C1EB-DC06-9605-6042-9FFC2567476E}"/>
              </a:ext>
            </a:extLst>
          </p:cNvPr>
          <p:cNvSpPr/>
          <p:nvPr/>
        </p:nvSpPr>
        <p:spPr>
          <a:xfrm>
            <a:off x="2814352" y="2523204"/>
            <a:ext cx="2914652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소나기 시 경보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1D69BB3-108B-860D-6C53-2F08327E7D60}"/>
              </a:ext>
            </a:extLst>
          </p:cNvPr>
          <p:cNvSpPr/>
          <p:nvPr/>
        </p:nvSpPr>
        <p:spPr>
          <a:xfrm>
            <a:off x="2814352" y="3600953"/>
            <a:ext cx="1370925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모션 감지 시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경보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5816768-6545-0324-819A-F733D8E48E87}"/>
              </a:ext>
            </a:extLst>
          </p:cNvPr>
          <p:cNvSpPr/>
          <p:nvPr/>
        </p:nvSpPr>
        <p:spPr>
          <a:xfrm>
            <a:off x="4333764" y="3600953"/>
            <a:ext cx="2124000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선택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APP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컨트롤러에 경보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366BF0D-FFBF-36DA-7903-8D4C407D5538}"/>
              </a:ext>
            </a:extLst>
          </p:cNvPr>
          <p:cNvSpPr/>
          <p:nvPr/>
        </p:nvSpPr>
        <p:spPr>
          <a:xfrm>
            <a:off x="6606251" y="3600953"/>
            <a:ext cx="2088000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경보 신호 선택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기본음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9AF3D4E-216B-5E98-613E-C9123B17A19B}"/>
              </a:ext>
            </a:extLst>
          </p:cNvPr>
          <p:cNvSpPr/>
          <p:nvPr/>
        </p:nvSpPr>
        <p:spPr>
          <a:xfrm>
            <a:off x="5853177" y="4075406"/>
            <a:ext cx="2772000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경보 신호 선택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기본음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녹음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음성연결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B5B977-1768-E1D3-3EBD-51B8FE878B59}"/>
              </a:ext>
            </a:extLst>
          </p:cNvPr>
          <p:cNvSpPr/>
          <p:nvPr/>
        </p:nvSpPr>
        <p:spPr>
          <a:xfrm>
            <a:off x="7997252" y="361950"/>
            <a:ext cx="828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&lt;output&gt;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 수위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0FDC2D2-0CD8-A5E2-2846-0D11F146BB58}"/>
              </a:ext>
            </a:extLst>
          </p:cNvPr>
          <p:cNvSpPr/>
          <p:nvPr/>
        </p:nvSpPr>
        <p:spPr>
          <a:xfrm>
            <a:off x="7997252" y="1496670"/>
            <a:ext cx="828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&lt;output&gt;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밭 습도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5E0F8DF-8D13-4926-C53D-499063A6B671}"/>
              </a:ext>
            </a:extLst>
          </p:cNvPr>
          <p:cNvSpPr/>
          <p:nvPr/>
        </p:nvSpPr>
        <p:spPr>
          <a:xfrm>
            <a:off x="2814352" y="3005285"/>
            <a:ext cx="2914652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날씨 정보 확인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8CC5496-26DA-DE42-F2AB-C3809C57F1C0}"/>
              </a:ext>
            </a:extLst>
          </p:cNvPr>
          <p:cNvSpPr/>
          <p:nvPr/>
        </p:nvSpPr>
        <p:spPr>
          <a:xfrm>
            <a:off x="5895016" y="3005285"/>
            <a:ext cx="2914653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필터링 기능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주간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날씨별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소나기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..</a:t>
            </a:r>
            <a:r>
              <a:rPr lang="en-US" altLang="ko-K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9FBF68-09AF-01CC-A1D9-D5896A55694E}"/>
              </a:ext>
            </a:extLst>
          </p:cNvPr>
          <p:cNvSpPr txBox="1"/>
          <p:nvPr/>
        </p:nvSpPr>
        <p:spPr>
          <a:xfrm>
            <a:off x="1506374" y="4337022"/>
            <a:ext cx="1519968" cy="415498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연속 송출인지</a:t>
            </a:r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모션감지 시 송출인지</a:t>
            </a:r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471B1B5-FD2A-14E5-8857-AA7E975DD28E}"/>
              </a:ext>
            </a:extLst>
          </p:cNvPr>
          <p:cNvSpPr/>
          <p:nvPr/>
        </p:nvSpPr>
        <p:spPr>
          <a:xfrm>
            <a:off x="2814351" y="4081484"/>
            <a:ext cx="1370925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영상 정보 확인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F97B68-67D8-7534-42E3-6899C86C4A59}"/>
              </a:ext>
            </a:extLst>
          </p:cNvPr>
          <p:cNvSpPr/>
          <p:nvPr/>
        </p:nvSpPr>
        <p:spPr>
          <a:xfrm>
            <a:off x="4333764" y="4081484"/>
            <a:ext cx="1370925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영상 정보 확인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B89B19-8949-BE56-A09C-435418E2612B}"/>
              </a:ext>
            </a:extLst>
          </p:cNvPr>
          <p:cNvSpPr/>
          <p:nvPr/>
        </p:nvSpPr>
        <p:spPr>
          <a:xfrm>
            <a:off x="1586587" y="6035550"/>
            <a:ext cx="828000" cy="64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튜토리얼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환경설정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1B01FFC-A5A9-C64F-52B9-950795D2C7CD}"/>
              </a:ext>
            </a:extLst>
          </p:cNvPr>
          <p:cNvSpPr/>
          <p:nvPr/>
        </p:nvSpPr>
        <p:spPr>
          <a:xfrm>
            <a:off x="2814351" y="6179550"/>
            <a:ext cx="2228507" cy="360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&lt;user&gt;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폰트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글자크기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다크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모드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29AD479-82E5-9669-1C28-56244A3315DC}"/>
              </a:ext>
            </a:extLst>
          </p:cNvPr>
          <p:cNvSpPr/>
          <p:nvPr/>
        </p:nvSpPr>
        <p:spPr>
          <a:xfrm>
            <a:off x="5042858" y="1839319"/>
            <a:ext cx="216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 조절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켜진 상태인지 표시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A5EE6D5-8520-48FA-4115-460CC9A066E4}"/>
              </a:ext>
            </a:extLst>
          </p:cNvPr>
          <p:cNvSpPr/>
          <p:nvPr/>
        </p:nvSpPr>
        <p:spPr>
          <a:xfrm>
            <a:off x="5042858" y="705517"/>
            <a:ext cx="21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&lt;system&gt;</a:t>
            </a:r>
          </a:p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 조절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켜진 상태인지 표시</a:t>
            </a: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6C3B505-FB26-559D-03A3-313F5ACB6CA0}"/>
              </a:ext>
            </a:extLst>
          </p:cNvPr>
          <p:cNvCxnSpPr>
            <a:cxnSpLocks/>
            <a:stCxn id="3" idx="3"/>
            <a:endCxn id="81" idx="1"/>
          </p:cNvCxnSpPr>
          <p:nvPr/>
        </p:nvCxnSpPr>
        <p:spPr>
          <a:xfrm>
            <a:off x="1157625" y="3323427"/>
            <a:ext cx="428962" cy="18474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88CC59-10D1-5F6B-8D28-11F330E899D3}"/>
              </a:ext>
            </a:extLst>
          </p:cNvPr>
          <p:cNvCxnSpPr>
            <a:cxnSpLocks/>
            <a:stCxn id="3" idx="3"/>
            <a:endCxn id="134" idx="1"/>
          </p:cNvCxnSpPr>
          <p:nvPr/>
        </p:nvCxnSpPr>
        <p:spPr>
          <a:xfrm>
            <a:off x="1157625" y="3323427"/>
            <a:ext cx="428962" cy="303612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6E69F77-7C6E-03C5-0CCD-49871864D580}"/>
              </a:ext>
            </a:extLst>
          </p:cNvPr>
          <p:cNvCxnSpPr>
            <a:cxnSpLocks/>
            <a:stCxn id="6" idx="3"/>
            <a:endCxn id="126" idx="1"/>
          </p:cNvCxnSpPr>
          <p:nvPr/>
        </p:nvCxnSpPr>
        <p:spPr>
          <a:xfrm>
            <a:off x="4866353" y="377207"/>
            <a:ext cx="3130899" cy="25474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4FBB92D-5EAB-15A7-0DE4-ABAC1E89B127}"/>
              </a:ext>
            </a:extLst>
          </p:cNvPr>
          <p:cNvCxnSpPr>
            <a:cxnSpLocks/>
            <a:stCxn id="137" idx="3"/>
            <a:endCxn id="126" idx="1"/>
          </p:cNvCxnSpPr>
          <p:nvPr/>
        </p:nvCxnSpPr>
        <p:spPr>
          <a:xfrm flipV="1">
            <a:off x="7202858" y="631950"/>
            <a:ext cx="794394" cy="25356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4D71B39C-D973-A714-676E-03558C97A9C5}"/>
              </a:ext>
            </a:extLst>
          </p:cNvPr>
          <p:cNvCxnSpPr>
            <a:cxnSpLocks/>
            <a:stCxn id="99" idx="3"/>
            <a:endCxn id="127" idx="1"/>
          </p:cNvCxnSpPr>
          <p:nvPr/>
        </p:nvCxnSpPr>
        <p:spPr>
          <a:xfrm>
            <a:off x="4866353" y="1498166"/>
            <a:ext cx="3130899" cy="26850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E20758-A422-CAE5-AFD3-FFFEDF181172}"/>
              </a:ext>
            </a:extLst>
          </p:cNvPr>
          <p:cNvCxnSpPr>
            <a:cxnSpLocks/>
            <a:stCxn id="136" idx="3"/>
            <a:endCxn id="127" idx="1"/>
          </p:cNvCxnSpPr>
          <p:nvPr/>
        </p:nvCxnSpPr>
        <p:spPr>
          <a:xfrm flipV="1">
            <a:off x="7202858" y="1766670"/>
            <a:ext cx="794394" cy="2526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4AB882E-E320-0BE3-5E25-2B3F81C6C943}"/>
              </a:ext>
            </a:extLst>
          </p:cNvPr>
          <p:cNvCxnSpPr>
            <a:cxnSpLocks/>
            <a:stCxn id="95" idx="3"/>
            <a:endCxn id="137" idx="1"/>
          </p:cNvCxnSpPr>
          <p:nvPr/>
        </p:nvCxnSpPr>
        <p:spPr>
          <a:xfrm>
            <a:off x="4866353" y="885517"/>
            <a:ext cx="176505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83A7277B-0BDD-A5E9-2DC7-A571496B6939}"/>
              </a:ext>
            </a:extLst>
          </p:cNvPr>
          <p:cNvCxnSpPr>
            <a:cxnSpLocks/>
            <a:stCxn id="100" idx="3"/>
            <a:endCxn id="136" idx="1"/>
          </p:cNvCxnSpPr>
          <p:nvPr/>
        </p:nvCxnSpPr>
        <p:spPr>
          <a:xfrm>
            <a:off x="4866352" y="2019319"/>
            <a:ext cx="176506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BB323B6-B054-9A5F-C4BA-DC7409C4297D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5729004" y="3185285"/>
            <a:ext cx="16601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CFCCB449-35D7-7333-E181-6CE9671C5BFD}"/>
              </a:ext>
            </a:extLst>
          </p:cNvPr>
          <p:cNvCxnSpPr>
            <a:cxnSpLocks/>
            <a:stCxn id="60" idx="3"/>
            <a:endCxn id="107" idx="1"/>
          </p:cNvCxnSpPr>
          <p:nvPr/>
        </p:nvCxnSpPr>
        <p:spPr>
          <a:xfrm flipV="1">
            <a:off x="2414587" y="2703204"/>
            <a:ext cx="399765" cy="19818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6D5553C2-95D0-1F11-C8A1-12E4C9FFCF91}"/>
              </a:ext>
            </a:extLst>
          </p:cNvPr>
          <p:cNvCxnSpPr>
            <a:cxnSpLocks/>
            <a:stCxn id="60" idx="3"/>
            <a:endCxn id="129" idx="1"/>
          </p:cNvCxnSpPr>
          <p:nvPr/>
        </p:nvCxnSpPr>
        <p:spPr>
          <a:xfrm>
            <a:off x="2414587" y="2901390"/>
            <a:ext cx="399765" cy="28389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9463AFBB-0219-638A-4AAD-707E7EDB52A7}"/>
              </a:ext>
            </a:extLst>
          </p:cNvPr>
          <p:cNvCxnSpPr>
            <a:cxnSpLocks/>
            <a:stCxn id="108" idx="3"/>
            <a:endCxn id="114" idx="1"/>
          </p:cNvCxnSpPr>
          <p:nvPr/>
        </p:nvCxnSpPr>
        <p:spPr>
          <a:xfrm>
            <a:off x="4185277" y="3780953"/>
            <a:ext cx="14848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6225D31-5FB4-836F-DCC9-20CB4946608C}"/>
              </a:ext>
            </a:extLst>
          </p:cNvPr>
          <p:cNvCxnSpPr>
            <a:cxnSpLocks/>
            <a:stCxn id="114" idx="3"/>
            <a:endCxn id="118" idx="1"/>
          </p:cNvCxnSpPr>
          <p:nvPr/>
        </p:nvCxnSpPr>
        <p:spPr>
          <a:xfrm>
            <a:off x="6457764" y="3780953"/>
            <a:ext cx="14848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74A6ACA-824B-D7F0-9D5F-F32334CEAD3A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4185276" y="4261484"/>
            <a:ext cx="1484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66F0C679-0CE5-DB78-C80E-BCC44D1F93A5}"/>
              </a:ext>
            </a:extLst>
          </p:cNvPr>
          <p:cNvCxnSpPr>
            <a:cxnSpLocks/>
            <a:stCxn id="133" idx="3"/>
            <a:endCxn id="119" idx="1"/>
          </p:cNvCxnSpPr>
          <p:nvPr/>
        </p:nvCxnSpPr>
        <p:spPr>
          <a:xfrm flipV="1">
            <a:off x="5704689" y="4255406"/>
            <a:ext cx="148488" cy="60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A9D03DD-89CD-1B18-65F7-BD77FA2A1E53}"/>
              </a:ext>
            </a:extLst>
          </p:cNvPr>
          <p:cNvCxnSpPr>
            <a:cxnSpLocks/>
            <a:stCxn id="59" idx="3"/>
            <a:endCxn id="108" idx="1"/>
          </p:cNvCxnSpPr>
          <p:nvPr/>
        </p:nvCxnSpPr>
        <p:spPr>
          <a:xfrm flipV="1">
            <a:off x="2414587" y="3780953"/>
            <a:ext cx="399765" cy="25515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74FE913-D3DB-1267-08A6-E33D258F8C19}"/>
              </a:ext>
            </a:extLst>
          </p:cNvPr>
          <p:cNvCxnSpPr>
            <a:cxnSpLocks/>
            <a:stCxn id="59" idx="3"/>
            <a:endCxn id="132" idx="1"/>
          </p:cNvCxnSpPr>
          <p:nvPr/>
        </p:nvCxnSpPr>
        <p:spPr>
          <a:xfrm>
            <a:off x="2414587" y="4036110"/>
            <a:ext cx="399764" cy="22537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1E743288-9AB4-E84B-67A0-5523E5FF2713}"/>
              </a:ext>
            </a:extLst>
          </p:cNvPr>
          <p:cNvCxnSpPr>
            <a:cxnSpLocks/>
            <a:stCxn id="118" idx="3"/>
            <a:endCxn id="86" idx="1"/>
          </p:cNvCxnSpPr>
          <p:nvPr/>
        </p:nvCxnSpPr>
        <p:spPr>
          <a:xfrm>
            <a:off x="8694251" y="3780953"/>
            <a:ext cx="325926" cy="25515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48C2E52-D3FA-8B14-D914-7926B94EC121}"/>
              </a:ext>
            </a:extLst>
          </p:cNvPr>
          <p:cNvCxnSpPr>
            <a:cxnSpLocks/>
            <a:stCxn id="119" idx="3"/>
            <a:endCxn id="86" idx="1"/>
          </p:cNvCxnSpPr>
          <p:nvPr/>
        </p:nvCxnSpPr>
        <p:spPr>
          <a:xfrm flipV="1">
            <a:off x="8625177" y="4036110"/>
            <a:ext cx="395000" cy="21929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EDB9982C-0D38-E093-56AF-96F90DEDEF52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 flipV="1">
            <a:off x="2414587" y="5165540"/>
            <a:ext cx="399764" cy="5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0CB7DD68-6EE4-8FC8-978B-C086E7D801C8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2414587" y="6359550"/>
            <a:ext cx="39976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5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803A1C-1339-05D6-B8E3-7F9335FC5812}"/>
              </a:ext>
            </a:extLst>
          </p:cNvPr>
          <p:cNvSpPr/>
          <p:nvPr/>
        </p:nvSpPr>
        <p:spPr>
          <a:xfrm>
            <a:off x="748050" y="2772280"/>
            <a:ext cx="1085850" cy="110229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FEFB56-9D64-CA0E-9C2D-821FD8E6CE62}"/>
              </a:ext>
            </a:extLst>
          </p:cNvPr>
          <p:cNvSpPr/>
          <p:nvPr/>
        </p:nvSpPr>
        <p:spPr>
          <a:xfrm>
            <a:off x="3434436" y="637089"/>
            <a:ext cx="1224000" cy="75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UX / UI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9C9A81-2988-972F-F4AD-3A9207867054}"/>
              </a:ext>
            </a:extLst>
          </p:cNvPr>
          <p:cNvSpPr/>
          <p:nvPr/>
        </p:nvSpPr>
        <p:spPr>
          <a:xfrm>
            <a:off x="3434436" y="2945426"/>
            <a:ext cx="1224000" cy="75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8526FB-743E-A310-F825-57BD70CD98D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33900" y="1015089"/>
            <a:ext cx="1600536" cy="230833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B8A735D-247C-E78E-E8F7-BA26BCA2CC12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1833900" y="3323426"/>
            <a:ext cx="1600536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551593-A71B-6B2A-E176-4973EB1828F7}"/>
              </a:ext>
            </a:extLst>
          </p:cNvPr>
          <p:cNvSpPr/>
          <p:nvPr/>
        </p:nvSpPr>
        <p:spPr>
          <a:xfrm>
            <a:off x="3434436" y="5253764"/>
            <a:ext cx="1224000" cy="75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A2A93B7-E932-9F79-0BF1-9922402846D0}"/>
              </a:ext>
            </a:extLst>
          </p:cNvPr>
          <p:cNvCxnSpPr>
            <a:cxnSpLocks/>
            <a:stCxn id="3" idx="3"/>
            <a:endCxn id="60" idx="1"/>
          </p:cNvCxnSpPr>
          <p:nvPr/>
        </p:nvCxnSpPr>
        <p:spPr>
          <a:xfrm>
            <a:off x="1833900" y="3323427"/>
            <a:ext cx="1600536" cy="230833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CC7A54-5B53-D309-575E-424AFF098B44}"/>
              </a:ext>
            </a:extLst>
          </p:cNvPr>
          <p:cNvSpPr/>
          <p:nvPr/>
        </p:nvSpPr>
        <p:spPr>
          <a:xfrm>
            <a:off x="5859566" y="637089"/>
            <a:ext cx="1224000" cy="7560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7E37A0-B435-4CE0-7A83-D068818535EE}"/>
              </a:ext>
            </a:extLst>
          </p:cNvPr>
          <p:cNvSpPr/>
          <p:nvPr/>
        </p:nvSpPr>
        <p:spPr>
          <a:xfrm>
            <a:off x="5859566" y="2945426"/>
            <a:ext cx="1224000" cy="7560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5126DE-FECD-B80E-8791-17649CBA7918}"/>
              </a:ext>
            </a:extLst>
          </p:cNvPr>
          <p:cNvSpPr/>
          <p:nvPr/>
        </p:nvSpPr>
        <p:spPr>
          <a:xfrm>
            <a:off x="5859566" y="5253764"/>
            <a:ext cx="1224000" cy="756000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</a:t>
            </a:r>
            <a:r>
              <a:rPr lang="ko-KR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</a:p>
          <a:p>
            <a:pPr algn="ctr"/>
            <a:r>
              <a:rPr lang="en-US" altLang="ko-KR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08889D-94FD-988F-5375-DC32EAB62BB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658436" y="1015089"/>
            <a:ext cx="120113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8B7910-FD03-00F5-4631-31213A90D150}"/>
              </a:ext>
            </a:extLst>
          </p:cNvPr>
          <p:cNvCxnSpPr>
            <a:cxnSpLocks/>
            <a:stCxn id="42" idx="3"/>
            <a:endCxn id="14" idx="1"/>
          </p:cNvCxnSpPr>
          <p:nvPr/>
        </p:nvCxnSpPr>
        <p:spPr>
          <a:xfrm>
            <a:off x="4658436" y="3323426"/>
            <a:ext cx="120113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1D63918-9873-817F-CFDA-6FDC428AE793}"/>
              </a:ext>
            </a:extLst>
          </p:cNvPr>
          <p:cNvCxnSpPr>
            <a:cxnSpLocks/>
            <a:stCxn id="60" idx="3"/>
            <a:endCxn id="16" idx="1"/>
          </p:cNvCxnSpPr>
          <p:nvPr/>
        </p:nvCxnSpPr>
        <p:spPr>
          <a:xfrm>
            <a:off x="4658436" y="5631764"/>
            <a:ext cx="120113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1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1409554-84DC-4137-87C7-E3DFB8172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6" t="8000" r="28222" b="7778"/>
          <a:stretch/>
        </p:blipFill>
        <p:spPr>
          <a:xfrm>
            <a:off x="2949" y="0"/>
            <a:ext cx="3600902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BE2520-964F-4C08-A36F-48BDFA7D4A8D}"/>
              </a:ext>
            </a:extLst>
          </p:cNvPr>
          <p:cNvSpPr/>
          <p:nvPr/>
        </p:nvSpPr>
        <p:spPr>
          <a:xfrm>
            <a:off x="416560" y="792480"/>
            <a:ext cx="2754880" cy="524764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733E1-3638-4D8A-A2A1-CE5CADD68B18}"/>
              </a:ext>
            </a:extLst>
          </p:cNvPr>
          <p:cNvSpPr txBox="1"/>
          <p:nvPr/>
        </p:nvSpPr>
        <p:spPr>
          <a:xfrm>
            <a:off x="4627879" y="3295960"/>
            <a:ext cx="4046221" cy="83099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자동모드 터치 시</a:t>
            </a:r>
            <a:r>
              <a:rPr lang="en-US" altLang="ko-KR" sz="1200" dirty="0"/>
              <a:t>,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논 수위 혹은 밭 습도 지정창</a:t>
            </a:r>
            <a:r>
              <a:rPr lang="ko-KR" altLang="en-US" sz="1200" dirty="0"/>
              <a:t>이 나오며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지정한대로 자동조절</a:t>
            </a:r>
            <a:endParaRPr lang="en-US" altLang="ko-KR" sz="1200" dirty="0"/>
          </a:p>
          <a:p>
            <a:r>
              <a:rPr lang="ko-KR" altLang="en-US" sz="1200" dirty="0"/>
              <a:t>버튼의 색깔 차이를 통해 켜져 있는지</a:t>
            </a:r>
            <a:r>
              <a:rPr lang="en-US" altLang="ko-KR" sz="1200" dirty="0"/>
              <a:t>,</a:t>
            </a:r>
            <a:r>
              <a:rPr lang="ko-KR" altLang="en-US" sz="1200" dirty="0"/>
              <a:t> 꺼져 있는지 표시 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16C8B-B29F-4A6E-A7C7-BF6FE30F9B07}"/>
              </a:ext>
            </a:extLst>
          </p:cNvPr>
          <p:cNvSpPr txBox="1"/>
          <p:nvPr/>
        </p:nvSpPr>
        <p:spPr>
          <a:xfrm>
            <a:off x="1098136" y="792480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앱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시작화면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158AD6-3A6C-4F03-B1F1-DA9F1DAB00A0}"/>
              </a:ext>
            </a:extLst>
          </p:cNvPr>
          <p:cNvSpPr/>
          <p:nvPr/>
        </p:nvSpPr>
        <p:spPr>
          <a:xfrm>
            <a:off x="716280" y="5062192"/>
            <a:ext cx="2200638" cy="767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</a:t>
            </a:r>
            <a:r>
              <a:rPr lang="ko-KR" altLang="en-US" sz="1100" dirty="0"/>
              <a:t>로그</a:t>
            </a:r>
            <a:r>
              <a:rPr lang="en-US" altLang="ko-KR" sz="1100" dirty="0"/>
              <a:t>&gt;</a:t>
            </a:r>
          </a:p>
          <a:p>
            <a:pPr algn="ctr"/>
            <a:r>
              <a:rPr lang="en-US" altLang="ko-KR" sz="1000" dirty="0"/>
              <a:t>2022-07-12 15:30 </a:t>
            </a:r>
            <a:r>
              <a:rPr lang="ko-KR" altLang="en-US" sz="1000" dirty="0"/>
              <a:t>논 수위 자동조절</a:t>
            </a:r>
            <a:endParaRPr lang="en-US" altLang="ko-KR" sz="1000" dirty="0"/>
          </a:p>
          <a:p>
            <a:pPr algn="ctr"/>
            <a:r>
              <a:rPr lang="en-US" altLang="ko-KR" sz="1000" dirty="0"/>
              <a:t>~~</a:t>
            </a:r>
          </a:p>
          <a:p>
            <a:pPr algn="ctr"/>
            <a:r>
              <a:rPr lang="en-US" altLang="ko-KR" sz="1000" dirty="0"/>
              <a:t>~~</a:t>
            </a:r>
            <a:endParaRPr lang="ko-KR" altLang="en-US" sz="1000" dirty="0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C26FA1D1-AA90-48EC-ABC1-D73B2D23579D}"/>
              </a:ext>
            </a:extLst>
          </p:cNvPr>
          <p:cNvSpPr/>
          <p:nvPr/>
        </p:nvSpPr>
        <p:spPr>
          <a:xfrm>
            <a:off x="2632440" y="6230855"/>
            <a:ext cx="284480" cy="287847"/>
          </a:xfrm>
          <a:prstGeom prst="lef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1E717-BA99-4FEA-A47B-9B2D2F9F7F36}"/>
              </a:ext>
            </a:extLst>
          </p:cNvPr>
          <p:cNvSpPr txBox="1"/>
          <p:nvPr/>
        </p:nvSpPr>
        <p:spPr>
          <a:xfrm>
            <a:off x="716280" y="140366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논 수위</a:t>
            </a:r>
            <a:r>
              <a:rPr lang="en-US" altLang="ko-KR" sz="1400" b="1" dirty="0">
                <a:solidFill>
                  <a:srgbClr val="FF0000"/>
                </a:solidFill>
              </a:rPr>
              <a:t>: ~~ m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42CD2-BD4B-4EFE-BA0E-812F0628D344}"/>
              </a:ext>
            </a:extLst>
          </p:cNvPr>
          <p:cNvSpPr txBox="1"/>
          <p:nvPr/>
        </p:nvSpPr>
        <p:spPr>
          <a:xfrm>
            <a:off x="716280" y="3130862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밭 습도</a:t>
            </a:r>
            <a:r>
              <a:rPr lang="en-US" altLang="ko-KR" sz="1400" b="1" dirty="0">
                <a:solidFill>
                  <a:srgbClr val="FF0000"/>
                </a:solidFill>
              </a:rPr>
              <a:t>: ~~%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96FA32-9590-4FE0-AE76-CC68209A151E}"/>
              </a:ext>
            </a:extLst>
          </p:cNvPr>
          <p:cNvCxnSpPr>
            <a:cxnSpLocks/>
          </p:cNvCxnSpPr>
          <p:nvPr/>
        </p:nvCxnSpPr>
        <p:spPr>
          <a:xfrm>
            <a:off x="2002209" y="1933997"/>
            <a:ext cx="262567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1E1E46-F59B-4AB4-948B-6F16F8CF1832}"/>
              </a:ext>
            </a:extLst>
          </p:cNvPr>
          <p:cNvSpPr txBox="1"/>
          <p:nvPr/>
        </p:nvSpPr>
        <p:spPr>
          <a:xfrm>
            <a:off x="4627879" y="1639296"/>
            <a:ext cx="2015295" cy="156966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수위 표시와 동시에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직관적으로 알 수 있게</a:t>
            </a:r>
            <a:endParaRPr lang="en-US" altLang="ko-KR" sz="1200" dirty="0"/>
          </a:p>
          <a:p>
            <a:r>
              <a:rPr lang="ko-KR" altLang="en-US" sz="1200" b="1" dirty="0"/>
              <a:t>그림으로도 표현</a:t>
            </a:r>
            <a:endParaRPr lang="en-US" altLang="ko-KR" sz="1200" b="1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/>
              <a:t>논 깊이 정보를 사전에</a:t>
            </a:r>
            <a:r>
              <a:rPr lang="en-US" altLang="ko-KR" sz="1200" dirty="0"/>
              <a:t> </a:t>
            </a:r>
            <a:r>
              <a:rPr lang="ko-KR" altLang="en-US" sz="1200" dirty="0"/>
              <a:t>입력해줘야 함</a:t>
            </a:r>
            <a:endParaRPr lang="en-US" altLang="ko-K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r>
              <a:rPr lang="en-US" altLang="ko-KR" sz="1200" dirty="0"/>
              <a:t>+ m </a:t>
            </a:r>
            <a:r>
              <a:rPr lang="ko-KR" altLang="en-US" sz="1200" dirty="0"/>
              <a:t>단위 대신 </a:t>
            </a:r>
            <a:r>
              <a:rPr lang="en-US" altLang="ko-KR" sz="1200" dirty="0"/>
              <a:t>cm</a:t>
            </a:r>
            <a:r>
              <a:rPr lang="ko-KR" altLang="en-US" sz="1200" dirty="0"/>
              <a:t>으로 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환경설정</a:t>
            </a:r>
            <a:r>
              <a:rPr lang="ko-KR" altLang="en-US" sz="1200" dirty="0"/>
              <a:t>에서 수정 가능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B57EC-ABE8-46AA-B82C-D9A13FB9B5DD}"/>
              </a:ext>
            </a:extLst>
          </p:cNvPr>
          <p:cNvSpPr txBox="1"/>
          <p:nvPr/>
        </p:nvSpPr>
        <p:spPr>
          <a:xfrm>
            <a:off x="6873240" y="515481"/>
            <a:ext cx="235994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 err="1"/>
              <a:t>해야할</a:t>
            </a:r>
            <a:r>
              <a:rPr lang="ko-KR" altLang="en-US" sz="1400" b="1" dirty="0"/>
              <a:t> 일</a:t>
            </a:r>
            <a:r>
              <a:rPr lang="en-US" altLang="ko-KR" sz="1400" b="1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00B050"/>
                </a:solidFill>
              </a:rPr>
              <a:t>UI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화면 디자인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버튼 터치 시 이동 구현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00B050"/>
                </a:solidFill>
              </a:rPr>
              <a:t>Logic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네트워크 통신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정보 </a:t>
            </a:r>
            <a:r>
              <a:rPr lang="en-US" altLang="ko-KR" sz="1400"/>
              <a:t>DB </a:t>
            </a:r>
            <a:r>
              <a:rPr lang="ko-KR" altLang="en-US" sz="1400"/>
              <a:t>구축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050" b="1">
                <a:solidFill>
                  <a:srgbClr val="FF0000"/>
                </a:solidFill>
              </a:rPr>
              <a:t>※</a:t>
            </a:r>
            <a:r>
              <a:rPr lang="ko-KR" altLang="en-US" sz="1050" b="1">
                <a:solidFill>
                  <a:srgbClr val="FF0000"/>
                </a:solidFill>
              </a:rPr>
              <a:t>바탕화면 위젯은 다른 기능 완성 후 </a:t>
            </a:r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>
                <a:solidFill>
                  <a:srgbClr val="FF0000"/>
                </a:solidFill>
              </a:rPr>
              <a:t>    시간 남으면 구현해보는걸로</a:t>
            </a:r>
            <a:r>
              <a:rPr lang="en-US" altLang="ko-KR" sz="1050" b="1">
                <a:solidFill>
                  <a:srgbClr val="FF0000"/>
                </a:solidFill>
              </a:rPr>
              <a:t>..</a:t>
            </a:r>
          </a:p>
          <a:p>
            <a:endParaRPr lang="en-US" altLang="ko-KR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7F152C-5AC0-4DF4-B42C-572C5D3B1687}"/>
              </a:ext>
            </a:extLst>
          </p:cNvPr>
          <p:cNvSpPr/>
          <p:nvPr/>
        </p:nvSpPr>
        <p:spPr>
          <a:xfrm>
            <a:off x="2454140" y="939017"/>
            <a:ext cx="64108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422C32-4BAC-4469-88AF-51383C02AE7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095220" y="1092906"/>
            <a:ext cx="1532660" cy="735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06E06C-8799-4CB5-A547-6128B1BABAC3}"/>
              </a:ext>
            </a:extLst>
          </p:cNvPr>
          <p:cNvSpPr txBox="1"/>
          <p:nvPr/>
        </p:nvSpPr>
        <p:spPr>
          <a:xfrm>
            <a:off x="4663440" y="971024"/>
            <a:ext cx="1717040" cy="27699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터치 시</a:t>
            </a:r>
            <a:r>
              <a:rPr lang="en-US" altLang="ko-KR" sz="1200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튜토리얼 실행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010550-E81F-498D-811E-1533A4C9EA3F}"/>
              </a:ext>
            </a:extLst>
          </p:cNvPr>
          <p:cNvSpPr txBox="1"/>
          <p:nvPr/>
        </p:nvSpPr>
        <p:spPr>
          <a:xfrm>
            <a:off x="4627880" y="6078456"/>
            <a:ext cx="3706495" cy="46166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터치 시</a:t>
            </a:r>
            <a:r>
              <a:rPr lang="en-US" altLang="ko-KR" sz="1200" dirty="0"/>
              <a:t>, </a:t>
            </a:r>
            <a:r>
              <a:rPr lang="ko-KR" altLang="en-US" sz="1200" dirty="0"/>
              <a:t>시간순에 따른 </a:t>
            </a:r>
            <a:r>
              <a:rPr lang="ko-KR" altLang="en-US" sz="1200" b="1" dirty="0">
                <a:solidFill>
                  <a:srgbClr val="FF0000"/>
                </a:solidFill>
              </a:rPr>
              <a:t>전체 로그 </a:t>
            </a:r>
            <a:r>
              <a:rPr lang="ko-KR" altLang="en-US" sz="1200" dirty="0"/>
              <a:t>확인 가능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필터링 기능</a:t>
            </a:r>
            <a:r>
              <a:rPr lang="en-US" altLang="ko-KR" sz="1200" dirty="0"/>
              <a:t>,</a:t>
            </a:r>
            <a:r>
              <a:rPr lang="ko-KR" altLang="en-US" sz="1200" dirty="0"/>
              <a:t>특정 로그의 알림 </a:t>
            </a:r>
            <a:r>
              <a:rPr lang="en-US" altLang="ko-KR" sz="1200" dirty="0"/>
              <a:t>on/off </a:t>
            </a:r>
            <a:r>
              <a:rPr lang="ko-KR" altLang="en-US" sz="1200" dirty="0"/>
              <a:t>설정 기능 필요</a:t>
            </a:r>
            <a:endParaRPr lang="en-US" altLang="ko-KR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897B21-DBB0-4898-9C5A-2B12F2D8D704}"/>
              </a:ext>
            </a:extLst>
          </p:cNvPr>
          <p:cNvSpPr/>
          <p:nvPr/>
        </p:nvSpPr>
        <p:spPr>
          <a:xfrm>
            <a:off x="2427058" y="1892052"/>
            <a:ext cx="489861" cy="2183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응시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F5A091-F8CA-4DBE-F021-4B0C4E118A42}"/>
              </a:ext>
            </a:extLst>
          </p:cNvPr>
          <p:cNvSpPr/>
          <p:nvPr/>
        </p:nvSpPr>
        <p:spPr>
          <a:xfrm>
            <a:off x="723399" y="1862037"/>
            <a:ext cx="2193519" cy="837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F1FF46-2A9F-4EE7-B2E4-EDBA4590E664}"/>
              </a:ext>
            </a:extLst>
          </p:cNvPr>
          <p:cNvSpPr/>
          <p:nvPr/>
        </p:nvSpPr>
        <p:spPr>
          <a:xfrm>
            <a:off x="977900" y="2407106"/>
            <a:ext cx="1765300" cy="1796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352654-D90A-2281-0A23-C494D7E97BF0}"/>
              </a:ext>
            </a:extLst>
          </p:cNvPr>
          <p:cNvSpPr/>
          <p:nvPr/>
        </p:nvSpPr>
        <p:spPr>
          <a:xfrm>
            <a:off x="977899" y="2049634"/>
            <a:ext cx="18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716408-97AE-BC12-B218-7DA3717B0A7B}"/>
              </a:ext>
            </a:extLst>
          </p:cNvPr>
          <p:cNvSpPr/>
          <p:nvPr/>
        </p:nvSpPr>
        <p:spPr>
          <a:xfrm>
            <a:off x="2567423" y="2051271"/>
            <a:ext cx="18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7D05AA-BB3F-D771-0F9B-363894B830FE}"/>
              </a:ext>
            </a:extLst>
          </p:cNvPr>
          <p:cNvSpPr/>
          <p:nvPr/>
        </p:nvSpPr>
        <p:spPr>
          <a:xfrm>
            <a:off x="1157899" y="2230790"/>
            <a:ext cx="1409524" cy="1763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55EC5D-EAF9-FC3C-63E1-B44F9F5E7528}"/>
              </a:ext>
            </a:extLst>
          </p:cNvPr>
          <p:cNvSpPr/>
          <p:nvPr/>
        </p:nvSpPr>
        <p:spPr>
          <a:xfrm>
            <a:off x="1993399" y="2732475"/>
            <a:ext cx="902201" cy="32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자동조절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E4E1C71-BC17-D71C-087F-F3BC6D32AC1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895600" y="2894986"/>
            <a:ext cx="1732279" cy="8164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FD0055-B2CA-6BB2-2AC8-94DE720F7CC8}"/>
              </a:ext>
            </a:extLst>
          </p:cNvPr>
          <p:cNvSpPr/>
          <p:nvPr/>
        </p:nvSpPr>
        <p:spPr>
          <a:xfrm>
            <a:off x="753879" y="2731802"/>
            <a:ext cx="902201" cy="32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수위조절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F3131C-2305-FDF7-EB1B-814A1E93D074}"/>
              </a:ext>
            </a:extLst>
          </p:cNvPr>
          <p:cNvSpPr/>
          <p:nvPr/>
        </p:nvSpPr>
        <p:spPr>
          <a:xfrm>
            <a:off x="2029414" y="1454072"/>
            <a:ext cx="849452" cy="19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논 </a:t>
            </a:r>
            <a:r>
              <a:rPr lang="ko-KR" altLang="en-US" sz="900"/>
              <a:t>깊이 설정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9CEA49F-FBFD-1160-3595-737E29B803B8}"/>
              </a:ext>
            </a:extLst>
          </p:cNvPr>
          <p:cNvSpPr/>
          <p:nvPr/>
        </p:nvSpPr>
        <p:spPr>
          <a:xfrm>
            <a:off x="1993399" y="3467424"/>
            <a:ext cx="902201" cy="32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자동조절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0222A0-86BB-BE10-36AE-07B8A860AE77}"/>
              </a:ext>
            </a:extLst>
          </p:cNvPr>
          <p:cNvSpPr/>
          <p:nvPr/>
        </p:nvSpPr>
        <p:spPr>
          <a:xfrm>
            <a:off x="753879" y="3466751"/>
            <a:ext cx="902201" cy="32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습도조절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752-546A-43A7-7895-E9BF3DAAEC53}"/>
              </a:ext>
            </a:extLst>
          </p:cNvPr>
          <p:cNvSpPr txBox="1"/>
          <p:nvPr/>
        </p:nvSpPr>
        <p:spPr>
          <a:xfrm>
            <a:off x="4627878" y="4154595"/>
            <a:ext cx="2766061" cy="64633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조절 터치 시</a:t>
            </a:r>
            <a:r>
              <a:rPr lang="en-US" altLang="ko-KR" sz="1200" dirty="0"/>
              <a:t>,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조정할 수치 지정창</a:t>
            </a:r>
            <a:r>
              <a:rPr lang="ko-KR" altLang="en-US" sz="1200" dirty="0"/>
              <a:t>이 나오며</a:t>
            </a:r>
            <a:r>
              <a:rPr lang="en-US" altLang="ko-KR" sz="1200" dirty="0"/>
              <a:t>, </a:t>
            </a:r>
            <a:r>
              <a:rPr lang="ko-KR" altLang="en-US" sz="1200" dirty="0"/>
              <a:t>지정한대로 조절</a:t>
            </a:r>
            <a:endParaRPr lang="en-US" altLang="ko-KR" sz="12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802A22C-957D-6DFC-F01D-FF797B88A1B2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6200000" flipH="1">
            <a:off x="2573435" y="2423318"/>
            <a:ext cx="685988" cy="342289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24C83A-CF50-BD31-F3CF-3781911BE166}"/>
              </a:ext>
            </a:extLst>
          </p:cNvPr>
          <p:cNvSpPr/>
          <p:nvPr/>
        </p:nvSpPr>
        <p:spPr>
          <a:xfrm>
            <a:off x="1993399" y="3057541"/>
            <a:ext cx="969872" cy="184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켜짐</a:t>
            </a:r>
            <a:r>
              <a:rPr lang="en-US" altLang="ko-KR" sz="1200" dirty="0">
                <a:solidFill>
                  <a:schemeClr val="tx1"/>
                </a:solidFill>
              </a:rPr>
              <a:t>: 0.3m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D221A6-17D1-0DBE-9703-C786DAA14EA7}"/>
              </a:ext>
            </a:extLst>
          </p:cNvPr>
          <p:cNvSpPr/>
          <p:nvPr/>
        </p:nvSpPr>
        <p:spPr>
          <a:xfrm>
            <a:off x="1929899" y="3833325"/>
            <a:ext cx="969872" cy="184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꺼짐</a:t>
            </a:r>
            <a:r>
              <a:rPr lang="en-US" altLang="ko-KR" sz="1200" dirty="0">
                <a:solidFill>
                  <a:schemeClr val="tx1"/>
                </a:solidFill>
              </a:rPr>
              <a:t>: -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B18202-FBF9-63C7-0550-7B64C92CB8DC}"/>
              </a:ext>
            </a:extLst>
          </p:cNvPr>
          <p:cNvSpPr txBox="1"/>
          <p:nvPr/>
        </p:nvSpPr>
        <p:spPr>
          <a:xfrm>
            <a:off x="716280" y="462878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날씨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☀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81BFB30-E9B3-87E6-A527-327D67FA3984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2982663" y="4664072"/>
            <a:ext cx="479152" cy="2811281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1AE4EAB-0735-FB6F-92D7-E67830F83E95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1500469" y="4782673"/>
            <a:ext cx="3128455" cy="6136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B6F051-84D9-F8E8-8633-ED3102EF09EF}"/>
              </a:ext>
            </a:extLst>
          </p:cNvPr>
          <p:cNvSpPr txBox="1"/>
          <p:nvPr/>
        </p:nvSpPr>
        <p:spPr>
          <a:xfrm>
            <a:off x="4628924" y="4888531"/>
            <a:ext cx="4045175" cy="101566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터치 시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주간 날씨 정보 출력 </a:t>
            </a:r>
            <a:r>
              <a:rPr lang="en-US" altLang="ko-KR" sz="1200" dirty="0"/>
              <a:t>from </a:t>
            </a:r>
            <a:r>
              <a:rPr lang="ko-KR" altLang="en-US" sz="1200" dirty="0"/>
              <a:t>기상청</a:t>
            </a:r>
            <a:endParaRPr lang="en-US" altLang="ko-KR" sz="1200" dirty="0"/>
          </a:p>
          <a:p>
            <a:r>
              <a:rPr lang="en-US" altLang="ko-KR" sz="1200" dirty="0"/>
              <a:t>+ </a:t>
            </a:r>
            <a:r>
              <a:rPr lang="ko-KR" altLang="en-US" sz="1200" dirty="0"/>
              <a:t>습도센서를 통해 실제 현장에 비가 오는지를 파악하며</a:t>
            </a:r>
            <a:r>
              <a:rPr lang="en-US" altLang="ko-KR" sz="1200" dirty="0"/>
              <a:t>, </a:t>
            </a:r>
            <a:r>
              <a:rPr lang="ko-KR" altLang="en-US" sz="1200" dirty="0"/>
              <a:t>기상청 정보보다 센서 정보를 우선함</a:t>
            </a:r>
            <a:r>
              <a:rPr lang="en-US" altLang="ko-KR" sz="1200" dirty="0"/>
              <a:t>, </a:t>
            </a:r>
            <a:r>
              <a:rPr lang="ko-KR" altLang="en-US" sz="1200" dirty="0"/>
              <a:t>비가 오면 해당 시간의 영상정보를 별도로 기록</a:t>
            </a:r>
            <a:endParaRPr lang="en-US" altLang="ko-KR" sz="1200" dirty="0"/>
          </a:p>
          <a:p>
            <a:r>
              <a:rPr lang="en-US" altLang="ko-KR" sz="1200" dirty="0"/>
              <a:t>+ </a:t>
            </a:r>
            <a:r>
              <a:rPr lang="ko-KR" altLang="en-US" sz="1200" dirty="0"/>
              <a:t>날씨로그 기록</a:t>
            </a:r>
            <a:r>
              <a:rPr lang="en-US" altLang="ko-KR" sz="1200" dirty="0"/>
              <a:t>, </a:t>
            </a:r>
            <a:r>
              <a:rPr lang="ko-KR" altLang="en-US" sz="1200" b="1" dirty="0"/>
              <a:t>비 알림 설정</a:t>
            </a:r>
            <a:endParaRPr lang="en-US" altLang="ko-KR" sz="12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E00D461-E26A-B795-1192-045BB9D4075C}"/>
              </a:ext>
            </a:extLst>
          </p:cNvPr>
          <p:cNvSpPr/>
          <p:nvPr/>
        </p:nvSpPr>
        <p:spPr>
          <a:xfrm>
            <a:off x="576452" y="946368"/>
            <a:ext cx="485988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환경설정</a:t>
            </a:r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63B8C26-DDB9-CDF7-DEC4-BC0B42152B48}"/>
              </a:ext>
            </a:extLst>
          </p:cNvPr>
          <p:cNvSpPr/>
          <p:nvPr/>
        </p:nvSpPr>
        <p:spPr>
          <a:xfrm>
            <a:off x="741680" y="4095310"/>
            <a:ext cx="914400" cy="334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스피커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F547AB-FB0B-1E77-54D0-EDFAFD75306F}"/>
              </a:ext>
            </a:extLst>
          </p:cNvPr>
          <p:cNvSpPr/>
          <p:nvPr/>
        </p:nvSpPr>
        <p:spPr>
          <a:xfrm>
            <a:off x="1956560" y="4095310"/>
            <a:ext cx="914400" cy="334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카메라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6898B8-48E1-7A54-D17B-31D53684F7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"/>
          <a:stretch/>
        </p:blipFill>
        <p:spPr>
          <a:xfrm>
            <a:off x="495300" y="404913"/>
            <a:ext cx="8915400" cy="4848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8D5F8-825F-14C8-5289-41E0B3F23BD2}"/>
              </a:ext>
            </a:extLst>
          </p:cNvPr>
          <p:cNvSpPr txBox="1"/>
          <p:nvPr/>
        </p:nvSpPr>
        <p:spPr>
          <a:xfrm>
            <a:off x="2324100" y="5372785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2F5597"/>
                </a:highlight>
              </a:rPr>
              <a:t>https://github.com/dmlcjs0327/2022_JARVIS_ANDROID</a:t>
            </a:r>
          </a:p>
        </p:txBody>
      </p:sp>
    </p:spTree>
    <p:extLst>
      <p:ext uri="{BB962C8B-B14F-4D97-AF65-F5344CB8AC3E}">
        <p14:creationId xmlns:p14="http://schemas.microsoft.com/office/powerpoint/2010/main" val="261518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BCFF487-8630-AAC4-387B-5CA970FA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15" y="211147"/>
            <a:ext cx="8344370" cy="5712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83B3C-CC8D-6437-A674-01973E291CC8}"/>
              </a:ext>
            </a:extLst>
          </p:cNvPr>
          <p:cNvSpPr txBox="1"/>
          <p:nvPr/>
        </p:nvSpPr>
        <p:spPr>
          <a:xfrm>
            <a:off x="3953510" y="6012865"/>
            <a:ext cx="19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2F5597"/>
                </a:highlight>
              </a:rPr>
              <a:t>Language : Kotlin</a:t>
            </a:r>
            <a:endParaRPr lang="ko-KR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2F559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257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895</TotalTime>
  <Words>521</Words>
  <Application>Microsoft Office PowerPoint</Application>
  <PresentationFormat>A4 용지(210x297mm)</PresentationFormat>
  <Paragraphs>148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의천</dc:creator>
  <cp:lastModifiedBy>이 의천</cp:lastModifiedBy>
  <cp:revision>176</cp:revision>
  <dcterms:created xsi:type="dcterms:W3CDTF">2022-01-14T08:54:17Z</dcterms:created>
  <dcterms:modified xsi:type="dcterms:W3CDTF">2022-08-16T17:28:13Z</dcterms:modified>
</cp:coreProperties>
</file>