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62" r:id="rId5"/>
    <p:sldId id="289" r:id="rId6"/>
    <p:sldId id="259" r:id="rId7"/>
    <p:sldId id="260" r:id="rId8"/>
    <p:sldId id="261" r:id="rId9"/>
    <p:sldId id="286" r:id="rId10"/>
    <p:sldId id="263" r:id="rId11"/>
    <p:sldId id="264" r:id="rId12"/>
    <p:sldId id="279" r:id="rId13"/>
    <p:sldId id="280" r:id="rId14"/>
    <p:sldId id="267" r:id="rId15"/>
    <p:sldId id="281" r:id="rId16"/>
    <p:sldId id="282" r:id="rId17"/>
    <p:sldId id="283" r:id="rId18"/>
    <p:sldId id="284" r:id="rId19"/>
    <p:sldId id="285" r:id="rId20"/>
    <p:sldId id="287" r:id="rId21"/>
    <p:sldId id="288" r:id="rId22"/>
    <p:sldId id="274" r:id="rId23"/>
    <p:sldId id="275" r:id="rId24"/>
    <p:sldId id="278" r:id="rId25"/>
    <p:sldId id="276" r:id="rId26"/>
    <p:sldId id="277"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Lato" panose="020F0502020204030203"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IBLMVgS47WEWURiuMklW8CEUEl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0B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013" autoAdjust="0"/>
  </p:normalViewPr>
  <p:slideViewPr>
    <p:cSldViewPr snapToGrid="0">
      <p:cViewPr>
        <p:scale>
          <a:sx n="63" d="100"/>
          <a:sy n="63" d="100"/>
        </p:scale>
        <p:origin x="590"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0" dirty="0"/>
              <a:t>Introduction of team. Description of business context, purpose of the project. Quick overview of the presentation. Avoid the "lengthy introduction" in which you provide "background." This is boring. Instead get to your main analytical insights as quickly as possible.</a:t>
            </a:r>
            <a:endParaRPr dirty="0"/>
          </a:p>
          <a:p>
            <a:pPr marL="0" lvl="0" indent="0" algn="l" rtl="0">
              <a:lnSpc>
                <a:spcPct val="100000"/>
              </a:lnSpc>
              <a:spcBef>
                <a:spcPts val="0"/>
              </a:spcBef>
              <a:spcAft>
                <a:spcPts val="0"/>
              </a:spcAft>
              <a:buSzPts val="1400"/>
              <a:buNone/>
            </a:pPr>
            <a:br>
              <a:rPr lang="en-US" dirty="0"/>
            </a:br>
            <a:endParaRPr dirty="0"/>
          </a:p>
        </p:txBody>
      </p:sp>
      <p:sp>
        <p:nvSpPr>
          <p:cNvPr id="91" name="Google Shape;9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2D3B45"/>
              </a:buClr>
              <a:buSzPts val="1200"/>
              <a:buFont typeface="Lato"/>
              <a:buNone/>
            </a:pPr>
            <a:r>
              <a:rPr lang="en-US" dirty="0">
                <a:solidFill>
                  <a:srgbClr val="2D3B45"/>
                </a:solidFill>
                <a:latin typeface="Lato"/>
                <a:ea typeface="Lato"/>
                <a:cs typeface="Lato"/>
                <a:sym typeface="Lato"/>
              </a:rPr>
              <a:t>The first model we tried was XG Boost, which used a classification tree design.  We initially used the three-year profit variable as a continuous outcome and ran XG Boost using a regression fit.  This model performed very poorly, so we then used a classification method instead, grouping profit based on the 25th, 50th, and 75th percentiles.  This vastly improved model performance.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2d588baf7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212d588baf7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To summarize, for our final models, we used the customer trade grouping, customer longevity with Swire in groups, population from the USDA, market and business type descriptions as predictors</a:t>
            </a:r>
            <a:endParaRPr/>
          </a:p>
        </p:txBody>
      </p:sp>
      <p:sp>
        <p:nvSpPr>
          <p:cNvPr id="152" name="Google Shape;152;g212d588baf7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2d588baf7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212d588baf7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To summarize, for our final models, we used the customer trade grouping, customer longevity with Swire in groups, population from the USDA, market and business type descriptions as predictors</a:t>
            </a:r>
            <a:endParaRPr/>
          </a:p>
        </p:txBody>
      </p:sp>
      <p:sp>
        <p:nvSpPr>
          <p:cNvPr id="152" name="Google Shape;152;g212d588baf7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12</a:t>
            </a:fld>
            <a:endParaRPr/>
          </a:p>
        </p:txBody>
      </p:sp>
    </p:spTree>
    <p:extLst>
      <p:ext uri="{BB962C8B-B14F-4D97-AF65-F5344CB8AC3E}">
        <p14:creationId xmlns:p14="http://schemas.microsoft.com/office/powerpoint/2010/main" val="991850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2d588baf7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212d588baf7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To summarize, for our final models, we used the customer trade grouping, customer longevity with Swire in groups, population from the USDA, market and business type descriptions as predictors</a:t>
            </a:r>
            <a:endParaRPr/>
          </a:p>
        </p:txBody>
      </p:sp>
      <p:sp>
        <p:nvSpPr>
          <p:cNvPr id="152" name="Google Shape;152;g212d588baf7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13</a:t>
            </a:fld>
            <a:endParaRPr/>
          </a:p>
        </p:txBody>
      </p:sp>
    </p:spTree>
    <p:extLst>
      <p:ext uri="{BB962C8B-B14F-4D97-AF65-F5344CB8AC3E}">
        <p14:creationId xmlns:p14="http://schemas.microsoft.com/office/powerpoint/2010/main" val="814681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14503ebad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14503ebad0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Here is a graph which showed the most important predictors in the XG Boost Model.  A business type of direct-sales distribution was the most influential, followed by population and customers that used only equipment.</a:t>
            </a:r>
            <a:endParaRPr/>
          </a:p>
        </p:txBody>
      </p:sp>
      <p:sp>
        <p:nvSpPr>
          <p:cNvPr id="176" name="Google Shape;176;g214503ebad0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2d588baf7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212d588baf7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To summarize, for our final models, we used the customer trade grouping, customer longevity with Swire in groups, population from the USDA, market and business type descriptions as predictors</a:t>
            </a:r>
            <a:endParaRPr/>
          </a:p>
        </p:txBody>
      </p:sp>
      <p:sp>
        <p:nvSpPr>
          <p:cNvPr id="152" name="Google Shape;152;g212d588baf7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15</a:t>
            </a:fld>
            <a:endParaRPr/>
          </a:p>
        </p:txBody>
      </p:sp>
    </p:spTree>
    <p:extLst>
      <p:ext uri="{BB962C8B-B14F-4D97-AF65-F5344CB8AC3E}">
        <p14:creationId xmlns:p14="http://schemas.microsoft.com/office/powerpoint/2010/main" val="1512217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2d588baf7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212d588baf7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To summarize, for our final models, we used the customer trade grouping, customer longevity with Swire in groups, population from the USDA, market and business type descriptions as predictors</a:t>
            </a:r>
            <a:endParaRPr/>
          </a:p>
        </p:txBody>
      </p:sp>
      <p:sp>
        <p:nvSpPr>
          <p:cNvPr id="152" name="Google Shape;152;g212d588baf7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16</a:t>
            </a:fld>
            <a:endParaRPr/>
          </a:p>
        </p:txBody>
      </p:sp>
    </p:spTree>
    <p:extLst>
      <p:ext uri="{BB962C8B-B14F-4D97-AF65-F5344CB8AC3E}">
        <p14:creationId xmlns:p14="http://schemas.microsoft.com/office/powerpoint/2010/main" val="2121429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2d588baf7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212d588baf7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To summarize, for our final models, we used the customer trade grouping, customer longevity with Swire in groups, population from the USDA, market and business type descriptions as predictors</a:t>
            </a:r>
            <a:endParaRPr/>
          </a:p>
        </p:txBody>
      </p:sp>
      <p:sp>
        <p:nvSpPr>
          <p:cNvPr id="152" name="Google Shape;152;g212d588baf7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17</a:t>
            </a:fld>
            <a:endParaRPr/>
          </a:p>
        </p:txBody>
      </p:sp>
    </p:spTree>
    <p:extLst>
      <p:ext uri="{BB962C8B-B14F-4D97-AF65-F5344CB8AC3E}">
        <p14:creationId xmlns:p14="http://schemas.microsoft.com/office/powerpoint/2010/main" val="3863643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2d588baf7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212d588baf7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To summarize, for our final models, we used the customer trade grouping, customer longevity with Swire in groups, population from the USDA, market and business type descriptions as predictors</a:t>
            </a:r>
            <a:endParaRPr/>
          </a:p>
        </p:txBody>
      </p:sp>
      <p:sp>
        <p:nvSpPr>
          <p:cNvPr id="152" name="Google Shape;152;g212d588baf7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18</a:t>
            </a:fld>
            <a:endParaRPr/>
          </a:p>
        </p:txBody>
      </p:sp>
    </p:spTree>
    <p:extLst>
      <p:ext uri="{BB962C8B-B14F-4D97-AF65-F5344CB8AC3E}">
        <p14:creationId xmlns:p14="http://schemas.microsoft.com/office/powerpoint/2010/main" val="3651873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2d588baf7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212d588baf7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To summarize, for our final models, we used the customer trade grouping, customer longevity with Swire in groups, population from the USDA, market and business type descriptions as predictors</a:t>
            </a:r>
            <a:endParaRPr/>
          </a:p>
        </p:txBody>
      </p:sp>
      <p:sp>
        <p:nvSpPr>
          <p:cNvPr id="152" name="Google Shape;152;g212d588baf7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19</a:t>
            </a:fld>
            <a:endParaRPr/>
          </a:p>
        </p:txBody>
      </p:sp>
    </p:spTree>
    <p:extLst>
      <p:ext uri="{BB962C8B-B14F-4D97-AF65-F5344CB8AC3E}">
        <p14:creationId xmlns:p14="http://schemas.microsoft.com/office/powerpoint/2010/main" val="1637507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2d588baf7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212d588baf7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To summarize, for our final models, we used the customer trade grouping, customer longevity with Swire in groups, population from the USDA, market and business type descriptions as predictors</a:t>
            </a:r>
            <a:endParaRPr/>
          </a:p>
        </p:txBody>
      </p:sp>
      <p:sp>
        <p:nvSpPr>
          <p:cNvPr id="152" name="Google Shape;152;g212d588baf7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20</a:t>
            </a:fld>
            <a:endParaRPr/>
          </a:p>
        </p:txBody>
      </p:sp>
    </p:spTree>
    <p:extLst>
      <p:ext uri="{BB962C8B-B14F-4D97-AF65-F5344CB8AC3E}">
        <p14:creationId xmlns:p14="http://schemas.microsoft.com/office/powerpoint/2010/main" val="1173549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2d588baf7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212d588baf7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To summarize, for our final models, we used the customer trade grouping, customer longevity with Swire in groups, population from the USDA, market and business type descriptions as predictors</a:t>
            </a:r>
            <a:endParaRPr/>
          </a:p>
        </p:txBody>
      </p:sp>
      <p:sp>
        <p:nvSpPr>
          <p:cNvPr id="152" name="Google Shape;152;g212d588baf7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21</a:t>
            </a:fld>
            <a:endParaRPr/>
          </a:p>
        </p:txBody>
      </p:sp>
    </p:spTree>
    <p:extLst>
      <p:ext uri="{BB962C8B-B14F-4D97-AF65-F5344CB8AC3E}">
        <p14:creationId xmlns:p14="http://schemas.microsoft.com/office/powerpoint/2010/main" val="3027936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688719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AutoNum type="arabicPeriod"/>
            </a:pPr>
            <a:r>
              <a:rPr lang="en-US"/>
              <a:t>Need to understand what data points can be determined for new customers</a:t>
            </a:r>
            <a:endParaRPr/>
          </a:p>
          <a:p>
            <a:pPr marL="457200" lvl="0" indent="-317500" algn="l" rtl="0">
              <a:lnSpc>
                <a:spcPct val="100000"/>
              </a:lnSpc>
              <a:spcBef>
                <a:spcPts val="0"/>
              </a:spcBef>
              <a:spcAft>
                <a:spcPts val="0"/>
              </a:spcAft>
              <a:buSzPts val="1400"/>
              <a:buAutoNum type="arabicPeriod"/>
            </a:pPr>
            <a:r>
              <a:rPr lang="en-US"/>
              <a:t>Linear model is recommended based of the XG Boost vs Linear Model, however there are still other models that can be explored.</a:t>
            </a:r>
            <a:endParaRPr/>
          </a:p>
          <a:p>
            <a:pPr marL="457200" lvl="0" indent="-317500" algn="l" rtl="0">
              <a:lnSpc>
                <a:spcPct val="100000"/>
              </a:lnSpc>
              <a:spcBef>
                <a:spcPts val="0"/>
              </a:spcBef>
              <a:spcAft>
                <a:spcPts val="0"/>
              </a:spcAft>
              <a:buSzPts val="1400"/>
              <a:buAutoNum type="arabicPeriod"/>
            </a:pPr>
            <a:r>
              <a:rPr lang="en-US"/>
              <a:t>In Linear Model, explore other data points. Is able to help support an outcome for a customer if able to get the data from a customer. </a:t>
            </a:r>
            <a:endParaRPr/>
          </a:p>
          <a:p>
            <a:pPr marL="457200" lvl="0" indent="-317500" algn="l" rtl="0">
              <a:lnSpc>
                <a:spcPct val="100000"/>
              </a:lnSpc>
              <a:spcBef>
                <a:spcPts val="0"/>
              </a:spcBef>
              <a:spcAft>
                <a:spcPts val="0"/>
              </a:spcAft>
              <a:buSzPts val="1400"/>
              <a:buAutoNum type="arabicPeriod"/>
            </a:pPr>
            <a:r>
              <a:rPr lang="en-US"/>
              <a:t>Need to build a standardized acceptable pricing strategy for each product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a:t>For our models, we created dummy variables for all categorical variables.  There was a handful of observations with missing data which we also removed.  One thing I noticed when reviewing the trade channel descriptions was that a lot of the information seemed redundant, which gave us concern about multicollinearity.  We reduced the trade channel descriptions to a single variable for the model.  Customer longevity with Swire was grouped into less than a year, 1-5 years, and more than five years.  We used a 80/20 training-test split for model analysis.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a:t>For our models, we created dummy variables for all categorical variables.  There was a handful of observations with missing data which we also removed.  One thing I noticed when reviewing the trade channel descriptions was that a lot of the information seemed redundant, which gave us concern about multicollinearity.  We reduced the trade channel descriptions to a single variable for the model.  Customer longevity with Swire was grouped into less than a year, 1-5 years, and more than five years.  We used a 80/20 training-test split for model analysis.</a:t>
            </a:r>
            <a:endParaRPr/>
          </a:p>
        </p:txBody>
      </p:sp>
    </p:spTree>
    <p:extLst>
      <p:ext uri="{BB962C8B-B14F-4D97-AF65-F5344CB8AC3E}">
        <p14:creationId xmlns:p14="http://schemas.microsoft.com/office/powerpoint/2010/main" val="1569940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a:t>- Limited data when onboarding new customer before Coca-Cola makes a decision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2D3B45"/>
              </a:buClr>
              <a:buSzPts val="1200"/>
              <a:buFont typeface="Lato"/>
              <a:buNone/>
            </a:pPr>
            <a:r>
              <a:rPr lang="en-US" dirty="0">
                <a:solidFill>
                  <a:srgbClr val="2D3B45"/>
                </a:solidFill>
                <a:latin typeface="Lato"/>
                <a:ea typeface="Lato"/>
                <a:cs typeface="Lato"/>
                <a:sym typeface="Lato"/>
              </a:rPr>
              <a:t>The first model we tried was XG Boost, which used a classification tree design.  We initially used the three-year profit variable as a continuous outcome and ran XG Boost using a regression fit.  This model performed very poorly, so we then used a classification method instead, grouping profit based on the 25th, 50th, and 75th percentiles.  This vastly improved model performance.  </a:t>
            </a:r>
            <a:endParaRPr dirty="0"/>
          </a:p>
        </p:txBody>
      </p:sp>
    </p:spTree>
    <p:extLst>
      <p:ext uri="{BB962C8B-B14F-4D97-AF65-F5344CB8AC3E}">
        <p14:creationId xmlns:p14="http://schemas.microsoft.com/office/powerpoint/2010/main" val="1799810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4"/>
          <p:cNvSpPr>
            <a:spLocks noGrp="1"/>
          </p:cNvSpPr>
          <p:nvPr>
            <p:ph type="pic" idx="2"/>
          </p:nvPr>
        </p:nvSpPr>
        <p:spPr>
          <a:xfrm>
            <a:off x="5183188" y="987425"/>
            <a:ext cx="6172200" cy="4873625"/>
          </a:xfrm>
          <a:prstGeom prst="rect">
            <a:avLst/>
          </a:prstGeom>
          <a:noFill/>
          <a:ln>
            <a:noFill/>
          </a:ln>
        </p:spPr>
      </p:sp>
      <p:sp>
        <p:nvSpPr>
          <p:cNvPr id="72" name="Google Shape;72;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415600" y="496667"/>
            <a:ext cx="11360800" cy="978000"/>
          </a:xfrm>
          <a:prstGeom prst="rect">
            <a:avLst/>
          </a:prstGeom>
          <a:noFill/>
          <a:ln>
            <a:noFill/>
          </a:ln>
        </p:spPr>
        <p:txBody>
          <a:bodyPr spcFirstLastPara="1" wrap="square" lIns="91425" tIns="91425" rIns="91425" bIns="91425" anchor="b" anchorCtr="0">
            <a:normAutofit/>
          </a:bodyPr>
          <a:lstStyle>
            <a:lvl1pPr lvl="0" algn="l">
              <a:lnSpc>
                <a:spcPct val="90000"/>
              </a:lnSpc>
              <a:spcBef>
                <a:spcPts val="0"/>
              </a:spcBef>
              <a:spcAft>
                <a:spcPts val="0"/>
              </a:spcAft>
              <a:buClr>
                <a:schemeClr val="dk1"/>
              </a:buClr>
              <a:buSzPts val="3000"/>
              <a:buFont typeface="Calibri"/>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9" name="Google Shape;29;p17"/>
          <p:cNvSpPr txBox="1">
            <a:spLocks noGrp="1"/>
          </p:cNvSpPr>
          <p:nvPr>
            <p:ph type="body" idx="1"/>
          </p:nvPr>
        </p:nvSpPr>
        <p:spPr>
          <a:xfrm>
            <a:off x="415600" y="1958433"/>
            <a:ext cx="11360800" cy="4133200"/>
          </a:xfrm>
          <a:prstGeom prst="rect">
            <a:avLst/>
          </a:prstGeom>
          <a:noFill/>
          <a:ln>
            <a:noFill/>
          </a:ln>
        </p:spPr>
        <p:txBody>
          <a:bodyPr spcFirstLastPara="1" wrap="square" lIns="91425" tIns="91425" rIns="91425" bIns="91425" anchor="t" anchorCtr="0">
            <a:normAutofit/>
          </a:bodyPr>
          <a:lstStyle>
            <a:lvl1pPr marL="457200" lvl="0" indent="-342900" algn="l">
              <a:lnSpc>
                <a:spcPct val="90000"/>
              </a:lnSpc>
              <a:spcBef>
                <a:spcPts val="0"/>
              </a:spcBef>
              <a:spcAft>
                <a:spcPts val="0"/>
              </a:spcAft>
              <a:buClr>
                <a:schemeClr val="dk1"/>
              </a:buClr>
              <a:buSzPts val="1800"/>
              <a:buChar char="●"/>
              <a:defRPr/>
            </a:lvl1pPr>
            <a:lvl2pPr marL="914400" lvl="1" indent="-317500" algn="l">
              <a:lnSpc>
                <a:spcPct val="90000"/>
              </a:lnSpc>
              <a:spcBef>
                <a:spcPts val="0"/>
              </a:spcBef>
              <a:spcAft>
                <a:spcPts val="0"/>
              </a:spcAft>
              <a:buClr>
                <a:schemeClr val="dk1"/>
              </a:buClr>
              <a:buSzPts val="1400"/>
              <a:buChar char="○"/>
              <a:defRPr/>
            </a:lvl2pPr>
            <a:lvl3pPr marL="1371600" lvl="2" indent="-317500" algn="l">
              <a:lnSpc>
                <a:spcPct val="90000"/>
              </a:lnSpc>
              <a:spcBef>
                <a:spcPts val="0"/>
              </a:spcBef>
              <a:spcAft>
                <a:spcPts val="0"/>
              </a:spcAft>
              <a:buClr>
                <a:schemeClr val="dk1"/>
              </a:buClr>
              <a:buSzPts val="1400"/>
              <a:buChar char="■"/>
              <a:defRPr/>
            </a:lvl3pPr>
            <a:lvl4pPr marL="1828800" lvl="3" indent="-317500" algn="l">
              <a:lnSpc>
                <a:spcPct val="90000"/>
              </a:lnSpc>
              <a:spcBef>
                <a:spcPts val="0"/>
              </a:spcBef>
              <a:spcAft>
                <a:spcPts val="0"/>
              </a:spcAft>
              <a:buClr>
                <a:schemeClr val="dk1"/>
              </a:buClr>
              <a:buSzPts val="1400"/>
              <a:buChar char="●"/>
              <a:defRPr/>
            </a:lvl4pPr>
            <a:lvl5pPr marL="2286000" lvl="4" indent="-317500" algn="l">
              <a:lnSpc>
                <a:spcPct val="90000"/>
              </a:lnSpc>
              <a:spcBef>
                <a:spcPts val="0"/>
              </a:spcBef>
              <a:spcAft>
                <a:spcPts val="0"/>
              </a:spcAft>
              <a:buClr>
                <a:schemeClr val="dk1"/>
              </a:buClr>
              <a:buSzPts val="1400"/>
              <a:buChar char="○"/>
              <a:defRPr/>
            </a:lvl5pPr>
            <a:lvl6pPr marL="2743200" lvl="5" indent="-317500" algn="l">
              <a:lnSpc>
                <a:spcPct val="90000"/>
              </a:lnSpc>
              <a:spcBef>
                <a:spcPts val="0"/>
              </a:spcBef>
              <a:spcAft>
                <a:spcPts val="0"/>
              </a:spcAft>
              <a:buClr>
                <a:schemeClr val="dk1"/>
              </a:buClr>
              <a:buSzPts val="1400"/>
              <a:buChar char="■"/>
              <a:defRPr/>
            </a:lvl6pPr>
            <a:lvl7pPr marL="3200400" lvl="6" indent="-317500" algn="l">
              <a:lnSpc>
                <a:spcPct val="90000"/>
              </a:lnSpc>
              <a:spcBef>
                <a:spcPts val="0"/>
              </a:spcBef>
              <a:spcAft>
                <a:spcPts val="0"/>
              </a:spcAft>
              <a:buClr>
                <a:schemeClr val="dk1"/>
              </a:buClr>
              <a:buSzPts val="1400"/>
              <a:buChar char="●"/>
              <a:defRPr/>
            </a:lvl7pPr>
            <a:lvl8pPr marL="3657600" lvl="7" indent="-317500" algn="l">
              <a:lnSpc>
                <a:spcPct val="90000"/>
              </a:lnSpc>
              <a:spcBef>
                <a:spcPts val="0"/>
              </a:spcBef>
              <a:spcAft>
                <a:spcPts val="0"/>
              </a:spcAft>
              <a:buClr>
                <a:schemeClr val="dk1"/>
              </a:buClr>
              <a:buSzPts val="1400"/>
              <a:buChar char="○"/>
              <a:defRPr/>
            </a:lvl8pPr>
            <a:lvl9pPr marL="4114800" lvl="8" indent="-317500" algn="l">
              <a:lnSpc>
                <a:spcPct val="90000"/>
              </a:lnSpc>
              <a:spcBef>
                <a:spcPts val="0"/>
              </a:spcBef>
              <a:spcAft>
                <a:spcPts val="0"/>
              </a:spcAft>
              <a:buClr>
                <a:schemeClr val="dk1"/>
              </a:buClr>
              <a:buSzPts val="1400"/>
              <a:buChar char="■"/>
              <a:defRPr/>
            </a:lvl9pPr>
          </a:lstStyle>
          <a:p>
            <a:endParaRPr/>
          </a:p>
        </p:txBody>
      </p:sp>
      <p:sp>
        <p:nvSpPr>
          <p:cNvPr id="30" name="Google Shape;30;p1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 descr="A picture containing beverage, food, soft drink, bottle&#10;&#10;Description automatically generated"/>
          <p:cNvPicPr preferRelativeResize="0"/>
          <p:nvPr/>
        </p:nvPicPr>
        <p:blipFill rotWithShape="1">
          <a:blip r:embed="rId3">
            <a:alphaModFix/>
          </a:blip>
          <a:srcRect/>
          <a:stretch/>
        </p:blipFill>
        <p:spPr>
          <a:xfrm>
            <a:off x="-1" y="0"/>
            <a:ext cx="12192000" cy="6858000"/>
          </a:xfrm>
          <a:prstGeom prst="rect">
            <a:avLst/>
          </a:prstGeom>
          <a:noFill/>
          <a:ln>
            <a:noFill/>
          </a:ln>
        </p:spPr>
      </p:pic>
      <p:sp>
        <p:nvSpPr>
          <p:cNvPr id="94" name="Google Shape;94;p1"/>
          <p:cNvSpPr txBox="1">
            <a:spLocks noGrp="1"/>
          </p:cNvSpPr>
          <p:nvPr>
            <p:ph type="ctrTitle"/>
          </p:nvPr>
        </p:nvSpPr>
        <p:spPr>
          <a:xfrm>
            <a:off x="2057400" y="883480"/>
            <a:ext cx="976884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Arial"/>
              <a:buNone/>
            </a:pPr>
            <a:r>
              <a:rPr lang="en-US" dirty="0">
                <a:solidFill>
                  <a:schemeClr val="lt1"/>
                </a:solidFill>
                <a:latin typeface="Arial"/>
                <a:ea typeface="Arial"/>
                <a:cs typeface="Arial"/>
                <a:sym typeface="Arial"/>
              </a:rPr>
              <a:t>Swire Coca-Cola</a:t>
            </a:r>
            <a:br>
              <a:rPr lang="en-US" dirty="0">
                <a:solidFill>
                  <a:schemeClr val="lt1"/>
                </a:solidFill>
                <a:latin typeface="Arial"/>
                <a:ea typeface="Arial"/>
                <a:cs typeface="Arial"/>
                <a:sym typeface="Arial"/>
              </a:rPr>
            </a:br>
            <a:br>
              <a:rPr lang="en-US" sz="5300" dirty="0">
                <a:solidFill>
                  <a:schemeClr val="lt1"/>
                </a:solidFill>
                <a:latin typeface="Arial"/>
                <a:ea typeface="Arial"/>
                <a:cs typeface="Arial"/>
                <a:sym typeface="Arial"/>
              </a:rPr>
            </a:br>
            <a:r>
              <a:rPr lang="en-US" sz="5300" dirty="0">
                <a:solidFill>
                  <a:schemeClr val="lt1"/>
                </a:solidFill>
                <a:latin typeface="Arial"/>
                <a:ea typeface="Arial"/>
                <a:cs typeface="Arial"/>
                <a:sym typeface="Arial"/>
              </a:rPr>
              <a:t>Predicting Customer Success </a:t>
            </a:r>
            <a:endParaRPr dirty="0">
              <a:solidFill>
                <a:schemeClr val="lt1"/>
              </a:solidFill>
              <a:latin typeface="Arial"/>
              <a:ea typeface="Arial"/>
              <a:cs typeface="Arial"/>
              <a:sym typeface="Arial"/>
            </a:endParaRPr>
          </a:p>
        </p:txBody>
      </p:sp>
      <p:sp>
        <p:nvSpPr>
          <p:cNvPr id="95" name="Google Shape;95;p1"/>
          <p:cNvSpPr txBox="1">
            <a:spLocks noGrp="1"/>
          </p:cNvSpPr>
          <p:nvPr>
            <p:ph type="subTitle" idx="1"/>
          </p:nvPr>
        </p:nvSpPr>
        <p:spPr>
          <a:xfrm>
            <a:off x="2057400" y="4154559"/>
            <a:ext cx="9144000" cy="1655762"/>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90000"/>
              </a:lnSpc>
              <a:spcBef>
                <a:spcPts val="0"/>
              </a:spcBef>
              <a:spcAft>
                <a:spcPts val="0"/>
              </a:spcAft>
              <a:buClr>
                <a:schemeClr val="lt1"/>
              </a:buClr>
              <a:buSzPts val="2400"/>
              <a:buNone/>
            </a:pPr>
            <a:r>
              <a:rPr lang="en-US">
                <a:solidFill>
                  <a:schemeClr val="lt1"/>
                </a:solidFill>
                <a:latin typeface="Arial"/>
                <a:ea typeface="Arial"/>
                <a:cs typeface="Arial"/>
                <a:sym typeface="Arial"/>
              </a:rPr>
              <a:t>Brian Burdick</a:t>
            </a:r>
            <a:endParaRPr/>
          </a:p>
          <a:p>
            <a:pPr marL="0" lvl="0" indent="0" algn="ctr" rtl="0">
              <a:lnSpc>
                <a:spcPct val="90000"/>
              </a:lnSpc>
              <a:spcBef>
                <a:spcPts val="1000"/>
              </a:spcBef>
              <a:spcAft>
                <a:spcPts val="0"/>
              </a:spcAft>
              <a:buClr>
                <a:schemeClr val="lt1"/>
              </a:buClr>
              <a:buSzPts val="2400"/>
              <a:buNone/>
            </a:pPr>
            <a:r>
              <a:rPr lang="en-US">
                <a:solidFill>
                  <a:schemeClr val="lt1"/>
                </a:solidFill>
                <a:latin typeface="Arial"/>
                <a:ea typeface="Arial"/>
                <a:cs typeface="Arial"/>
                <a:sym typeface="Arial"/>
              </a:rPr>
              <a:t>Derick Lee</a:t>
            </a:r>
            <a:endParaRPr/>
          </a:p>
          <a:p>
            <a:pPr marL="0" lvl="0" indent="0" algn="ctr" rtl="0">
              <a:lnSpc>
                <a:spcPct val="90000"/>
              </a:lnSpc>
              <a:spcBef>
                <a:spcPts val="1000"/>
              </a:spcBef>
              <a:spcAft>
                <a:spcPts val="0"/>
              </a:spcAft>
              <a:buClr>
                <a:schemeClr val="lt1"/>
              </a:buClr>
              <a:buSzPts val="2400"/>
              <a:buNone/>
            </a:pPr>
            <a:r>
              <a:rPr lang="en-US">
                <a:solidFill>
                  <a:schemeClr val="lt1"/>
                </a:solidFill>
                <a:latin typeface="Arial"/>
                <a:ea typeface="Arial"/>
                <a:cs typeface="Arial"/>
                <a:sym typeface="Arial"/>
              </a:rPr>
              <a:t>Kayla Smartz</a:t>
            </a:r>
            <a:endParaRPr/>
          </a:p>
          <a:p>
            <a:pPr marL="0" lvl="0" indent="0" algn="ctr" rtl="0">
              <a:lnSpc>
                <a:spcPct val="90000"/>
              </a:lnSpc>
              <a:spcBef>
                <a:spcPts val="1000"/>
              </a:spcBef>
              <a:spcAft>
                <a:spcPts val="0"/>
              </a:spcAft>
              <a:buClr>
                <a:schemeClr val="lt1"/>
              </a:buClr>
              <a:buSzPts val="2400"/>
              <a:buNone/>
            </a:pPr>
            <a:r>
              <a:rPr lang="en-US">
                <a:solidFill>
                  <a:schemeClr val="lt1"/>
                </a:solidFill>
                <a:latin typeface="Arial"/>
                <a:ea typeface="Arial"/>
                <a:cs typeface="Arial"/>
                <a:sym typeface="Arial"/>
              </a:rPr>
              <a:t>Sandy White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20B17"/>
        </a:solidFill>
        <a:effectLst/>
      </p:bgPr>
    </p:bg>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0" y="439517"/>
            <a:ext cx="11360800" cy="978000"/>
          </a:xfrm>
          <a:prstGeom prst="rect">
            <a:avLst/>
          </a:prstGeom>
          <a:noFill/>
          <a:ln>
            <a:noFill/>
          </a:ln>
        </p:spPr>
        <p:txBody>
          <a:bodyPr spcFirstLastPara="1" wrap="square" lIns="121900" tIns="121900" rIns="121900" bIns="121900" anchor="b" anchorCtr="0">
            <a:normAutofit/>
          </a:bodyPr>
          <a:lstStyle/>
          <a:p>
            <a:pPr marL="0" lvl="0" indent="0" algn="l" rtl="0">
              <a:lnSpc>
                <a:spcPct val="90000"/>
              </a:lnSpc>
              <a:spcBef>
                <a:spcPts val="0"/>
              </a:spcBef>
              <a:spcAft>
                <a:spcPts val="0"/>
              </a:spcAft>
              <a:buClr>
                <a:schemeClr val="lt1"/>
              </a:buClr>
              <a:buSzPts val="3000"/>
              <a:buFont typeface="Arial"/>
              <a:buNone/>
            </a:pP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Outcome Variables for Final Model</a:t>
            </a:r>
            <a:endParaRPr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endParaRPr>
          </a:p>
        </p:txBody>
      </p:sp>
      <p:cxnSp>
        <p:nvCxnSpPr>
          <p:cNvPr id="148" name="Google Shape;148;p7"/>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
        <p:nvSpPr>
          <p:cNvPr id="3" name="TextBox 2">
            <a:extLst>
              <a:ext uri="{FF2B5EF4-FFF2-40B4-BE49-F238E27FC236}">
                <a16:creationId xmlns:a16="http://schemas.microsoft.com/office/drawing/2014/main" id="{2E4D5817-7D8E-E013-2F1E-3397E64150F7}"/>
              </a:ext>
            </a:extLst>
          </p:cNvPr>
          <p:cNvSpPr txBox="1"/>
          <p:nvPr/>
        </p:nvSpPr>
        <p:spPr>
          <a:xfrm>
            <a:off x="292608" y="1658112"/>
            <a:ext cx="11497056" cy="2862322"/>
          </a:xfrm>
          <a:prstGeom prst="rect">
            <a:avLst/>
          </a:prstGeom>
          <a:noFill/>
        </p:spPr>
        <p:txBody>
          <a:bodyPr wrap="square">
            <a:spAutoFit/>
          </a:bodyPr>
          <a:lstStyle/>
          <a:p>
            <a:pPr marL="612140" indent="-571500">
              <a:buClr>
                <a:schemeClr val="lt1"/>
              </a:buClr>
              <a:buSzPct val="100000"/>
              <a:buFont typeface="Arial" panose="020B0604020202020204" pitchFamily="34" charset="0"/>
              <a:buChar char="•"/>
            </a:pP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XG Boost</a:t>
            </a:r>
          </a:p>
          <a:p>
            <a:pPr marL="1069340" lvl="1" indent="-571500">
              <a:buClr>
                <a:schemeClr val="lt1"/>
              </a:buClr>
              <a:buSzPct val="100000"/>
              <a:buFont typeface="Arial" panose="020B0604020202020204" pitchFamily="34" charset="0"/>
              <a:buChar char="•"/>
            </a:pP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Regression performed poorly so used classification method instead</a:t>
            </a:r>
          </a:p>
          <a:p>
            <a:pPr marL="1069340" lvl="1" indent="-571500">
              <a:buClr>
                <a:schemeClr val="lt1"/>
              </a:buClr>
              <a:buSzPct val="100000"/>
              <a:buFont typeface="Arial" panose="020B0604020202020204" pitchFamily="34" charset="0"/>
              <a:buChar char="•"/>
            </a:pP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Quartile outcome variable using three-</a:t>
            </a:r>
            <a:r>
              <a:rPr lang="en-US" sz="36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yr</a:t>
            </a: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 profit </a:t>
            </a:r>
          </a:p>
          <a:p>
            <a:pPr marL="1526540" lvl="2" indent="-571500">
              <a:buClr>
                <a:schemeClr val="lt1"/>
              </a:buClr>
              <a:buSzPct val="100000"/>
              <a:buFont typeface="Arial" panose="020B0604020202020204" pitchFamily="34" charset="0"/>
              <a:buChar char="•"/>
            </a:pP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Used 25th, 50th, and 75th percentiles for grouping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20B17"/>
        </a:solidFill>
        <a:effectLst/>
      </p:bgPr>
    </p:bg>
    <p:spTree>
      <p:nvGrpSpPr>
        <p:cNvPr id="1" name="Shape 153"/>
        <p:cNvGrpSpPr/>
        <p:nvPr/>
      </p:nvGrpSpPr>
      <p:grpSpPr>
        <a:xfrm>
          <a:off x="0" y="0"/>
          <a:ext cx="0" cy="0"/>
          <a:chOff x="0" y="0"/>
          <a:chExt cx="0" cy="0"/>
        </a:xfrm>
      </p:grpSpPr>
      <p:sp>
        <p:nvSpPr>
          <p:cNvPr id="154" name="Google Shape;154;g212d588baf7_0_12"/>
          <p:cNvSpPr txBox="1">
            <a:spLocks noGrp="1"/>
          </p:cNvSpPr>
          <p:nvPr>
            <p:ph type="title"/>
          </p:nvPr>
        </p:nvSpPr>
        <p:spPr>
          <a:xfrm>
            <a:off x="0" y="353567"/>
            <a:ext cx="11360700" cy="9780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SzPts val="3000"/>
              <a:buNone/>
            </a:pPr>
            <a:r>
              <a:rPr lang="en-US" sz="3600" dirty="0">
                <a:solidFill>
                  <a:schemeClr val="lt1"/>
                </a:solidFill>
              </a:rPr>
              <a:t>Predictor Variables for Final Model</a:t>
            </a:r>
            <a:endParaRPr sz="3600" dirty="0">
              <a:solidFill>
                <a:schemeClr val="lt1"/>
              </a:solidFill>
            </a:endParaRPr>
          </a:p>
        </p:txBody>
      </p:sp>
      <p:sp>
        <p:nvSpPr>
          <p:cNvPr id="155" name="Google Shape;155;g212d588baf7_0_12"/>
          <p:cNvSpPr txBox="1">
            <a:spLocks noGrp="1"/>
          </p:cNvSpPr>
          <p:nvPr>
            <p:ph type="body" idx="1"/>
          </p:nvPr>
        </p:nvSpPr>
        <p:spPr>
          <a:xfrm>
            <a:off x="415650" y="1812129"/>
            <a:ext cx="11360700" cy="41331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90000"/>
              </a:lnSpc>
              <a:spcBef>
                <a:spcPts val="1600"/>
              </a:spcBef>
              <a:spcAft>
                <a:spcPts val="0"/>
              </a:spcAft>
              <a:buClr>
                <a:schemeClr val="lt1"/>
              </a:buClr>
              <a:buSzPts val="1800"/>
              <a:buFont typeface="Arial"/>
              <a:buNone/>
            </a:pPr>
            <a:r>
              <a:rPr lang="en-US" sz="36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Dummy Predictors:</a:t>
            </a:r>
          </a:p>
          <a:p>
            <a:pPr indent="-457200">
              <a:spcBef>
                <a:spcPts val="1600"/>
              </a:spcBef>
              <a:buClr>
                <a:schemeClr val="lt1"/>
              </a:buClr>
            </a:pPr>
            <a:r>
              <a:rPr lang="en-US" sz="36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Customer trade grouping</a:t>
            </a:r>
          </a:p>
          <a:p>
            <a:pPr indent="-457200">
              <a:spcBef>
                <a:spcPts val="1600"/>
              </a:spcBef>
              <a:buClr>
                <a:schemeClr val="lt1"/>
              </a:buClr>
            </a:pPr>
            <a:r>
              <a:rPr lang="en-US" sz="36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Customer longevity grouping</a:t>
            </a:r>
          </a:p>
          <a:p>
            <a:pPr indent="-457200">
              <a:spcBef>
                <a:spcPts val="1600"/>
              </a:spcBef>
              <a:buClr>
                <a:schemeClr val="lt1"/>
              </a:buClr>
            </a:pPr>
            <a:r>
              <a:rPr lang="en-US" sz="36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Population</a:t>
            </a:r>
          </a:p>
          <a:p>
            <a:pPr indent="-457200">
              <a:spcBef>
                <a:spcPts val="1600"/>
              </a:spcBef>
              <a:buClr>
                <a:schemeClr val="lt1"/>
              </a:buClr>
            </a:pPr>
            <a:r>
              <a:rPr lang="en-US" sz="36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Market description</a:t>
            </a:r>
            <a:endPar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indent="-457200">
              <a:spcBef>
                <a:spcPts val="1600"/>
              </a:spcBef>
              <a:buClr>
                <a:schemeClr val="lt1"/>
              </a:buClr>
            </a:pPr>
            <a:r>
              <a:rPr lang="en-US" sz="36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Business type description</a:t>
            </a:r>
            <a:endParaRPr sz="36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endParaRPr>
          </a:p>
        </p:txBody>
      </p:sp>
      <p:cxnSp>
        <p:nvCxnSpPr>
          <p:cNvPr id="156" name="Google Shape;156;g212d588baf7_0_12"/>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20B17"/>
        </a:solidFill>
        <a:effectLst/>
      </p:bgPr>
    </p:bg>
    <p:spTree>
      <p:nvGrpSpPr>
        <p:cNvPr id="1" name="Shape 153"/>
        <p:cNvGrpSpPr/>
        <p:nvPr/>
      </p:nvGrpSpPr>
      <p:grpSpPr>
        <a:xfrm>
          <a:off x="0" y="0"/>
          <a:ext cx="0" cy="0"/>
          <a:chOff x="0" y="0"/>
          <a:chExt cx="0" cy="0"/>
        </a:xfrm>
      </p:grpSpPr>
      <p:sp>
        <p:nvSpPr>
          <p:cNvPr id="154" name="Google Shape;154;g212d588baf7_0_12"/>
          <p:cNvSpPr txBox="1">
            <a:spLocks noGrp="1"/>
          </p:cNvSpPr>
          <p:nvPr>
            <p:ph type="title"/>
          </p:nvPr>
        </p:nvSpPr>
        <p:spPr>
          <a:xfrm>
            <a:off x="0" y="353567"/>
            <a:ext cx="11360700" cy="9780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SzPts val="3000"/>
              <a:buNone/>
            </a:pPr>
            <a:r>
              <a:rPr lang="en-US" sz="3600" dirty="0">
                <a:solidFill>
                  <a:schemeClr val="lt1"/>
                </a:solidFill>
              </a:rPr>
              <a:t>XG Boost Model</a:t>
            </a:r>
            <a:endParaRPr sz="3600" dirty="0">
              <a:solidFill>
                <a:schemeClr val="lt1"/>
              </a:solidFill>
            </a:endParaRPr>
          </a:p>
        </p:txBody>
      </p:sp>
      <p:sp>
        <p:nvSpPr>
          <p:cNvPr id="155" name="Google Shape;155;g212d588baf7_0_12"/>
          <p:cNvSpPr txBox="1">
            <a:spLocks noGrp="1"/>
          </p:cNvSpPr>
          <p:nvPr>
            <p:ph type="body" idx="1"/>
          </p:nvPr>
        </p:nvSpPr>
        <p:spPr>
          <a:xfrm>
            <a:off x="415650" y="1812129"/>
            <a:ext cx="11360700" cy="4133100"/>
          </a:xfrm>
          <a:prstGeom prst="rect">
            <a:avLst/>
          </a:prstGeom>
          <a:noFill/>
          <a:ln>
            <a:noFill/>
          </a:ln>
        </p:spPr>
        <p:txBody>
          <a:bodyPr spcFirstLastPara="1" wrap="square" lIns="91425" tIns="91425" rIns="91425" bIns="91425" anchor="t" anchorCtr="0">
            <a:normAutofit lnSpcReduction="10000"/>
          </a:bodyPr>
          <a:lstStyle/>
          <a:p>
            <a:pPr indent="-457200">
              <a:spcBef>
                <a:spcPts val="1600"/>
              </a:spcBef>
              <a:buClr>
                <a:schemeClr val="lt1"/>
              </a:buClr>
            </a:pPr>
            <a:r>
              <a:rPr lang="en-US" sz="36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Hyperparameter grid search to find best model</a:t>
            </a:r>
          </a:p>
          <a:p>
            <a:pPr indent="-457200">
              <a:spcBef>
                <a:spcPts val="1600"/>
              </a:spcBef>
              <a:buClr>
                <a:schemeClr val="lt1"/>
              </a:buClr>
            </a:pPr>
            <a:r>
              <a:rPr lang="en-US" sz="36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Five-fold cross-validation performed</a:t>
            </a:r>
          </a:p>
          <a:p>
            <a:pPr indent="-457200">
              <a:spcBef>
                <a:spcPts val="1600"/>
              </a:spcBef>
              <a:buClr>
                <a:schemeClr val="lt1"/>
              </a:buClr>
            </a:pPr>
            <a:r>
              <a:rPr lang="en-US" sz="36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Best model:</a:t>
            </a:r>
          </a:p>
          <a:p>
            <a:pPr lvl="1" indent="-457200">
              <a:spcBef>
                <a:spcPts val="1600"/>
              </a:spcBef>
              <a:buClr>
                <a:schemeClr val="lt1"/>
              </a:buClr>
            </a:pP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Number of trees: 667</a:t>
            </a:r>
          </a:p>
          <a:p>
            <a:pPr lvl="1" indent="-457200">
              <a:spcBef>
                <a:spcPts val="1600"/>
              </a:spcBef>
              <a:buClr>
                <a:schemeClr val="lt1"/>
              </a:buClr>
            </a:pP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Tree depth: 5</a:t>
            </a:r>
          </a:p>
          <a:p>
            <a:pPr lvl="1" indent="-457200">
              <a:spcBef>
                <a:spcPts val="1600"/>
              </a:spcBef>
              <a:buClr>
                <a:schemeClr val="lt1"/>
              </a:buClr>
            </a:pP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Learning rate: 0.1</a:t>
            </a:r>
          </a:p>
        </p:txBody>
      </p:sp>
      <p:cxnSp>
        <p:nvCxnSpPr>
          <p:cNvPr id="156" name="Google Shape;156;g212d588baf7_0_12"/>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Tree>
    <p:extLst>
      <p:ext uri="{BB962C8B-B14F-4D97-AF65-F5344CB8AC3E}">
        <p14:creationId xmlns:p14="http://schemas.microsoft.com/office/powerpoint/2010/main" val="1626187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20B17"/>
        </a:solidFill>
        <a:effectLst/>
      </p:bgPr>
    </p:bg>
    <p:spTree>
      <p:nvGrpSpPr>
        <p:cNvPr id="1" name="Shape 153"/>
        <p:cNvGrpSpPr/>
        <p:nvPr/>
      </p:nvGrpSpPr>
      <p:grpSpPr>
        <a:xfrm>
          <a:off x="0" y="0"/>
          <a:ext cx="0" cy="0"/>
          <a:chOff x="0" y="0"/>
          <a:chExt cx="0" cy="0"/>
        </a:xfrm>
      </p:grpSpPr>
      <p:sp>
        <p:nvSpPr>
          <p:cNvPr id="154" name="Google Shape;154;g212d588baf7_0_12"/>
          <p:cNvSpPr txBox="1">
            <a:spLocks noGrp="1"/>
          </p:cNvSpPr>
          <p:nvPr>
            <p:ph type="title"/>
          </p:nvPr>
        </p:nvSpPr>
        <p:spPr>
          <a:xfrm>
            <a:off x="0" y="353567"/>
            <a:ext cx="11360700" cy="9780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SzPts val="3000"/>
              <a:buNone/>
            </a:pPr>
            <a:r>
              <a:rPr lang="en-US" sz="3600" dirty="0">
                <a:solidFill>
                  <a:schemeClr val="lt1"/>
                </a:solidFill>
              </a:rPr>
              <a:t>XG Boost Results</a:t>
            </a:r>
            <a:endParaRPr sz="3600" dirty="0">
              <a:solidFill>
                <a:schemeClr val="lt1"/>
              </a:solidFill>
            </a:endParaRPr>
          </a:p>
        </p:txBody>
      </p:sp>
      <p:sp>
        <p:nvSpPr>
          <p:cNvPr id="155" name="Google Shape;155;g212d588baf7_0_12"/>
          <p:cNvSpPr txBox="1">
            <a:spLocks noGrp="1"/>
          </p:cNvSpPr>
          <p:nvPr>
            <p:ph type="body" idx="1"/>
          </p:nvPr>
        </p:nvSpPr>
        <p:spPr>
          <a:xfrm>
            <a:off x="415650" y="1812129"/>
            <a:ext cx="11360700" cy="4133100"/>
          </a:xfrm>
          <a:prstGeom prst="rect">
            <a:avLst/>
          </a:prstGeom>
          <a:noFill/>
          <a:ln>
            <a:noFill/>
          </a:ln>
        </p:spPr>
        <p:txBody>
          <a:bodyPr spcFirstLastPara="1" wrap="square" lIns="91425" tIns="91425" rIns="91425" bIns="91425" anchor="t" anchorCtr="0">
            <a:normAutofit/>
          </a:bodyPr>
          <a:lstStyle/>
          <a:p>
            <a:pPr indent="-457200">
              <a:spcBef>
                <a:spcPts val="1600"/>
              </a:spcBef>
              <a:buClr>
                <a:schemeClr val="lt1"/>
              </a:buClr>
            </a:pPr>
            <a:r>
              <a:rPr lang="pl-PL" sz="36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ROC AUC: 0.74</a:t>
            </a:r>
          </a:p>
          <a:p>
            <a:pPr indent="-457200">
              <a:spcBef>
                <a:spcPts val="1600"/>
              </a:spcBef>
              <a:buClr>
                <a:schemeClr val="lt1"/>
              </a:buClr>
            </a:pPr>
            <a:r>
              <a:rPr lang="pl-PL" sz="36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Accuracy: 0.48</a:t>
            </a:r>
          </a:p>
        </p:txBody>
      </p:sp>
      <p:cxnSp>
        <p:nvCxnSpPr>
          <p:cNvPr id="156" name="Google Shape;156;g212d588baf7_0_12"/>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Tree>
    <p:extLst>
      <p:ext uri="{BB962C8B-B14F-4D97-AF65-F5344CB8AC3E}">
        <p14:creationId xmlns:p14="http://schemas.microsoft.com/office/powerpoint/2010/main" val="791256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20B17"/>
        </a:solidFill>
        <a:effectLst/>
      </p:bgPr>
    </p:bg>
    <p:spTree>
      <p:nvGrpSpPr>
        <p:cNvPr id="1" name="Shape 177"/>
        <p:cNvGrpSpPr/>
        <p:nvPr/>
      </p:nvGrpSpPr>
      <p:grpSpPr>
        <a:xfrm>
          <a:off x="0" y="0"/>
          <a:ext cx="0" cy="0"/>
          <a:chOff x="0" y="0"/>
          <a:chExt cx="0" cy="0"/>
        </a:xfrm>
      </p:grpSpPr>
      <p:sp>
        <p:nvSpPr>
          <p:cNvPr id="178" name="Google Shape;178;g214503ebad0_0_0"/>
          <p:cNvSpPr txBox="1">
            <a:spLocks noGrp="1"/>
          </p:cNvSpPr>
          <p:nvPr>
            <p:ph type="title"/>
          </p:nvPr>
        </p:nvSpPr>
        <p:spPr>
          <a:xfrm>
            <a:off x="1957352" y="36858"/>
            <a:ext cx="8277296" cy="56026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solidFill>
                  <a:schemeClr val="bg1"/>
                </a:solidFill>
              </a:rPr>
              <a:t>XG Boost: Most Influential Predictors</a:t>
            </a:r>
            <a:endParaRPr sz="2400" dirty="0">
              <a:solidFill>
                <a:schemeClr val="bg1"/>
              </a:solidFill>
            </a:endParaRPr>
          </a:p>
        </p:txBody>
      </p:sp>
      <p:pic>
        <p:nvPicPr>
          <p:cNvPr id="179" name="Google Shape;179;g214503ebad0_0_0"/>
          <p:cNvPicPr preferRelativeResize="0"/>
          <p:nvPr/>
        </p:nvPicPr>
        <p:blipFill>
          <a:blip r:embed="rId3">
            <a:alphaModFix/>
          </a:blip>
          <a:stretch>
            <a:fillRect/>
          </a:stretch>
        </p:blipFill>
        <p:spPr>
          <a:xfrm>
            <a:off x="704088" y="597125"/>
            <a:ext cx="10783824" cy="585549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20B17"/>
        </a:solidFill>
        <a:effectLst/>
      </p:bgPr>
    </p:bg>
    <p:spTree>
      <p:nvGrpSpPr>
        <p:cNvPr id="1" name="Shape 153"/>
        <p:cNvGrpSpPr/>
        <p:nvPr/>
      </p:nvGrpSpPr>
      <p:grpSpPr>
        <a:xfrm>
          <a:off x="0" y="0"/>
          <a:ext cx="0" cy="0"/>
          <a:chOff x="0" y="0"/>
          <a:chExt cx="0" cy="0"/>
        </a:xfrm>
      </p:grpSpPr>
      <p:sp>
        <p:nvSpPr>
          <p:cNvPr id="154" name="Google Shape;154;g212d588baf7_0_12"/>
          <p:cNvSpPr txBox="1">
            <a:spLocks noGrp="1"/>
          </p:cNvSpPr>
          <p:nvPr>
            <p:ph type="title"/>
          </p:nvPr>
        </p:nvSpPr>
        <p:spPr>
          <a:xfrm>
            <a:off x="0" y="353567"/>
            <a:ext cx="11360700" cy="9780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SzPts val="3000"/>
              <a:buNone/>
            </a:pPr>
            <a:r>
              <a:rPr lang="en-US" sz="3600" dirty="0">
                <a:solidFill>
                  <a:schemeClr val="lt1"/>
                </a:solidFill>
              </a:rPr>
              <a:t>XG Model Strengths and Limitations</a:t>
            </a:r>
            <a:endParaRPr sz="3600" dirty="0">
              <a:solidFill>
                <a:schemeClr val="lt1"/>
              </a:solidFill>
            </a:endParaRPr>
          </a:p>
        </p:txBody>
      </p:sp>
      <p:sp>
        <p:nvSpPr>
          <p:cNvPr id="155" name="Google Shape;155;g212d588baf7_0_12"/>
          <p:cNvSpPr txBox="1">
            <a:spLocks noGrp="1"/>
          </p:cNvSpPr>
          <p:nvPr>
            <p:ph type="body" idx="1"/>
          </p:nvPr>
        </p:nvSpPr>
        <p:spPr>
          <a:xfrm>
            <a:off x="415650" y="1450849"/>
            <a:ext cx="11360700" cy="4494380"/>
          </a:xfrm>
          <a:prstGeom prst="rect">
            <a:avLst/>
          </a:prstGeom>
          <a:noFill/>
          <a:ln>
            <a:noFill/>
          </a:ln>
        </p:spPr>
        <p:txBody>
          <a:bodyPr spcFirstLastPara="1" wrap="square" lIns="91425" tIns="91425" rIns="91425" bIns="91425" anchor="t" anchorCtr="0">
            <a:noAutofit/>
          </a:bodyPr>
          <a:lstStyle/>
          <a:p>
            <a:pPr indent="-457200">
              <a:spcBef>
                <a:spcPts val="1600"/>
              </a:spcBef>
              <a:buClr>
                <a:schemeClr val="lt1"/>
              </a:buClr>
            </a:pPr>
            <a:r>
              <a:rPr lang="en-US" sz="36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Strengths:</a:t>
            </a:r>
          </a:p>
          <a:p>
            <a:pPr lvl="1" indent="-457200">
              <a:spcBef>
                <a:spcPts val="1600"/>
              </a:spcBef>
              <a:buClr>
                <a:schemeClr val="lt1"/>
              </a:buClr>
            </a:pP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High AUC</a:t>
            </a:r>
          </a:p>
          <a:p>
            <a:pPr lvl="1" indent="-457200">
              <a:spcBef>
                <a:spcPts val="1600"/>
              </a:spcBef>
              <a:buClr>
                <a:schemeClr val="lt1"/>
              </a:buClr>
            </a:pP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Multicollinearity not an issue for this type of model</a:t>
            </a:r>
            <a:endParaRPr lang="en-US" sz="36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endParaRPr>
          </a:p>
          <a:p>
            <a:pPr indent="-457200">
              <a:spcBef>
                <a:spcPts val="1600"/>
              </a:spcBef>
              <a:buClr>
                <a:schemeClr val="lt1"/>
              </a:buClr>
            </a:pPr>
            <a:r>
              <a:rPr lang="en-US" sz="36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Limitations:</a:t>
            </a:r>
          </a:p>
          <a:p>
            <a:pPr lvl="1" indent="-457200">
              <a:spcBef>
                <a:spcPts val="1600"/>
              </a:spcBef>
              <a:buClr>
                <a:schemeClr val="lt1"/>
              </a:buClr>
            </a:pP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Extremely time intensive! Over one day to run model on the complete dataset, even with using parallel processing</a:t>
            </a:r>
          </a:p>
          <a:p>
            <a:pPr lvl="1" indent="-457200">
              <a:spcBef>
                <a:spcPts val="1600"/>
              </a:spcBef>
              <a:buClr>
                <a:schemeClr val="lt1"/>
              </a:buClr>
            </a:pP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Difficult to interpret relationship between predictors and outcome</a:t>
            </a:r>
          </a:p>
          <a:p>
            <a:pPr lvl="1" indent="-457200">
              <a:spcBef>
                <a:spcPts val="1600"/>
              </a:spcBef>
              <a:buClr>
                <a:schemeClr val="lt1"/>
              </a:buClr>
            </a:pP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Accuracy was low</a:t>
            </a:r>
            <a:endParaRPr lang="en-US" sz="36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endParaRPr>
          </a:p>
        </p:txBody>
      </p:sp>
      <p:cxnSp>
        <p:nvCxnSpPr>
          <p:cNvPr id="156" name="Google Shape;156;g212d588baf7_0_12"/>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Tree>
    <p:extLst>
      <p:ext uri="{BB962C8B-B14F-4D97-AF65-F5344CB8AC3E}">
        <p14:creationId xmlns:p14="http://schemas.microsoft.com/office/powerpoint/2010/main" val="2490468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20B17"/>
        </a:solidFill>
        <a:effectLst/>
      </p:bgPr>
    </p:bg>
    <p:spTree>
      <p:nvGrpSpPr>
        <p:cNvPr id="1" name="Shape 153"/>
        <p:cNvGrpSpPr/>
        <p:nvPr/>
      </p:nvGrpSpPr>
      <p:grpSpPr>
        <a:xfrm>
          <a:off x="0" y="0"/>
          <a:ext cx="0" cy="0"/>
          <a:chOff x="0" y="0"/>
          <a:chExt cx="0" cy="0"/>
        </a:xfrm>
      </p:grpSpPr>
      <p:sp>
        <p:nvSpPr>
          <p:cNvPr id="154" name="Google Shape;154;g212d588baf7_0_12"/>
          <p:cNvSpPr txBox="1">
            <a:spLocks noGrp="1"/>
          </p:cNvSpPr>
          <p:nvPr>
            <p:ph type="title"/>
          </p:nvPr>
        </p:nvSpPr>
        <p:spPr>
          <a:xfrm>
            <a:off x="0" y="353567"/>
            <a:ext cx="11360700" cy="9780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SzPts val="3000"/>
              <a:buNone/>
            </a:pPr>
            <a:r>
              <a:rPr lang="en-US" sz="3600" dirty="0">
                <a:solidFill>
                  <a:schemeClr val="lt1"/>
                </a:solidFill>
              </a:rPr>
              <a:t>Linear Regression Model</a:t>
            </a:r>
            <a:endParaRPr sz="3600" dirty="0">
              <a:solidFill>
                <a:schemeClr val="lt1"/>
              </a:solidFill>
            </a:endParaRPr>
          </a:p>
        </p:txBody>
      </p:sp>
      <p:sp>
        <p:nvSpPr>
          <p:cNvPr id="155" name="Google Shape;155;g212d588baf7_0_12"/>
          <p:cNvSpPr txBox="1">
            <a:spLocks noGrp="1"/>
          </p:cNvSpPr>
          <p:nvPr>
            <p:ph type="body" idx="1"/>
          </p:nvPr>
        </p:nvSpPr>
        <p:spPr>
          <a:xfrm>
            <a:off x="415650" y="1450849"/>
            <a:ext cx="11360700" cy="4494380"/>
          </a:xfrm>
          <a:prstGeom prst="rect">
            <a:avLst/>
          </a:prstGeom>
          <a:noFill/>
          <a:ln>
            <a:noFill/>
          </a:ln>
        </p:spPr>
        <p:txBody>
          <a:bodyPr spcFirstLastPara="1" wrap="square" lIns="91425" tIns="91425" rIns="91425" bIns="91425" anchor="t" anchorCtr="0">
            <a:noAutofit/>
          </a:bodyPr>
          <a:lstStyle/>
          <a:p>
            <a:pPr indent="-457200">
              <a:spcBef>
                <a:spcPts val="1600"/>
              </a:spcBef>
              <a:buClr>
                <a:schemeClr val="lt1"/>
              </a:buClr>
            </a:pPr>
            <a:r>
              <a:rPr lang="en-US" sz="36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Linear Regression </a:t>
            </a:r>
          </a:p>
          <a:p>
            <a:pPr lvl="1" indent="-457200">
              <a:spcBef>
                <a:spcPts val="1600"/>
              </a:spcBef>
              <a:buClr>
                <a:schemeClr val="lt1"/>
              </a:buClr>
            </a:pP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Untransformed three-year profit variable did not meet assumptions of linear regression</a:t>
            </a:r>
          </a:p>
          <a:p>
            <a:pPr lvl="1" indent="-457200">
              <a:spcBef>
                <a:spcPts val="1600"/>
              </a:spcBef>
              <a:buClr>
                <a:schemeClr val="lt1"/>
              </a:buClr>
            </a:pP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Used log-transformed three-year profit for model instead</a:t>
            </a:r>
            <a:endParaRPr lang="en-US" sz="36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endParaRPr>
          </a:p>
          <a:p>
            <a:pPr indent="-457200">
              <a:spcBef>
                <a:spcPts val="1600"/>
              </a:spcBef>
              <a:buClr>
                <a:schemeClr val="lt1"/>
              </a:buClr>
            </a:pPr>
            <a:r>
              <a:rPr lang="en-US" sz="36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Adjusted R2: 0.67</a:t>
            </a:r>
          </a:p>
          <a:p>
            <a:pPr indent="-457200">
              <a:spcBef>
                <a:spcPts val="1600"/>
              </a:spcBef>
              <a:buClr>
                <a:schemeClr val="lt1"/>
              </a:buClr>
            </a:pPr>
            <a:r>
              <a:rPr lang="en-US" sz="36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Residuals normally distributed, indicating model was appropriate</a:t>
            </a:r>
          </a:p>
        </p:txBody>
      </p:sp>
      <p:cxnSp>
        <p:nvCxnSpPr>
          <p:cNvPr id="156" name="Google Shape;156;g212d588baf7_0_12"/>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Tree>
    <p:extLst>
      <p:ext uri="{BB962C8B-B14F-4D97-AF65-F5344CB8AC3E}">
        <p14:creationId xmlns:p14="http://schemas.microsoft.com/office/powerpoint/2010/main" val="2395368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20B17"/>
        </a:solidFill>
        <a:effectLst/>
      </p:bgPr>
    </p:bg>
    <p:spTree>
      <p:nvGrpSpPr>
        <p:cNvPr id="1" name="Shape 153"/>
        <p:cNvGrpSpPr/>
        <p:nvPr/>
      </p:nvGrpSpPr>
      <p:grpSpPr>
        <a:xfrm>
          <a:off x="0" y="0"/>
          <a:ext cx="0" cy="0"/>
          <a:chOff x="0" y="0"/>
          <a:chExt cx="0" cy="0"/>
        </a:xfrm>
      </p:grpSpPr>
      <p:sp>
        <p:nvSpPr>
          <p:cNvPr id="154" name="Google Shape;154;g212d588baf7_0_12"/>
          <p:cNvSpPr txBox="1">
            <a:spLocks noGrp="1"/>
          </p:cNvSpPr>
          <p:nvPr>
            <p:ph type="title"/>
          </p:nvPr>
        </p:nvSpPr>
        <p:spPr>
          <a:xfrm>
            <a:off x="0" y="353567"/>
            <a:ext cx="11360700" cy="9780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SzPts val="3000"/>
              <a:buNone/>
            </a:pPr>
            <a:r>
              <a:rPr lang="en-US" sz="3600" dirty="0">
                <a:solidFill>
                  <a:schemeClr val="lt1"/>
                </a:solidFill>
              </a:rPr>
              <a:t>Linear Regression Model</a:t>
            </a:r>
            <a:endParaRPr sz="3600" dirty="0">
              <a:solidFill>
                <a:schemeClr val="lt1"/>
              </a:solidFill>
            </a:endParaRPr>
          </a:p>
        </p:txBody>
      </p:sp>
      <p:sp>
        <p:nvSpPr>
          <p:cNvPr id="155" name="Google Shape;155;g212d588baf7_0_12"/>
          <p:cNvSpPr txBox="1">
            <a:spLocks noGrp="1"/>
          </p:cNvSpPr>
          <p:nvPr>
            <p:ph type="body" idx="1"/>
          </p:nvPr>
        </p:nvSpPr>
        <p:spPr>
          <a:xfrm>
            <a:off x="415650" y="1072899"/>
            <a:ext cx="11360700" cy="3543401"/>
          </a:xfrm>
          <a:prstGeom prst="rect">
            <a:avLst/>
          </a:prstGeom>
          <a:noFill/>
          <a:ln>
            <a:noFill/>
          </a:ln>
        </p:spPr>
        <p:txBody>
          <a:bodyPr spcFirstLastPara="1" wrap="square" lIns="91425" tIns="91425" rIns="91425" bIns="91425" anchor="t" anchorCtr="0">
            <a:noAutofit/>
          </a:bodyPr>
          <a:lstStyle/>
          <a:p>
            <a:pPr marL="0" indent="0">
              <a:spcBef>
                <a:spcPts val="1600"/>
              </a:spcBef>
              <a:buClr>
                <a:schemeClr val="lt1"/>
              </a:buClr>
              <a:buNone/>
            </a:pPr>
            <a:r>
              <a:rPr lang="en-US" sz="31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Some highly significant positive predictors:</a:t>
            </a:r>
          </a:p>
          <a:p>
            <a:pPr marL="571500" indent="-571500">
              <a:spcBef>
                <a:spcPts val="1600"/>
              </a:spcBef>
              <a:buClr>
                <a:schemeClr val="lt1"/>
              </a:buClr>
            </a:pPr>
            <a:r>
              <a:rPr lang="en-US" sz="31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Local Dr. Pepper agency</a:t>
            </a:r>
          </a:p>
          <a:p>
            <a:pPr indent="-457200">
              <a:spcBef>
                <a:spcPts val="1600"/>
              </a:spcBef>
              <a:buClr>
                <a:schemeClr val="lt1"/>
              </a:buClr>
            </a:pPr>
            <a:r>
              <a:rPr lang="en-US" sz="31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Business type: DSD (direct sales distribution) </a:t>
            </a:r>
          </a:p>
          <a:p>
            <a:pPr indent="-457200">
              <a:spcBef>
                <a:spcPts val="1600"/>
              </a:spcBef>
              <a:buClr>
                <a:schemeClr val="lt1"/>
              </a:buClr>
            </a:pPr>
            <a:r>
              <a:rPr lang="en-US" sz="31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Customer longevity over 1 year</a:t>
            </a:r>
          </a:p>
          <a:p>
            <a:pPr indent="-457200">
              <a:spcBef>
                <a:spcPts val="1600"/>
              </a:spcBef>
              <a:buClr>
                <a:schemeClr val="lt1"/>
              </a:buClr>
            </a:pPr>
            <a:r>
              <a:rPr lang="en-US" sz="31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Customer trades</a:t>
            </a:r>
          </a:p>
          <a:p>
            <a:pPr indent="-457200">
              <a:spcBef>
                <a:spcPts val="1600"/>
              </a:spcBef>
              <a:buClr>
                <a:schemeClr val="lt1"/>
              </a:buClr>
            </a:pPr>
            <a:r>
              <a:rPr lang="en-US" sz="31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Automotive</a:t>
            </a:r>
          </a:p>
          <a:p>
            <a:pPr indent="-457200">
              <a:spcBef>
                <a:spcPts val="1600"/>
              </a:spcBef>
              <a:buClr>
                <a:schemeClr val="lt1"/>
              </a:buClr>
            </a:pPr>
            <a:r>
              <a:rPr lang="en-US" sz="31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Entertainment/Recreation</a:t>
            </a:r>
          </a:p>
          <a:p>
            <a:pPr indent="-457200">
              <a:spcBef>
                <a:spcPts val="1600"/>
              </a:spcBef>
              <a:buClr>
                <a:schemeClr val="lt1"/>
              </a:buClr>
            </a:pPr>
            <a:r>
              <a:rPr lang="en-US" sz="31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Quick service restaurants: Asian, Mexican, pizza, and hamburger</a:t>
            </a:r>
          </a:p>
          <a:p>
            <a:pPr indent="-457200">
              <a:spcBef>
                <a:spcPts val="1600"/>
              </a:spcBef>
              <a:buClr>
                <a:schemeClr val="lt1"/>
              </a:buClr>
            </a:pPr>
            <a:r>
              <a:rPr lang="en-US" sz="31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Travel (airline, other) </a:t>
            </a:r>
          </a:p>
        </p:txBody>
      </p:sp>
      <p:cxnSp>
        <p:nvCxnSpPr>
          <p:cNvPr id="156" name="Google Shape;156;g212d588baf7_0_12"/>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Tree>
    <p:extLst>
      <p:ext uri="{BB962C8B-B14F-4D97-AF65-F5344CB8AC3E}">
        <p14:creationId xmlns:p14="http://schemas.microsoft.com/office/powerpoint/2010/main" val="3743643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920B17"/>
        </a:solidFill>
        <a:effectLst/>
      </p:bgPr>
    </p:bg>
    <p:spTree>
      <p:nvGrpSpPr>
        <p:cNvPr id="1" name="Shape 153"/>
        <p:cNvGrpSpPr/>
        <p:nvPr/>
      </p:nvGrpSpPr>
      <p:grpSpPr>
        <a:xfrm>
          <a:off x="0" y="0"/>
          <a:ext cx="0" cy="0"/>
          <a:chOff x="0" y="0"/>
          <a:chExt cx="0" cy="0"/>
        </a:xfrm>
      </p:grpSpPr>
      <p:sp>
        <p:nvSpPr>
          <p:cNvPr id="154" name="Google Shape;154;g212d588baf7_0_12"/>
          <p:cNvSpPr txBox="1">
            <a:spLocks noGrp="1"/>
          </p:cNvSpPr>
          <p:nvPr>
            <p:ph type="title"/>
          </p:nvPr>
        </p:nvSpPr>
        <p:spPr>
          <a:xfrm>
            <a:off x="0" y="353567"/>
            <a:ext cx="11360700" cy="9780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SzPts val="3000"/>
              <a:buNone/>
            </a:pPr>
            <a:r>
              <a:rPr lang="en-US" sz="3600" dirty="0">
                <a:solidFill>
                  <a:schemeClr val="lt1"/>
                </a:solidFill>
              </a:rPr>
              <a:t>Linear Regression Model</a:t>
            </a:r>
            <a:endParaRPr sz="3600" dirty="0">
              <a:solidFill>
                <a:schemeClr val="lt1"/>
              </a:solidFill>
            </a:endParaRPr>
          </a:p>
        </p:txBody>
      </p:sp>
      <p:sp>
        <p:nvSpPr>
          <p:cNvPr id="155" name="Google Shape;155;g212d588baf7_0_12"/>
          <p:cNvSpPr txBox="1">
            <a:spLocks noGrp="1"/>
          </p:cNvSpPr>
          <p:nvPr>
            <p:ph type="body" idx="1"/>
          </p:nvPr>
        </p:nvSpPr>
        <p:spPr>
          <a:xfrm>
            <a:off x="415650" y="1146047"/>
            <a:ext cx="11360700" cy="3994509"/>
          </a:xfrm>
          <a:prstGeom prst="rect">
            <a:avLst/>
          </a:prstGeom>
          <a:noFill/>
          <a:ln>
            <a:noFill/>
          </a:ln>
        </p:spPr>
        <p:txBody>
          <a:bodyPr spcFirstLastPara="1" wrap="square" lIns="91425" tIns="91425" rIns="91425" bIns="91425" anchor="t" anchorCtr="0">
            <a:noAutofit/>
          </a:bodyPr>
          <a:lstStyle/>
          <a:p>
            <a:pPr marL="0" indent="0">
              <a:spcBef>
                <a:spcPts val="1600"/>
              </a:spcBef>
              <a:buClr>
                <a:schemeClr val="lt1"/>
              </a:buClr>
              <a:buNone/>
            </a:pP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Some highly significant negative predictors:</a:t>
            </a:r>
          </a:p>
          <a:p>
            <a:pPr marL="571500" indent="-571500">
              <a:spcBef>
                <a:spcPts val="1600"/>
              </a:spcBef>
              <a:buClr>
                <a:schemeClr val="lt1"/>
              </a:buClr>
            </a:pP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Amusement–Theme parks</a:t>
            </a:r>
          </a:p>
          <a:p>
            <a:pPr marL="571500" indent="-571500">
              <a:spcBef>
                <a:spcPts val="1600"/>
              </a:spcBef>
              <a:buClr>
                <a:schemeClr val="lt1"/>
              </a:buClr>
            </a:pP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Industrial/Agricultural</a:t>
            </a:r>
          </a:p>
          <a:p>
            <a:pPr marL="571500" indent="-571500">
              <a:spcBef>
                <a:spcPts val="1600"/>
              </a:spcBef>
              <a:buClr>
                <a:schemeClr val="lt1"/>
              </a:buClr>
            </a:pP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Leisure/Social</a:t>
            </a:r>
          </a:p>
          <a:p>
            <a:pPr marL="571500" indent="-571500">
              <a:spcBef>
                <a:spcPts val="1600"/>
              </a:spcBef>
              <a:buClr>
                <a:schemeClr val="lt1"/>
              </a:buClr>
            </a:pP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Lodging</a:t>
            </a:r>
          </a:p>
          <a:p>
            <a:pPr marL="571500" indent="-571500">
              <a:spcBef>
                <a:spcPts val="1600"/>
              </a:spcBef>
              <a:buClr>
                <a:schemeClr val="lt1"/>
              </a:buClr>
            </a:pP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Chicken fast-food restaurant</a:t>
            </a:r>
          </a:p>
          <a:p>
            <a:pPr marL="571500" indent="-571500">
              <a:spcBef>
                <a:spcPts val="1600"/>
              </a:spcBef>
              <a:buClr>
                <a:schemeClr val="lt1"/>
              </a:buClr>
            </a:pP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Business type: Contract/Bid</a:t>
            </a:r>
          </a:p>
        </p:txBody>
      </p:sp>
      <p:cxnSp>
        <p:nvCxnSpPr>
          <p:cNvPr id="156" name="Google Shape;156;g212d588baf7_0_12"/>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Tree>
    <p:extLst>
      <p:ext uri="{BB962C8B-B14F-4D97-AF65-F5344CB8AC3E}">
        <p14:creationId xmlns:p14="http://schemas.microsoft.com/office/powerpoint/2010/main" val="3341542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20B17"/>
        </a:solidFill>
        <a:effectLst/>
      </p:bgPr>
    </p:bg>
    <p:spTree>
      <p:nvGrpSpPr>
        <p:cNvPr id="1" name="Shape 153"/>
        <p:cNvGrpSpPr/>
        <p:nvPr/>
      </p:nvGrpSpPr>
      <p:grpSpPr>
        <a:xfrm>
          <a:off x="0" y="0"/>
          <a:ext cx="0" cy="0"/>
          <a:chOff x="0" y="0"/>
          <a:chExt cx="0" cy="0"/>
        </a:xfrm>
      </p:grpSpPr>
      <p:sp>
        <p:nvSpPr>
          <p:cNvPr id="154" name="Google Shape;154;g212d588baf7_0_12"/>
          <p:cNvSpPr txBox="1">
            <a:spLocks noGrp="1"/>
          </p:cNvSpPr>
          <p:nvPr>
            <p:ph type="title"/>
          </p:nvPr>
        </p:nvSpPr>
        <p:spPr>
          <a:xfrm>
            <a:off x="0" y="353567"/>
            <a:ext cx="11360700" cy="9780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SzPts val="3000"/>
              <a:buNone/>
            </a:pPr>
            <a:r>
              <a:rPr lang="en-US" sz="3600" dirty="0">
                <a:solidFill>
                  <a:schemeClr val="lt1"/>
                </a:solidFill>
              </a:rPr>
              <a:t>Linear Regression Strengths and Limitations</a:t>
            </a:r>
            <a:endParaRPr sz="3600" dirty="0">
              <a:solidFill>
                <a:schemeClr val="lt1"/>
              </a:solidFill>
            </a:endParaRPr>
          </a:p>
        </p:txBody>
      </p:sp>
      <p:sp>
        <p:nvSpPr>
          <p:cNvPr id="155" name="Google Shape;155;g212d588baf7_0_12"/>
          <p:cNvSpPr txBox="1">
            <a:spLocks noGrp="1"/>
          </p:cNvSpPr>
          <p:nvPr>
            <p:ph type="body" idx="1"/>
          </p:nvPr>
        </p:nvSpPr>
        <p:spPr>
          <a:xfrm>
            <a:off x="318114" y="1531924"/>
            <a:ext cx="11360700" cy="3994509"/>
          </a:xfrm>
          <a:prstGeom prst="rect">
            <a:avLst/>
          </a:prstGeom>
          <a:noFill/>
          <a:ln>
            <a:noFill/>
          </a:ln>
        </p:spPr>
        <p:txBody>
          <a:bodyPr spcFirstLastPara="1" wrap="square" lIns="91425" tIns="91425" rIns="91425" bIns="91425" anchor="t" anchorCtr="0">
            <a:noAutofit/>
          </a:bodyPr>
          <a:lstStyle/>
          <a:p>
            <a:pPr marL="0" indent="0">
              <a:spcBef>
                <a:spcPts val="1600"/>
              </a:spcBef>
              <a:buClr>
                <a:schemeClr val="lt1"/>
              </a:buClr>
              <a:buNone/>
            </a:pP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Strengths:</a:t>
            </a:r>
          </a:p>
          <a:p>
            <a:pPr indent="-457200">
              <a:spcBef>
                <a:spcPts val="1600"/>
              </a:spcBef>
              <a:buClr>
                <a:schemeClr val="lt1"/>
              </a:buClr>
            </a:pP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Model ran extremely quickly</a:t>
            </a:r>
          </a:p>
          <a:p>
            <a:pPr indent="-457200">
              <a:spcBef>
                <a:spcPts val="1600"/>
              </a:spcBef>
              <a:buClr>
                <a:schemeClr val="lt1"/>
              </a:buClr>
            </a:pP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Easy to identify relationship between predictors and outcome</a:t>
            </a:r>
          </a:p>
          <a:p>
            <a:pPr marL="0" indent="0">
              <a:spcBef>
                <a:spcPts val="1600"/>
              </a:spcBef>
              <a:buClr>
                <a:schemeClr val="lt1"/>
              </a:buClr>
              <a:buNone/>
            </a:pP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Limitations:</a:t>
            </a:r>
          </a:p>
          <a:p>
            <a:pPr indent="-457200">
              <a:spcBef>
                <a:spcPts val="1600"/>
              </a:spcBef>
              <a:buClr>
                <a:schemeClr val="lt1"/>
              </a:buClr>
            </a:pP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May not have fully addressed multicollinearity</a:t>
            </a:r>
          </a:p>
          <a:p>
            <a:pPr indent="-457200">
              <a:spcBef>
                <a:spcPts val="1600"/>
              </a:spcBef>
              <a:buClr>
                <a:schemeClr val="lt1"/>
              </a:buClr>
            </a:pP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Large number of predictors may result in some being significant by chance alone</a:t>
            </a:r>
          </a:p>
        </p:txBody>
      </p:sp>
      <p:cxnSp>
        <p:nvCxnSpPr>
          <p:cNvPr id="156" name="Google Shape;156;g212d588baf7_0_12"/>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Tree>
    <p:extLst>
      <p:ext uri="{BB962C8B-B14F-4D97-AF65-F5344CB8AC3E}">
        <p14:creationId xmlns:p14="http://schemas.microsoft.com/office/powerpoint/2010/main" val="1045354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20B17"/>
        </a:solidFill>
        <a:effectLst/>
      </p:bgPr>
    </p:bg>
    <p:spTree>
      <p:nvGrpSpPr>
        <p:cNvPr id="1" name="Shape 99"/>
        <p:cNvGrpSpPr/>
        <p:nvPr/>
      </p:nvGrpSpPr>
      <p:grpSpPr>
        <a:xfrm>
          <a:off x="0" y="0"/>
          <a:ext cx="0" cy="0"/>
          <a:chOff x="0" y="0"/>
          <a:chExt cx="0" cy="0"/>
        </a:xfrm>
      </p:grpSpPr>
      <p:sp>
        <p:nvSpPr>
          <p:cNvPr id="100" name="Google Shape;100;p2"/>
          <p:cNvSpPr/>
          <p:nvPr/>
        </p:nvSpPr>
        <p:spPr>
          <a:xfrm>
            <a:off x="4394718" y="323850"/>
            <a:ext cx="7090488" cy="6534150"/>
          </a:xfrm>
          <a:prstGeom prst="round2SameRect">
            <a:avLst>
              <a:gd name="adj1" fmla="val 16667"/>
              <a:gd name="adj2" fmla="val 0"/>
            </a:avLst>
          </a:prstGeom>
          <a:solidFill>
            <a:schemeClr val="lt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a:spLocks noGrp="1"/>
          </p:cNvSpPr>
          <p:nvPr>
            <p:ph type="title"/>
          </p:nvPr>
        </p:nvSpPr>
        <p:spPr>
          <a:xfrm>
            <a:off x="1" y="323850"/>
            <a:ext cx="3517254" cy="577215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3600"/>
              <a:buFont typeface="Arial"/>
              <a:buNone/>
            </a:pP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Business </a:t>
            </a:r>
            <a:b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b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Problem Statement</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02" name="Google Shape;102;p2"/>
          <p:cNvSpPr txBox="1">
            <a:spLocks noGrp="1"/>
          </p:cNvSpPr>
          <p:nvPr>
            <p:ph type="body" idx="1"/>
          </p:nvPr>
        </p:nvSpPr>
        <p:spPr>
          <a:xfrm>
            <a:off x="4781550" y="2353055"/>
            <a:ext cx="6477000" cy="4238245"/>
          </a:xfrm>
          <a:prstGeom prst="rect">
            <a:avLst/>
          </a:prstGeom>
          <a:noFill/>
          <a:ln>
            <a:noFill/>
          </a:ln>
        </p:spPr>
        <p:txBody>
          <a:bodyPr spcFirstLastPara="1" wrap="square" lIns="91425" tIns="45700" rIns="91425" bIns="45700" anchor="t" anchorCtr="0">
            <a:normAutofit/>
          </a:bodyPr>
          <a:lstStyle/>
          <a:p>
            <a:pPr marL="457200" lvl="0" indent="-431800" algn="l" rtl="0">
              <a:spcBef>
                <a:spcPts val="0"/>
              </a:spcBef>
              <a:spcAft>
                <a:spcPts val="0"/>
              </a:spcAft>
              <a:buClr>
                <a:schemeClr val="lt1"/>
              </a:buClr>
              <a:buSzPts val="3200"/>
              <a:buChar char="•"/>
            </a:pP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Predict profitable customers using gross profit over a three-year period</a:t>
            </a:r>
            <a:endParaRPr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endParaRPr>
          </a:p>
        </p:txBody>
      </p:sp>
      <p:cxnSp>
        <p:nvCxnSpPr>
          <p:cNvPr id="103" name="Google Shape;103;p2"/>
          <p:cNvCxnSpPr/>
          <p:nvPr/>
        </p:nvCxnSpPr>
        <p:spPr>
          <a:xfrm>
            <a:off x="3795226" y="1138237"/>
            <a:ext cx="9525" cy="4581525"/>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920B17"/>
        </a:solidFill>
        <a:effectLst/>
      </p:bgPr>
    </p:bg>
    <p:spTree>
      <p:nvGrpSpPr>
        <p:cNvPr id="1" name="Shape 153"/>
        <p:cNvGrpSpPr/>
        <p:nvPr/>
      </p:nvGrpSpPr>
      <p:grpSpPr>
        <a:xfrm>
          <a:off x="0" y="0"/>
          <a:ext cx="0" cy="0"/>
          <a:chOff x="0" y="0"/>
          <a:chExt cx="0" cy="0"/>
        </a:xfrm>
      </p:grpSpPr>
      <p:sp>
        <p:nvSpPr>
          <p:cNvPr id="154" name="Google Shape;154;g212d588baf7_0_12"/>
          <p:cNvSpPr txBox="1">
            <a:spLocks noGrp="1"/>
          </p:cNvSpPr>
          <p:nvPr>
            <p:ph type="title"/>
          </p:nvPr>
        </p:nvSpPr>
        <p:spPr>
          <a:xfrm>
            <a:off x="0" y="353567"/>
            <a:ext cx="11360700" cy="9780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SzPts val="3000"/>
              <a:buNone/>
            </a:pPr>
            <a:r>
              <a:rPr lang="en-US" sz="3600" dirty="0">
                <a:solidFill>
                  <a:schemeClr val="lt1"/>
                </a:solidFill>
              </a:rPr>
              <a:t>Comparing the two models</a:t>
            </a:r>
            <a:endParaRPr sz="3600" dirty="0">
              <a:solidFill>
                <a:schemeClr val="lt1"/>
              </a:solidFill>
            </a:endParaRPr>
          </a:p>
        </p:txBody>
      </p:sp>
      <p:sp>
        <p:nvSpPr>
          <p:cNvPr id="155" name="Google Shape;155;g212d588baf7_0_12"/>
          <p:cNvSpPr txBox="1">
            <a:spLocks noGrp="1"/>
          </p:cNvSpPr>
          <p:nvPr>
            <p:ph type="body" idx="1"/>
          </p:nvPr>
        </p:nvSpPr>
        <p:spPr>
          <a:xfrm>
            <a:off x="318114" y="1531924"/>
            <a:ext cx="11360700" cy="3994509"/>
          </a:xfrm>
          <a:prstGeom prst="rect">
            <a:avLst/>
          </a:prstGeom>
          <a:noFill/>
          <a:ln>
            <a:noFill/>
          </a:ln>
        </p:spPr>
        <p:txBody>
          <a:bodyPr spcFirstLastPara="1" wrap="square" lIns="91425" tIns="91425" rIns="91425" bIns="91425" anchor="t" anchorCtr="0">
            <a:noAutofit/>
          </a:bodyPr>
          <a:lstStyle/>
          <a:p>
            <a:pPr marL="0" indent="0">
              <a:spcBef>
                <a:spcPts val="1600"/>
              </a:spcBef>
              <a:buClr>
                <a:schemeClr val="lt1"/>
              </a:buClr>
              <a:buNone/>
            </a:pP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Insert tables comparing the two models. Pros and cons. How do you compare metrics?</a:t>
            </a:r>
          </a:p>
        </p:txBody>
      </p:sp>
      <p:cxnSp>
        <p:nvCxnSpPr>
          <p:cNvPr id="156" name="Google Shape;156;g212d588baf7_0_12"/>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Tree>
    <p:extLst>
      <p:ext uri="{BB962C8B-B14F-4D97-AF65-F5344CB8AC3E}">
        <p14:creationId xmlns:p14="http://schemas.microsoft.com/office/powerpoint/2010/main" val="2646154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920B17"/>
        </a:solidFill>
        <a:effectLst/>
      </p:bgPr>
    </p:bg>
    <p:spTree>
      <p:nvGrpSpPr>
        <p:cNvPr id="1" name="Shape 153"/>
        <p:cNvGrpSpPr/>
        <p:nvPr/>
      </p:nvGrpSpPr>
      <p:grpSpPr>
        <a:xfrm>
          <a:off x="0" y="0"/>
          <a:ext cx="0" cy="0"/>
          <a:chOff x="0" y="0"/>
          <a:chExt cx="0" cy="0"/>
        </a:xfrm>
      </p:grpSpPr>
      <p:sp>
        <p:nvSpPr>
          <p:cNvPr id="154" name="Google Shape;154;g212d588baf7_0_12"/>
          <p:cNvSpPr txBox="1">
            <a:spLocks noGrp="1"/>
          </p:cNvSpPr>
          <p:nvPr>
            <p:ph type="title"/>
          </p:nvPr>
        </p:nvSpPr>
        <p:spPr>
          <a:xfrm>
            <a:off x="0" y="353567"/>
            <a:ext cx="11360700" cy="9780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SzPts val="3000"/>
              <a:buNone/>
            </a:pPr>
            <a:r>
              <a:rPr lang="en-US" sz="3600" dirty="0">
                <a:solidFill>
                  <a:schemeClr val="lt1"/>
                </a:solidFill>
              </a:rPr>
              <a:t>Model Deployment </a:t>
            </a:r>
            <a:endParaRPr sz="3600" dirty="0">
              <a:solidFill>
                <a:schemeClr val="lt1"/>
              </a:solidFill>
            </a:endParaRPr>
          </a:p>
        </p:txBody>
      </p:sp>
      <p:sp>
        <p:nvSpPr>
          <p:cNvPr id="155" name="Google Shape;155;g212d588baf7_0_12"/>
          <p:cNvSpPr txBox="1">
            <a:spLocks noGrp="1"/>
          </p:cNvSpPr>
          <p:nvPr>
            <p:ph type="body" idx="1"/>
          </p:nvPr>
        </p:nvSpPr>
        <p:spPr>
          <a:xfrm>
            <a:off x="318114" y="1531924"/>
            <a:ext cx="11360700" cy="3994509"/>
          </a:xfrm>
          <a:prstGeom prst="rect">
            <a:avLst/>
          </a:prstGeom>
          <a:noFill/>
          <a:ln>
            <a:noFill/>
          </a:ln>
        </p:spPr>
        <p:txBody>
          <a:bodyPr spcFirstLastPara="1" wrap="square" lIns="91425" tIns="91425" rIns="91425" bIns="91425" anchor="t" anchorCtr="0">
            <a:noAutofit/>
          </a:bodyPr>
          <a:lstStyle/>
          <a:p>
            <a:pPr marL="0" indent="0">
              <a:spcBef>
                <a:spcPts val="1600"/>
              </a:spcBef>
              <a:buClr>
                <a:schemeClr val="lt1"/>
              </a:buClr>
              <a:buNone/>
            </a:pP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Text </a:t>
            </a:r>
            <a:r>
              <a:rPr lang="en-US" sz="3200" dirty="0" err="1">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Text</a:t>
            </a:r>
            <a:endPar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endParaRPr>
          </a:p>
          <a:p>
            <a:pPr marL="0" indent="0">
              <a:spcBef>
                <a:spcPts val="1600"/>
              </a:spcBef>
              <a:buClr>
                <a:schemeClr val="lt1"/>
              </a:buClr>
              <a:buNone/>
            </a:pP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 If an X customer comes in from X city in X state…</a:t>
            </a:r>
          </a:p>
        </p:txBody>
      </p:sp>
      <p:cxnSp>
        <p:nvCxnSpPr>
          <p:cNvPr id="156" name="Google Shape;156;g212d588baf7_0_12"/>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Tree>
    <p:extLst>
      <p:ext uri="{BB962C8B-B14F-4D97-AF65-F5344CB8AC3E}">
        <p14:creationId xmlns:p14="http://schemas.microsoft.com/office/powerpoint/2010/main" val="3195995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920B17"/>
        </a:solidFill>
        <a:effectLst/>
      </p:bgPr>
    </p:bg>
    <p:spTree>
      <p:nvGrpSpPr>
        <p:cNvPr id="1" name="Shape 230"/>
        <p:cNvGrpSpPr/>
        <p:nvPr/>
      </p:nvGrpSpPr>
      <p:grpSpPr>
        <a:xfrm>
          <a:off x="0" y="0"/>
          <a:ext cx="0" cy="0"/>
          <a:chOff x="0" y="0"/>
          <a:chExt cx="0" cy="0"/>
        </a:xfrm>
      </p:grpSpPr>
      <p:sp>
        <p:nvSpPr>
          <p:cNvPr id="231" name="Google Shape;231;p10"/>
          <p:cNvSpPr txBox="1">
            <a:spLocks noGrp="1"/>
          </p:cNvSpPr>
          <p:nvPr>
            <p:ph type="title"/>
          </p:nvPr>
        </p:nvSpPr>
        <p:spPr>
          <a:xfrm>
            <a:off x="72700" y="448817"/>
            <a:ext cx="11360800" cy="978000"/>
          </a:xfrm>
          <a:prstGeom prst="rect">
            <a:avLst/>
          </a:prstGeom>
          <a:noFill/>
          <a:ln>
            <a:noFill/>
          </a:ln>
        </p:spPr>
        <p:txBody>
          <a:bodyPr spcFirstLastPara="1" wrap="square" lIns="121900" tIns="121900" rIns="121900" bIns="121900" anchor="b" anchorCtr="0">
            <a:normAutofit/>
          </a:bodyPr>
          <a:lstStyle/>
          <a:p>
            <a:pPr marL="0" lvl="0" indent="0" algn="l" rtl="0">
              <a:lnSpc>
                <a:spcPct val="90000"/>
              </a:lnSpc>
              <a:spcBef>
                <a:spcPts val="0"/>
              </a:spcBef>
              <a:spcAft>
                <a:spcPts val="0"/>
              </a:spcAft>
              <a:buClr>
                <a:schemeClr val="lt1"/>
              </a:buClr>
              <a:buSzPts val="3000"/>
              <a:buFont typeface="Arial"/>
              <a:buNone/>
            </a:pP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Project Limitations</a:t>
            </a:r>
            <a:endParaRPr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232" name="Google Shape;232;p10"/>
          <p:cNvSpPr txBox="1">
            <a:spLocks noGrp="1"/>
          </p:cNvSpPr>
          <p:nvPr>
            <p:ph type="body" idx="1"/>
          </p:nvPr>
        </p:nvSpPr>
        <p:spPr>
          <a:xfrm>
            <a:off x="415600" y="1231392"/>
            <a:ext cx="11360800" cy="4860241"/>
          </a:xfrm>
          <a:prstGeom prst="rect">
            <a:avLst/>
          </a:prstGeom>
          <a:noFill/>
          <a:ln>
            <a:noFill/>
          </a:ln>
        </p:spPr>
        <p:txBody>
          <a:bodyPr spcFirstLastPara="1" wrap="square" lIns="121900" tIns="121900" rIns="121900" bIns="121900" anchor="t" anchorCtr="0">
            <a:normAutofit/>
          </a:bodyPr>
          <a:lstStyle/>
          <a:p>
            <a:pPr marL="0" lvl="0" indent="0" algn="l" rtl="0">
              <a:lnSpc>
                <a:spcPct val="90000"/>
              </a:lnSpc>
              <a:spcBef>
                <a:spcPts val="0"/>
              </a:spcBef>
              <a:spcAft>
                <a:spcPts val="0"/>
              </a:spcAft>
              <a:buSzPts val="1800"/>
              <a:buNone/>
            </a:pPr>
            <a:endParaRPr sz="40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endParaRPr>
          </a:p>
          <a:p>
            <a:pPr marL="609585" lvl="0" indent="-457188" algn="l" rtl="0">
              <a:lnSpc>
                <a:spcPct val="90000"/>
              </a:lnSpc>
              <a:spcBef>
                <a:spcPts val="0"/>
              </a:spcBef>
              <a:spcAft>
                <a:spcPts val="0"/>
              </a:spcAft>
              <a:buClr>
                <a:schemeClr val="lt1"/>
              </a:buClr>
              <a:buSzPts val="1800"/>
              <a:buChar char="●"/>
            </a:pPr>
            <a:r>
              <a:rPr lang="en-US" sz="40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Applicability to on-boarding new customers </a:t>
            </a:r>
            <a:endParaRPr sz="40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endParaRPr>
          </a:p>
          <a:p>
            <a:pPr marL="1219169" lvl="1" indent="-423322" algn="l" rtl="0">
              <a:lnSpc>
                <a:spcPct val="90000"/>
              </a:lnSpc>
              <a:spcBef>
                <a:spcPts val="0"/>
              </a:spcBef>
              <a:spcAft>
                <a:spcPts val="0"/>
              </a:spcAft>
              <a:buClr>
                <a:schemeClr val="lt1"/>
              </a:buClr>
              <a:buSzPts val="1400"/>
              <a:buChar char="○"/>
            </a:pP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Longer time as Coca-Cola customer indicates better sales performance.</a:t>
            </a:r>
            <a:endParaRPr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endParaRPr>
          </a:p>
          <a:p>
            <a:pPr marL="1219169" marR="0" lvl="1" indent="-423322" algn="l" rtl="0">
              <a:lnSpc>
                <a:spcPct val="90000"/>
              </a:lnSpc>
              <a:spcBef>
                <a:spcPts val="0"/>
              </a:spcBef>
              <a:spcAft>
                <a:spcPts val="0"/>
              </a:spcAft>
              <a:buClr>
                <a:schemeClr val="lt1"/>
              </a:buClr>
              <a:buSzPts val="1400"/>
              <a:buChar char="○"/>
            </a:pP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New customers may not provide past financials or needed data. </a:t>
            </a:r>
            <a:endParaRPr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endParaRPr>
          </a:p>
          <a:p>
            <a:pPr marL="1219169" marR="0" lvl="1" indent="-423322" algn="l" rtl="0">
              <a:lnSpc>
                <a:spcPct val="90000"/>
              </a:lnSpc>
              <a:spcBef>
                <a:spcPts val="0"/>
              </a:spcBef>
              <a:spcAft>
                <a:spcPts val="0"/>
              </a:spcAft>
              <a:buClr>
                <a:schemeClr val="lt1"/>
              </a:buClr>
              <a:buSzPts val="1400"/>
              <a:buChar char="○"/>
            </a:pP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Start up customers do not have any past financials.  </a:t>
            </a:r>
            <a:endParaRPr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endParaRPr>
          </a:p>
          <a:p>
            <a:pPr marL="0" lvl="0" indent="0" algn="l" rtl="0">
              <a:lnSpc>
                <a:spcPct val="90000"/>
              </a:lnSpc>
              <a:spcBef>
                <a:spcPts val="0"/>
              </a:spcBef>
              <a:spcAft>
                <a:spcPts val="0"/>
              </a:spcAft>
              <a:buSzPts val="1800"/>
              <a:buNone/>
            </a:pPr>
            <a:endParaRPr sz="3200" dirty="0">
              <a:solidFill>
                <a:schemeClr val="lt1"/>
              </a:solidFill>
              <a:latin typeface="Arial"/>
              <a:ea typeface="Arial"/>
              <a:cs typeface="Arial"/>
              <a:sym typeface="Arial"/>
            </a:endParaRPr>
          </a:p>
        </p:txBody>
      </p:sp>
      <p:cxnSp>
        <p:nvCxnSpPr>
          <p:cNvPr id="233" name="Google Shape;233;p10"/>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920B17"/>
        </a:solidFill>
        <a:effectLst/>
      </p:bgPr>
    </p:bg>
    <p:spTree>
      <p:nvGrpSpPr>
        <p:cNvPr id="1" name="Shape 237"/>
        <p:cNvGrpSpPr/>
        <p:nvPr/>
      </p:nvGrpSpPr>
      <p:grpSpPr>
        <a:xfrm>
          <a:off x="0" y="0"/>
          <a:ext cx="0" cy="0"/>
          <a:chOff x="0" y="0"/>
          <a:chExt cx="0" cy="0"/>
        </a:xfrm>
      </p:grpSpPr>
      <p:sp>
        <p:nvSpPr>
          <p:cNvPr id="238" name="Google Shape;238;p11"/>
          <p:cNvSpPr/>
          <p:nvPr/>
        </p:nvSpPr>
        <p:spPr>
          <a:xfrm>
            <a:off x="4338740" y="625151"/>
            <a:ext cx="7221886" cy="6180461"/>
          </a:xfrm>
          <a:prstGeom prst="round2SameRect">
            <a:avLst>
              <a:gd name="adj1" fmla="val 16667"/>
              <a:gd name="adj2" fmla="val 0"/>
            </a:avLst>
          </a:prstGeom>
          <a:solidFill>
            <a:schemeClr val="lt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9" name="Google Shape;239;p11"/>
          <p:cNvSpPr txBox="1">
            <a:spLocks noGrp="1"/>
          </p:cNvSpPr>
          <p:nvPr>
            <p:ph type="title"/>
          </p:nvPr>
        </p:nvSpPr>
        <p:spPr>
          <a:xfrm>
            <a:off x="-121920" y="1938528"/>
            <a:ext cx="3887595" cy="2133600"/>
          </a:xfrm>
          <a:prstGeom prst="rect">
            <a:avLst/>
          </a:prstGeom>
          <a:noFill/>
          <a:ln>
            <a:noFill/>
          </a:ln>
        </p:spPr>
        <p:txBody>
          <a:bodyPr spcFirstLastPara="1" wrap="square" lIns="121900" tIns="60950" rIns="121900" bIns="60950" anchor="b" anchorCtr="0">
            <a:normAutofit/>
          </a:bodyPr>
          <a:lstStyle/>
          <a:p>
            <a:pPr marL="0" lvl="0" indent="0" algn="r" rtl="0">
              <a:lnSpc>
                <a:spcPct val="90000"/>
              </a:lnSpc>
              <a:spcBef>
                <a:spcPts val="0"/>
              </a:spcBef>
              <a:spcAft>
                <a:spcPts val="0"/>
              </a:spcAft>
              <a:buClr>
                <a:schemeClr val="lt1"/>
              </a:buClr>
              <a:buSzPts val="3000"/>
              <a:buFont typeface="Arial"/>
              <a:buNone/>
            </a:pP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Dataset Recommendations</a:t>
            </a:r>
            <a:endParaRPr sz="54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240" name="Google Shape;240;p11"/>
          <p:cNvSpPr txBox="1">
            <a:spLocks noGrp="1"/>
          </p:cNvSpPr>
          <p:nvPr>
            <p:ph type="body" idx="1"/>
          </p:nvPr>
        </p:nvSpPr>
        <p:spPr>
          <a:xfrm>
            <a:off x="4645153" y="877078"/>
            <a:ext cx="6790944" cy="5743178"/>
          </a:xfrm>
          <a:prstGeom prst="rect">
            <a:avLst/>
          </a:prstGeom>
          <a:noFill/>
          <a:ln>
            <a:noFill/>
          </a:ln>
        </p:spPr>
        <p:txBody>
          <a:bodyPr spcFirstLastPara="1" wrap="square" lIns="121900" tIns="60950" rIns="121900" bIns="60950" anchor="t" anchorCtr="0">
            <a:normAutofit fontScale="92500"/>
          </a:bodyPr>
          <a:lstStyle/>
          <a:p>
            <a:pPr marL="457200" lvl="0" indent="-457200" algn="l" rtl="0">
              <a:lnSpc>
                <a:spcPct val="90000"/>
              </a:lnSpc>
              <a:spcBef>
                <a:spcPts val="1440"/>
              </a:spcBef>
              <a:spcAft>
                <a:spcPts val="0"/>
              </a:spcAft>
              <a:buClr>
                <a:schemeClr val="lt1"/>
              </a:buClr>
              <a:buSzPts val="2240"/>
              <a:buChar char="●"/>
            </a:pP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Provide customer reviews</a:t>
            </a:r>
            <a:endParaRPr sz="3200" dirty="0">
              <a:latin typeface="Calibri" panose="020F0502020204030204" pitchFamily="34" charset="0"/>
              <a:ea typeface="Calibri" panose="020F0502020204030204" pitchFamily="34" charset="0"/>
              <a:cs typeface="Calibri" panose="020F0502020204030204" pitchFamily="34" charset="0"/>
            </a:endParaRPr>
          </a:p>
          <a:p>
            <a:pPr marL="914400" lvl="1" indent="-457200" algn="l" rtl="0">
              <a:lnSpc>
                <a:spcPct val="90000"/>
              </a:lnSpc>
              <a:spcBef>
                <a:spcPts val="1440"/>
              </a:spcBef>
              <a:spcAft>
                <a:spcPts val="0"/>
              </a:spcAft>
              <a:buClr>
                <a:schemeClr val="lt1"/>
              </a:buClr>
              <a:buSzPts val="2240"/>
              <a:buChar char="●"/>
            </a:pPr>
            <a:r>
              <a:rPr lang="en-US" sz="28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Web scraping </a:t>
            </a:r>
            <a:endParaRPr sz="2800" dirty="0">
              <a:latin typeface="Calibri" panose="020F0502020204030204" pitchFamily="34" charset="0"/>
              <a:ea typeface="Calibri" panose="020F0502020204030204" pitchFamily="34" charset="0"/>
              <a:cs typeface="Calibri" panose="020F0502020204030204" pitchFamily="34" charset="0"/>
            </a:endParaRPr>
          </a:p>
          <a:p>
            <a:pPr marL="457200" lvl="0" indent="-457200" algn="l" rtl="0">
              <a:lnSpc>
                <a:spcPct val="90000"/>
              </a:lnSpc>
              <a:spcBef>
                <a:spcPts val="1440"/>
              </a:spcBef>
              <a:spcAft>
                <a:spcPts val="800"/>
              </a:spcAft>
              <a:buClr>
                <a:schemeClr val="lt1"/>
              </a:buClr>
              <a:buSzPts val="2240"/>
              <a:buChar char="●"/>
            </a:pP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Restaurant type density </a:t>
            </a:r>
          </a:p>
          <a:p>
            <a:pPr marL="457200" lvl="0" indent="-457200" algn="l" rtl="0">
              <a:lnSpc>
                <a:spcPct val="90000"/>
              </a:lnSpc>
              <a:spcBef>
                <a:spcPts val="1440"/>
              </a:spcBef>
              <a:spcAft>
                <a:spcPts val="800"/>
              </a:spcAft>
              <a:buClr>
                <a:schemeClr val="lt1"/>
              </a:buClr>
              <a:buSzPts val="2240"/>
              <a:buChar char="●"/>
            </a:pP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Total years in business of customer </a:t>
            </a:r>
          </a:p>
          <a:p>
            <a:pPr marL="457200" lvl="0" indent="-457200" algn="l" rtl="0">
              <a:lnSpc>
                <a:spcPct val="90000"/>
              </a:lnSpc>
              <a:spcBef>
                <a:spcPts val="1440"/>
              </a:spcBef>
              <a:spcAft>
                <a:spcPts val="800"/>
              </a:spcAft>
              <a:buClr>
                <a:schemeClr val="lt1"/>
              </a:buClr>
              <a:buSzPts val="2240"/>
              <a:buChar char="●"/>
            </a:pP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Customer churn vs business failure</a:t>
            </a:r>
          </a:p>
          <a:p>
            <a:pPr marL="457200" lvl="0" indent="-457200" algn="l" rtl="0">
              <a:lnSpc>
                <a:spcPct val="90000"/>
              </a:lnSpc>
              <a:spcBef>
                <a:spcPts val="1440"/>
              </a:spcBef>
              <a:spcAft>
                <a:spcPts val="800"/>
              </a:spcAft>
              <a:buClr>
                <a:schemeClr val="lt1"/>
              </a:buClr>
              <a:buSzPts val="2240"/>
              <a:buChar char="●"/>
            </a:pP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Physical location description</a:t>
            </a:r>
          </a:p>
          <a:p>
            <a:pPr lvl="1" indent="-457200">
              <a:spcBef>
                <a:spcPts val="1440"/>
              </a:spcBef>
              <a:spcAft>
                <a:spcPts val="800"/>
              </a:spcAft>
              <a:buClr>
                <a:schemeClr val="lt1"/>
              </a:buClr>
              <a:buSzPts val="2240"/>
              <a:buChar char="●"/>
            </a:pPr>
            <a:r>
              <a:rPr lang="en-US" sz="28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Hours of operation, drive thru, seating capacity, franchise </a:t>
            </a:r>
            <a:endParaRPr sz="2800" dirty="0">
              <a:latin typeface="Calibri" panose="020F0502020204030204" pitchFamily="34" charset="0"/>
              <a:ea typeface="Calibri" panose="020F0502020204030204" pitchFamily="34" charset="0"/>
              <a:cs typeface="Calibri" panose="020F0502020204030204" pitchFamily="34" charset="0"/>
            </a:endParaRPr>
          </a:p>
        </p:txBody>
      </p:sp>
      <p:cxnSp>
        <p:nvCxnSpPr>
          <p:cNvPr id="241" name="Google Shape;241;p11"/>
          <p:cNvCxnSpPr/>
          <p:nvPr/>
        </p:nvCxnSpPr>
        <p:spPr>
          <a:xfrm>
            <a:off x="3960752" y="976312"/>
            <a:ext cx="0" cy="4905375"/>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920B17"/>
        </a:solidFill>
        <a:effectLst/>
      </p:bgPr>
    </p:bg>
    <p:spTree>
      <p:nvGrpSpPr>
        <p:cNvPr id="1" name="Shape 237"/>
        <p:cNvGrpSpPr/>
        <p:nvPr/>
      </p:nvGrpSpPr>
      <p:grpSpPr>
        <a:xfrm>
          <a:off x="0" y="0"/>
          <a:ext cx="0" cy="0"/>
          <a:chOff x="0" y="0"/>
          <a:chExt cx="0" cy="0"/>
        </a:xfrm>
      </p:grpSpPr>
      <p:sp>
        <p:nvSpPr>
          <p:cNvPr id="238" name="Google Shape;238;p11"/>
          <p:cNvSpPr/>
          <p:nvPr/>
        </p:nvSpPr>
        <p:spPr>
          <a:xfrm>
            <a:off x="4338740" y="625151"/>
            <a:ext cx="7221886" cy="6180461"/>
          </a:xfrm>
          <a:prstGeom prst="round2SameRect">
            <a:avLst>
              <a:gd name="adj1" fmla="val 16667"/>
              <a:gd name="adj2" fmla="val 0"/>
            </a:avLst>
          </a:prstGeom>
          <a:solidFill>
            <a:schemeClr val="lt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9" name="Google Shape;239;p11"/>
          <p:cNvSpPr txBox="1">
            <a:spLocks noGrp="1"/>
          </p:cNvSpPr>
          <p:nvPr>
            <p:ph type="title"/>
          </p:nvPr>
        </p:nvSpPr>
        <p:spPr>
          <a:xfrm>
            <a:off x="-121920" y="1938528"/>
            <a:ext cx="3887595" cy="2133600"/>
          </a:xfrm>
          <a:prstGeom prst="rect">
            <a:avLst/>
          </a:prstGeom>
          <a:noFill/>
          <a:ln>
            <a:noFill/>
          </a:ln>
        </p:spPr>
        <p:txBody>
          <a:bodyPr spcFirstLastPara="1" wrap="square" lIns="121900" tIns="60950" rIns="121900" bIns="60950" anchor="b" anchorCtr="0">
            <a:normAutofit/>
          </a:bodyPr>
          <a:lstStyle/>
          <a:p>
            <a:pPr marL="0" lvl="0" indent="0" algn="r" rtl="0">
              <a:lnSpc>
                <a:spcPct val="90000"/>
              </a:lnSpc>
              <a:spcBef>
                <a:spcPts val="0"/>
              </a:spcBef>
              <a:spcAft>
                <a:spcPts val="0"/>
              </a:spcAft>
              <a:buClr>
                <a:schemeClr val="lt1"/>
              </a:buClr>
              <a:buSzPts val="3000"/>
              <a:buFont typeface="Arial"/>
              <a:buNone/>
            </a:pP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Business</a:t>
            </a:r>
            <a:b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b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Recommendations</a:t>
            </a:r>
            <a:endParaRPr sz="54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240" name="Google Shape;240;p11"/>
          <p:cNvSpPr txBox="1">
            <a:spLocks noGrp="1"/>
          </p:cNvSpPr>
          <p:nvPr>
            <p:ph type="body" idx="1"/>
          </p:nvPr>
        </p:nvSpPr>
        <p:spPr>
          <a:xfrm>
            <a:off x="4464883" y="1530096"/>
            <a:ext cx="7095743" cy="5084064"/>
          </a:xfrm>
          <a:prstGeom prst="rect">
            <a:avLst/>
          </a:prstGeom>
          <a:noFill/>
          <a:ln>
            <a:noFill/>
          </a:ln>
        </p:spPr>
        <p:txBody>
          <a:bodyPr spcFirstLastPara="1" wrap="square" lIns="121900" tIns="60950" rIns="121900" bIns="60950" anchor="t" anchorCtr="0">
            <a:normAutofit/>
          </a:bodyPr>
          <a:lstStyle/>
          <a:p>
            <a:pPr marL="457200" lvl="0" indent="-457200" algn="l" rtl="0">
              <a:lnSpc>
                <a:spcPct val="90000"/>
              </a:lnSpc>
              <a:spcBef>
                <a:spcPts val="1440"/>
              </a:spcBef>
              <a:spcAft>
                <a:spcPts val="0"/>
              </a:spcAft>
              <a:buClr>
                <a:schemeClr val="lt1"/>
              </a:buClr>
              <a:buSzPts val="2240"/>
              <a:buChar char="●"/>
            </a:pP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Create a standard pricing model </a:t>
            </a:r>
          </a:p>
          <a:p>
            <a:pPr lvl="1" indent="-457200">
              <a:spcBef>
                <a:spcPts val="1440"/>
              </a:spcBef>
              <a:buClr>
                <a:schemeClr val="lt1"/>
              </a:buClr>
              <a:buSzPts val="2240"/>
              <a:buChar char="●"/>
            </a:pPr>
            <a:r>
              <a:rPr lang="en-US" sz="32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Implement different pricing offers at different phases of time</a:t>
            </a:r>
          </a:p>
          <a:p>
            <a:pPr indent="-457200">
              <a:spcBef>
                <a:spcPts val="1440"/>
              </a:spcBef>
              <a:buClr>
                <a:schemeClr val="lt1"/>
              </a:buClr>
              <a:buSzPts val="2240"/>
            </a:pP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RFID tags/GPS bricks on all new customers, remove after X time</a:t>
            </a:r>
            <a:endParaRPr lang="en-US" sz="3600" dirty="0">
              <a:latin typeface="Calibri" panose="020F0502020204030204" pitchFamily="34" charset="0"/>
              <a:ea typeface="Calibri" panose="020F0502020204030204" pitchFamily="34" charset="0"/>
              <a:cs typeface="Calibri" panose="020F0502020204030204" pitchFamily="34" charset="0"/>
            </a:endParaRPr>
          </a:p>
          <a:p>
            <a:pPr marL="457200" lvl="0" indent="-457200" algn="l" rtl="0">
              <a:lnSpc>
                <a:spcPct val="90000"/>
              </a:lnSpc>
              <a:spcBef>
                <a:spcPts val="1440"/>
              </a:spcBef>
              <a:spcAft>
                <a:spcPts val="0"/>
              </a:spcAft>
              <a:buClr>
                <a:schemeClr val="lt1"/>
              </a:buClr>
              <a:buSzPts val="2240"/>
              <a:buChar char="●"/>
            </a:pPr>
            <a:endParaRPr sz="3200" dirty="0">
              <a:latin typeface="Calibri" panose="020F0502020204030204" pitchFamily="34" charset="0"/>
              <a:ea typeface="Calibri" panose="020F0502020204030204" pitchFamily="34" charset="0"/>
              <a:cs typeface="Calibri" panose="020F0502020204030204" pitchFamily="34" charset="0"/>
            </a:endParaRPr>
          </a:p>
        </p:txBody>
      </p:sp>
      <p:cxnSp>
        <p:nvCxnSpPr>
          <p:cNvPr id="241" name="Google Shape;241;p11"/>
          <p:cNvCxnSpPr/>
          <p:nvPr/>
        </p:nvCxnSpPr>
        <p:spPr>
          <a:xfrm>
            <a:off x="3960752" y="976312"/>
            <a:ext cx="0" cy="4905375"/>
          </a:xfrm>
          <a:prstGeom prst="straightConnector1">
            <a:avLst/>
          </a:prstGeom>
          <a:noFill/>
          <a:ln w="19050" cap="flat" cmpd="sng">
            <a:solidFill>
              <a:schemeClr val="lt1"/>
            </a:solidFill>
            <a:prstDash val="solid"/>
            <a:miter lim="800000"/>
            <a:headEnd type="none" w="sm" len="sm"/>
            <a:tailEnd type="none" w="sm" len="sm"/>
          </a:ln>
        </p:spPr>
      </p:cxnSp>
    </p:spTree>
    <p:extLst>
      <p:ext uri="{BB962C8B-B14F-4D97-AF65-F5344CB8AC3E}">
        <p14:creationId xmlns:p14="http://schemas.microsoft.com/office/powerpoint/2010/main" val="743116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920B17"/>
        </a:solidFill>
        <a:effectLst/>
      </p:bgPr>
    </p:bg>
    <p:spTree>
      <p:nvGrpSpPr>
        <p:cNvPr id="1" name="Shape 245"/>
        <p:cNvGrpSpPr/>
        <p:nvPr/>
      </p:nvGrpSpPr>
      <p:grpSpPr>
        <a:xfrm>
          <a:off x="0" y="0"/>
          <a:ext cx="0" cy="0"/>
          <a:chOff x="0" y="0"/>
          <a:chExt cx="0" cy="0"/>
        </a:xfrm>
      </p:grpSpPr>
      <p:sp>
        <p:nvSpPr>
          <p:cNvPr id="246" name="Google Shape;246;p12"/>
          <p:cNvSpPr txBox="1">
            <a:spLocks noGrp="1"/>
          </p:cNvSpPr>
          <p:nvPr>
            <p:ph type="title"/>
          </p:nvPr>
        </p:nvSpPr>
        <p:spPr>
          <a:xfrm>
            <a:off x="72700" y="448817"/>
            <a:ext cx="11360800" cy="978000"/>
          </a:xfrm>
          <a:prstGeom prst="rect">
            <a:avLst/>
          </a:prstGeom>
          <a:noFill/>
          <a:ln>
            <a:noFill/>
          </a:ln>
        </p:spPr>
        <p:txBody>
          <a:bodyPr spcFirstLastPara="1" wrap="square" lIns="121900" tIns="121900" rIns="121900" bIns="121900" anchor="b" anchorCtr="0">
            <a:normAutofit/>
          </a:bodyPr>
          <a:lstStyle/>
          <a:p>
            <a:pPr marL="0" lvl="0" indent="0" algn="l" rtl="0">
              <a:lnSpc>
                <a:spcPct val="90000"/>
              </a:lnSpc>
              <a:spcBef>
                <a:spcPts val="0"/>
              </a:spcBef>
              <a:spcAft>
                <a:spcPts val="0"/>
              </a:spcAft>
              <a:buClr>
                <a:schemeClr val="lt1"/>
              </a:buClr>
              <a:buSzPts val="3000"/>
              <a:buFont typeface="Arial"/>
              <a:buNone/>
            </a:pP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Summary</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47" name="Google Shape;247;p12"/>
          <p:cNvSpPr txBox="1">
            <a:spLocks noGrp="1"/>
          </p:cNvSpPr>
          <p:nvPr>
            <p:ph type="body" idx="1"/>
          </p:nvPr>
        </p:nvSpPr>
        <p:spPr>
          <a:xfrm>
            <a:off x="415600" y="1958433"/>
            <a:ext cx="11360800" cy="4133200"/>
          </a:xfrm>
          <a:prstGeom prst="rect">
            <a:avLst/>
          </a:prstGeom>
          <a:noFill/>
          <a:ln>
            <a:noFill/>
          </a:ln>
        </p:spPr>
        <p:txBody>
          <a:bodyPr spcFirstLastPara="1" wrap="square" lIns="121900" tIns="121900" rIns="121900" bIns="121900" anchor="t" anchorCtr="0">
            <a:normAutofit/>
          </a:bodyPr>
          <a:lstStyle/>
          <a:p>
            <a:pPr marL="152396" indent="0">
              <a:buClr>
                <a:schemeClr val="lt1"/>
              </a:buClr>
              <a:buNone/>
            </a:pP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1.	Recommend use Linear Model</a:t>
            </a:r>
          </a:p>
          <a:p>
            <a:pPr lvl="1" indent="-457200">
              <a:buClr>
                <a:schemeClr val="lt1"/>
              </a:buClr>
              <a:buSzPts val="1800"/>
              <a:buFont typeface="Arial"/>
              <a:buChar char="-"/>
            </a:pPr>
            <a:r>
              <a:rPr lang="en-US" sz="32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quick performance</a:t>
            </a:r>
          </a:p>
          <a:p>
            <a:pPr lvl="1" indent="-457200">
              <a:buClr>
                <a:schemeClr val="lt1"/>
              </a:buClr>
              <a:buSzPts val="1800"/>
              <a:buFont typeface="Arial"/>
              <a:buChar char="-"/>
            </a:pPr>
            <a:r>
              <a:rPr lang="en-US" sz="32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easily able to identify strong predictors for higher profit</a:t>
            </a:r>
          </a:p>
          <a:p>
            <a:pPr marL="152396" indent="0">
              <a:buClr>
                <a:schemeClr val="lt1"/>
              </a:buClr>
              <a:buNone/>
            </a:pP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2.	Standardize Pricing For Each Product</a:t>
            </a:r>
            <a:br>
              <a:rPr lang="en-US" sz="3200" dirty="0">
                <a:latin typeface="Arial"/>
                <a:ea typeface="Arial"/>
                <a:cs typeface="Arial"/>
                <a:sym typeface="Arial"/>
              </a:rPr>
            </a:br>
            <a:endParaRPr sz="3200" dirty="0">
              <a:solidFill>
                <a:schemeClr val="lt1"/>
              </a:solidFill>
              <a:latin typeface="Arial"/>
              <a:ea typeface="Arial"/>
              <a:cs typeface="Arial"/>
              <a:sym typeface="Arial"/>
            </a:endParaRPr>
          </a:p>
        </p:txBody>
      </p:sp>
      <p:cxnSp>
        <p:nvCxnSpPr>
          <p:cNvPr id="248" name="Google Shape;248;p12"/>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920B17"/>
        </a:solidFill>
        <a:effectLst/>
      </p:bgPr>
    </p:bg>
    <p:spTree>
      <p:nvGrpSpPr>
        <p:cNvPr id="1" name="Shape 252"/>
        <p:cNvGrpSpPr/>
        <p:nvPr/>
      </p:nvGrpSpPr>
      <p:grpSpPr>
        <a:xfrm>
          <a:off x="0" y="0"/>
          <a:ext cx="0" cy="0"/>
          <a:chOff x="0" y="0"/>
          <a:chExt cx="0" cy="0"/>
        </a:xfrm>
      </p:grpSpPr>
      <p:pic>
        <p:nvPicPr>
          <p:cNvPr id="253" name="Google Shape;253;p13" descr="Shape"/>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54" name="Google Shape;254;p13"/>
          <p:cNvSpPr txBox="1">
            <a:spLocks noGrp="1"/>
          </p:cNvSpPr>
          <p:nvPr>
            <p:ph type="title"/>
          </p:nvPr>
        </p:nvSpPr>
        <p:spPr>
          <a:xfrm>
            <a:off x="1867483" y="3028166"/>
            <a:ext cx="8457034" cy="801667"/>
          </a:xfrm>
          <a:prstGeom prst="rect">
            <a:avLst/>
          </a:prstGeom>
          <a:noFill/>
          <a:ln>
            <a:noFill/>
          </a:ln>
        </p:spPr>
        <p:txBody>
          <a:bodyPr spcFirstLastPara="1" wrap="square" lIns="121900" tIns="121900" rIns="121900" bIns="121900" anchor="b" anchorCtr="0">
            <a:normAutofit/>
          </a:bodyPr>
          <a:lstStyle/>
          <a:p>
            <a:pPr marL="0" lvl="0" indent="0" algn="ctr" rtl="0">
              <a:lnSpc>
                <a:spcPct val="90000"/>
              </a:lnSpc>
              <a:spcBef>
                <a:spcPts val="0"/>
              </a:spcBef>
              <a:spcAft>
                <a:spcPts val="0"/>
              </a:spcAft>
              <a:buClr>
                <a:schemeClr val="lt1"/>
              </a:buClr>
              <a:buSzPts val="3000"/>
              <a:buFont typeface="Arial"/>
              <a:buNone/>
            </a:pPr>
            <a:r>
              <a:rPr lang="en-US" sz="3600">
                <a:solidFill>
                  <a:schemeClr val="lt1"/>
                </a:solidFill>
                <a:latin typeface="Arial"/>
                <a:ea typeface="Arial"/>
                <a:cs typeface="Arial"/>
                <a:sym typeface="Arial"/>
              </a:rPr>
              <a:t>Questions?</a:t>
            </a:r>
            <a:endParaRPr/>
          </a:p>
        </p:txBody>
      </p:sp>
      <p:sp>
        <p:nvSpPr>
          <p:cNvPr id="255" name="Google Shape;255;p13"/>
          <p:cNvSpPr/>
          <p:nvPr/>
        </p:nvSpPr>
        <p:spPr>
          <a:xfrm>
            <a:off x="3144416" y="2827176"/>
            <a:ext cx="5840964" cy="1287624"/>
          </a:xfrm>
          <a:prstGeom prst="rect">
            <a:avLst/>
          </a:prstGeom>
          <a:solidFill>
            <a:schemeClr val="lt1">
              <a:alpha val="13725"/>
            </a:schemeClr>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6" name="Google Shape;256;p13"/>
          <p:cNvSpPr/>
          <p:nvPr/>
        </p:nvSpPr>
        <p:spPr>
          <a:xfrm>
            <a:off x="2862943" y="2542592"/>
            <a:ext cx="6466114" cy="1856792"/>
          </a:xfrm>
          <a:prstGeom prst="rect">
            <a:avLst/>
          </a:prstGeom>
          <a:solidFill>
            <a:schemeClr val="lt1">
              <a:alpha val="862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20B17"/>
        </a:solidFill>
        <a:effectLst/>
      </p:bgPr>
    </p:bg>
    <p:spTree>
      <p:nvGrpSpPr>
        <p:cNvPr id="1" name="Shape 107"/>
        <p:cNvGrpSpPr/>
        <p:nvPr/>
      </p:nvGrpSpPr>
      <p:grpSpPr>
        <a:xfrm>
          <a:off x="0" y="0"/>
          <a:ext cx="0" cy="0"/>
          <a:chOff x="0" y="0"/>
          <a:chExt cx="0" cy="0"/>
        </a:xfrm>
      </p:grpSpPr>
      <p:sp>
        <p:nvSpPr>
          <p:cNvPr id="108" name="Google Shape;108;p3"/>
          <p:cNvSpPr txBox="1">
            <a:spLocks noGrp="1"/>
          </p:cNvSpPr>
          <p:nvPr>
            <p:ph type="title"/>
          </p:nvPr>
        </p:nvSpPr>
        <p:spPr>
          <a:xfrm>
            <a:off x="0" y="429767"/>
            <a:ext cx="11360800" cy="978000"/>
          </a:xfrm>
          <a:prstGeom prst="rect">
            <a:avLst/>
          </a:prstGeom>
          <a:noFill/>
          <a:ln>
            <a:noFill/>
          </a:ln>
        </p:spPr>
        <p:txBody>
          <a:bodyPr spcFirstLastPara="1" wrap="square" lIns="121900" tIns="121900" rIns="121900" bIns="121900" anchor="b" anchorCtr="0">
            <a:normAutofit/>
          </a:bodyPr>
          <a:lstStyle/>
          <a:p>
            <a:pPr marL="0" lvl="0" indent="0" algn="l" rtl="0">
              <a:lnSpc>
                <a:spcPct val="90000"/>
              </a:lnSpc>
              <a:spcBef>
                <a:spcPts val="0"/>
              </a:spcBef>
              <a:spcAft>
                <a:spcPts val="0"/>
              </a:spcAft>
              <a:buClr>
                <a:schemeClr val="lt1"/>
              </a:buClr>
              <a:buSzPts val="3000"/>
              <a:buFont typeface="Arial"/>
              <a:buNone/>
            </a:pP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Dataset</a:t>
            </a:r>
            <a:r>
              <a:rPr lang="en-US" sz="3600" dirty="0">
                <a:solidFill>
                  <a:schemeClr val="lt1"/>
                </a:solidFill>
                <a:latin typeface="Arial"/>
                <a:ea typeface="Arial"/>
                <a:cs typeface="Arial"/>
                <a:sym typeface="Arial"/>
              </a:rPr>
              <a:t> Overview</a:t>
            </a:r>
            <a:endParaRPr sz="3600" dirty="0">
              <a:solidFill>
                <a:schemeClr val="lt1"/>
              </a:solidFill>
              <a:latin typeface="Arial"/>
              <a:ea typeface="Arial"/>
              <a:cs typeface="Arial"/>
              <a:sym typeface="Arial"/>
            </a:endParaRPr>
          </a:p>
        </p:txBody>
      </p:sp>
      <p:sp>
        <p:nvSpPr>
          <p:cNvPr id="109" name="Google Shape;109;p3"/>
          <p:cNvSpPr txBox="1">
            <a:spLocks noGrp="1"/>
          </p:cNvSpPr>
          <p:nvPr>
            <p:ph type="body" idx="1"/>
          </p:nvPr>
        </p:nvSpPr>
        <p:spPr>
          <a:xfrm>
            <a:off x="312963" y="1558211"/>
            <a:ext cx="11360800" cy="5195894"/>
          </a:xfrm>
          <a:prstGeom prst="rect">
            <a:avLst/>
          </a:prstGeom>
          <a:noFill/>
          <a:ln>
            <a:noFill/>
          </a:ln>
        </p:spPr>
        <p:txBody>
          <a:bodyPr spcFirstLastPara="1" wrap="square" lIns="121900" tIns="121900" rIns="121900" bIns="121900" anchor="t" anchorCtr="0">
            <a:normAutofit/>
          </a:bodyPr>
          <a:lstStyle/>
          <a:p>
            <a:pPr marL="609597" indent="-457200">
              <a:buClr>
                <a:schemeClr val="lt1"/>
              </a:buClr>
            </a:pPr>
            <a:r>
              <a:rPr lang="en-US" sz="32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Swire Datasets</a:t>
            </a:r>
            <a:endParaRPr sz="32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endParaRPr>
          </a:p>
          <a:p>
            <a:pPr marL="1028700" lvl="1" indent="-457200">
              <a:buClr>
                <a:schemeClr val="lt1"/>
              </a:buClr>
              <a:buSzPts val="1800"/>
            </a:pPr>
            <a:r>
              <a:rPr lang="en-US" sz="32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Customer </a:t>
            </a:r>
            <a:endParaRPr sz="32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endParaRPr>
          </a:p>
          <a:p>
            <a:pPr marL="1028700" lvl="1" indent="-457200">
              <a:buClr>
                <a:schemeClr val="lt1"/>
              </a:buClr>
              <a:buSzPts val="1800"/>
            </a:pPr>
            <a:r>
              <a:rPr lang="en-US" sz="32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Sales </a:t>
            </a:r>
          </a:p>
          <a:p>
            <a:pPr>
              <a:buClr>
                <a:schemeClr val="lt1"/>
              </a:buClr>
            </a:pPr>
            <a:endPar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endParaRPr>
          </a:p>
          <a:p>
            <a:pPr>
              <a:buClr>
                <a:schemeClr val="lt1"/>
              </a:buClr>
            </a:pPr>
            <a:r>
              <a:rPr lang="en-US" sz="32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Augmented by USDA Dataset:</a:t>
            </a:r>
            <a:endParaRPr sz="32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endParaRPr>
          </a:p>
          <a:p>
            <a:pPr marL="1253047" lvl="1" indent="-457200">
              <a:buClr>
                <a:schemeClr val="lt1"/>
              </a:buClr>
            </a:pPr>
            <a:r>
              <a:rPr lang="en-US" sz="28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2013 Population by zip code</a:t>
            </a:r>
          </a:p>
          <a:p>
            <a:pPr marL="1253047" lvl="1" indent="-457200">
              <a:buClr>
                <a:schemeClr val="lt1"/>
              </a:buClr>
            </a:pPr>
            <a:endParaRPr lang="en-US" sz="28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endParaRPr>
          </a:p>
          <a:p>
            <a:pPr marL="795847" indent="-457200">
              <a:buClr>
                <a:schemeClr val="lt1"/>
              </a:buClr>
              <a:buSzPts val="1400"/>
            </a:pPr>
            <a:r>
              <a:rPr lang="en-US" sz="32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Data Manipulation </a:t>
            </a:r>
          </a:p>
          <a:p>
            <a:pPr marL="338647" indent="0">
              <a:buClr>
                <a:schemeClr val="lt1"/>
              </a:buClr>
              <a:buSzPts val="1400"/>
              <a:buNone/>
            </a:pPr>
            <a:endParaRPr lang="en-US" sz="32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endParaRPr>
          </a:p>
          <a:p>
            <a:pPr marL="795847" lvl="1" indent="0" algn="l" rtl="0">
              <a:lnSpc>
                <a:spcPct val="90000"/>
              </a:lnSpc>
              <a:spcBef>
                <a:spcPts val="0"/>
              </a:spcBef>
              <a:spcAft>
                <a:spcPts val="0"/>
              </a:spcAft>
              <a:buClr>
                <a:schemeClr val="lt1"/>
              </a:buClr>
              <a:buSzPts val="1400"/>
              <a:buNone/>
            </a:pPr>
            <a:endParaRPr lang="en-US" sz="28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endParaRPr>
          </a:p>
        </p:txBody>
      </p:sp>
      <p:cxnSp>
        <p:nvCxnSpPr>
          <p:cNvPr id="110" name="Google Shape;110;p3"/>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20B17"/>
        </a:solidFill>
        <a:effectLst/>
      </p:bgPr>
    </p:bg>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0" y="439517"/>
            <a:ext cx="11360800" cy="978000"/>
          </a:xfrm>
          <a:prstGeom prst="rect">
            <a:avLst/>
          </a:prstGeom>
          <a:noFill/>
          <a:ln>
            <a:noFill/>
          </a:ln>
        </p:spPr>
        <p:txBody>
          <a:bodyPr spcFirstLastPara="1" wrap="square" lIns="121900" tIns="121900" rIns="121900" bIns="121900" anchor="b" anchorCtr="0">
            <a:normAutofit/>
          </a:bodyPr>
          <a:lstStyle/>
          <a:p>
            <a:pPr marL="0" lvl="0" indent="0" algn="l" rtl="0">
              <a:lnSpc>
                <a:spcPct val="90000"/>
              </a:lnSpc>
              <a:spcBef>
                <a:spcPts val="0"/>
              </a:spcBef>
              <a:spcAft>
                <a:spcPts val="0"/>
              </a:spcAft>
              <a:buClr>
                <a:schemeClr val="lt1"/>
              </a:buClr>
              <a:buSzPts val="3000"/>
              <a:buFont typeface="Arial"/>
              <a:buNone/>
            </a:pP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Outcome variable</a:t>
            </a:r>
            <a:endParaRPr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endParaRPr>
          </a:p>
        </p:txBody>
      </p:sp>
      <p:cxnSp>
        <p:nvCxnSpPr>
          <p:cNvPr id="141" name="Google Shape;141;p6"/>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
        <p:nvSpPr>
          <p:cNvPr id="2" name="TextBox 1">
            <a:extLst>
              <a:ext uri="{FF2B5EF4-FFF2-40B4-BE49-F238E27FC236}">
                <a16:creationId xmlns:a16="http://schemas.microsoft.com/office/drawing/2014/main" id="{A9E13960-511A-2158-BAD4-D2F32683DB0F}"/>
              </a:ext>
            </a:extLst>
          </p:cNvPr>
          <p:cNvSpPr txBox="1"/>
          <p:nvPr/>
        </p:nvSpPr>
        <p:spPr>
          <a:xfrm>
            <a:off x="390144" y="1597152"/>
            <a:ext cx="11582400" cy="638636"/>
          </a:xfrm>
          <a:prstGeom prst="rect">
            <a:avLst/>
          </a:prstGeom>
          <a:noFill/>
        </p:spPr>
        <p:txBody>
          <a:bodyPr wrap="square" rtlCol="0">
            <a:spAutoFit/>
          </a:bodyPr>
          <a:lstStyle/>
          <a:p>
            <a:pPr marL="364486" indent="-285750">
              <a:buClr>
                <a:schemeClr val="lt1"/>
              </a:buClr>
              <a:buSzPts val="3200"/>
              <a:buFont typeface="Arial" panose="020B0604020202020204" pitchFamily="34" charset="0"/>
              <a:buChar char="•"/>
            </a:pPr>
            <a:r>
              <a:rPr lang="en-US" sz="355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Explain this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20B17"/>
        </a:solidFill>
        <a:effectLst/>
      </p:bgPr>
    </p:bg>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0" y="439517"/>
            <a:ext cx="11360800" cy="978000"/>
          </a:xfrm>
          <a:prstGeom prst="rect">
            <a:avLst/>
          </a:prstGeom>
          <a:noFill/>
          <a:ln>
            <a:noFill/>
          </a:ln>
        </p:spPr>
        <p:txBody>
          <a:bodyPr spcFirstLastPara="1" wrap="square" lIns="121900" tIns="121900" rIns="121900" bIns="121900" anchor="b" anchorCtr="0">
            <a:normAutofit/>
          </a:bodyPr>
          <a:lstStyle/>
          <a:p>
            <a:pPr marL="0" lvl="0" indent="0" algn="l" rtl="0">
              <a:lnSpc>
                <a:spcPct val="90000"/>
              </a:lnSpc>
              <a:spcBef>
                <a:spcPts val="0"/>
              </a:spcBef>
              <a:spcAft>
                <a:spcPts val="0"/>
              </a:spcAft>
              <a:buClr>
                <a:schemeClr val="lt1"/>
              </a:buClr>
              <a:buSzPts val="3000"/>
              <a:buFont typeface="Arial"/>
              <a:buNone/>
            </a:pP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Data Preparation and Cleaning</a:t>
            </a:r>
            <a:endParaRPr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endParaRPr>
          </a:p>
        </p:txBody>
      </p:sp>
      <p:cxnSp>
        <p:nvCxnSpPr>
          <p:cNvPr id="141" name="Google Shape;141;p6"/>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
        <p:nvSpPr>
          <p:cNvPr id="2" name="TextBox 1">
            <a:extLst>
              <a:ext uri="{FF2B5EF4-FFF2-40B4-BE49-F238E27FC236}">
                <a16:creationId xmlns:a16="http://schemas.microsoft.com/office/drawing/2014/main" id="{A9E13960-511A-2158-BAD4-D2F32683DB0F}"/>
              </a:ext>
            </a:extLst>
          </p:cNvPr>
          <p:cNvSpPr txBox="1"/>
          <p:nvPr/>
        </p:nvSpPr>
        <p:spPr>
          <a:xfrm>
            <a:off x="390144" y="1597152"/>
            <a:ext cx="11582400" cy="3780522"/>
          </a:xfrm>
          <a:prstGeom prst="rect">
            <a:avLst/>
          </a:prstGeom>
          <a:noFill/>
        </p:spPr>
        <p:txBody>
          <a:bodyPr wrap="square" rtlCol="0">
            <a:spAutoFit/>
          </a:bodyPr>
          <a:lstStyle/>
          <a:p>
            <a:pPr marL="364486" indent="-285750">
              <a:buClr>
                <a:schemeClr val="lt1"/>
              </a:buClr>
              <a:buSzPts val="3200"/>
              <a:buFont typeface="Arial" panose="020B0604020202020204" pitchFamily="34" charset="0"/>
              <a:buChar char="•"/>
            </a:pPr>
            <a:r>
              <a:rPr lang="en-US" sz="355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Created dummy variables for predictors</a:t>
            </a:r>
          </a:p>
          <a:p>
            <a:pPr marL="364486" indent="-285750">
              <a:buClr>
                <a:schemeClr val="lt1"/>
              </a:buClr>
              <a:buSzPts val="3200"/>
              <a:buFont typeface="Arial" panose="020B0604020202020204" pitchFamily="34" charset="0"/>
              <a:buChar char="•"/>
            </a:pPr>
            <a:r>
              <a:rPr lang="en-US" sz="355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Removed observations with missing values (&lt;1% of dataset)</a:t>
            </a:r>
          </a:p>
          <a:p>
            <a:pPr marL="364486" indent="-285750">
              <a:buClr>
                <a:schemeClr val="lt1"/>
              </a:buClr>
              <a:buSzPts val="3200"/>
              <a:buFont typeface="Arial" panose="020B0604020202020204" pitchFamily="34" charset="0"/>
              <a:buChar char="•"/>
            </a:pPr>
            <a:r>
              <a:rPr lang="en-US" sz="355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Created test and training datasets using 80/20 split</a:t>
            </a:r>
          </a:p>
          <a:p>
            <a:pPr marL="364486" indent="-285750">
              <a:spcBef>
                <a:spcPts val="1600"/>
              </a:spcBef>
              <a:buClr>
                <a:schemeClr val="lt1"/>
              </a:buClr>
              <a:buSzPts val="3200"/>
              <a:buFont typeface="Arial" panose="020B0604020202020204" pitchFamily="34" charset="0"/>
              <a:buChar char="•"/>
            </a:pPr>
            <a:r>
              <a:rPr lang="en-US" sz="355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Reduced trade and subtrade descriptions to one variable due to multicollinearity</a:t>
            </a:r>
          </a:p>
          <a:p>
            <a:pPr marL="364486" indent="-285750">
              <a:spcBef>
                <a:spcPts val="1600"/>
              </a:spcBef>
              <a:buClr>
                <a:schemeClr val="lt1"/>
              </a:buClr>
              <a:buSzPts val="3200"/>
              <a:buFont typeface="Arial" panose="020B0604020202020204" pitchFamily="34" charset="0"/>
              <a:buChar char="•"/>
            </a:pPr>
            <a:r>
              <a:rPr lang="en-US" sz="355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Customer longevity grouping: &lt; 1 year, 1-5 years, &gt;5 years</a:t>
            </a:r>
          </a:p>
        </p:txBody>
      </p:sp>
    </p:spTree>
    <p:extLst>
      <p:ext uri="{BB962C8B-B14F-4D97-AF65-F5344CB8AC3E}">
        <p14:creationId xmlns:p14="http://schemas.microsoft.com/office/powerpoint/2010/main" val="1354096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20B17"/>
        </a:solidFill>
        <a:effectLst/>
      </p:bgPr>
    </p:bg>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0" y="449042"/>
            <a:ext cx="11360800" cy="978000"/>
          </a:xfrm>
          <a:prstGeom prst="rect">
            <a:avLst/>
          </a:prstGeom>
          <a:noFill/>
          <a:ln>
            <a:noFill/>
          </a:ln>
        </p:spPr>
        <p:txBody>
          <a:bodyPr spcFirstLastPara="1" wrap="square" lIns="121900" tIns="121900" rIns="121900" bIns="121900" anchor="b" anchorCtr="0">
            <a:normAutofit/>
          </a:bodyPr>
          <a:lstStyle/>
          <a:p>
            <a:pPr marL="0" lvl="0" indent="0" algn="l" rtl="0">
              <a:lnSpc>
                <a:spcPct val="90000"/>
              </a:lnSpc>
              <a:spcBef>
                <a:spcPts val="0"/>
              </a:spcBef>
              <a:spcAft>
                <a:spcPts val="0"/>
              </a:spcAft>
              <a:buClr>
                <a:schemeClr val="lt1"/>
              </a:buClr>
              <a:buSzPts val="3000"/>
              <a:buFont typeface="Arial"/>
              <a:buNone/>
            </a:pP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EDA Results</a:t>
            </a:r>
            <a:endParaRPr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116" name="Google Shape;116;p4"/>
          <p:cNvSpPr txBox="1">
            <a:spLocks noGrp="1"/>
          </p:cNvSpPr>
          <p:nvPr>
            <p:ph type="body" idx="1"/>
          </p:nvPr>
        </p:nvSpPr>
        <p:spPr>
          <a:xfrm>
            <a:off x="415600" y="1958433"/>
            <a:ext cx="11360800" cy="4133200"/>
          </a:xfrm>
          <a:prstGeom prst="rect">
            <a:avLst/>
          </a:prstGeom>
          <a:noFill/>
          <a:ln>
            <a:noFill/>
          </a:ln>
        </p:spPr>
        <p:txBody>
          <a:bodyPr spcFirstLastPara="1" wrap="square" lIns="121900" tIns="121900" rIns="121900" bIns="121900" anchor="t" anchorCtr="0">
            <a:normAutofit/>
          </a:bodyPr>
          <a:lstStyle/>
          <a:p>
            <a:pPr indent="-457200">
              <a:buClr>
                <a:schemeClr val="lt1"/>
              </a:buClr>
            </a:pPr>
            <a:r>
              <a:rPr lang="en-US" sz="32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Distribution and percentage of categorical variables</a:t>
            </a:r>
            <a:endParaRPr dirty="0">
              <a:latin typeface="Calibri" panose="020F0502020204030204" pitchFamily="34" charset="0"/>
              <a:ea typeface="Calibri" panose="020F0502020204030204" pitchFamily="34" charset="0"/>
              <a:cs typeface="Calibri" panose="020F0502020204030204" pitchFamily="34" charset="0"/>
            </a:endParaRPr>
          </a:p>
          <a:p>
            <a:pPr indent="-457200">
              <a:buClr>
                <a:schemeClr val="lt1"/>
              </a:buClr>
            </a:pPr>
            <a:r>
              <a:rPr lang="en-US" sz="32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Average volume and discount</a:t>
            </a:r>
            <a:endParaRPr dirty="0">
              <a:latin typeface="Calibri" panose="020F0502020204030204" pitchFamily="34" charset="0"/>
              <a:ea typeface="Calibri" panose="020F0502020204030204" pitchFamily="34" charset="0"/>
              <a:cs typeface="Calibri" panose="020F0502020204030204" pitchFamily="34" charset="0"/>
            </a:endParaRPr>
          </a:p>
          <a:p>
            <a:pPr indent="-457200">
              <a:buClr>
                <a:schemeClr val="lt1"/>
              </a:buClr>
            </a:pPr>
            <a:r>
              <a:rPr lang="en-US" sz="32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Best selling products</a:t>
            </a:r>
            <a:endParaRPr dirty="0">
              <a:latin typeface="Calibri" panose="020F0502020204030204" pitchFamily="34" charset="0"/>
              <a:ea typeface="Calibri" panose="020F0502020204030204" pitchFamily="34" charset="0"/>
              <a:cs typeface="Calibri" panose="020F0502020204030204" pitchFamily="34" charset="0"/>
            </a:endParaRPr>
          </a:p>
          <a:p>
            <a:pPr indent="-457200">
              <a:buClr>
                <a:schemeClr val="lt1"/>
              </a:buClr>
            </a:pPr>
            <a:r>
              <a:rPr lang="en-US" sz="32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Visualized scatter plots of numeric variables</a:t>
            </a:r>
            <a:endParaRPr dirty="0">
              <a:latin typeface="Calibri" panose="020F0502020204030204" pitchFamily="34" charset="0"/>
              <a:ea typeface="Calibri" panose="020F0502020204030204" pitchFamily="34" charset="0"/>
              <a:cs typeface="Calibri" panose="020F0502020204030204" pitchFamily="34" charset="0"/>
            </a:endParaRPr>
          </a:p>
        </p:txBody>
      </p:sp>
      <p:cxnSp>
        <p:nvCxnSpPr>
          <p:cNvPr id="117" name="Google Shape;117;p4"/>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20B17"/>
        </a:solidFill>
        <a:effectLst/>
      </p:bgPr>
    </p:bg>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0" y="-11152"/>
            <a:ext cx="11360800" cy="978000"/>
          </a:xfrm>
          <a:prstGeom prst="rect">
            <a:avLst/>
          </a:prstGeom>
          <a:noFill/>
          <a:ln>
            <a:noFill/>
          </a:ln>
        </p:spPr>
        <p:txBody>
          <a:bodyPr spcFirstLastPara="1" wrap="square" lIns="121900" tIns="121900" rIns="121900" bIns="121900" anchor="b" anchorCtr="0">
            <a:normAutofit/>
          </a:bodyPr>
          <a:lstStyle/>
          <a:p>
            <a:pPr marL="0" lvl="0" indent="0" algn="l" rtl="0">
              <a:lnSpc>
                <a:spcPct val="90000"/>
              </a:lnSpc>
              <a:spcBef>
                <a:spcPts val="0"/>
              </a:spcBef>
              <a:spcAft>
                <a:spcPts val="0"/>
              </a:spcAft>
              <a:buClr>
                <a:schemeClr val="lt1"/>
              </a:buClr>
              <a:buSzPts val="3000"/>
              <a:buFont typeface="Arial"/>
              <a:buNone/>
            </a:pP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EDA Results</a:t>
            </a:r>
            <a:endParaRPr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123" name="Google Shape;123;p5"/>
          <p:cNvSpPr txBox="1">
            <a:spLocks noGrp="1"/>
          </p:cNvSpPr>
          <p:nvPr>
            <p:ph type="body" idx="1"/>
          </p:nvPr>
        </p:nvSpPr>
        <p:spPr>
          <a:xfrm>
            <a:off x="415600" y="1958433"/>
            <a:ext cx="11360800" cy="4133200"/>
          </a:xfrm>
          <a:prstGeom prst="rect">
            <a:avLst/>
          </a:prstGeom>
          <a:noFill/>
          <a:ln>
            <a:noFill/>
          </a:ln>
        </p:spPr>
        <p:txBody>
          <a:bodyPr spcFirstLastPara="1" wrap="square" lIns="121900" tIns="121900" rIns="121900" bIns="121900" anchor="t" anchorCtr="0">
            <a:normAutofit/>
          </a:bodyPr>
          <a:lstStyle/>
          <a:p>
            <a:pPr marL="457200" lvl="0" indent="-457200" algn="l" rtl="0">
              <a:lnSpc>
                <a:spcPct val="90000"/>
              </a:lnSpc>
              <a:spcBef>
                <a:spcPts val="0"/>
              </a:spcBef>
              <a:spcAft>
                <a:spcPts val="1600"/>
              </a:spcAft>
              <a:buClr>
                <a:schemeClr val="lt1"/>
              </a:buClr>
              <a:buSzPts val="1800"/>
              <a:buChar char="●"/>
            </a:pPr>
            <a:r>
              <a:rPr lang="en-US"/>
              <a:t> </a:t>
            </a:r>
            <a:endParaRPr/>
          </a:p>
        </p:txBody>
      </p:sp>
      <p:cxnSp>
        <p:nvCxnSpPr>
          <p:cNvPr id="124" name="Google Shape;124;p5"/>
          <p:cNvCxnSpPr/>
          <p:nvPr/>
        </p:nvCxnSpPr>
        <p:spPr>
          <a:xfrm>
            <a:off x="0" y="849787"/>
            <a:ext cx="5096783" cy="0"/>
          </a:xfrm>
          <a:prstGeom prst="straightConnector1">
            <a:avLst/>
          </a:prstGeom>
          <a:noFill/>
          <a:ln w="19050" cap="flat" cmpd="sng">
            <a:solidFill>
              <a:schemeClr val="lt1"/>
            </a:solidFill>
            <a:prstDash val="solid"/>
            <a:miter lim="800000"/>
            <a:headEnd type="none" w="sm" len="sm"/>
            <a:tailEnd type="none" w="sm" len="sm"/>
          </a:ln>
        </p:spPr>
      </p:cxnSp>
      <p:pic>
        <p:nvPicPr>
          <p:cNvPr id="125" name="Google Shape;125;p5"/>
          <p:cNvPicPr preferRelativeResize="0"/>
          <p:nvPr/>
        </p:nvPicPr>
        <p:blipFill rotWithShape="1">
          <a:blip r:embed="rId3">
            <a:alphaModFix/>
          </a:blip>
          <a:srcRect/>
          <a:stretch/>
        </p:blipFill>
        <p:spPr>
          <a:xfrm>
            <a:off x="0" y="1239764"/>
            <a:ext cx="6068022" cy="3863178"/>
          </a:xfrm>
          <a:prstGeom prst="rect">
            <a:avLst/>
          </a:prstGeom>
          <a:noFill/>
          <a:ln>
            <a:noFill/>
          </a:ln>
        </p:spPr>
      </p:pic>
      <p:pic>
        <p:nvPicPr>
          <p:cNvPr id="126" name="Google Shape;126;p5"/>
          <p:cNvPicPr preferRelativeResize="0"/>
          <p:nvPr/>
        </p:nvPicPr>
        <p:blipFill rotWithShape="1">
          <a:blip r:embed="rId4">
            <a:alphaModFix/>
          </a:blip>
          <a:srcRect/>
          <a:stretch/>
        </p:blipFill>
        <p:spPr>
          <a:xfrm>
            <a:off x="6123978" y="1239765"/>
            <a:ext cx="6068022" cy="3863177"/>
          </a:xfrm>
          <a:prstGeom prst="rect">
            <a:avLst/>
          </a:prstGeom>
          <a:noFill/>
          <a:ln>
            <a:noFill/>
          </a:ln>
        </p:spPr>
      </p:pic>
      <p:sp>
        <p:nvSpPr>
          <p:cNvPr id="127" name="Google Shape;127;p5"/>
          <p:cNvSpPr txBox="1"/>
          <p:nvPr/>
        </p:nvSpPr>
        <p:spPr>
          <a:xfrm>
            <a:off x="185700" y="5777675"/>
            <a:ext cx="11820600" cy="480091"/>
          </a:xfrm>
          <a:prstGeom prst="rect">
            <a:avLst/>
          </a:prstGeom>
          <a:noFill/>
          <a:ln>
            <a:noFill/>
          </a:ln>
        </p:spPr>
        <p:txBody>
          <a:bodyPr spcFirstLastPara="1" wrap="square" lIns="91425" tIns="45700" rIns="91425" bIns="45700" anchor="t" anchorCtr="0">
            <a:spAutoFit/>
          </a:bodyPr>
          <a:lstStyle/>
          <a:p>
            <a:pPr marR="0" lvl="0" algn="l" rtl="0">
              <a:lnSpc>
                <a:spcPct val="90000"/>
              </a:lnSpc>
              <a:spcBef>
                <a:spcPts val="0"/>
              </a:spcBef>
              <a:spcAft>
                <a:spcPts val="0"/>
              </a:spcAft>
              <a:buClr>
                <a:schemeClr val="lt1"/>
              </a:buClr>
              <a:buSzPts val="2400"/>
            </a:pPr>
            <a:r>
              <a:rPr lang="en-US" sz="2800" b="0"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  Core Sparkling, 5 Gallon with blinded product name of M057706110579.</a:t>
            </a:r>
            <a:endParaRPr sz="16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20B17"/>
        </a:solidFill>
        <a:effectLst/>
      </p:bgPr>
    </p:bg>
    <p:spTree>
      <p:nvGrpSpPr>
        <p:cNvPr id="1" name="Shape 131"/>
        <p:cNvGrpSpPr/>
        <p:nvPr/>
      </p:nvGrpSpPr>
      <p:grpSpPr>
        <a:xfrm>
          <a:off x="0" y="0"/>
          <a:ext cx="0" cy="0"/>
          <a:chOff x="0" y="0"/>
          <a:chExt cx="0" cy="0"/>
        </a:xfrm>
      </p:grpSpPr>
      <p:sp>
        <p:nvSpPr>
          <p:cNvPr id="132" name="Google Shape;132;p27"/>
          <p:cNvSpPr txBox="1">
            <a:spLocks noGrp="1"/>
          </p:cNvSpPr>
          <p:nvPr>
            <p:ph type="title"/>
          </p:nvPr>
        </p:nvSpPr>
        <p:spPr>
          <a:xfrm>
            <a:off x="0" y="449042"/>
            <a:ext cx="11360800" cy="978000"/>
          </a:xfrm>
          <a:prstGeom prst="rect">
            <a:avLst/>
          </a:prstGeom>
          <a:noFill/>
          <a:ln>
            <a:noFill/>
          </a:ln>
        </p:spPr>
        <p:txBody>
          <a:bodyPr spcFirstLastPara="1" wrap="square" lIns="121900" tIns="121900" rIns="121900" bIns="121900" anchor="b" anchorCtr="0">
            <a:normAutofit fontScale="90000"/>
          </a:bodyPr>
          <a:lstStyle/>
          <a:p>
            <a:pPr marL="0" lvl="0" indent="0" algn="l" rtl="0">
              <a:lnSpc>
                <a:spcPct val="90000"/>
              </a:lnSpc>
              <a:spcBef>
                <a:spcPts val="0"/>
              </a:spcBef>
              <a:spcAft>
                <a:spcPts val="0"/>
              </a:spcAft>
              <a:buClr>
                <a:schemeClr val="lt1"/>
              </a:buClr>
              <a:buSzPts val="3000"/>
              <a:buFont typeface="Arial"/>
              <a:buNone/>
            </a:pP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EDA – </a:t>
            </a:r>
            <a:b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b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Correlation</a:t>
            </a:r>
            <a:endParaRPr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endParaRPr>
          </a:p>
        </p:txBody>
      </p:sp>
      <p:cxnSp>
        <p:nvCxnSpPr>
          <p:cNvPr id="133" name="Google Shape;133;p27"/>
          <p:cNvCxnSpPr>
            <a:cxnSpLocks/>
          </p:cNvCxnSpPr>
          <p:nvPr/>
        </p:nvCxnSpPr>
        <p:spPr>
          <a:xfrm>
            <a:off x="0" y="1331567"/>
            <a:ext cx="2535936" cy="0"/>
          </a:xfrm>
          <a:prstGeom prst="straightConnector1">
            <a:avLst/>
          </a:prstGeom>
          <a:noFill/>
          <a:ln w="19050" cap="flat" cmpd="sng">
            <a:solidFill>
              <a:schemeClr val="lt1"/>
            </a:solidFill>
            <a:prstDash val="solid"/>
            <a:miter lim="800000"/>
            <a:headEnd type="none" w="sm" len="sm"/>
            <a:tailEnd type="none" w="sm" len="sm"/>
          </a:ln>
        </p:spPr>
      </p:cxnSp>
      <p:pic>
        <p:nvPicPr>
          <p:cNvPr id="134" name="Google Shape;134;p27"/>
          <p:cNvPicPr preferRelativeResize="0"/>
          <p:nvPr/>
        </p:nvPicPr>
        <p:blipFill>
          <a:blip r:embed="rId3">
            <a:alphaModFix/>
          </a:blip>
          <a:stretch>
            <a:fillRect/>
          </a:stretch>
        </p:blipFill>
        <p:spPr>
          <a:xfrm>
            <a:off x="3401568" y="78095"/>
            <a:ext cx="7328257" cy="67018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20B17"/>
        </a:solidFill>
        <a:effectLst/>
      </p:bgPr>
    </p:bg>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0" y="439517"/>
            <a:ext cx="11360800" cy="978000"/>
          </a:xfrm>
          <a:prstGeom prst="rect">
            <a:avLst/>
          </a:prstGeom>
          <a:noFill/>
          <a:ln>
            <a:noFill/>
          </a:ln>
        </p:spPr>
        <p:txBody>
          <a:bodyPr spcFirstLastPara="1" wrap="square" lIns="121900" tIns="121900" rIns="121900" bIns="121900" anchor="b" anchorCtr="0">
            <a:normAutofit/>
          </a:bodyPr>
          <a:lstStyle/>
          <a:p>
            <a:pPr marL="0" lvl="0" indent="0" algn="l" rtl="0">
              <a:lnSpc>
                <a:spcPct val="90000"/>
              </a:lnSpc>
              <a:spcBef>
                <a:spcPts val="0"/>
              </a:spcBef>
              <a:spcAft>
                <a:spcPts val="0"/>
              </a:spcAft>
              <a:buClr>
                <a:schemeClr val="lt1"/>
              </a:buClr>
              <a:buSzPts val="3000"/>
              <a:buFont typeface="Arial"/>
              <a:buNone/>
            </a:pP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Models we considered</a:t>
            </a:r>
            <a:endParaRPr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endParaRPr>
          </a:p>
        </p:txBody>
      </p:sp>
      <p:cxnSp>
        <p:nvCxnSpPr>
          <p:cNvPr id="148" name="Google Shape;148;p7"/>
          <p:cNvCxnSpPr/>
          <p:nvPr/>
        </p:nvCxnSpPr>
        <p:spPr>
          <a:xfrm>
            <a:off x="0" y="1331567"/>
            <a:ext cx="5096783" cy="0"/>
          </a:xfrm>
          <a:prstGeom prst="straightConnector1">
            <a:avLst/>
          </a:prstGeom>
          <a:noFill/>
          <a:ln w="19050" cap="flat" cmpd="sng">
            <a:solidFill>
              <a:schemeClr val="lt1"/>
            </a:solidFill>
            <a:prstDash val="solid"/>
            <a:miter lim="800000"/>
            <a:headEnd type="none" w="sm" len="sm"/>
            <a:tailEnd type="none" w="sm" len="sm"/>
          </a:ln>
        </p:spPr>
      </p:cxnSp>
      <p:sp>
        <p:nvSpPr>
          <p:cNvPr id="3" name="TextBox 2">
            <a:extLst>
              <a:ext uri="{FF2B5EF4-FFF2-40B4-BE49-F238E27FC236}">
                <a16:creationId xmlns:a16="http://schemas.microsoft.com/office/drawing/2014/main" id="{2E4D5817-7D8E-E013-2F1E-3397E64150F7}"/>
              </a:ext>
            </a:extLst>
          </p:cNvPr>
          <p:cNvSpPr txBox="1"/>
          <p:nvPr/>
        </p:nvSpPr>
        <p:spPr>
          <a:xfrm>
            <a:off x="292608" y="1658112"/>
            <a:ext cx="11497056" cy="646331"/>
          </a:xfrm>
          <a:prstGeom prst="rect">
            <a:avLst/>
          </a:prstGeom>
          <a:noFill/>
        </p:spPr>
        <p:txBody>
          <a:bodyPr wrap="square">
            <a:spAutoFit/>
          </a:bodyPr>
          <a:lstStyle/>
          <a:p>
            <a:pPr marL="612140" indent="-571500">
              <a:buClr>
                <a:schemeClr val="lt1"/>
              </a:buClr>
              <a:buSzPct val="100000"/>
              <a:buFont typeface="Arial" panose="020B0604020202020204" pitchFamily="34" charset="0"/>
              <a:buChar char="•"/>
            </a:pPr>
            <a:r>
              <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Text </a:t>
            </a:r>
            <a:r>
              <a:rPr lang="en-US" sz="36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text</a:t>
            </a:r>
            <a:endParaRPr lang="en-US" sz="36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endParaRPr>
          </a:p>
        </p:txBody>
      </p:sp>
    </p:spTree>
    <p:extLst>
      <p:ext uri="{BB962C8B-B14F-4D97-AF65-F5344CB8AC3E}">
        <p14:creationId xmlns:p14="http://schemas.microsoft.com/office/powerpoint/2010/main" val="15370809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1491</Words>
  <Application>Microsoft Office PowerPoint</Application>
  <PresentationFormat>Widescreen</PresentationFormat>
  <Paragraphs>160</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Lato</vt:lpstr>
      <vt:lpstr>Office Theme</vt:lpstr>
      <vt:lpstr>Swire Coca-Cola  Predicting Customer Success </vt:lpstr>
      <vt:lpstr>Business  Problem Statement</vt:lpstr>
      <vt:lpstr>Dataset Overview</vt:lpstr>
      <vt:lpstr>Outcome variable</vt:lpstr>
      <vt:lpstr>Data Preparation and Cleaning</vt:lpstr>
      <vt:lpstr>EDA Results</vt:lpstr>
      <vt:lpstr>EDA Results</vt:lpstr>
      <vt:lpstr>EDA –  Correlation</vt:lpstr>
      <vt:lpstr>Models we considered</vt:lpstr>
      <vt:lpstr>Outcome Variables for Final Model</vt:lpstr>
      <vt:lpstr>Predictor Variables for Final Model</vt:lpstr>
      <vt:lpstr>XG Boost Model</vt:lpstr>
      <vt:lpstr>XG Boost Results</vt:lpstr>
      <vt:lpstr>XG Boost: Most Influential Predictors</vt:lpstr>
      <vt:lpstr>XG Model Strengths and Limitations</vt:lpstr>
      <vt:lpstr>Linear Regression Model</vt:lpstr>
      <vt:lpstr>Linear Regression Model</vt:lpstr>
      <vt:lpstr>Linear Regression Model</vt:lpstr>
      <vt:lpstr>Linear Regression Strengths and Limitations</vt:lpstr>
      <vt:lpstr>Comparing the two models</vt:lpstr>
      <vt:lpstr>Model Deployment </vt:lpstr>
      <vt:lpstr>Project Limitations</vt:lpstr>
      <vt:lpstr>Dataset Recommendations</vt:lpstr>
      <vt:lpstr>Business Recommendations</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Swire Coca-Cola Use Case 1:  Predict Customer Success</dc:title>
  <dc:creator>Kayla Smartz</dc:creator>
  <cp:lastModifiedBy>Kayla Smartz</cp:lastModifiedBy>
  <cp:revision>9</cp:revision>
  <dcterms:created xsi:type="dcterms:W3CDTF">2023-03-29T02:01:04Z</dcterms:created>
  <dcterms:modified xsi:type="dcterms:W3CDTF">2023-04-10T23:51:30Z</dcterms:modified>
</cp:coreProperties>
</file>