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6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pPr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000" b="1" dirty="0" smtClean="0"/>
              <a:t>신호등을</a:t>
            </a:r>
            <a:r>
              <a:rPr lang="en-US" altLang="ko-KR" sz="4000" b="1" dirty="0" smtClean="0"/>
              <a:t> </a:t>
            </a:r>
            <a:r>
              <a:rPr lang="ko-KR" altLang="en-US" sz="4000" b="1" dirty="0"/>
              <a:t>인식하여</a:t>
            </a:r>
            <a:r>
              <a:rPr lang="en-US" altLang="ko-KR" sz="4000" b="1" dirty="0"/>
              <a:t> </a:t>
            </a:r>
            <a:br>
              <a:rPr lang="en-US" altLang="ko-KR" sz="4000" b="1" dirty="0"/>
            </a:br>
            <a:r>
              <a:rPr lang="ko-KR" altLang="en-US" sz="4000" b="1" dirty="0"/>
              <a:t>자율주행</a:t>
            </a:r>
            <a:r>
              <a:rPr lang="en-US" altLang="ko-KR" sz="4000" b="1" dirty="0"/>
              <a:t> </a:t>
            </a:r>
            <a:r>
              <a:rPr lang="ko-KR" altLang="en-US" sz="4000" b="1" dirty="0"/>
              <a:t>제어</a:t>
            </a:r>
            <a:r>
              <a:rPr lang="en-US" altLang="ko-KR" sz="4000" b="1" dirty="0"/>
              <a:t> </a:t>
            </a:r>
            <a:r>
              <a:rPr lang="ko-KR" altLang="en-US" sz="4000" b="1" dirty="0"/>
              <a:t>신호에</a:t>
            </a:r>
            <a:r>
              <a:rPr lang="en-US" altLang="ko-KR" sz="4000" b="1" dirty="0"/>
              <a:t> </a:t>
            </a:r>
            <a:r>
              <a:rPr lang="ko-KR" altLang="en-US" sz="4000" b="1" dirty="0"/>
              <a:t>활용</a:t>
            </a:r>
          </a:p>
        </p:txBody>
      </p:sp>
      <p:grpSp>
        <p:nvGrpSpPr>
          <p:cNvPr id="4" name="그룹 10">
            <a:extLst>
              <a:ext uri="{FF2B5EF4-FFF2-40B4-BE49-F238E27FC236}">
                <a16:creationId xmlns=""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「산업</a:t>
              </a:r>
              <a:r>
                <a:rPr lang="en-US" altLang="ko-KR" sz="2000" kern="0" dirty="0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2000" kern="0" dirty="0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컴퓨터비전 실제」</a:t>
              </a:r>
              <a:r>
                <a:rPr lang="en-US" altLang="ko-KR" sz="2000" kern="0" dirty="0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M</a:t>
              </a:r>
              <a:r>
                <a:rPr lang="en-US" altLang="ko-KR" sz="2000" kern="0" dirty="0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id-Term project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9241070" y="6245651"/>
            <a:ext cx="2715963" cy="5025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638010" y="3848166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10.  25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1995911" y="5218725"/>
            <a:ext cx="804812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2020254014</a:t>
            </a:r>
          </a:p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 동 민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대체 처리 6"/>
          <p:cNvSpPr/>
          <p:nvPr/>
        </p:nvSpPr>
        <p:spPr>
          <a:xfrm>
            <a:off x="667265" y="1178011"/>
            <a:ext cx="5099223" cy="345989"/>
          </a:xfrm>
          <a:prstGeom prst="flowChartAlternate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현장의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문제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675504" y="1581665"/>
            <a:ext cx="5074510" cy="2125361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/>
              <a:t>자율주행차 운행 중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교차로를 통과할 때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V2X(RSU-OBU)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통신</a:t>
            </a:r>
            <a:r>
              <a:rPr lang="ko-KR" altLang="en-US" sz="1200" dirty="0" smtClean="0"/>
              <a:t>으로 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신호등 정보</a:t>
            </a:r>
            <a:r>
              <a:rPr lang="ko-KR" altLang="en-US" sz="1200" dirty="0" smtClean="0"/>
              <a:t>를 받아서 교차로를 통과하는 제어를 하는데</a:t>
            </a:r>
            <a:r>
              <a:rPr lang="en-US" altLang="ko-KR" sz="1200" dirty="0" smtClean="0"/>
              <a:t>, </a:t>
            </a:r>
            <a:endParaRPr lang="en-US" altLang="ko-KR" sz="1200" dirty="0" smtClean="0"/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통신에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문제가 발생하면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/>
              <a:t>자율주행차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운행을 못하거나</a:t>
            </a:r>
            <a:r>
              <a:rPr lang="en-US" altLang="ko-KR" sz="1200" dirty="0" smtClean="0"/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수동운전</a:t>
            </a:r>
            <a:r>
              <a:rPr lang="ko-KR" altLang="en-US" sz="1200" dirty="0" smtClean="0"/>
              <a:t>을 </a:t>
            </a:r>
            <a:r>
              <a:rPr lang="ko-KR" altLang="en-US" sz="1200" dirty="0" smtClean="0"/>
              <a:t>해야 하는 </a:t>
            </a:r>
            <a:r>
              <a:rPr lang="ko-KR" altLang="en-US" sz="1200" dirty="0" smtClean="0"/>
              <a:t>문제가 있음</a:t>
            </a:r>
            <a:endParaRPr lang="ko-KR" altLang="en-US" sz="1200" dirty="0"/>
          </a:p>
        </p:txBody>
      </p:sp>
      <p:sp>
        <p:nvSpPr>
          <p:cNvPr id="10" name="순서도: 대체 처리 9"/>
          <p:cNvSpPr/>
          <p:nvPr/>
        </p:nvSpPr>
        <p:spPr>
          <a:xfrm>
            <a:off x="6248401" y="1206843"/>
            <a:ext cx="5383426" cy="345989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대책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안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으로 주제 선정</a:t>
            </a:r>
            <a:endParaRPr lang="ko-KR" altLang="en-US" b="1" dirty="0" smtClean="0"/>
          </a:p>
        </p:txBody>
      </p:sp>
      <p:sp>
        <p:nvSpPr>
          <p:cNvPr id="11" name="순서도: 처리 10"/>
          <p:cNvSpPr/>
          <p:nvPr/>
        </p:nvSpPr>
        <p:spPr>
          <a:xfrm>
            <a:off x="6256637" y="1610496"/>
            <a:ext cx="5375189" cy="2104768"/>
          </a:xfrm>
          <a:prstGeom prst="flowChartProces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l"/>
            </a:pPr>
            <a:r>
              <a:rPr lang="ko-KR" altLang="en-US" sz="1400" dirty="0" smtClean="0"/>
              <a:t> 비전인식으로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신호등 정보를 인식</a:t>
            </a:r>
            <a:r>
              <a:rPr lang="ko-KR" altLang="en-US" sz="1400" dirty="0" smtClean="0"/>
              <a:t>하면</a:t>
            </a:r>
            <a:r>
              <a:rPr lang="en-US" altLang="ko-KR" sz="1400" dirty="0" smtClean="0"/>
              <a:t>,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V2X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통신의 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장애가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있어도 </a:t>
            </a:r>
            <a:r>
              <a:rPr lang="ko-KR" altLang="en-US" sz="1400" dirty="0" smtClean="0"/>
              <a:t>자율주행으로 교차로를 통과하는 제어가 가능 함</a:t>
            </a:r>
          </a:p>
          <a:p>
            <a:pPr>
              <a:buFont typeface="Wingdings" pitchFamily="2" charset="2"/>
              <a:buChar char="l"/>
            </a:pPr>
            <a:r>
              <a:rPr lang="ko-KR" altLang="en-US" sz="1400" dirty="0" smtClean="0"/>
              <a:t>고가의 </a:t>
            </a:r>
            <a:r>
              <a:rPr lang="en-US" altLang="ko-KR" sz="1400" dirty="0" smtClean="0"/>
              <a:t>V2X </a:t>
            </a:r>
            <a:r>
              <a:rPr lang="ko-KR" altLang="en-US" sz="1400" dirty="0" smtClean="0"/>
              <a:t>인프라 장비를 대체하여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비용절감의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효과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있음</a:t>
            </a:r>
          </a:p>
          <a:p>
            <a:pPr>
              <a:buFont typeface="Wingdings" pitchFamily="2" charset="2"/>
              <a:buChar char="l"/>
            </a:pPr>
            <a:r>
              <a:rPr lang="ko-KR" altLang="en-US" sz="1400" dirty="0" smtClean="0"/>
              <a:t>신호등 정보에 따른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자율주행 제어 신호</a:t>
            </a:r>
            <a:r>
              <a:rPr lang="ko-KR" altLang="en-US" sz="1400" dirty="0" smtClean="0"/>
              <a:t>에 </a:t>
            </a:r>
            <a:r>
              <a:rPr lang="ko-KR" altLang="en-US" sz="1400" dirty="0" smtClean="0"/>
              <a:t>활용</a:t>
            </a:r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도로교통법 기준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ko-KR" altLang="en-US" sz="1400" b="1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/>
              <a:t>   빨간색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정지</a:t>
            </a:r>
          </a:p>
          <a:p>
            <a:r>
              <a:rPr lang="ko-KR" altLang="en-US" sz="1400" dirty="0" smtClean="0"/>
              <a:t>   노란색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정지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통과</a:t>
            </a:r>
            <a:endParaRPr lang="ko-KR" altLang="en-US" sz="1400" dirty="0" smtClean="0"/>
          </a:p>
          <a:p>
            <a:r>
              <a:rPr lang="ko-KR" altLang="en-US" sz="1400" dirty="0" smtClean="0"/>
              <a:t>   녹색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직진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출발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31134" y="2707382"/>
            <a:ext cx="2924045" cy="94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6163" y="4473147"/>
            <a:ext cx="1666372" cy="155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219200" y="5214553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Wave </a:t>
            </a:r>
            <a:r>
              <a:rPr lang="ko-KR" altLang="en-US" sz="800" dirty="0" smtClean="0"/>
              <a:t>통신</a:t>
            </a:r>
            <a:endParaRPr lang="ko-KR" altLang="en-US" sz="800" dirty="0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7729" y="4807809"/>
            <a:ext cx="2452836" cy="106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1688758" y="3912972"/>
            <a:ext cx="3041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신호등 인식</a:t>
            </a:r>
            <a:r>
              <a:rPr lang="en-US" altLang="ko-KR" dirty="0" smtClean="0"/>
              <a:t>) RSU-OBU </a:t>
            </a:r>
            <a:r>
              <a:rPr lang="ko-KR" altLang="en-US" dirty="0" smtClean="0"/>
              <a:t>통신</a:t>
            </a:r>
            <a:endParaRPr lang="ko-KR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07441" y="4157276"/>
            <a:ext cx="315277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745363" y="4338251"/>
            <a:ext cx="1077097" cy="323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2" name="그룹 21"/>
          <p:cNvGrpSpPr/>
          <p:nvPr/>
        </p:nvGrpSpPr>
        <p:grpSpPr>
          <a:xfrm>
            <a:off x="132917" y="769885"/>
            <a:ext cx="11902563" cy="70374"/>
            <a:chOff x="0" y="3756786"/>
            <a:chExt cx="9144000" cy="76200"/>
          </a:xfrm>
        </p:grpSpPr>
        <p:sp>
          <p:nvSpPr>
            <p:cNvPr id="23" name="직사각형 22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56446" y="113682"/>
            <a:ext cx="11084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ym typeface="+mn-ea"/>
              </a:rPr>
              <a:t>주제 </a:t>
            </a:r>
            <a:r>
              <a:rPr lang="en-US" altLang="ko-KR" sz="3200" b="1" dirty="0" smtClean="0">
                <a:sym typeface="+mn-ea"/>
              </a:rPr>
              <a:t>: </a:t>
            </a:r>
            <a:r>
              <a:rPr lang="ko-KR" altLang="en-US" sz="3200" b="1" dirty="0" smtClean="0">
                <a:sym typeface="+mn-ea"/>
              </a:rPr>
              <a:t>신호등을</a:t>
            </a:r>
            <a:r>
              <a:rPr lang="en-US" altLang="ko-KR" sz="3200" b="1" dirty="0" smtClean="0">
                <a:sym typeface="+mn-ea"/>
              </a:rPr>
              <a:t> </a:t>
            </a:r>
            <a:r>
              <a:rPr lang="ko-KR" altLang="en-US" sz="3200" b="1" dirty="0" smtClean="0">
                <a:sym typeface="+mn-ea"/>
              </a:rPr>
              <a:t>인식하여</a:t>
            </a:r>
            <a:r>
              <a:rPr lang="en-US" altLang="ko-KR" sz="3200" b="1" dirty="0" smtClean="0">
                <a:sym typeface="+mn-ea"/>
              </a:rPr>
              <a:t> </a:t>
            </a:r>
            <a:r>
              <a:rPr lang="ko-KR" altLang="en-US" sz="3200" b="1" dirty="0" smtClean="0">
                <a:sym typeface="+mn-ea"/>
              </a:rPr>
              <a:t>자율주행</a:t>
            </a:r>
            <a:r>
              <a:rPr lang="en-US" altLang="ko-KR" sz="3200" b="1" dirty="0" smtClean="0">
                <a:sym typeface="+mn-ea"/>
              </a:rPr>
              <a:t> </a:t>
            </a:r>
            <a:r>
              <a:rPr lang="ko-KR" altLang="en-US" sz="3200" b="1" dirty="0" smtClean="0">
                <a:sym typeface="+mn-ea"/>
              </a:rPr>
              <a:t>제어</a:t>
            </a:r>
            <a:r>
              <a:rPr lang="en-US" altLang="ko-KR" sz="3200" b="1" dirty="0" smtClean="0">
                <a:sym typeface="+mn-ea"/>
              </a:rPr>
              <a:t> </a:t>
            </a:r>
            <a:r>
              <a:rPr lang="ko-KR" altLang="en-US" sz="3200" b="1" dirty="0" smtClean="0">
                <a:sym typeface="+mn-ea"/>
              </a:rPr>
              <a:t>신호에</a:t>
            </a:r>
            <a:r>
              <a:rPr lang="en-US" altLang="ko-KR" sz="3200" b="1" dirty="0" smtClean="0">
                <a:sym typeface="+mn-ea"/>
              </a:rPr>
              <a:t> </a:t>
            </a:r>
            <a:r>
              <a:rPr lang="ko-KR" altLang="en-US" sz="3200" b="1" dirty="0" smtClean="0">
                <a:sym typeface="+mn-ea"/>
              </a:rPr>
              <a:t>활용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직선 화살표 연결선 83"/>
          <p:cNvCxnSpPr>
            <a:endCxn id="7" idx="3"/>
          </p:cNvCxnSpPr>
          <p:nvPr/>
        </p:nvCxnSpPr>
        <p:spPr>
          <a:xfrm rot="10800000">
            <a:off x="3303374" y="2557849"/>
            <a:ext cx="502508" cy="411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hape 71"/>
          <p:cNvCxnSpPr>
            <a:stCxn id="2063" idx="2"/>
            <a:endCxn id="2062" idx="3"/>
          </p:cNvCxnSpPr>
          <p:nvPr/>
        </p:nvCxnSpPr>
        <p:spPr>
          <a:xfrm rot="5400000">
            <a:off x="9520065" y="3968754"/>
            <a:ext cx="887203" cy="1178011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순서도: 대체 처리 5"/>
          <p:cNvSpPr/>
          <p:nvPr/>
        </p:nvSpPr>
        <p:spPr>
          <a:xfrm>
            <a:off x="1927654" y="1416907"/>
            <a:ext cx="1112109" cy="370703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Start</a:t>
            </a:r>
            <a:endParaRPr lang="ko-KR" altLang="en-US" sz="1200" b="1" dirty="0"/>
          </a:p>
        </p:txBody>
      </p:sp>
      <p:sp>
        <p:nvSpPr>
          <p:cNvPr id="14" name="순서도: 판단 13"/>
          <p:cNvSpPr/>
          <p:nvPr/>
        </p:nvSpPr>
        <p:spPr>
          <a:xfrm>
            <a:off x="1639331" y="3945924"/>
            <a:ext cx="1664043" cy="502508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Color</a:t>
            </a:r>
          </a:p>
          <a:p>
            <a:pPr algn="ctr"/>
            <a:r>
              <a:rPr lang="en-US" altLang="ko-KR" sz="1200" b="1" dirty="0" smtClean="0"/>
              <a:t>Detection</a:t>
            </a:r>
            <a:endParaRPr lang="ko-KR" altLang="en-US" sz="1200" b="1" dirty="0"/>
          </a:p>
        </p:txBody>
      </p:sp>
      <p:sp>
        <p:nvSpPr>
          <p:cNvPr id="15" name="순서도: 처리 14"/>
          <p:cNvSpPr/>
          <p:nvPr/>
        </p:nvSpPr>
        <p:spPr>
          <a:xfrm>
            <a:off x="943234" y="4757349"/>
            <a:ext cx="963827" cy="42013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Result (R)</a:t>
            </a:r>
            <a:endParaRPr lang="ko-KR" altLang="en-US" sz="1200" b="1" dirty="0"/>
          </a:p>
        </p:txBody>
      </p:sp>
      <p:sp>
        <p:nvSpPr>
          <p:cNvPr id="16" name="순서도: 처리 15"/>
          <p:cNvSpPr/>
          <p:nvPr/>
        </p:nvSpPr>
        <p:spPr>
          <a:xfrm>
            <a:off x="1989439" y="4749111"/>
            <a:ext cx="963827" cy="42013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Result </a:t>
            </a:r>
            <a:r>
              <a:rPr lang="en-US" altLang="ko-KR" sz="1200" b="1" dirty="0" smtClean="0"/>
              <a:t>(G)</a:t>
            </a:r>
            <a:endParaRPr lang="ko-KR" altLang="en-US" sz="1200" b="1" dirty="0"/>
          </a:p>
        </p:txBody>
      </p:sp>
      <p:sp>
        <p:nvSpPr>
          <p:cNvPr id="17" name="순서도: 처리 16"/>
          <p:cNvSpPr/>
          <p:nvPr/>
        </p:nvSpPr>
        <p:spPr>
          <a:xfrm>
            <a:off x="3035645" y="4740874"/>
            <a:ext cx="963827" cy="42013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Result </a:t>
            </a:r>
            <a:r>
              <a:rPr lang="en-US" altLang="ko-KR" sz="1200" b="1" dirty="0" smtClean="0"/>
              <a:t>(Y)</a:t>
            </a:r>
            <a:endParaRPr lang="ko-KR" altLang="en-US" sz="12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2423" y="5272214"/>
            <a:ext cx="973813" cy="436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8845" y="5254067"/>
            <a:ext cx="996779" cy="446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7360" y="5262304"/>
            <a:ext cx="989742" cy="446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55526" y="1357828"/>
            <a:ext cx="1097970" cy="82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" name="직선 화살표 연결선 32"/>
          <p:cNvCxnSpPr>
            <a:stCxn id="6" idx="2"/>
            <a:endCxn id="14" idx="0"/>
          </p:cNvCxnSpPr>
          <p:nvPr/>
        </p:nvCxnSpPr>
        <p:spPr>
          <a:xfrm rot="5400000">
            <a:off x="1398374" y="2860589"/>
            <a:ext cx="2158314" cy="123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4" idx="2"/>
            <a:endCxn id="16" idx="0"/>
          </p:cNvCxnSpPr>
          <p:nvPr/>
        </p:nvCxnSpPr>
        <p:spPr>
          <a:xfrm rot="5400000">
            <a:off x="2321014" y="4598771"/>
            <a:ext cx="300679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15" idx="0"/>
            <a:endCxn id="17" idx="0"/>
          </p:cNvCxnSpPr>
          <p:nvPr/>
        </p:nvCxnSpPr>
        <p:spPr>
          <a:xfrm rot="5400000" flipH="1" flipV="1">
            <a:off x="2463116" y="3702907"/>
            <a:ext cx="16475" cy="2092411"/>
          </a:xfrm>
          <a:prstGeom prst="bentConnector3">
            <a:avLst>
              <a:gd name="adj1" fmla="val 1487557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처리 6"/>
          <p:cNvSpPr/>
          <p:nvPr/>
        </p:nvSpPr>
        <p:spPr>
          <a:xfrm>
            <a:off x="1622854" y="2364258"/>
            <a:ext cx="1680520" cy="387179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ROI, Gray, Filter2D</a:t>
            </a:r>
            <a:endParaRPr lang="ko-KR" altLang="en-US" sz="1200" b="1" dirty="0"/>
          </a:p>
        </p:txBody>
      </p:sp>
      <p:sp>
        <p:nvSpPr>
          <p:cNvPr id="9" name="순서도: 데이터 8"/>
          <p:cNvSpPr/>
          <p:nvPr/>
        </p:nvSpPr>
        <p:spPr>
          <a:xfrm>
            <a:off x="1869990" y="1886463"/>
            <a:ext cx="1293341" cy="378941"/>
          </a:xfrm>
          <a:prstGeom prst="flowChartInputOut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Image selection</a:t>
            </a:r>
            <a:endParaRPr lang="ko-KR" altLang="en-US" sz="1200" b="1" dirty="0"/>
          </a:p>
        </p:txBody>
      </p:sp>
      <p:sp>
        <p:nvSpPr>
          <p:cNvPr id="11" name="순서도: 처리 10"/>
          <p:cNvSpPr/>
          <p:nvPr/>
        </p:nvSpPr>
        <p:spPr>
          <a:xfrm>
            <a:off x="1626972" y="2887361"/>
            <a:ext cx="1676401" cy="36658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HoughCircles</a:t>
            </a:r>
            <a:endParaRPr lang="ko-KR" altLang="en-US" sz="1200" b="1" dirty="0"/>
          </a:p>
        </p:txBody>
      </p:sp>
      <p:sp>
        <p:nvSpPr>
          <p:cNvPr id="12" name="순서도: 처리 11"/>
          <p:cNvSpPr/>
          <p:nvPr/>
        </p:nvSpPr>
        <p:spPr>
          <a:xfrm>
            <a:off x="1626973" y="3373392"/>
            <a:ext cx="1684639" cy="374823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Target ROI</a:t>
            </a:r>
            <a:endParaRPr lang="ko-KR" altLang="en-US" sz="1200" b="1" dirty="0"/>
          </a:p>
        </p:txBody>
      </p:sp>
      <p:pic>
        <p:nvPicPr>
          <p:cNvPr id="5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95942" y="2371211"/>
            <a:ext cx="1085593" cy="1118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831477" y="2379448"/>
            <a:ext cx="1095118" cy="1119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957872" y="2382924"/>
            <a:ext cx="1105543" cy="114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67483" y="2379192"/>
            <a:ext cx="1133894" cy="1130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" name="TextBox 55"/>
          <p:cNvSpPr txBox="1"/>
          <p:nvPr/>
        </p:nvSpPr>
        <p:spPr>
          <a:xfrm>
            <a:off x="6483179" y="2347784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ROI</a:t>
            </a:r>
          </a:p>
          <a:p>
            <a:r>
              <a:rPr lang="en-US" altLang="ko-KR" sz="1000" b="1" dirty="0" smtClean="0"/>
              <a:t>(Mouse Select)</a:t>
            </a:r>
            <a:endParaRPr lang="ko-KR" altLang="en-US" sz="10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8900985" y="2376617"/>
            <a:ext cx="925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Filter2D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819505" y="2347783"/>
            <a:ext cx="141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HoughCircles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9" name="오른쪽 화살표 58"/>
          <p:cNvSpPr/>
          <p:nvPr/>
        </p:nvSpPr>
        <p:spPr>
          <a:xfrm>
            <a:off x="8690920" y="2784389"/>
            <a:ext cx="304800" cy="31303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오른쪽 화살표 59"/>
          <p:cNvSpPr/>
          <p:nvPr/>
        </p:nvSpPr>
        <p:spPr>
          <a:xfrm>
            <a:off x="7517029" y="2747319"/>
            <a:ext cx="304800" cy="31303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오른쪽 화살표 60"/>
          <p:cNvSpPr/>
          <p:nvPr/>
        </p:nvSpPr>
        <p:spPr>
          <a:xfrm>
            <a:off x="9864812" y="2813222"/>
            <a:ext cx="304800" cy="31303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61297" y="4173368"/>
            <a:ext cx="2913363" cy="1655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4" name="TextBox 63"/>
          <p:cNvSpPr txBox="1"/>
          <p:nvPr/>
        </p:nvSpPr>
        <p:spPr>
          <a:xfrm>
            <a:off x="10557934" y="4148439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ROI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(Target Color)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0338358" y="3666483"/>
            <a:ext cx="4286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" name="순서도: 처리 65"/>
          <p:cNvSpPr/>
          <p:nvPr/>
        </p:nvSpPr>
        <p:spPr>
          <a:xfrm>
            <a:off x="10420864" y="3772931"/>
            <a:ext cx="238897" cy="214184"/>
          </a:xfrm>
          <a:prstGeom prst="flowChartProcess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0432321" y="4619754"/>
            <a:ext cx="2571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477048" y="1349589"/>
            <a:ext cx="1110670" cy="83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821825" y="1359243"/>
            <a:ext cx="1087679" cy="815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" name="TextBox 69"/>
          <p:cNvSpPr txBox="1"/>
          <p:nvPr/>
        </p:nvSpPr>
        <p:spPr>
          <a:xfrm>
            <a:off x="9976024" y="1589904"/>
            <a:ext cx="75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image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77" name="직선 화살표 연결선 76"/>
          <p:cNvCxnSpPr>
            <a:endCxn id="9" idx="5"/>
          </p:cNvCxnSpPr>
          <p:nvPr/>
        </p:nvCxnSpPr>
        <p:spPr>
          <a:xfrm rot="10800000">
            <a:off x="3033998" y="2075935"/>
            <a:ext cx="780123" cy="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805881" y="1902940"/>
            <a:ext cx="26784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Key</a:t>
            </a:r>
            <a:r>
              <a:rPr lang="ko-KR" altLang="en-US" sz="1200" dirty="0" smtClean="0"/>
              <a:t>로 </a:t>
            </a:r>
            <a:r>
              <a:rPr lang="en-US" altLang="ko-KR" sz="1200" dirty="0" smtClean="0"/>
              <a:t>image select (Red, Green, Yellow)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ROI</a:t>
            </a:r>
            <a:r>
              <a:rPr lang="ko-KR" altLang="en-US" sz="1200" dirty="0" smtClean="0"/>
              <a:t>를 마우스로 지정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카메라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해상도에 따른 </a:t>
            </a:r>
            <a:r>
              <a:rPr lang="en-US" altLang="ko-KR" sz="1200" dirty="0" smtClean="0"/>
              <a:t>Calibration</a:t>
            </a:r>
          </a:p>
          <a:p>
            <a:pPr>
              <a:buFontTx/>
              <a:buChar char="-"/>
            </a:pPr>
            <a:r>
              <a:rPr lang="en-US" altLang="ko-KR" sz="1200" dirty="0" smtClean="0"/>
              <a:t> Filter2D() parameter</a:t>
            </a:r>
          </a:p>
          <a:p>
            <a:pPr>
              <a:buFontTx/>
              <a:buChar char="-"/>
            </a:pPr>
            <a:r>
              <a:rPr lang="en-US" altLang="ko-KR" sz="1200" dirty="0" smtClean="0"/>
              <a:t> HoughCircles() parameter</a:t>
            </a:r>
          </a:p>
          <a:p>
            <a:pPr>
              <a:buFontTx/>
              <a:buChar char="-"/>
            </a:pP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sz="1200" dirty="0" smtClean="0"/>
              <a:t>Target ROI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Color Detection</a:t>
            </a:r>
            <a:endParaRPr lang="en-US" sz="1200" dirty="0" smtClean="0"/>
          </a:p>
          <a:p>
            <a:r>
              <a:rPr lang="en-US" sz="1200" dirty="0" smtClean="0"/>
              <a:t>findContours () &lt;- </a:t>
            </a:r>
            <a:r>
              <a:rPr lang="en-US" sz="1200" dirty="0" smtClean="0"/>
              <a:t>sample color palette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461159" y="4946821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findContours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(&lt;-</a:t>
            </a:r>
            <a:r>
              <a:rPr lang="en-US" sz="1000" dirty="0" smtClean="0">
                <a:solidFill>
                  <a:srgbClr val="FF0000"/>
                </a:solidFill>
              </a:rPr>
              <a:t>sample </a:t>
            </a:r>
            <a:r>
              <a:rPr lang="en-US" sz="1000" dirty="0" smtClean="0">
                <a:solidFill>
                  <a:srgbClr val="FF0000"/>
                </a:solidFill>
              </a:rPr>
              <a:t>color palette</a:t>
            </a:r>
            <a:r>
              <a:rPr lang="en-US" altLang="ko-KR" sz="1000" dirty="0" smtClean="0">
                <a:solidFill>
                  <a:srgbClr val="FF0000"/>
                </a:solidFill>
              </a:rPr>
              <a:t>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0" name="직선 화살표 연결선 109"/>
          <p:cNvCxnSpPr>
            <a:endCxn id="66" idx="1"/>
          </p:cNvCxnSpPr>
          <p:nvPr/>
        </p:nvCxnSpPr>
        <p:spPr>
          <a:xfrm>
            <a:off x="9333471" y="3048000"/>
            <a:ext cx="1087393" cy="832023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endCxn id="66" idx="0"/>
          </p:cNvCxnSpPr>
          <p:nvPr/>
        </p:nvCxnSpPr>
        <p:spPr>
          <a:xfrm rot="16200000" flipH="1">
            <a:off x="10216977" y="3449595"/>
            <a:ext cx="609602" cy="37069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0460681" y="3452340"/>
            <a:ext cx="1063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Circle pos info</a:t>
            </a:r>
            <a:endParaRPr lang="ko-KR" alt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9283816" y="3680940"/>
            <a:ext cx="1129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Filter2D image</a:t>
            </a:r>
          </a:p>
          <a:p>
            <a:r>
              <a:rPr lang="en-US" altLang="ko-KR" sz="1200" dirty="0" smtClean="0"/>
              <a:t>(20x20 pixel)</a:t>
            </a:r>
            <a:endParaRPr lang="ko-KR" altLang="en-US" sz="1200" dirty="0"/>
          </a:p>
        </p:txBody>
      </p:sp>
      <p:sp>
        <p:nvSpPr>
          <p:cNvPr id="119" name="TextBox 118"/>
          <p:cNvSpPr txBox="1"/>
          <p:nvPr/>
        </p:nvSpPr>
        <p:spPr>
          <a:xfrm>
            <a:off x="7681785" y="2351217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Image Crop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grpSp>
        <p:nvGrpSpPr>
          <p:cNvPr id="120" name="그룹 119"/>
          <p:cNvGrpSpPr/>
          <p:nvPr/>
        </p:nvGrpSpPr>
        <p:grpSpPr>
          <a:xfrm>
            <a:off x="132917" y="769885"/>
            <a:ext cx="11902563" cy="70374"/>
            <a:chOff x="0" y="3756786"/>
            <a:chExt cx="9144000" cy="76200"/>
          </a:xfrm>
        </p:grpSpPr>
        <p:sp>
          <p:nvSpPr>
            <p:cNvPr id="121" name="직사각형 120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22" name="직선 연결선 121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/>
          <p:cNvSpPr txBox="1"/>
          <p:nvPr/>
        </p:nvSpPr>
        <p:spPr>
          <a:xfrm>
            <a:off x="456446" y="113682"/>
            <a:ext cx="11084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프로그램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순서도 및 신호등 정보 추출 과정</a:t>
            </a:r>
            <a:endParaRPr lang="ko-KR" altLang="en-US" sz="3200" b="1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129499" y="2729980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3491</TotalTime>
  <Words>227</Words>
  <Application>WPS Presentation</Application>
  <PresentationFormat>사용자 지정</PresentationFormat>
  <Paragraphs>59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Theme</vt:lpstr>
      <vt:lpstr>신호등을 인식하여  자율주행 제어 신호에 활용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JongMin</dc:creator>
  <cp:lastModifiedBy>JongMin</cp:lastModifiedBy>
  <cp:revision>61</cp:revision>
  <dcterms:created xsi:type="dcterms:W3CDTF">2021-10-20T09:49:03Z</dcterms:created>
  <dcterms:modified xsi:type="dcterms:W3CDTF">2021-10-25T08:37:39Z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64264BC3DE4E4EF29F7787E73FADC0F7</vt:lpwstr>
  </property>
  <property fmtid="{D5CDD505-2E9C-101B-9397-08002B2CF9AE}" pid="3" name="KSOProductBuildVer">
    <vt:lpwstr>1033-11.2.0.10323</vt:lpwstr>
  </property>
</Properties>
</file>