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9FE8E-87FE-4A57-BDDA-1DD361ED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653200-3A0A-4F06-B61B-4A66B5D4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DEA1F-B349-4603-A875-29A0FCEC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E84E5-966E-4DEF-9E04-EF05E3DF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D97D-3B18-4C3A-9432-F8195CA8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1F5146-F690-413D-9290-96B9519EE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756396" y="6373461"/>
            <a:ext cx="2282388" cy="4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AE8FC-1E6D-4491-9BB9-DA6AA5E1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6AF86-3191-4542-8A72-08EB11F9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F09A7-05F8-4862-AAC0-6CF01F39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A72A0-3E10-4BAC-B1EE-C2E6C4AF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69352-5CF5-4BA4-AC61-3E5B193D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1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00B7B6-F8C9-4DC9-8E8A-09492402C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708F5-1AD6-4E8A-A763-8654C2D7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E18D5-60E3-49ED-B9F1-42FCD4B1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FEF83-AF2A-486B-840A-AFB123E1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715E1-C6AF-4E5A-BEC1-997317F9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0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A71B0-F809-49A0-8014-1AB4BA0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3790C-62C3-4C39-91E4-917A41DF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C4744-D65B-4B74-B76C-18E2CCCC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02063-0F3B-4F97-BA07-06565E61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79738-6DD9-4198-B22C-B873638C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2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49F9E-4709-4D45-A577-1DABE86E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5E372-8DE0-4C6A-A20A-37E09029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9BEEB-D600-40B1-80C9-07E752E8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FC730-CBA6-4413-9A17-1C796C43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CC236-F4E3-4491-973A-CA0C0B5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54BF-912D-4B0E-8663-08DDC215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4EAB5-C040-4131-8869-EC875296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B185B-30C2-40D2-9F4C-E5C4473E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202EE-ABE1-4134-9781-D44F7317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673BB-FD25-4F4C-B73D-3093EEB4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A73B0-40C0-4B91-8340-B34832CC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E21DB-36F4-422B-BA8E-C1228DD6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BF492-93EE-4F4B-8785-F23650F4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8585E-B1D4-4A2D-AF0E-6815338CD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CB9FB-66BE-4527-A879-48F1369B3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63056-3383-4C8F-8A2E-1FEE6FCF3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9CFC4F-F6CF-4328-A82E-1F5BB42E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F8B11B-48B2-4F51-B6C4-B8DEA8E2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9F934C-7257-492E-9FC2-7DEBE170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8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5A41B-F4A5-4660-B6BA-D25D2322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932B4-A4A1-4D5D-BD78-46D48024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3157C9-13FB-4A84-939A-C5561ADF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4D5ACC-B69E-4DE5-A353-ABAFCFF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7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1CE086-9853-4628-B0F6-9C799753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F17827-2983-475D-B024-73B45FF5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5F1A34-B1DA-4F19-9534-32143888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EF879-1537-43E7-B52C-42804C84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F3A06-1132-44BF-A40C-9A6C2E15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DA016-86E7-4045-A9DF-A7386DBD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BE93C-E893-4ECE-8EBE-78B16A4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CB1BB-F473-45D5-9F07-D6A74021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662B1-4A24-4A83-B4A9-C9620121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2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B5A88-C68B-4773-A17F-4856185E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DDE870-E481-4EBD-BD81-E53755308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43B07-2D65-4923-896E-7279B3B21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56B6C-626D-440D-9F0B-B08887B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24C8C-4B93-4D15-9B7F-875BFA6B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6E1AD-C6ED-4973-BDE1-72DB0A8F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2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6C91D3-3622-4D8A-B49F-C523C6E9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B5C8E-8998-4B8B-8639-142641AB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F6320-F4AA-4869-9DF6-E6DC983A5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77A3D-610A-409C-8C99-9089819CE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9502D-C7B5-474C-BF9A-F3FCA635C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과제 가이드라인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593" y="863124"/>
            <a:ext cx="117537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본인 프로젝트와 관련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중요하다고 생각하는 논문 </a:t>
            </a:r>
            <a:r>
              <a:rPr lang="en-US" altLang="ko-KR" sz="1600" dirty="0"/>
              <a:t>1</a:t>
            </a:r>
            <a:r>
              <a:rPr lang="ko-KR" altLang="en-US" sz="1600" dirty="0"/>
              <a:t>편 선정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 dirty="0"/>
              <a:t>국외</a:t>
            </a:r>
            <a:r>
              <a:rPr lang="en-US" altLang="ko-KR" sz="1600" dirty="0"/>
              <a:t>, </a:t>
            </a:r>
            <a:r>
              <a:rPr lang="ko-KR" altLang="en-US" sz="1600" dirty="0"/>
              <a:t>국내</a:t>
            </a:r>
            <a:r>
              <a:rPr lang="en-US" altLang="ko-KR" sz="1600" dirty="0"/>
              <a:t>, </a:t>
            </a:r>
            <a:r>
              <a:rPr lang="ko-KR" altLang="en-US" sz="1600" dirty="0"/>
              <a:t>학위 논문 등 종류는 상관 없음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 dirty="0"/>
              <a:t>비교적 인용 횟수가 높은 논문 선정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 dirty="0"/>
              <a:t>지난 주에 배운 논문 검색 방법 활용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해당 논문을 </a:t>
            </a:r>
            <a:r>
              <a:rPr lang="ko-KR" altLang="en-US" sz="1600" dirty="0" err="1"/>
              <a:t>정독함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논문 내용에 대해 수업 시간에 배운 구성 요소별 내용이 적절하게 배치 되어있는지를 확인함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 dirty="0"/>
              <a:t>제시한 표 양식 작성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 </a:t>
            </a:r>
            <a:r>
              <a:rPr lang="ko-KR" altLang="en-US" sz="1600" dirty="0"/>
              <a:t>해당 논문의 구성 및 구조에 대한 적절성 평가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5. </a:t>
            </a:r>
            <a:r>
              <a:rPr lang="ko-KR" altLang="en-US" sz="1600" dirty="0"/>
              <a:t>작성된 </a:t>
            </a:r>
            <a:r>
              <a:rPr lang="en-US" altLang="ko-KR" sz="1600" dirty="0" err="1"/>
              <a:t>ppt</a:t>
            </a:r>
            <a:r>
              <a:rPr lang="ko-KR" altLang="en-US" sz="1600" dirty="0"/>
              <a:t>를 </a:t>
            </a:r>
            <a:r>
              <a:rPr lang="en-US" altLang="ko-KR" sz="1600" dirty="0"/>
              <a:t>e-class</a:t>
            </a:r>
            <a:r>
              <a:rPr lang="ko-KR" altLang="en-US" sz="1600" dirty="0"/>
              <a:t>에 업로드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30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ko-KR" altLang="en-US" sz="1600" b="1" dirty="0"/>
              <a:t>제목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심층강화학습 기반의 자율주행 차량의 교통흐름을 고려한 차선변경 판단 및 제어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초록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19586"/>
              </p:ext>
            </p:extLst>
          </p:nvPr>
        </p:nvGraphicFramePr>
        <p:xfrm>
          <a:off x="158881" y="1986107"/>
          <a:ext cx="11580699" cy="4458173"/>
        </p:xfrm>
        <a:graphic>
          <a:graphicData uri="http://schemas.openxmlformats.org/drawingml/2006/table">
            <a:tbl>
              <a:tblPr/>
              <a:tblGrid>
                <a:gridCol w="2191212">
                  <a:extLst>
                    <a:ext uri="{9D8B030D-6E8A-4147-A177-3AD203B41FA5}">
                      <a16:colId xmlns:a16="http://schemas.microsoft.com/office/drawing/2014/main" val="2111607903"/>
                    </a:ext>
                  </a:extLst>
                </a:gridCol>
                <a:gridCol w="9389487">
                  <a:extLst>
                    <a:ext uri="{9D8B030D-6E8A-4147-A177-3AD203B41FA5}">
                      <a16:colId xmlns:a16="http://schemas.microsoft.com/office/drawing/2014/main" val="1995329504"/>
                    </a:ext>
                  </a:extLst>
                </a:gridCol>
              </a:tblGrid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고속도로에서 속도 유지와 차선변경 시 교통흐름 개선을 위 해 심층강화학습을 이용하여 차선변경 판단을 내리고 차량을 제어하는 방법을 제시하였다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912494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동기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속도유지를 위한 차선변경 문제를 다룬다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차선변경 판단의 목적은 </a:t>
                      </a:r>
                      <a:r>
                        <a:rPr lang="ko-KR" altLang="en-US" sz="1400" dirty="0" err="1"/>
                        <a:t>자차의</a:t>
                      </a:r>
                      <a:r>
                        <a:rPr lang="ko-KR" altLang="en-US" sz="1400" dirty="0"/>
                        <a:t> 속도를 유지하는 것이다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동시에 주변 차량과의 충돌을 회피하고 주변 차량에 영향을 최소화하는 것이다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691603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차선변경 방법은 후방차량의 속도를 고려하지만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주변 차량만 계산 하기 때문에 연속된 차량을 고려하기 어려운 단점이 있다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심층강화학습을 사 용하여 후방차량의 교통흐름을 고려하면서도 전방 차량을 고려하는 차선변경 판단 방법을 제안하였다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508155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기존의 차선변경 판단 방법보다 평균속도가 증가하였다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또한 시뮬레이션을 통해 차선변경 시 후방 차량의 </a:t>
                      </a:r>
                      <a:r>
                        <a:rPr lang="ko-KR" altLang="en-US" sz="1400" dirty="0" err="1"/>
                        <a:t>감속률이</a:t>
                      </a:r>
                      <a:r>
                        <a:rPr lang="ko-KR" altLang="en-US" sz="1400" dirty="0"/>
                        <a:t> 감소하는 것을 확인하였다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31328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 응용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충돌까지 모두 강화학습으로 판단할 수 있는 신경망을 설계하고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단순한 차량 배치가 아닌 복잡한 환경에서도 적용 확대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96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12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서론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44691"/>
              </p:ext>
            </p:extLst>
          </p:nvPr>
        </p:nvGraphicFramePr>
        <p:xfrm>
          <a:off x="210157" y="1273321"/>
          <a:ext cx="11736864" cy="5277730"/>
        </p:xfrm>
        <a:graphic>
          <a:graphicData uri="http://schemas.openxmlformats.org/drawingml/2006/table">
            <a:tbl>
              <a:tblPr/>
              <a:tblGrid>
                <a:gridCol w="1994658">
                  <a:extLst>
                    <a:ext uri="{9D8B030D-6E8A-4147-A177-3AD203B41FA5}">
                      <a16:colId xmlns:a16="http://schemas.microsoft.com/office/drawing/2014/main" val="2637105692"/>
                    </a:ext>
                  </a:extLst>
                </a:gridCol>
                <a:gridCol w="9742206">
                  <a:extLst>
                    <a:ext uri="{9D8B030D-6E8A-4147-A177-3AD203B41FA5}">
                      <a16:colId xmlns:a16="http://schemas.microsoft.com/office/drawing/2014/main" val="4086531606"/>
                    </a:ext>
                  </a:extLst>
                </a:gridCol>
              </a:tblGrid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자율주행 자동차는 운전자 또는 승객의 조작 없이 스스로 운행이 가능한 자 동차를 말한다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자율주행 자동차는 카메라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라이다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레이더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위성항법장치 등 여러 센서를 사용하여 환경을 인지하고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판단하고 주행 경로를 생성한다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그리 고 주어진 경로를 추종할 수 있도록 차량을 제어한다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474862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속도유지를 위한 차선변경 문제를 다룬다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차선변경 판단의 목적은 </a:t>
                      </a:r>
                      <a:r>
                        <a:rPr lang="ko-KR" altLang="en-US" sz="1400" dirty="0" err="1"/>
                        <a:t>자차의</a:t>
                      </a:r>
                      <a:r>
                        <a:rPr lang="ko-KR" altLang="en-US" sz="1400" dirty="0"/>
                        <a:t> 속도를 유지하는 것이다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동시에 주변 차량과의 충돌을 회피하고 주변 차량에 영향을 최소화하는 것이다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52933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목적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주변 차량의 영향을 고려하면서도 전방의 차량정체에 대처할 수 있는 심층강화학습에 의한 자율주행 차량의 차선변경 판단 및 제어 방법을 제 </a:t>
                      </a:r>
                      <a:r>
                        <a:rPr lang="ko-KR" altLang="en-US" sz="1400" dirty="0" err="1"/>
                        <a:t>안한다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심층신경망의 입력으로 모든 차량을 사용하고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보상은 차선변경 시 후 방차량의 속도 변화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자차의</a:t>
                      </a:r>
                      <a:r>
                        <a:rPr lang="ko-KR" altLang="en-US" sz="1400" dirty="0"/>
                        <a:t> 속도로 설정한다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 보상 설계를 통해 </a:t>
                      </a:r>
                      <a:r>
                        <a:rPr lang="ko-KR" altLang="en-US" sz="1400" dirty="0" err="1"/>
                        <a:t>자차의</a:t>
                      </a:r>
                      <a:r>
                        <a:rPr lang="ko-KR" altLang="en-US" sz="1400" dirty="0"/>
                        <a:t> 속 도를 유지하고 차선변경 시 후방차량의 영향을 최소화하는 차선변경 판단을 출력한다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005461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차선변경 방법은 후방차량의 속도를 고려하지만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주변 차량만 계산 하기 때문에 연속된 차량을 고려하기 어려운 단점이 있다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심층강화학습을 사 용하여 후방차량의 교통흐름을 고려하면서도 전방 차량을 고려하는 차선변경 판단 방법을 제안하였다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453357"/>
                  </a:ext>
                </a:extLst>
              </a:tr>
              <a:tr h="8734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기존의 차선변경 판단 방법보다 평균속도가 증가하였다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또한 시뮬레이션을 통해 차선변경 시 후방 차량의 </a:t>
                      </a:r>
                      <a:r>
                        <a:rPr lang="ko-KR" altLang="en-US" sz="1400" dirty="0" err="1"/>
                        <a:t>감속률이</a:t>
                      </a:r>
                      <a:r>
                        <a:rPr lang="ko-KR" altLang="en-US" sz="1400" dirty="0"/>
                        <a:t> 감소하는 것을 확인하였다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06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9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4. </a:t>
            </a:r>
            <a:r>
              <a:rPr lang="ko-KR" altLang="en-US" sz="1600" b="1" dirty="0"/>
              <a:t>본론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43385"/>
              </p:ext>
            </p:extLst>
          </p:nvPr>
        </p:nvGraphicFramePr>
        <p:xfrm>
          <a:off x="210156" y="1098392"/>
          <a:ext cx="11625769" cy="5629394"/>
        </p:xfrm>
        <a:graphic>
          <a:graphicData uri="http://schemas.openxmlformats.org/drawingml/2006/table">
            <a:tbl>
              <a:tblPr/>
              <a:tblGrid>
                <a:gridCol w="1875019">
                  <a:extLst>
                    <a:ext uri="{9D8B030D-6E8A-4147-A177-3AD203B41FA5}">
                      <a16:colId xmlns:a16="http://schemas.microsoft.com/office/drawing/2014/main" val="265010449"/>
                    </a:ext>
                  </a:extLst>
                </a:gridCol>
                <a:gridCol w="9750750">
                  <a:extLst>
                    <a:ext uri="{9D8B030D-6E8A-4147-A177-3AD203B41FA5}">
                      <a16:colId xmlns:a16="http://schemas.microsoft.com/office/drawing/2014/main" val="167775754"/>
                    </a:ext>
                  </a:extLst>
                </a:gridCol>
              </a:tblGrid>
              <a:tr h="9041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문제의 가정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자율주행 자동차의 차선변경 판단을 위해 </a:t>
                      </a:r>
                      <a:r>
                        <a:rPr lang="en-US" altLang="ko-KR" sz="1400" dirty="0"/>
                        <a:t>H. </a:t>
                      </a:r>
                      <a:r>
                        <a:rPr lang="en-US" altLang="ko-KR" sz="1400" dirty="0" err="1"/>
                        <a:t>Jula</a:t>
                      </a:r>
                      <a:r>
                        <a:rPr lang="en-US" altLang="ko-KR" sz="1400" dirty="0"/>
                        <a:t>[4] </a:t>
                      </a:r>
                      <a:r>
                        <a:rPr lang="ko-KR" altLang="en-US" sz="1400" dirty="0"/>
                        <a:t>등이 제안한 방법은 그 림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과 같다</a:t>
                      </a:r>
                      <a:r>
                        <a:rPr lang="en-US" altLang="ko-KR" sz="1400" dirty="0"/>
                        <a:t>. </a:t>
                      </a:r>
                      <a:r>
                        <a:rPr lang="ko-KR" altLang="en-US" sz="1400" dirty="0"/>
                        <a:t>은 </a:t>
                      </a:r>
                      <a:r>
                        <a:rPr lang="ko-KR" altLang="en-US" sz="1400" dirty="0" err="1"/>
                        <a:t>자차</a:t>
                      </a:r>
                      <a:r>
                        <a:rPr lang="en-US" altLang="ko-KR" sz="1400" dirty="0"/>
                        <a:t>, </a:t>
                      </a:r>
                      <a:r>
                        <a:rPr lang="ko-KR" altLang="en-US" sz="1400" dirty="0"/>
                        <a:t>는 현재 차선의 전방 차량이다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 err="1"/>
                        <a:t>자차와</a:t>
                      </a:r>
                      <a:r>
                        <a:rPr lang="ko-KR" altLang="en-US" sz="1400" dirty="0"/>
                        <a:t> 전방 차량 의 속도와 가속도가 일정하다고 가정하고 두 차량 간의 충돌 여부를 계산하여 차선변경 판단을 내린다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하지만 충돌 여부만 계산할 뿐 다른 차량의 영향을 고려되지 않는다고 가정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831575"/>
                  </a:ext>
                </a:extLst>
              </a:tr>
              <a:tr h="894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 정의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Deep Q Network</a:t>
                      </a:r>
                      <a:r>
                        <a:rPr lang="ko-KR" altLang="en-US" sz="1400" dirty="0"/>
                        <a:t>를 사용한 </a:t>
                      </a:r>
                      <a:r>
                        <a:rPr lang="ko-KR" altLang="en-US" sz="1400" dirty="0" err="1"/>
                        <a:t>차선변</a:t>
                      </a:r>
                      <a:r>
                        <a:rPr lang="ko-KR" altLang="en-US" sz="1400" dirty="0"/>
                        <a:t> 경 방법이다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그림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와 같은 상황에서 트럭의 속도를 유지하는 것이 목표이다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 err="1"/>
                        <a:t>자차의</a:t>
                      </a:r>
                      <a:r>
                        <a:rPr lang="ko-KR" altLang="en-US" sz="1400" dirty="0"/>
                        <a:t> 속도 그리고 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우측의 차선 여부 그리고 </a:t>
                      </a:r>
                      <a:r>
                        <a:rPr lang="ko-KR" altLang="en-US" sz="1400" dirty="0" err="1"/>
                        <a:t>자차</a:t>
                      </a:r>
                      <a:r>
                        <a:rPr lang="ko-KR" altLang="en-US" sz="1400" dirty="0"/>
                        <a:t> 외의 모든 차량과의 상대 거리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상대속도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상대 차선 위치를 입력으로 사용한다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그리고 출력에 차 </a:t>
                      </a:r>
                      <a:r>
                        <a:rPr lang="ko-KR" altLang="en-US" sz="1400" dirty="0" err="1"/>
                        <a:t>선변경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판단뿐만</a:t>
                      </a:r>
                      <a:r>
                        <a:rPr lang="ko-KR" altLang="en-US" sz="1400" dirty="0"/>
                        <a:t> 아니라 속도 변화도 포함했다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시간 단계마다 </a:t>
                      </a:r>
                      <a:r>
                        <a:rPr lang="ko-KR" altLang="en-US" sz="1400" dirty="0" err="1"/>
                        <a:t>정규화된</a:t>
                      </a:r>
                      <a:r>
                        <a:rPr lang="ko-KR" altLang="en-US" sz="1400" dirty="0"/>
                        <a:t> 속도를 보상으로 주고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충돌하거나 차선을 변경할 때 페널티를 주었음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285"/>
                  </a:ext>
                </a:extLst>
              </a:tr>
              <a:tr h="74927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방법론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dirty="0"/>
                        <a:t>1. </a:t>
                      </a:r>
                      <a:r>
                        <a:rPr lang="ko-KR" altLang="en-US" sz="1400" b="0" dirty="0"/>
                        <a:t>시스템 구성</a:t>
                      </a:r>
                      <a:endParaRPr lang="en-US" altLang="ko-KR" sz="1400" b="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30911"/>
                  </a:ext>
                </a:extLst>
              </a:tr>
              <a:tr h="74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ko-KR" altLang="en-US" sz="1400" b="0" dirty="0"/>
                        <a:t> 차선변경 판단</a:t>
                      </a:r>
                      <a:endParaRPr lang="en-US" altLang="ko-KR" sz="1400" b="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dirty="0"/>
                        <a:t>차선변경 판단 구조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신경망 입출력 설계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신경망 구조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학습 방법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충돌 판단</a:t>
                      </a:r>
                      <a:r>
                        <a:rPr lang="en-US" altLang="ko-KR" sz="1400" b="0" dirty="0"/>
                        <a:t>,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21859"/>
                  </a:ext>
                </a:extLst>
              </a:tr>
              <a:tr h="74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</a:t>
                      </a:r>
                      <a:r>
                        <a:rPr lang="ko-KR" altLang="en-US" sz="1400" b="0" dirty="0"/>
                        <a:t> 경로계획 및 제어</a:t>
                      </a:r>
                      <a:endParaRPr lang="en-US" altLang="ko-KR" sz="1400" b="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dirty="0"/>
                        <a:t>차선변경 경로 생성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횡방향 제어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 err="1"/>
                        <a:t>종방향</a:t>
                      </a:r>
                      <a:r>
                        <a:rPr lang="ko-KR" altLang="en-US" sz="1400" b="0" dirty="0"/>
                        <a:t> 제어</a:t>
                      </a:r>
                      <a:r>
                        <a:rPr lang="en-US" altLang="ko-KR" sz="1400" b="0" dirty="0"/>
                        <a:t>,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816703"/>
                  </a:ext>
                </a:extLst>
              </a:tr>
              <a:tr h="749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</a:t>
                      </a:r>
                      <a:r>
                        <a:rPr lang="ko-KR" altLang="en-US" sz="1400" b="0" dirty="0"/>
                        <a:t> 실험</a:t>
                      </a:r>
                      <a:endParaRPr lang="en-US" altLang="ko-KR" sz="1400" b="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dirty="0"/>
                        <a:t>- </a:t>
                      </a:r>
                      <a:r>
                        <a:rPr lang="ko-KR" altLang="en-US" sz="1400" b="0" dirty="0"/>
                        <a:t>실험 환경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실험 결과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차선변경 판단 결과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속도 보상계수에 따른 실험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차량 수 변경에 따른 실험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기존 방법과 성능 비교</a:t>
                      </a:r>
                      <a:r>
                        <a:rPr lang="en-US" altLang="ko-KR" sz="1400" b="0" dirty="0"/>
                        <a:t>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05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3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5. </a:t>
            </a:r>
            <a:r>
              <a:rPr lang="ko-KR" altLang="en-US" sz="1600" b="1" dirty="0"/>
              <a:t>실험 결과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97278"/>
              </p:ext>
            </p:extLst>
          </p:nvPr>
        </p:nvGraphicFramePr>
        <p:xfrm>
          <a:off x="321251" y="1394090"/>
          <a:ext cx="11514673" cy="4967103"/>
        </p:xfrm>
        <a:graphic>
          <a:graphicData uri="http://schemas.openxmlformats.org/drawingml/2006/table">
            <a:tbl>
              <a:tblPr/>
              <a:tblGrid>
                <a:gridCol w="1789560">
                  <a:extLst>
                    <a:ext uri="{9D8B030D-6E8A-4147-A177-3AD203B41FA5}">
                      <a16:colId xmlns:a16="http://schemas.microsoft.com/office/drawing/2014/main" val="3231239631"/>
                    </a:ext>
                  </a:extLst>
                </a:gridCol>
                <a:gridCol w="9725113">
                  <a:extLst>
                    <a:ext uri="{9D8B030D-6E8A-4147-A177-3AD203B41FA5}">
                      <a16:colId xmlns:a16="http://schemas.microsoft.com/office/drawing/2014/main" val="867240825"/>
                    </a:ext>
                  </a:extLst>
                </a:gridCol>
              </a:tblGrid>
              <a:tr h="1343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실험 환경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도로의 길이는 총 </a:t>
                      </a:r>
                      <a:r>
                        <a:rPr lang="en-US" altLang="ko-KR" sz="1400" dirty="0"/>
                        <a:t>1,000m</a:t>
                      </a:r>
                      <a:r>
                        <a:rPr lang="ko-KR" altLang="en-US" sz="1400" dirty="0"/>
                        <a:t>이며 차량 </a:t>
                      </a:r>
                      <a:r>
                        <a:rPr lang="ko-KR" altLang="en-US" sz="1400" dirty="0" err="1"/>
                        <a:t>자차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자차</a:t>
                      </a:r>
                      <a:r>
                        <a:rPr lang="ko-KR" altLang="en-US" sz="1400" dirty="0"/>
                        <a:t> 뒤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전방 차량 </a:t>
                      </a:r>
                      <a:r>
                        <a:rPr lang="en-US" altLang="ko-KR" sz="1400" dirty="0"/>
                        <a:t>18</a:t>
                      </a:r>
                      <a:r>
                        <a:rPr lang="ko-KR" altLang="en-US" sz="1400" dirty="0"/>
                        <a:t>대로 구성하였다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각 차량의 </a:t>
                      </a:r>
                      <a:r>
                        <a:rPr lang="ko-KR" altLang="en-US" sz="1400" dirty="0" err="1"/>
                        <a:t>종방향</a:t>
                      </a:r>
                      <a:r>
                        <a:rPr lang="ko-KR" altLang="en-US" sz="1400" dirty="0"/>
                        <a:t> 거리는 </a:t>
                      </a:r>
                      <a:r>
                        <a:rPr lang="en-US" altLang="ko-KR" sz="1400" dirty="0"/>
                        <a:t>30m</a:t>
                      </a:r>
                      <a:r>
                        <a:rPr lang="ko-KR" altLang="en-US" sz="1400" dirty="0"/>
                        <a:t>이 며 전방 차량은 두 </a:t>
                      </a:r>
                      <a:r>
                        <a:rPr lang="ko-KR" altLang="en-US" sz="1400" dirty="0" err="1"/>
                        <a:t>대씩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배치되어있다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 err="1"/>
                        <a:t>자차의</a:t>
                      </a:r>
                      <a:r>
                        <a:rPr lang="ko-KR" altLang="en-US" sz="1400" dirty="0"/>
                        <a:t> 목표속도는 </a:t>
                      </a:r>
                      <a:r>
                        <a:rPr lang="en-US" altLang="ko-KR" sz="1400" dirty="0"/>
                        <a:t>65km/h</a:t>
                      </a:r>
                      <a:r>
                        <a:rPr lang="ko-KR" altLang="en-US" sz="1400" dirty="0"/>
                        <a:t>이며 </a:t>
                      </a:r>
                      <a:r>
                        <a:rPr lang="ko-KR" altLang="en-US" sz="1400" dirty="0" err="1"/>
                        <a:t>나머</a:t>
                      </a:r>
                      <a:r>
                        <a:rPr lang="ko-KR" altLang="en-US" sz="1400" dirty="0"/>
                        <a:t> 지 차량의 목표속도는 </a:t>
                      </a:r>
                      <a:r>
                        <a:rPr lang="en-US" altLang="ko-KR" sz="1400" dirty="0"/>
                        <a:t>40km</a:t>
                      </a:r>
                      <a:r>
                        <a:rPr lang="ko-KR" altLang="en-US" sz="1400" dirty="0"/>
                        <a:t>로 설정하였다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주변 차량의 정보는 센서를 통해 받는 것이 아닌 </a:t>
                      </a:r>
                      <a:r>
                        <a:rPr lang="en-US" altLang="ko-KR" sz="1400" dirty="0"/>
                        <a:t>V2X(Vehicle to </a:t>
                      </a:r>
                      <a:r>
                        <a:rPr lang="en-US" altLang="ko-KR" sz="1400" dirty="0" err="1"/>
                        <a:t>Everthing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통신으로 직접 받는다고 가정한다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766220"/>
                  </a:ext>
                </a:extLst>
              </a:tr>
              <a:tr h="1202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차선변경 판단 결과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속도 보상계수에 따른 실험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차량 수 변경에 따른 실험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기존 방법과 성능 비교 등의 여러 방향의 결과를 도출하고 </a:t>
                      </a:r>
                      <a:r>
                        <a:rPr lang="ko-KR" altLang="en-US" sz="1400" dirty="0" err="1"/>
                        <a:t>정량화하여</a:t>
                      </a:r>
                      <a:r>
                        <a:rPr lang="ko-KR" altLang="en-US" sz="1400" dirty="0"/>
                        <a:t> 객관적 데이터로 검증 할 수 있었음</a:t>
                      </a:r>
                      <a:r>
                        <a:rPr lang="en-US" altLang="ko-KR" sz="1400" dirty="0"/>
                        <a:t>.</a:t>
                      </a:r>
                      <a:r>
                        <a:rPr lang="ko-KR" altLang="en-US" sz="1400" dirty="0"/>
                        <a:t>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64836"/>
                  </a:ext>
                </a:extLst>
              </a:tr>
              <a:tr h="2400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해석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본 논문에서 제안한 방법과 기존 논리방법인 </a:t>
                      </a:r>
                      <a:r>
                        <a:rPr lang="en-US" altLang="ko-KR" sz="1400" dirty="0"/>
                        <a:t>MOBIL</a:t>
                      </a:r>
                      <a:r>
                        <a:rPr lang="ko-KR" altLang="en-US" sz="1400" dirty="0"/>
                        <a:t>과 강화학습 기반 방법 의 성능을 비교하였다</a:t>
                      </a:r>
                      <a:r>
                        <a:rPr lang="en-US" altLang="ko-KR" sz="1400" dirty="0"/>
                        <a:t>. MOBIL</a:t>
                      </a:r>
                      <a:r>
                        <a:rPr lang="ko-KR" altLang="en-US" sz="1400" dirty="0"/>
                        <a:t>을 기준으로 평균속도와 후방차량 </a:t>
                      </a:r>
                      <a:r>
                        <a:rPr lang="ko-KR" altLang="en-US" sz="1400" dirty="0" err="1"/>
                        <a:t>감속률을</a:t>
                      </a:r>
                      <a:r>
                        <a:rPr lang="ko-KR" altLang="en-US" sz="1400" dirty="0"/>
                        <a:t> 표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에 나타냈다</a:t>
                      </a:r>
                      <a:r>
                        <a:rPr lang="en-US" altLang="ko-KR" sz="1400" dirty="0"/>
                        <a:t>. DQN </a:t>
                      </a:r>
                      <a:r>
                        <a:rPr lang="ko-KR" altLang="en-US" sz="1400" dirty="0"/>
                        <a:t>기반 강화학습 차선변경은 후방차량 </a:t>
                      </a:r>
                      <a:r>
                        <a:rPr lang="ko-KR" altLang="en-US" sz="1400" dirty="0" err="1"/>
                        <a:t>감속률은</a:t>
                      </a:r>
                      <a:r>
                        <a:rPr lang="ko-KR" altLang="en-US" sz="1400" dirty="0"/>
                        <a:t> 측정되지 않았다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제안한 방법이 기존 방법보다 평균속도가 높은 것을 확인하였다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29198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92EEF51-89C5-45D0-A417-31A68A7FD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76" y="4983701"/>
            <a:ext cx="4300463" cy="13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4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6. </a:t>
            </a:r>
            <a:r>
              <a:rPr lang="ko-KR" altLang="en-US" sz="1600" b="1" dirty="0"/>
              <a:t>결론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50204"/>
              </p:ext>
            </p:extLst>
          </p:nvPr>
        </p:nvGraphicFramePr>
        <p:xfrm>
          <a:off x="304160" y="1402635"/>
          <a:ext cx="11435420" cy="4784520"/>
        </p:xfrm>
        <a:graphic>
          <a:graphicData uri="http://schemas.openxmlformats.org/drawingml/2006/table">
            <a:tbl>
              <a:tblPr/>
              <a:tblGrid>
                <a:gridCol w="1550277">
                  <a:extLst>
                    <a:ext uri="{9D8B030D-6E8A-4147-A177-3AD203B41FA5}">
                      <a16:colId xmlns:a16="http://schemas.microsoft.com/office/drawing/2014/main" val="1957961813"/>
                    </a:ext>
                  </a:extLst>
                </a:gridCol>
                <a:gridCol w="9885143">
                  <a:extLst>
                    <a:ext uri="{9D8B030D-6E8A-4147-A177-3AD203B41FA5}">
                      <a16:colId xmlns:a16="http://schemas.microsoft.com/office/drawing/2014/main" val="49401487"/>
                    </a:ext>
                  </a:extLst>
                </a:gridCol>
              </a:tblGrid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개별적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차선변경 판단 결과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속도 보상계수에 따른 실험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차량 수 변경에 따른 실험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기존 방법과 성능 비교 등의 여러 방향의 결과를 도출하고 </a:t>
                      </a:r>
                      <a:r>
                        <a:rPr lang="ko-KR" altLang="en-US" sz="1400" dirty="0" err="1"/>
                        <a:t>정량화하여</a:t>
                      </a:r>
                      <a:r>
                        <a:rPr lang="ko-KR" altLang="en-US" sz="1400" dirty="0"/>
                        <a:t> 객관적 데이터로 검증 할 수 있었음</a:t>
                      </a:r>
                      <a:r>
                        <a:rPr lang="en-US" altLang="ko-KR" sz="1400" dirty="0"/>
                        <a:t>.</a:t>
                      </a:r>
                      <a:r>
                        <a:rPr lang="ko-KR" altLang="en-US" sz="1400" dirty="0"/>
                        <a:t>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88428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학문적 의의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기존의 차선변경 방법은 후방차량의 속도를 고려하지만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주변 차량만 계산 하기 때문에 연속된 차량을 고려하기 어려운 단점이 있다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심층강화학습을 사 용하여 후방차량의 교통흐름을 고려하면서도 전방 차량을 고려하는 차선변경 판단 방법을 제안하였다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본 논문에서 제안한 방법은 기존의 차선변경 판단 방법보다 평균속도가 증가하였다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또한 시뮬레이션을 통해 차선변경 시 후방 차량의 </a:t>
                      </a:r>
                      <a:r>
                        <a:rPr lang="ko-KR" altLang="en-US" sz="1400" dirty="0" err="1"/>
                        <a:t>감속률이</a:t>
                      </a:r>
                      <a:r>
                        <a:rPr lang="ko-KR" altLang="en-US" sz="1400" dirty="0"/>
                        <a:t> 감소하는 것을 확인하였다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486861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분야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충돌까지 모두 강화학습으로 판단할 수 있는 신경망을 설계하고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단순한 차량 배치가 아닌 복잡한 환경에서도 적용 확대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54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3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D5EA03-5283-4390-A6E0-EAF63C7DE7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DE153A-AC6B-45A4-BC4F-D68B6E12A9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AC45A3-D96D-4BCD-AA50-5DB4DDE2CC1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913</Words>
  <Application>Microsoft Office PowerPoint</Application>
  <PresentationFormat>와이드스크린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박중태</dc:creator>
  <cp:lastModifiedBy>이 종민</cp:lastModifiedBy>
  <cp:revision>199</cp:revision>
  <dcterms:created xsi:type="dcterms:W3CDTF">2021-06-28T04:21:50Z</dcterms:created>
  <dcterms:modified xsi:type="dcterms:W3CDTF">2021-09-23T14:00:39Z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