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31" r:id="rId6"/>
    <p:sldId id="328" r:id="rId7"/>
    <p:sldId id="333" r:id="rId8"/>
    <p:sldId id="334" r:id="rId9"/>
    <p:sldId id="332" r:id="rId10"/>
    <p:sldId id="268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8539" autoAdjust="0"/>
  </p:normalViewPr>
  <p:slideViewPr>
    <p:cSldViewPr>
      <p:cViewPr varScale="1">
        <p:scale>
          <a:sx n="101" d="100"/>
          <a:sy n="101" d="100"/>
        </p:scale>
        <p:origin x="1176" y="102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11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0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2021.  9.  9.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9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kern="0" spc="-3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자율주행차 데이터 통신 통합 소프트웨어 구조설계 및 </a:t>
            </a:r>
            <a:endParaRPr lang="en-US" altLang="ko-KR" sz="2000" kern="0" spc="-3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spc="-3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 인터페이스 설계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9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2020254014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 동 민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65016E-0491-4388-8C66-F045873E8B55}"/>
              </a:ext>
            </a:extLst>
          </p:cNvPr>
          <p:cNvSpPr/>
          <p:nvPr/>
        </p:nvSpPr>
        <p:spPr>
          <a:xfrm>
            <a:off x="155912" y="1268760"/>
            <a:ext cx="8706254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87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 marL="285750" marR="0" indent="-285750" algn="l" fontAlgn="base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400" kern="0" spc="-30" dirty="0">
                <a:latin typeface="+mn-ea"/>
              </a:rPr>
              <a:t>기존 </a:t>
            </a:r>
            <a:r>
              <a:rPr lang="en-US" altLang="ko-KR" sz="1400" kern="0" spc="-30" dirty="0">
                <a:latin typeface="+mn-ea"/>
              </a:rPr>
              <a:t>H/W </a:t>
            </a:r>
            <a:r>
              <a:rPr lang="ko-KR" altLang="en-US" sz="1400" kern="0" spc="-30" dirty="0">
                <a:latin typeface="+mn-ea"/>
              </a:rPr>
              <a:t>기반의</a:t>
            </a:r>
            <a:r>
              <a:rPr lang="en-US" altLang="ko-KR" sz="1400" kern="0" spc="-30" dirty="0">
                <a:latin typeface="+mn-ea"/>
              </a:rPr>
              <a:t> HMI(Human Machine Interface)</a:t>
            </a:r>
            <a:r>
              <a:rPr lang="ko-KR" altLang="en-US" sz="1400" kern="0" spc="-30" dirty="0">
                <a:latin typeface="+mn-ea"/>
              </a:rPr>
              <a:t>의 문제점인 단말 장애</a:t>
            </a:r>
            <a:r>
              <a:rPr lang="en-US" altLang="ko-KR" sz="1400" kern="0" spc="-30" dirty="0">
                <a:latin typeface="+mn-ea"/>
              </a:rPr>
              <a:t>, </a:t>
            </a:r>
            <a:r>
              <a:rPr lang="ko-KR" altLang="en-US" sz="1400" kern="0" spc="-30" dirty="0">
                <a:latin typeface="+mn-ea"/>
              </a:rPr>
              <a:t>통신 불량</a:t>
            </a:r>
            <a:r>
              <a:rPr lang="en-US" altLang="ko-KR" sz="1400" kern="0" spc="-30" dirty="0">
                <a:latin typeface="+mn-ea"/>
              </a:rPr>
              <a:t>, </a:t>
            </a:r>
            <a:r>
              <a:rPr lang="ko-KR" altLang="en-US" sz="1400" kern="0" spc="-30" dirty="0">
                <a:latin typeface="+mn-ea"/>
              </a:rPr>
              <a:t>케이블 결선 불량 등으로 자율주행 운행 중단의 문제들을 보완하고 고도화 </a:t>
            </a:r>
            <a:endParaRPr lang="en-US" altLang="ko-KR" sz="1400" kern="0" spc="-30" dirty="0">
              <a:effectLst/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+mn-ea"/>
              </a:rPr>
              <a:t>S/W</a:t>
            </a:r>
            <a:r>
              <a:rPr lang="ko-KR" altLang="en-US" sz="1400" dirty="0">
                <a:latin typeface="+mn-ea"/>
              </a:rPr>
              <a:t> 기반의 </a:t>
            </a:r>
            <a:r>
              <a:rPr lang="en-US" altLang="ko-KR" sz="1400" dirty="0">
                <a:latin typeface="+mn-ea"/>
              </a:rPr>
              <a:t>HMI(</a:t>
            </a:r>
            <a:r>
              <a:rPr lang="en-US" altLang="ko-KR" sz="1400" i="0" dirty="0">
                <a:effectLst/>
                <a:latin typeface="+mn-ea"/>
              </a:rPr>
              <a:t>VBS-</a:t>
            </a:r>
            <a:r>
              <a:rPr lang="en-US" altLang="ko-KR" sz="1400" dirty="0">
                <a:latin typeface="+mn-ea"/>
              </a:rPr>
              <a:t>Vehicle Bridge Stack</a:t>
            </a:r>
            <a:r>
              <a:rPr lang="en-US" altLang="ko-KR" sz="1400" i="0" dirty="0">
                <a:effectLst/>
                <a:latin typeface="+mn-ea"/>
              </a:rPr>
              <a:t>) </a:t>
            </a:r>
            <a:r>
              <a:rPr lang="ko-KR" altLang="en-US" sz="1400" i="0" dirty="0">
                <a:effectLst/>
                <a:latin typeface="+mn-ea"/>
              </a:rPr>
              <a:t>기술로 자율주행 플랫폼과 인프라</a:t>
            </a:r>
            <a:r>
              <a:rPr lang="en-US" altLang="ko-KR" sz="1400" i="0" dirty="0">
                <a:effectLst/>
                <a:latin typeface="+mn-ea"/>
              </a:rPr>
              <a:t>(HMI, </a:t>
            </a:r>
            <a:r>
              <a:rPr lang="ko-KR" altLang="en-US" sz="1400" i="0" dirty="0">
                <a:effectLst/>
                <a:latin typeface="+mn-ea"/>
              </a:rPr>
              <a:t>관제</a:t>
            </a:r>
            <a:r>
              <a:rPr lang="en-US" altLang="ko-KR" sz="1400" i="0" dirty="0">
                <a:effectLst/>
                <a:latin typeface="+mn-ea"/>
              </a:rPr>
              <a:t>,...) </a:t>
            </a:r>
            <a:r>
              <a:rPr lang="ko-KR" altLang="en-US" sz="1400" i="0" dirty="0">
                <a:effectLst/>
                <a:latin typeface="+mn-ea"/>
              </a:rPr>
              <a:t>서비스를 구축</a:t>
            </a:r>
            <a:endParaRPr lang="en-US" altLang="ko-KR" sz="1400" i="0">
              <a:effectLst/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400" i="0">
                <a:effectLst/>
                <a:latin typeface="+mn-ea"/>
              </a:rPr>
              <a:t>으로서</a:t>
            </a:r>
            <a:r>
              <a:rPr lang="ko-KR" altLang="en-US" sz="1400" i="0" dirty="0">
                <a:effectLst/>
                <a:latin typeface="+mn-ea"/>
              </a:rPr>
              <a:t> 유연한 서비스 개발이 가능하고</a:t>
            </a:r>
            <a:r>
              <a:rPr lang="en-US" altLang="ko-KR" sz="1400" i="0" dirty="0">
                <a:effectLst/>
                <a:latin typeface="+mn-ea"/>
              </a:rPr>
              <a:t>,</a:t>
            </a:r>
            <a:r>
              <a:rPr lang="ko-KR" altLang="en-US" sz="1400" i="0" dirty="0">
                <a:effectLst/>
                <a:latin typeface="+mn-ea"/>
              </a:rPr>
              <a:t> 자율주행 데이터를 가공</a:t>
            </a:r>
            <a:r>
              <a:rPr lang="en-US" altLang="ko-KR" sz="1400" i="0" dirty="0">
                <a:effectLst/>
                <a:latin typeface="+mn-ea"/>
              </a:rPr>
              <a:t>(Logic </a:t>
            </a:r>
            <a:r>
              <a:rPr lang="ko-KR" altLang="en-US" sz="1400" i="0" dirty="0">
                <a:effectLst/>
                <a:latin typeface="+mn-ea"/>
              </a:rPr>
              <a:t>구현</a:t>
            </a:r>
            <a:r>
              <a:rPr lang="en-US" altLang="ko-KR" sz="1400" i="0" dirty="0">
                <a:effectLst/>
                <a:latin typeface="+mn-ea"/>
              </a:rPr>
              <a:t>) </a:t>
            </a:r>
            <a:r>
              <a:rPr lang="ko-KR" altLang="en-US" sz="1400" i="0" dirty="0">
                <a:effectLst/>
                <a:latin typeface="+mn-ea"/>
              </a:rPr>
              <a:t>할 수 있기 때문에</a:t>
            </a:r>
            <a:r>
              <a:rPr lang="en-US" altLang="ko-KR" sz="1400" i="0" dirty="0">
                <a:effectLst/>
                <a:latin typeface="+mn-ea"/>
              </a:rPr>
              <a:t> </a:t>
            </a:r>
            <a:r>
              <a:rPr lang="ko-KR" altLang="en-US" sz="1400" i="0" dirty="0">
                <a:effectLst/>
                <a:latin typeface="+mn-ea"/>
              </a:rPr>
              <a:t>자율주행 운행 품질 고도화에도 기여 할 수 있음</a:t>
            </a:r>
            <a:r>
              <a:rPr lang="en-US" altLang="ko-KR" sz="1400" i="0" dirty="0">
                <a:effectLst/>
                <a:latin typeface="+mn-ea"/>
              </a:rPr>
              <a:t>.      </a:t>
            </a:r>
          </a:p>
          <a:p>
            <a:pPr algn="l"/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5C17BA-0C3A-4D13-9C73-C8AF7E26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34" y="2945447"/>
            <a:ext cx="5436096" cy="27978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43FBD8-304D-4B2E-A631-F2DFE8493E92}"/>
              </a:ext>
            </a:extLst>
          </p:cNvPr>
          <p:cNvSpPr txBox="1"/>
          <p:nvPr/>
        </p:nvSpPr>
        <p:spPr>
          <a:xfrm>
            <a:off x="5633397" y="5272703"/>
            <a:ext cx="3228769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잦은 단말기 고장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통신</a:t>
            </a:r>
            <a:r>
              <a:rPr lang="en-US" altLang="ko-KR" sz="1400" dirty="0"/>
              <a:t> </a:t>
            </a:r>
            <a:r>
              <a:rPr lang="ko-KR" altLang="en-US" sz="1400" dirty="0"/>
              <a:t>장애로 서비스 중단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케이블 결선 불량 </a:t>
            </a:r>
            <a:r>
              <a:rPr lang="en-US" altLang="ko-KR" sz="1400" dirty="0"/>
              <a:t>(</a:t>
            </a:r>
            <a:r>
              <a:rPr lang="ko-KR" altLang="en-US" sz="1400" dirty="0"/>
              <a:t>복구 시간 문제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장애 요소로 자율주행 운행 중단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72A7B6-296C-4AF7-8702-8960D5C73AD0}"/>
              </a:ext>
            </a:extLst>
          </p:cNvPr>
          <p:cNvSpPr txBox="1"/>
          <p:nvPr/>
        </p:nvSpPr>
        <p:spPr>
          <a:xfrm>
            <a:off x="1979712" y="5826476"/>
            <a:ext cx="222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kern="0" spc="-30" dirty="0">
                <a:latin typeface="+mn-ea"/>
              </a:rPr>
              <a:t>H/W </a:t>
            </a:r>
            <a:r>
              <a:rPr lang="ko-KR" altLang="en-US" sz="1800" kern="0" spc="-30" dirty="0">
                <a:latin typeface="+mn-ea"/>
              </a:rPr>
              <a:t>기반의</a:t>
            </a:r>
            <a:r>
              <a:rPr lang="en-US" altLang="ko-KR" sz="1800" kern="0" spc="-30" dirty="0">
                <a:latin typeface="+mn-ea"/>
              </a:rPr>
              <a:t> HMI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6EDEADA8-C994-4A39-97E2-3DF1BAB30CDA}"/>
              </a:ext>
            </a:extLst>
          </p:cNvPr>
          <p:cNvSpPr/>
          <p:nvPr/>
        </p:nvSpPr>
        <p:spPr>
          <a:xfrm>
            <a:off x="155912" y="2767939"/>
            <a:ext cx="8448536" cy="31454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1AC7B9-2176-4D5A-A25A-C9103BBF40FB}"/>
              </a:ext>
            </a:extLst>
          </p:cNvPr>
          <p:cNvSpPr/>
          <p:nvPr/>
        </p:nvSpPr>
        <p:spPr>
          <a:xfrm>
            <a:off x="155912" y="1296741"/>
            <a:ext cx="8448536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160504" cy="491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기존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H/W HMI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를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대체 가능한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S/W HMI(VBS)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를 개발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자율주행플랫폼을 인터페이스 하여 다양한 서비스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관제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, HMI, 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운행 등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 지원 기대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 marL="285750" indent="-285750">
              <a:lnSpc>
                <a:spcPts val="2300"/>
              </a:lnSpc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srgbClr val="0000FF"/>
                </a:solidFill>
                <a:latin typeface="+mn-ea"/>
              </a:rPr>
              <a:t>데이터를 가공하여 자율주행차 운행 품질 고도화 가능 기대</a:t>
            </a:r>
            <a:endParaRPr lang="en-US" altLang="ko-KR" sz="14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 </a:t>
            </a:r>
            <a:r>
              <a:rPr lang="en-US" altLang="ko-KR" sz="2000" b="1" dirty="0">
                <a:latin typeface="+mn-ea"/>
              </a:rPr>
              <a:t>(1)</a:t>
            </a:r>
          </a:p>
          <a:p>
            <a:pPr marL="285750" marR="0" indent="-28575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자율주행 플랫폼의 데이터를 정의 및 확장성 고려한 프로토콜을 설계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개발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85750" marR="0" indent="-28575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관제서버에 서비스 데이터 정의 및 확장성 고려한 프로토콜 설계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개발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85750" marR="0" indent="-28575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차량 내 사용자 단말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(PAD)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서비스 데이터 정의 및 확장성 고려한 프로토콜 설계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개발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85750" marR="0" indent="-28575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자율주행차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관제서버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사용자 단말 들과 통신은 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Socket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통신 사용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85750" marR="0" indent="-28575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S/W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구조의 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Core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에 해당하는 자율주행차의 다양한 정보를 관제서버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사용자 단말의 서비스에 맞추어 데이터가공 하는 로직 설계 및 개발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285750" marR="0" indent="-28575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관제서버에서 자율주행차 정보를 요소별 정의 및 딥러닝 인지 기술 설계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-3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- GPS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정보 불안정이 인지되면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경로상의 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GPS DB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을 반영하여 운행 중단 없도록 적용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R="0" lvl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      주변 차들의 근접 시 위험사항으로 인지가 되면</a:t>
            </a:r>
            <a:r>
              <a:rPr lang="en-US" altLang="ko-KR" sz="1400" kern="0" spc="-3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kern="0" spc="-30" dirty="0">
                <a:solidFill>
                  <a:srgbClr val="000000"/>
                </a:solidFill>
                <a:effectLst/>
                <a:latin typeface="+mn-ea"/>
              </a:rPr>
              <a:t>자율주행차에 방어운전 알람 정보 제공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 </a:t>
            </a:r>
            <a:r>
              <a:rPr lang="en-US" altLang="ko-KR" sz="2000" b="1" dirty="0">
                <a:latin typeface="+mn-ea"/>
              </a:rPr>
              <a:t>(2)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0AB53F-C3C5-455E-ABEC-BA15A7AC4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438715"/>
            <a:ext cx="5043265" cy="25680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DC9330-B627-4908-A082-4E8FDCEC7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036" y="4181735"/>
            <a:ext cx="3405180" cy="247478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E3775A6-CD5B-4AD0-BF8F-BABBF0CB6AF0}"/>
              </a:ext>
            </a:extLst>
          </p:cNvPr>
          <p:cNvSpPr/>
          <p:nvPr/>
        </p:nvSpPr>
        <p:spPr>
          <a:xfrm>
            <a:off x="743723" y="1514914"/>
            <a:ext cx="2033980" cy="249181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VBS(</a:t>
            </a:r>
            <a:r>
              <a:rPr lang="en-US" altLang="ko-KR" sz="1000" dirty="0"/>
              <a:t>Vehicle Bridge Stack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구성도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9C6409B-43BE-4F66-9BDB-396B02D406BB}"/>
              </a:ext>
            </a:extLst>
          </p:cNvPr>
          <p:cNvSpPr/>
          <p:nvPr/>
        </p:nvSpPr>
        <p:spPr>
          <a:xfrm>
            <a:off x="760069" y="4181735"/>
            <a:ext cx="2033980" cy="247478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S/W</a:t>
            </a:r>
          </a:p>
          <a:p>
            <a:pPr algn="ctr"/>
            <a:r>
              <a:rPr lang="en-US" altLang="ko-KR" dirty="0"/>
              <a:t>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82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 </a:t>
            </a:r>
            <a:r>
              <a:rPr lang="en-US" altLang="ko-KR" sz="2000" b="1" dirty="0">
                <a:latin typeface="+mn-ea"/>
              </a:rPr>
              <a:t>(3)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B1B62A-A69C-45E4-B0F3-08B36816D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91" y="2088760"/>
            <a:ext cx="7812360" cy="3896843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434B16E-C8C6-4682-8370-2DAF39E31108}"/>
              </a:ext>
            </a:extLst>
          </p:cNvPr>
          <p:cNvSpPr/>
          <p:nvPr/>
        </p:nvSpPr>
        <p:spPr>
          <a:xfrm>
            <a:off x="1349888" y="1438715"/>
            <a:ext cx="6420566" cy="5459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VBS H/W </a:t>
            </a:r>
            <a:r>
              <a:rPr lang="ko-KR" altLang="en-US" dirty="0"/>
              <a:t>구성도</a:t>
            </a:r>
          </a:p>
        </p:txBody>
      </p:sp>
    </p:spTree>
    <p:extLst>
      <p:ext uri="{BB962C8B-B14F-4D97-AF65-F5344CB8AC3E}">
        <p14:creationId xmlns:p14="http://schemas.microsoft.com/office/powerpoint/2010/main" val="216989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772359"/>
              </p:ext>
            </p:extLst>
          </p:nvPr>
        </p:nvGraphicFramePr>
        <p:xfrm>
          <a:off x="200302" y="1679029"/>
          <a:ext cx="8743395" cy="4327909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연계 통신 데이터 및 기능 정의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프로토콜 및 데이터가공 설계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</a:rPr>
                        <a:t>기본 기능개발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단위 연동시험 및 개선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 연동시험 및 개선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딥러닝 인지 기술 설계 및 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S/W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 및 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완료 보고서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df922d41-91bf-45f8-8b2c-e1591bc010d5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6832</TotalTime>
  <Words>404</Words>
  <Application>Microsoft Office PowerPoint</Application>
  <PresentationFormat>화면 슬라이드 쇼(4:3)</PresentationFormat>
  <Paragraphs>82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이 종민</cp:lastModifiedBy>
  <cp:revision>361</cp:revision>
  <cp:lastPrinted>2019-09-16T00:28:29Z</cp:lastPrinted>
  <dcterms:created xsi:type="dcterms:W3CDTF">2017-03-29T07:13:25Z</dcterms:created>
  <dcterms:modified xsi:type="dcterms:W3CDTF">2021-09-09T10:25:33Z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