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39" r:id="rId11"/>
    <p:sldId id="332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35" autoAdjust="0"/>
    <p:restoredTop sz="88539" autoAdjust="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41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258678" y="1939131"/>
            <a:ext cx="865968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8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8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xmlns="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228545F-4D48-49AB-A3DC-F06503CE007B}"/>
              </a:ext>
            </a:extLst>
          </p:cNvPr>
          <p:cNvSpPr/>
          <p:nvPr/>
        </p:nvSpPr>
        <p:spPr>
          <a:xfrm>
            <a:off x="155912" y="1268760"/>
            <a:ext cx="8706254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0C267F-25BD-4A10-99B1-74FABECAB520}"/>
              </a:ext>
            </a:extLst>
          </p:cNvPr>
          <p:cNvSpPr txBox="1"/>
          <p:nvPr/>
        </p:nvSpPr>
        <p:spPr>
          <a:xfrm>
            <a:off x="155912" y="944638"/>
            <a:ext cx="8706254" cy="227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285750" marR="0" indent="-285750" algn="l" fontAlgn="base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-30" dirty="0">
                <a:latin typeface="+mn-ea"/>
              </a:rPr>
              <a:t>기존 </a:t>
            </a:r>
            <a:r>
              <a:rPr lang="en-US" altLang="ko-KR" sz="1400" kern="0" spc="-30" dirty="0">
                <a:latin typeface="+mn-ea"/>
              </a:rPr>
              <a:t>H/W </a:t>
            </a:r>
            <a:r>
              <a:rPr lang="ko-KR" altLang="en-US" sz="1400" kern="0" spc="-30" dirty="0">
                <a:latin typeface="+mn-ea"/>
              </a:rPr>
              <a:t>기반의</a:t>
            </a:r>
            <a:r>
              <a:rPr lang="en-US" altLang="ko-KR" sz="1400" kern="0" spc="-30" dirty="0">
                <a:latin typeface="+mn-ea"/>
              </a:rPr>
              <a:t> HMI(Human Machine Interface)</a:t>
            </a:r>
            <a:r>
              <a:rPr lang="ko-KR" altLang="en-US" sz="1400" kern="0" spc="-30" dirty="0">
                <a:latin typeface="+mn-ea"/>
              </a:rPr>
              <a:t>의 문제점인 단말 장애</a:t>
            </a:r>
            <a:r>
              <a:rPr lang="en-US" altLang="ko-KR" sz="1400" kern="0" spc="-30" dirty="0">
                <a:latin typeface="+mn-ea"/>
              </a:rPr>
              <a:t>, </a:t>
            </a:r>
            <a:r>
              <a:rPr lang="ko-KR" altLang="en-US" sz="1400" kern="0" spc="-30" dirty="0">
                <a:latin typeface="+mn-ea"/>
              </a:rPr>
              <a:t>통신 불량</a:t>
            </a:r>
            <a:r>
              <a:rPr lang="en-US" altLang="ko-KR" sz="1400" kern="0" spc="-30" dirty="0">
                <a:latin typeface="+mn-ea"/>
              </a:rPr>
              <a:t>, </a:t>
            </a:r>
            <a:r>
              <a:rPr lang="ko-KR" altLang="en-US" sz="1400" kern="0" spc="-30" dirty="0">
                <a:latin typeface="+mn-ea"/>
              </a:rPr>
              <a:t>케이블 결선 불량 등으로 자율주행 운행 중단의 문제들을 보완하고 고도화 목적으로 한다</a:t>
            </a:r>
            <a:r>
              <a:rPr lang="en-US" altLang="ko-KR" sz="1400" kern="0" spc="-30" dirty="0">
                <a:latin typeface="+mn-ea"/>
              </a:rPr>
              <a:t>.</a:t>
            </a:r>
            <a:r>
              <a:rPr lang="ko-KR" altLang="en-US" sz="1400" kern="0" spc="-30" dirty="0">
                <a:latin typeface="+mn-ea"/>
              </a:rPr>
              <a:t>  </a:t>
            </a:r>
            <a:endParaRPr lang="en-US" altLang="ko-KR" sz="1400" kern="0" spc="-30" dirty="0">
              <a:effectLst/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400" dirty="0">
                <a:latin typeface="+mn-ea"/>
              </a:rPr>
              <a:t>S/W</a:t>
            </a:r>
            <a:r>
              <a:rPr lang="ko-KR" altLang="en-US" sz="1400" dirty="0">
                <a:latin typeface="+mn-ea"/>
              </a:rPr>
              <a:t> 기반의 </a:t>
            </a:r>
            <a:r>
              <a:rPr lang="en-US" altLang="ko-KR" sz="1400" dirty="0">
                <a:latin typeface="+mn-ea"/>
              </a:rPr>
              <a:t>HMI(</a:t>
            </a:r>
            <a:r>
              <a:rPr lang="en-US" altLang="ko-KR" sz="1400" i="0" dirty="0">
                <a:effectLst/>
                <a:latin typeface="+mn-ea"/>
              </a:rPr>
              <a:t>VBS-</a:t>
            </a:r>
            <a:r>
              <a:rPr lang="en-US" altLang="ko-KR" sz="1400" dirty="0">
                <a:latin typeface="+mn-ea"/>
              </a:rPr>
              <a:t>Vehicle Bridge Stack</a:t>
            </a:r>
            <a:r>
              <a:rPr lang="en-US" altLang="ko-KR" sz="1400" i="0" dirty="0">
                <a:effectLst/>
                <a:latin typeface="+mn-ea"/>
              </a:rPr>
              <a:t>) </a:t>
            </a:r>
            <a:r>
              <a:rPr lang="ko-KR" altLang="en-US" sz="1400" i="0" dirty="0">
                <a:effectLst/>
                <a:latin typeface="+mn-ea"/>
              </a:rPr>
              <a:t>기술로 자율주행 플랫폼과 인프라</a:t>
            </a:r>
            <a:r>
              <a:rPr lang="en-US" altLang="ko-KR" sz="1400" i="0" dirty="0">
                <a:effectLst/>
                <a:latin typeface="+mn-ea"/>
              </a:rPr>
              <a:t>(HMI, </a:t>
            </a:r>
            <a:r>
              <a:rPr lang="ko-KR" altLang="en-US" sz="1400" i="0" dirty="0">
                <a:effectLst/>
                <a:latin typeface="+mn-ea"/>
              </a:rPr>
              <a:t>관제</a:t>
            </a:r>
            <a:r>
              <a:rPr lang="en-US" altLang="ko-KR" sz="1400" i="0" dirty="0">
                <a:effectLst/>
                <a:latin typeface="+mn-ea"/>
              </a:rPr>
              <a:t>,...) </a:t>
            </a:r>
            <a:r>
              <a:rPr lang="ko-KR" altLang="en-US" sz="1400" i="0" dirty="0">
                <a:effectLst/>
                <a:latin typeface="+mn-ea"/>
              </a:rPr>
              <a:t>서비스를 구축함으로서 유연한 서비스 개발이 가능하고</a:t>
            </a:r>
            <a:r>
              <a:rPr lang="en-US" altLang="ko-KR" sz="1400" i="0" dirty="0">
                <a:effectLst/>
                <a:latin typeface="+mn-ea"/>
              </a:rPr>
              <a:t>,</a:t>
            </a:r>
            <a:r>
              <a:rPr lang="ko-KR" altLang="en-US" sz="1400" i="0" dirty="0">
                <a:effectLst/>
                <a:latin typeface="+mn-ea"/>
              </a:rPr>
              <a:t> 자율주행 데이터를 가공</a:t>
            </a:r>
            <a:r>
              <a:rPr lang="en-US" altLang="ko-KR" sz="1400" i="0" dirty="0">
                <a:effectLst/>
                <a:latin typeface="+mn-ea"/>
              </a:rPr>
              <a:t>(Logic </a:t>
            </a:r>
            <a:r>
              <a:rPr lang="ko-KR" altLang="en-US" sz="1400" i="0" dirty="0">
                <a:effectLst/>
                <a:latin typeface="+mn-ea"/>
              </a:rPr>
              <a:t>구현</a:t>
            </a:r>
            <a:r>
              <a:rPr lang="en-US" altLang="ko-KR" sz="1400" i="0" dirty="0">
                <a:effectLst/>
                <a:latin typeface="+mn-ea"/>
              </a:rPr>
              <a:t>) </a:t>
            </a:r>
            <a:r>
              <a:rPr lang="ko-KR" altLang="en-US" sz="1400" i="0" dirty="0">
                <a:effectLst/>
                <a:latin typeface="+mn-ea"/>
              </a:rPr>
              <a:t>할 수 있기 때문에</a:t>
            </a:r>
            <a:r>
              <a:rPr lang="en-US" altLang="ko-KR" sz="1400" i="0" dirty="0">
                <a:effectLst/>
                <a:latin typeface="+mn-ea"/>
              </a:rPr>
              <a:t> </a:t>
            </a:r>
            <a:r>
              <a:rPr lang="ko-KR" altLang="en-US" sz="1400" i="0" dirty="0">
                <a:effectLst/>
                <a:latin typeface="+mn-ea"/>
              </a:rPr>
              <a:t>자율주행 운행 품질 고도화에도 기여 할 수 있음</a:t>
            </a:r>
            <a:r>
              <a:rPr lang="en-US" altLang="ko-KR" sz="1400" i="0" dirty="0">
                <a:effectLst/>
                <a:latin typeface="+mn-ea"/>
              </a:rPr>
              <a:t>.      </a:t>
            </a:r>
          </a:p>
          <a:p>
            <a:pPr algn="l"/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D01E2D1B-4B08-41E3-B79D-9A2B27287D9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1834" y="2945447"/>
            <a:ext cx="3877651" cy="19957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B1AA99E-015D-4CA7-98BD-D9B8F82E3786}"/>
              </a:ext>
            </a:extLst>
          </p:cNvPr>
          <p:cNvSpPr txBox="1"/>
          <p:nvPr/>
        </p:nvSpPr>
        <p:spPr>
          <a:xfrm>
            <a:off x="395536" y="5127187"/>
            <a:ext cx="3228769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잦은 단말기 고장</a:t>
            </a:r>
            <a:r>
              <a:rPr lang="en-US" altLang="ko-KR" sz="1400" dirty="0"/>
              <a:t>(</a:t>
            </a:r>
            <a:r>
              <a:rPr lang="ko-KR" altLang="en-US" sz="1400" dirty="0"/>
              <a:t>진동</a:t>
            </a:r>
            <a:r>
              <a:rPr lang="en-US" altLang="ko-KR" sz="1400" dirty="0"/>
              <a:t>, </a:t>
            </a:r>
            <a:r>
              <a:rPr lang="ko-KR" altLang="en-US" sz="1400" dirty="0"/>
              <a:t>충격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통신</a:t>
            </a:r>
            <a:r>
              <a:rPr lang="en-US" altLang="ko-KR" sz="1400" dirty="0"/>
              <a:t> </a:t>
            </a:r>
            <a:r>
              <a:rPr lang="ko-KR" altLang="en-US" sz="1400" dirty="0"/>
              <a:t>장애로 서비스 중단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케이블 결선 불량 </a:t>
            </a:r>
            <a:r>
              <a:rPr lang="en-US" altLang="ko-KR" sz="1400" dirty="0"/>
              <a:t>(</a:t>
            </a:r>
            <a:r>
              <a:rPr lang="ko-KR" altLang="en-US" sz="1400" dirty="0"/>
              <a:t>복구 시간 문제</a:t>
            </a:r>
            <a:r>
              <a:rPr lang="en-US" altLang="ko-KR" sz="1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장애 요소로 자율주행 운행 중단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A6F9016-E948-409C-B5AE-B7E4DB0771C5}"/>
              </a:ext>
            </a:extLst>
          </p:cNvPr>
          <p:cNvSpPr txBox="1"/>
          <p:nvPr/>
        </p:nvSpPr>
        <p:spPr>
          <a:xfrm>
            <a:off x="1241538" y="6181027"/>
            <a:ext cx="222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kern="0" spc="-30" dirty="0">
                <a:latin typeface="+mn-ea"/>
              </a:rPr>
              <a:t>(H/W) </a:t>
            </a:r>
            <a:r>
              <a:rPr lang="ko-KR" altLang="en-US" sz="1800" b="1" kern="0" spc="-30" dirty="0">
                <a:latin typeface="+mn-ea"/>
              </a:rPr>
              <a:t>기존</a:t>
            </a:r>
            <a:r>
              <a:rPr lang="en-US" altLang="ko-KR" sz="1800" b="1" kern="0" spc="-30" dirty="0">
                <a:latin typeface="+mn-ea"/>
              </a:rPr>
              <a:t> HMI</a:t>
            </a:r>
            <a:endParaRPr lang="ko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EE7D302D-3B63-4EE6-BD76-7FDD66C3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721" y="3202070"/>
            <a:ext cx="3903513" cy="18253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2D55011-D1BE-44D2-AED8-A82BF608DCC3}"/>
              </a:ext>
            </a:extLst>
          </p:cNvPr>
          <p:cNvSpPr txBox="1"/>
          <p:nvPr/>
        </p:nvSpPr>
        <p:spPr>
          <a:xfrm>
            <a:off x="6156176" y="6181027"/>
            <a:ext cx="2228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kern="0" spc="-30" dirty="0">
                <a:latin typeface="+mn-ea"/>
              </a:rPr>
              <a:t>(S/W)</a:t>
            </a:r>
            <a:r>
              <a:rPr lang="en-US" altLang="ko-KR" sz="1800" b="1" kern="0" spc="-30" dirty="0">
                <a:latin typeface="+mn-ea"/>
              </a:rPr>
              <a:t> HMI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B39B094-F5A9-48F7-8CB7-ED84CE7F21B0}"/>
              </a:ext>
            </a:extLst>
          </p:cNvPr>
          <p:cNvSpPr txBox="1"/>
          <p:nvPr/>
        </p:nvSpPr>
        <p:spPr>
          <a:xfrm>
            <a:off x="5258091" y="5127187"/>
            <a:ext cx="2760692" cy="95410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H/W </a:t>
            </a:r>
            <a:r>
              <a:rPr lang="ko-KR" altLang="en-US" sz="1400" dirty="0"/>
              <a:t>최소화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dirty="0"/>
              <a:t>H/W </a:t>
            </a:r>
            <a:r>
              <a:rPr lang="ko-KR" altLang="en-US" sz="1400" dirty="0"/>
              <a:t>장애 최소화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기능 및 서비스 확장성 기대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sz="1400" dirty="0"/>
              <a:t>안정된 통신 환경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26C6A9A7-0B45-45E7-90AB-D04EB2E1607B}"/>
              </a:ext>
            </a:extLst>
          </p:cNvPr>
          <p:cNvSpPr/>
          <p:nvPr/>
        </p:nvSpPr>
        <p:spPr>
          <a:xfrm>
            <a:off x="4116399" y="3485993"/>
            <a:ext cx="785280" cy="233428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8235C813-DD58-4022-8300-0CD657DA5C04}"/>
              </a:ext>
            </a:extLst>
          </p:cNvPr>
          <p:cNvSpPr/>
          <p:nvPr/>
        </p:nvSpPr>
        <p:spPr>
          <a:xfrm>
            <a:off x="281834" y="4653136"/>
            <a:ext cx="545750" cy="3743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자동차</a:t>
            </a:r>
            <a:endParaRPr lang="en-US" altLang="ko-KR" sz="800" dirty="0"/>
          </a:p>
          <a:p>
            <a:pPr algn="ctr"/>
            <a:r>
              <a:rPr lang="en-US" altLang="ko-KR" sz="800" dirty="0"/>
              <a:t>ECU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19211A64-4C8A-4A54-A420-D06B9A816601}"/>
              </a:ext>
            </a:extLst>
          </p:cNvPr>
          <p:cNvCxnSpPr>
            <a:stCxn id="7" idx="3"/>
          </p:cNvCxnSpPr>
          <p:nvPr/>
        </p:nvCxnSpPr>
        <p:spPr>
          <a:xfrm flipV="1">
            <a:off x="827584" y="4509120"/>
            <a:ext cx="288032" cy="331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8C022C2-6D11-4680-AA55-46408B2C60A6}"/>
              </a:ext>
            </a:extLst>
          </p:cNvPr>
          <p:cNvSpPr txBox="1"/>
          <p:nvPr/>
        </p:nvSpPr>
        <p:spPr>
          <a:xfrm>
            <a:off x="888556" y="4640845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can</a:t>
            </a:r>
            <a:endParaRPr lang="ko-KR" altLang="en-US" sz="80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5D041198-5091-45A0-8743-2F5F5DF5E06F}"/>
              </a:ext>
            </a:extLst>
          </p:cNvPr>
          <p:cNvCxnSpPr/>
          <p:nvPr/>
        </p:nvCxnSpPr>
        <p:spPr>
          <a:xfrm flipH="1">
            <a:off x="611560" y="3303829"/>
            <a:ext cx="1398360" cy="120529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71C1F93D-A5A8-4207-9740-9A5C1731AEC6}"/>
              </a:ext>
            </a:extLst>
          </p:cNvPr>
          <p:cNvCxnSpPr>
            <a:cxnSpLocks/>
          </p:cNvCxnSpPr>
          <p:nvPr/>
        </p:nvCxnSpPr>
        <p:spPr>
          <a:xfrm flipH="1">
            <a:off x="236258" y="4596727"/>
            <a:ext cx="652298" cy="5340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F72B2C53-6A46-45CD-9CF1-62EFBD1011EC}"/>
              </a:ext>
            </a:extLst>
          </p:cNvPr>
          <p:cNvCxnSpPr>
            <a:cxnSpLocks/>
          </p:cNvCxnSpPr>
          <p:nvPr/>
        </p:nvCxnSpPr>
        <p:spPr>
          <a:xfrm flipH="1">
            <a:off x="2771156" y="3639438"/>
            <a:ext cx="463674" cy="41062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기존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H/W HMI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를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대체 가능한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S/W HMI(VBS)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를 개발하여 장애 발생률 최소화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자율주행플랫폼을 인터페이스 하여 다양한 서비스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관제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HMI,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운행 등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 지원 기대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데이터를 가공하여 자율주행차 운행 품질 고도화 가능 기대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030195"/>
              </p:ext>
            </p:extLst>
          </p:nvPr>
        </p:nvGraphicFramePr>
        <p:xfrm>
          <a:off x="699045" y="3570427"/>
          <a:ext cx="774591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322">
                  <a:extLst>
                    <a:ext uri="{9D8B030D-6E8A-4147-A177-3AD203B41FA5}">
                      <a16:colId xmlns:a16="http://schemas.microsoft.com/office/drawing/2014/main" xmlns="" val="176340896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356081841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6326518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155466456"/>
                    </a:ext>
                  </a:extLst>
                </a:gridCol>
                <a:gridCol w="1442798">
                  <a:extLst>
                    <a:ext uri="{9D8B030D-6E8A-4147-A177-3AD203B41FA5}">
                      <a16:colId xmlns:a16="http://schemas.microsoft.com/office/drawing/2014/main" xmlns="" val="1990180148"/>
                    </a:ext>
                  </a:extLst>
                </a:gridCol>
                <a:gridCol w="1936478">
                  <a:extLst>
                    <a:ext uri="{9D8B030D-6E8A-4147-A177-3AD203B41FA5}">
                      <a16:colId xmlns:a16="http://schemas.microsoft.com/office/drawing/2014/main" xmlns="" val="266898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단위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rgbClr val="0000FF"/>
                          </a:solidFill>
                        </a:rPr>
                        <a:t>현재수준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>
                          <a:solidFill>
                            <a:srgbClr val="0000FF"/>
                          </a:solidFill>
                        </a:rPr>
                        <a:t>개발목표치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rgbClr val="0000FF"/>
                          </a:solidFill>
                        </a:rPr>
                        <a:t>비 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32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연계 프로토콜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554020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서비스 연계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운전자</a:t>
                      </a:r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HMI, </a:t>
                      </a:r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전광판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53618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데이터 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357547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시험 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1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i="1" dirty="0">
                          <a:solidFill>
                            <a:schemeClr val="tx1"/>
                          </a:solidFill>
                        </a:rPr>
                        <a:t>rosbag</a:t>
                      </a:r>
                      <a:endParaRPr lang="ko-KR" altLang="en-US" sz="16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12739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605B46-A7FC-450F-A442-27B90078CF76}"/>
              </a:ext>
            </a:extLst>
          </p:cNvPr>
          <p:cNvSpPr txBox="1"/>
          <p:nvPr/>
        </p:nvSpPr>
        <p:spPr>
          <a:xfrm>
            <a:off x="464903" y="3507061"/>
            <a:ext cx="458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라우터 패킷 분석을 활용한 </a:t>
            </a:r>
            <a:r>
              <a:rPr lang="ko-KR" altLang="en-US" dirty="0" err="1"/>
              <a:t>내부망</a:t>
            </a:r>
            <a:r>
              <a:rPr lang="ko-KR" altLang="en-US" dirty="0"/>
              <a:t> 소프트웨어 자동 설치 솔루션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11C1D8-6E84-4D61-8B4B-2304696D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6" y="4194759"/>
            <a:ext cx="3312368" cy="2526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1CB33A-1191-496A-9A63-26A72518C545}"/>
              </a:ext>
            </a:extLst>
          </p:cNvPr>
          <p:cNvSpPr txBox="1"/>
          <p:nvPr/>
        </p:nvSpPr>
        <p:spPr>
          <a:xfrm>
            <a:off x="457261" y="1183143"/>
            <a:ext cx="458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자율주행 차량 데이터 유통 플랫폼에 대한 연구</a:t>
            </a:r>
            <a:endParaRPr lang="ko-KR" altLang="en-US" b="0" i="0" dirty="0">
              <a:effectLst/>
              <a:latin typeface="notokr-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2567B69-925F-452D-903F-DE52B46B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6" y="1865316"/>
            <a:ext cx="4238448" cy="1128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712842D-9E69-45B8-8709-8E69CAB41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192" y="1135551"/>
            <a:ext cx="2531368" cy="27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파일럿 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노트북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AP(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유무선 통신 환경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패드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연결 서비스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전관판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문자출력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(SW) rosbag(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운행 저장데이터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입력 받아서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데이터를 재가공하여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HMI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정의된 통신으로 시각화영상 출력하여 운전자와 탑승객에게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 제어 옵션 선택 및 운행정보 시각화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전광판 문자 출력으로 차량외부에 자율주행차 상태 알림으로 구성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2685321" y="6025436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시스템 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E93CCD-FD6A-4491-A790-DFD858BD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19" y="2875146"/>
            <a:ext cx="5760640" cy="3000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1E0ABA-030F-4C63-88F2-8D52086E89E9}"/>
              </a:ext>
            </a:extLst>
          </p:cNvPr>
          <p:cNvSpPr txBox="1"/>
          <p:nvPr/>
        </p:nvSpPr>
        <p:spPr>
          <a:xfrm>
            <a:off x="2051720" y="4869160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개발환경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Ubuntu 18.04</a:t>
            </a:r>
          </a:p>
          <a:p>
            <a:r>
              <a:rPr lang="en-US" altLang="ko-KR" sz="1000" dirty="0"/>
              <a:t>ROS melodic</a:t>
            </a:r>
            <a:endParaRPr lang="ko-KR" altLang="en-US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888F0B84-EEA5-455E-BB90-65B60E49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50720" y="3930723"/>
            <a:ext cx="28441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 rosbag(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운행 저장데이터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입력 받아서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데이터를 재가공하여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HMI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정의된 통신으로 시각화영상 출력하여 운전자와 탑승객에게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 제어 옵션 선택 및 운행정보 시각화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전광판 문자 출력으로 차량외부에 자율주행차 상태 알림으로 구성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2416926" y="6055819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실험 절차 구성도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106CC9A-7558-4532-B865-0C0DD086BF8C}"/>
              </a:ext>
            </a:extLst>
          </p:cNvPr>
          <p:cNvSpPr/>
          <p:nvPr/>
        </p:nvSpPr>
        <p:spPr>
          <a:xfrm>
            <a:off x="977134" y="3701065"/>
            <a:ext cx="1003857" cy="1195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rosbag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C0FCE37-8048-42CF-BED0-562A9741FC5B}"/>
              </a:ext>
            </a:extLst>
          </p:cNvPr>
          <p:cNvSpPr/>
          <p:nvPr/>
        </p:nvSpPr>
        <p:spPr>
          <a:xfrm>
            <a:off x="3237774" y="3542455"/>
            <a:ext cx="2542528" cy="14417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8B0807A-DE79-41E3-B2DD-6A0489B57B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2872" y="4034424"/>
            <a:ext cx="1229781" cy="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188E03E-99DC-4FC8-BD1A-889E8E4C6C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2872" y="4545688"/>
            <a:ext cx="1217802" cy="7247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D861EC-7335-434D-91BA-1AB37BA2B7C6}"/>
              </a:ext>
            </a:extLst>
          </p:cNvPr>
          <p:cNvSpPr txBox="1"/>
          <p:nvPr/>
        </p:nvSpPr>
        <p:spPr>
          <a:xfrm>
            <a:off x="661514" y="4974981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ROS</a:t>
            </a:r>
            <a:r>
              <a:rPr lang="ko-KR" altLang="en-US" sz="1200" dirty="0"/>
              <a:t>에 기록된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자율주행차 운행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BA051F-19F8-440E-BD64-F046A5125309}"/>
              </a:ext>
            </a:extLst>
          </p:cNvPr>
          <p:cNvSpPr txBox="1"/>
          <p:nvPr/>
        </p:nvSpPr>
        <p:spPr>
          <a:xfrm>
            <a:off x="2149677" y="353506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자율주행차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운행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8455650-E06B-4A9D-A205-5616F3DF8043}"/>
              </a:ext>
            </a:extLst>
          </p:cNvPr>
          <p:cNvSpPr/>
          <p:nvPr/>
        </p:nvSpPr>
        <p:spPr>
          <a:xfrm>
            <a:off x="3252653" y="3854404"/>
            <a:ext cx="72008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Topic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5AEC47E-D0A2-4A64-9486-EC26576A1673}"/>
              </a:ext>
            </a:extLst>
          </p:cNvPr>
          <p:cNvSpPr/>
          <p:nvPr/>
        </p:nvSpPr>
        <p:spPr>
          <a:xfrm>
            <a:off x="3240674" y="4372915"/>
            <a:ext cx="72008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Massage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EBC56A2-D071-418D-B155-246D4CD332AC}"/>
              </a:ext>
            </a:extLst>
          </p:cNvPr>
          <p:cNvSpPr/>
          <p:nvPr/>
        </p:nvSpPr>
        <p:spPr>
          <a:xfrm>
            <a:off x="4141990" y="3854403"/>
            <a:ext cx="720080" cy="87855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가공</a:t>
            </a: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2B1BE36-EDE5-42A5-A8E4-F38634A9C3F9}"/>
              </a:ext>
            </a:extLst>
          </p:cNvPr>
          <p:cNvSpPr/>
          <p:nvPr/>
        </p:nvSpPr>
        <p:spPr>
          <a:xfrm>
            <a:off x="5062162" y="3854404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Socket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C1A397E-09A9-44B2-894C-CFB14E16FD41}"/>
              </a:ext>
            </a:extLst>
          </p:cNvPr>
          <p:cNvSpPr/>
          <p:nvPr/>
        </p:nvSpPr>
        <p:spPr>
          <a:xfrm>
            <a:off x="5064102" y="4365668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Socket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A53330-5544-4898-9040-1466DF5F69F2}"/>
              </a:ext>
            </a:extLst>
          </p:cNvPr>
          <p:cNvSpPr txBox="1"/>
          <p:nvPr/>
        </p:nvSpPr>
        <p:spPr>
          <a:xfrm>
            <a:off x="4141990" y="31676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75DF992-2336-4358-815D-EA80A944A3AA}"/>
              </a:ext>
            </a:extLst>
          </p:cNvPr>
          <p:cNvSpPr txBox="1"/>
          <p:nvPr/>
        </p:nvSpPr>
        <p:spPr>
          <a:xfrm>
            <a:off x="2013377" y="4114619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속도제한</a:t>
            </a:r>
            <a:endParaRPr lang="en-US" altLang="ko-KR" sz="1200" dirty="0"/>
          </a:p>
          <a:p>
            <a:r>
              <a:rPr lang="ko-KR" altLang="en-US" sz="1200" dirty="0"/>
              <a:t>자율주행 모드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F7F86ED-6C3F-4473-8231-8987A181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06" y="3196402"/>
            <a:ext cx="1500729" cy="10616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1AB00B8-7AD6-4948-8E31-06253757E0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181" y="4839045"/>
            <a:ext cx="1660378" cy="22734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E347F58-D1EF-46AB-A55B-C9BE810CF64C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5784182" y="4545688"/>
            <a:ext cx="899999" cy="40702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413E25F1-CE0A-49D9-BA11-43353D507FDA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782242" y="3727216"/>
            <a:ext cx="981764" cy="307208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0F1051F-8A85-4FFA-B959-A6A439B1E2C6}"/>
              </a:ext>
            </a:extLst>
          </p:cNvPr>
          <p:cNvSpPr/>
          <p:nvPr/>
        </p:nvSpPr>
        <p:spPr>
          <a:xfrm>
            <a:off x="6796825" y="5124313"/>
            <a:ext cx="136263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전광판</a:t>
            </a:r>
          </a:p>
        </p:txBody>
      </p:sp>
    </p:spTree>
    <p:extLst>
      <p:ext uri="{BB962C8B-B14F-4D97-AF65-F5344CB8AC3E}">
        <p14:creationId xmlns:p14="http://schemas.microsoft.com/office/powerpoint/2010/main" xmlns="" val="162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en-US" altLang="ko-KR" sz="2400" b="1" dirty="0"/>
              <a:t>VBS Communication Interface</a:t>
            </a:r>
            <a:endParaRPr lang="ko-KR" altLang="en-US" sz="24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1C8B5B9-6C11-4D53-8DDB-0C296900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718379"/>
            <a:ext cx="8491587" cy="44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7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BBE5D60-1388-480A-8997-F88A325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7310864"/>
              </p:ext>
            </p:extLst>
          </p:nvPr>
        </p:nvGraphicFramePr>
        <p:xfrm>
          <a:off x="200302" y="1679029"/>
          <a:ext cx="8743395" cy="4364485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381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6663</TotalTime>
  <Words>464</Words>
  <Application>Microsoft Office PowerPoint</Application>
  <PresentationFormat>화면 슬라이드 쇼(4:3)</PresentationFormat>
  <Paragraphs>141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JongMin</cp:lastModifiedBy>
  <cp:revision>374</cp:revision>
  <cp:lastPrinted>2019-09-16T00:28:29Z</cp:lastPrinted>
  <dcterms:created xsi:type="dcterms:W3CDTF">2017-03-29T07:13:25Z</dcterms:created>
  <dcterms:modified xsi:type="dcterms:W3CDTF">2021-10-21T02:33:27Z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