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331" r:id="rId6"/>
    <p:sldId id="335" r:id="rId7"/>
    <p:sldId id="328" r:id="rId8"/>
    <p:sldId id="334" r:id="rId9"/>
    <p:sldId id="337" r:id="rId10"/>
    <p:sldId id="339" r:id="rId11"/>
    <p:sldId id="332" r:id="rId12"/>
    <p:sldId id="268" r:id="rId1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35" autoAdjust="0"/>
    <p:restoredTop sz="88539" autoAdjust="0"/>
  </p:normalViewPr>
  <p:slideViewPr>
    <p:cSldViewPr>
      <p:cViewPr varScale="1">
        <p:scale>
          <a:sx n="109" d="100"/>
          <a:sy n="109" d="100"/>
        </p:scale>
        <p:origin x="-534" y="-78"/>
      </p:cViewPr>
      <p:guideLst>
        <p:guide orient="horz" pos="2160"/>
        <p:guide orient="horz" pos="4065"/>
        <p:guide orient="horz" pos="709"/>
        <p:guide orient="horz" pos="36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pPr/>
              <a:t>2021-10-28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pPr/>
              <a:t>2021-10-28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9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64579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15956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31410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pPr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pPr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pPr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pPr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pPr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pPr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pPr/>
              <a:t>2021-10-28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pPr/>
              <a:t>2021-10-28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pPr/>
              <a:t>2021-10-28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pPr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pPr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pPr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xmlns="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2021.  9.  30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C348A6EF-FA5B-4986-B0E6-1FB988DF7F77}"/>
              </a:ext>
            </a:extLst>
          </p:cNvPr>
          <p:cNvSpPr/>
          <p:nvPr/>
        </p:nvSpPr>
        <p:spPr>
          <a:xfrm>
            <a:off x="258678" y="1939131"/>
            <a:ext cx="8659680" cy="1284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kern="0" spc="-3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자율주행차 데이터 통신 통합 소프트웨어 구조설계 및 </a:t>
            </a:r>
            <a:endParaRPr lang="en-US" altLang="ko-KR" sz="2800" kern="0" spc="-30" dirty="0">
              <a:solidFill>
                <a:srgbClr val="000000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kern="0" spc="-3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 인터페이스 설계</a:t>
            </a:r>
            <a:endParaRPr lang="ko-KR" altLang="en-US" sz="28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2020254014</a:t>
            </a: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 동 민</a:t>
            </a:r>
          </a:p>
        </p:txBody>
      </p:sp>
    </p:spTree>
    <p:extLst>
      <p:ext uri="{BB962C8B-B14F-4D97-AF65-F5344CB8AC3E}">
        <p14:creationId xmlns:p14="http://schemas.microsoft.com/office/powerpoint/2010/main" xmlns="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개요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228545F-4D48-49AB-A3DC-F06503CE007B}"/>
              </a:ext>
            </a:extLst>
          </p:cNvPr>
          <p:cNvSpPr/>
          <p:nvPr/>
        </p:nvSpPr>
        <p:spPr>
          <a:xfrm>
            <a:off x="155912" y="1268760"/>
            <a:ext cx="8706254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10C267F-25BD-4A10-99B1-74FABECAB520}"/>
              </a:ext>
            </a:extLst>
          </p:cNvPr>
          <p:cNvSpPr txBox="1"/>
          <p:nvPr/>
        </p:nvSpPr>
        <p:spPr>
          <a:xfrm>
            <a:off x="155912" y="944638"/>
            <a:ext cx="8706254" cy="2208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배경</a:t>
            </a:r>
            <a:endParaRPr lang="en-US" altLang="ko-KR" sz="2000" b="1" dirty="0">
              <a:latin typeface="+mn-ea"/>
            </a:endParaRPr>
          </a:p>
          <a:p>
            <a:pPr marL="285750" marR="0" indent="-285750" algn="l" fontAlgn="base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1200" kern="0" spc="-30" dirty="0">
                <a:latin typeface="+mn-ea"/>
              </a:rPr>
              <a:t>기존 </a:t>
            </a:r>
            <a:r>
              <a:rPr lang="en-US" altLang="ko-KR" sz="1200" kern="0" spc="-30" dirty="0">
                <a:latin typeface="+mn-ea"/>
              </a:rPr>
              <a:t>H/W </a:t>
            </a:r>
            <a:r>
              <a:rPr lang="ko-KR" altLang="en-US" sz="1200" kern="0" spc="-30" dirty="0">
                <a:latin typeface="+mn-ea"/>
              </a:rPr>
              <a:t>기반의</a:t>
            </a:r>
            <a:r>
              <a:rPr lang="en-US" altLang="ko-KR" sz="1200" kern="0" spc="-30" dirty="0">
                <a:latin typeface="+mn-ea"/>
              </a:rPr>
              <a:t> HMI(Human Machine Interface)</a:t>
            </a:r>
            <a:r>
              <a:rPr lang="ko-KR" altLang="en-US" sz="1200" kern="0" spc="-30" dirty="0">
                <a:latin typeface="+mn-ea"/>
              </a:rPr>
              <a:t>의 문제점인 </a:t>
            </a:r>
            <a:r>
              <a:rPr lang="ko-KR" altLang="en-US" sz="1300" b="1" kern="0" spc="-30" dirty="0">
                <a:latin typeface="+mn-ea"/>
              </a:rPr>
              <a:t>단말 장애</a:t>
            </a:r>
            <a:r>
              <a:rPr lang="en-US" altLang="ko-KR" sz="1300" b="1" kern="0" spc="-30" dirty="0">
                <a:latin typeface="+mn-ea"/>
              </a:rPr>
              <a:t>, </a:t>
            </a:r>
            <a:r>
              <a:rPr lang="ko-KR" altLang="en-US" sz="1300" b="1" kern="0" spc="-30" dirty="0">
                <a:latin typeface="+mn-ea"/>
              </a:rPr>
              <a:t>통신 불량</a:t>
            </a:r>
            <a:r>
              <a:rPr lang="en-US" altLang="ko-KR" sz="1300" b="1" kern="0" spc="-30" dirty="0">
                <a:latin typeface="+mn-ea"/>
              </a:rPr>
              <a:t>, </a:t>
            </a:r>
            <a:r>
              <a:rPr lang="ko-KR" altLang="en-US" sz="1300" b="1" kern="0" spc="-30" dirty="0">
                <a:latin typeface="+mn-ea"/>
              </a:rPr>
              <a:t>케이블 결선 불량 </a:t>
            </a:r>
            <a:r>
              <a:rPr lang="ko-KR" altLang="en-US" sz="1200" kern="0" spc="-30" dirty="0">
                <a:latin typeface="+mn-ea"/>
              </a:rPr>
              <a:t>등으로 </a:t>
            </a:r>
            <a:r>
              <a:rPr lang="ko-KR" altLang="en-US" sz="1300" b="1" kern="0" spc="-30" dirty="0">
                <a:latin typeface="+mn-ea"/>
              </a:rPr>
              <a:t>자율주행 운행 중단</a:t>
            </a:r>
            <a:r>
              <a:rPr lang="ko-KR" altLang="en-US" sz="1200" kern="0" spc="-30" dirty="0">
                <a:latin typeface="+mn-ea"/>
              </a:rPr>
              <a:t>의 </a:t>
            </a:r>
            <a:r>
              <a:rPr lang="ko-KR" altLang="en-US" sz="1300" b="1" kern="0" spc="-30" dirty="0">
                <a:latin typeface="+mn-ea"/>
              </a:rPr>
              <a:t>문제들을 보완하고 고도화 목적</a:t>
            </a:r>
            <a:r>
              <a:rPr lang="ko-KR" altLang="en-US" sz="1200" kern="0" spc="-30" dirty="0">
                <a:latin typeface="+mn-ea"/>
              </a:rPr>
              <a:t>으로 한다</a:t>
            </a:r>
            <a:r>
              <a:rPr lang="en-US" altLang="ko-KR" sz="1200" kern="0" spc="-30" dirty="0">
                <a:latin typeface="+mn-ea"/>
              </a:rPr>
              <a:t>.</a:t>
            </a:r>
            <a:r>
              <a:rPr lang="ko-KR" altLang="en-US" sz="1200" kern="0" spc="-30" dirty="0">
                <a:latin typeface="+mn-ea"/>
              </a:rPr>
              <a:t>  </a:t>
            </a:r>
            <a:endParaRPr lang="en-US" altLang="ko-KR" sz="1200" kern="0" spc="-30" dirty="0">
              <a:effectLst/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300" b="1" dirty="0" smtClean="0">
                <a:latin typeface="+mn-ea"/>
              </a:rPr>
              <a:t>VBS(Vehicle Bridge Stack) S/W</a:t>
            </a:r>
            <a:r>
              <a:rPr lang="ko-KR" altLang="en-US" sz="1300" b="1" dirty="0" smtClean="0">
                <a:latin typeface="+mn-ea"/>
              </a:rPr>
              <a:t> 기반의 자체</a:t>
            </a:r>
            <a:r>
              <a:rPr lang="en-US" altLang="ko-KR" sz="1300" b="1" dirty="0" smtClean="0">
                <a:latin typeface="+mn-ea"/>
              </a:rPr>
              <a:t> </a:t>
            </a:r>
            <a:r>
              <a:rPr lang="ko-KR" altLang="en-US" sz="1300" b="1" dirty="0" smtClean="0">
                <a:latin typeface="+mn-ea"/>
              </a:rPr>
              <a:t>기술</a:t>
            </a:r>
            <a:r>
              <a:rPr lang="ko-KR" altLang="en-US" sz="1200" dirty="0" smtClean="0">
                <a:latin typeface="+mn-ea"/>
              </a:rPr>
              <a:t>로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 기존의 </a:t>
            </a:r>
            <a:r>
              <a:rPr lang="en-US" altLang="ko-KR" sz="1300" b="1" dirty="0" smtClean="0">
                <a:latin typeface="+mn-ea"/>
              </a:rPr>
              <a:t>H/W </a:t>
            </a:r>
            <a:r>
              <a:rPr lang="ko-KR" altLang="en-US" sz="1300" b="1" dirty="0" smtClean="0">
                <a:latin typeface="+mn-ea"/>
              </a:rPr>
              <a:t>기반의 문제점들을 극복</a:t>
            </a:r>
            <a:r>
              <a:rPr lang="ko-KR" altLang="en-US" sz="1200" dirty="0" smtClean="0">
                <a:latin typeface="+mn-ea"/>
              </a:rPr>
              <a:t>하고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 자율주행 플랫폼과 인프라</a:t>
            </a:r>
            <a:r>
              <a:rPr lang="en-US" altLang="ko-KR" sz="1200" dirty="0" smtClean="0">
                <a:latin typeface="+mn-ea"/>
              </a:rPr>
              <a:t>(HMI, </a:t>
            </a:r>
            <a:r>
              <a:rPr lang="ko-KR" altLang="en-US" sz="1200" dirty="0" smtClean="0">
                <a:latin typeface="+mn-ea"/>
              </a:rPr>
              <a:t>관제</a:t>
            </a:r>
            <a:r>
              <a:rPr lang="en-US" altLang="ko-KR" sz="1200" dirty="0" smtClean="0">
                <a:latin typeface="+mn-ea"/>
              </a:rPr>
              <a:t>,...) </a:t>
            </a:r>
            <a:r>
              <a:rPr lang="ko-KR" altLang="en-US" sz="1200" dirty="0" smtClean="0">
                <a:latin typeface="+mn-ea"/>
              </a:rPr>
              <a:t>서비스를 구축함으로서 </a:t>
            </a:r>
            <a:r>
              <a:rPr lang="ko-KR" altLang="en-US" sz="1300" b="1" dirty="0" smtClean="0">
                <a:latin typeface="+mn-ea"/>
              </a:rPr>
              <a:t>유연한 서비스 개발이 가능</a:t>
            </a:r>
            <a:r>
              <a:rPr lang="ko-KR" altLang="en-US" sz="1200" dirty="0" smtClean="0">
                <a:latin typeface="+mn-ea"/>
              </a:rPr>
              <a:t>하고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 자율주행 데이터를 가공</a:t>
            </a:r>
            <a:r>
              <a:rPr lang="en-US" altLang="ko-KR" sz="1200" dirty="0" smtClean="0">
                <a:latin typeface="+mn-ea"/>
              </a:rPr>
              <a:t>(Logic </a:t>
            </a:r>
            <a:r>
              <a:rPr lang="ko-KR" altLang="en-US" sz="1200" dirty="0" smtClean="0">
                <a:latin typeface="+mn-ea"/>
              </a:rPr>
              <a:t>구현</a:t>
            </a:r>
            <a:r>
              <a:rPr lang="en-US" altLang="ko-KR" sz="1200" dirty="0" smtClean="0">
                <a:latin typeface="+mn-ea"/>
              </a:rPr>
              <a:t>) </a:t>
            </a:r>
            <a:r>
              <a:rPr lang="ko-KR" altLang="en-US" sz="1200" dirty="0" smtClean="0">
                <a:latin typeface="+mn-ea"/>
              </a:rPr>
              <a:t>할 수 있기 때문에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300" b="1" dirty="0" smtClean="0">
                <a:latin typeface="+mn-ea"/>
              </a:rPr>
              <a:t>자율주행 운행 품질 고도화에도 기여</a:t>
            </a:r>
            <a:r>
              <a:rPr lang="ko-KR" altLang="en-US" sz="1200" dirty="0" smtClean="0">
                <a:latin typeface="+mn-ea"/>
              </a:rPr>
              <a:t> 할 수 있음</a:t>
            </a:r>
            <a:r>
              <a:rPr lang="en-US" altLang="ko-KR" sz="1200" dirty="0" smtClean="0">
                <a:latin typeface="+mn-ea"/>
              </a:rPr>
              <a:t>.   </a:t>
            </a:r>
            <a:r>
              <a:rPr lang="en-US" altLang="ko-KR" sz="1200" i="0" dirty="0">
                <a:effectLst/>
                <a:latin typeface="+mn-ea"/>
              </a:rPr>
              <a:t>      </a:t>
            </a:r>
          </a:p>
          <a:p>
            <a:pPr algn="l"/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기존 기술의 문제점 및 애로사항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143248"/>
            <a:ext cx="329389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3286124"/>
            <a:ext cx="3299988" cy="299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xmlns="" id="{26C6A9A7-0B45-45E7-90AB-D04EB2E1607B}"/>
              </a:ext>
            </a:extLst>
          </p:cNvPr>
          <p:cNvSpPr/>
          <p:nvPr/>
        </p:nvSpPr>
        <p:spPr>
          <a:xfrm>
            <a:off x="3571868" y="3143248"/>
            <a:ext cx="2143140" cy="271464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06" y="4143381"/>
            <a:ext cx="1571636" cy="70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목표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연구 목표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기존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H/W HMI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를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대체 가능한 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S/W HMI(VBS)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를 개발하여 장애 발생률 최소화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자율주행플랫폼을 인터페이스 하여 다양한 서비스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관제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, HMI, 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운행 등</a:t>
            </a: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 지원 기대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- </a:t>
            </a:r>
            <a:r>
              <a:rPr lang="ko-KR" altLang="en-US" sz="1600" dirty="0">
                <a:solidFill>
                  <a:srgbClr val="0000FF"/>
                </a:solidFill>
                <a:latin typeface="+mn-ea"/>
              </a:rPr>
              <a:t>데이터를 가공하여 자율주행차 운행 품질 고도화 가능 기대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 smtClean="0">
                <a:latin typeface="+mn-ea"/>
              </a:rPr>
              <a:t>평가지표</a:t>
            </a:r>
            <a:endParaRPr lang="en-US" altLang="ko-KR" sz="2000" b="1" dirty="0">
              <a:latin typeface="+mn-ea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xmlns="" id="{0CBA52F6-DF92-4A80-9D63-7DEEBC8D2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030195"/>
              </p:ext>
            </p:extLst>
          </p:nvPr>
        </p:nvGraphicFramePr>
        <p:xfrm>
          <a:off x="214282" y="2857496"/>
          <a:ext cx="4429156" cy="1500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31">
                  <a:extLst>
                    <a:ext uri="{9D8B030D-6E8A-4147-A177-3AD203B41FA5}">
                      <a16:colId xmlns:a16="http://schemas.microsoft.com/office/drawing/2014/main" xmlns="" val="1763408960"/>
                    </a:ext>
                  </a:extLst>
                </a:gridCol>
                <a:gridCol w="681409">
                  <a:extLst>
                    <a:ext uri="{9D8B030D-6E8A-4147-A177-3AD203B41FA5}">
                      <a16:colId xmlns:a16="http://schemas.microsoft.com/office/drawing/2014/main" xmlns="" val="3560818411"/>
                    </a:ext>
                  </a:extLst>
                </a:gridCol>
                <a:gridCol w="663926">
                  <a:extLst>
                    <a:ext uri="{9D8B030D-6E8A-4147-A177-3AD203B41FA5}">
                      <a16:colId xmlns:a16="http://schemas.microsoft.com/office/drawing/2014/main" xmlns="" val="263265180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xmlns="" val="3155466456"/>
                    </a:ext>
                  </a:extLst>
                </a:gridCol>
                <a:gridCol w="1362817">
                  <a:extLst>
                    <a:ext uri="{9D8B030D-6E8A-4147-A177-3AD203B41FA5}">
                      <a16:colId xmlns:a16="http://schemas.microsoft.com/office/drawing/2014/main" xmlns="" val="1990180148"/>
                    </a:ext>
                  </a:extLst>
                </a:gridCol>
              </a:tblGrid>
              <a:tr h="33863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b="1" i="0" dirty="0">
                          <a:solidFill>
                            <a:schemeClr val="bg1"/>
                          </a:solidFill>
                        </a:rPr>
                        <a:t>항목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i="0" dirty="0">
                          <a:solidFill>
                            <a:schemeClr val="bg1"/>
                          </a:solidFill>
                        </a:rPr>
                        <a:t>단위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i="0" dirty="0">
                          <a:solidFill>
                            <a:schemeClr val="bg1"/>
                          </a:solidFill>
                        </a:rPr>
                        <a:t>비중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i="0" dirty="0">
                          <a:solidFill>
                            <a:schemeClr val="bg1"/>
                          </a:solidFill>
                        </a:rPr>
                        <a:t>현재수준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i="0" dirty="0" smtClean="0">
                          <a:solidFill>
                            <a:schemeClr val="bg1"/>
                          </a:solidFill>
                        </a:rPr>
                        <a:t>개발 목표치</a:t>
                      </a:r>
                      <a:endParaRPr lang="ko-KR" altLang="en-US" sz="1200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320297"/>
                  </a:ext>
                </a:extLst>
              </a:tr>
              <a:tr h="33863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</a:rPr>
                        <a:t>케이블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5540208"/>
                  </a:ext>
                </a:extLst>
              </a:tr>
              <a:tr h="25049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</a:rPr>
                        <a:t>통신종류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0" dirty="0">
                          <a:solidFill>
                            <a:schemeClr val="tx1"/>
                          </a:solidFill>
                        </a:rPr>
                        <a:t>종</a:t>
                      </a:r>
                      <a:endParaRPr lang="ko-KR" altLang="en-US" sz="12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2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5361863"/>
                  </a:ext>
                </a:extLst>
              </a:tr>
              <a:tr h="25049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1" i="0" dirty="0" smtClean="0">
                          <a:solidFill>
                            <a:schemeClr val="tx1"/>
                          </a:solidFill>
                        </a:rPr>
                        <a:t>프로토콜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2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3575475"/>
                  </a:ext>
                </a:extLst>
              </a:tr>
              <a:tr h="2504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1" i="0" dirty="0" smtClean="0">
                          <a:solidFill>
                            <a:schemeClr val="tx1"/>
                          </a:solidFill>
                        </a:rPr>
                        <a:t>H/W</a:t>
                      </a:r>
                      <a:r>
                        <a:rPr lang="en-US" altLang="ko-KR" sz="1200" b="1" i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i="0" baseline="0" dirty="0" smtClean="0">
                          <a:solidFill>
                            <a:schemeClr val="tx1"/>
                          </a:solidFill>
                        </a:rPr>
                        <a:t>모듈</a:t>
                      </a:r>
                      <a:endParaRPr lang="ko-KR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i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i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273928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43636" y="2500306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평가지표 자료</a:t>
            </a:r>
            <a:endParaRPr lang="ko-KR" altLang="en-US" sz="1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5" y="2857496"/>
            <a:ext cx="4249475" cy="400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관련 연구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특허 조사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6605B46-A7FC-450F-A442-27B90078CF76}"/>
              </a:ext>
            </a:extLst>
          </p:cNvPr>
          <p:cNvSpPr txBox="1"/>
          <p:nvPr/>
        </p:nvSpPr>
        <p:spPr>
          <a:xfrm>
            <a:off x="464903" y="3507061"/>
            <a:ext cx="4584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라우터 패킷 분석을 활용한 </a:t>
            </a:r>
            <a:r>
              <a:rPr lang="ko-KR" altLang="en-US" dirty="0" err="1"/>
              <a:t>내부망</a:t>
            </a:r>
            <a:r>
              <a:rPr lang="ko-KR" altLang="en-US" dirty="0"/>
              <a:t> 소프트웨어 자동 설치 솔루션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0011C1D8-6E84-4D61-8B4B-2304696D8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26" y="4194759"/>
            <a:ext cx="3312368" cy="25263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21CB33A-1191-496A-9A63-26A72518C545}"/>
              </a:ext>
            </a:extLst>
          </p:cNvPr>
          <p:cNvSpPr txBox="1"/>
          <p:nvPr/>
        </p:nvSpPr>
        <p:spPr>
          <a:xfrm>
            <a:off x="457261" y="1183143"/>
            <a:ext cx="4584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/>
              <a:t>자율주행 차량 데이터 유통 플랫폼에 대한 연구</a:t>
            </a:r>
            <a:endParaRPr lang="ko-KR" altLang="en-US" b="0" i="0" dirty="0">
              <a:effectLst/>
              <a:latin typeface="notokr-regular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2567B69-925F-452D-903F-DE52B46BF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96" y="1865316"/>
            <a:ext cx="4238448" cy="112802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3712842D-9E69-45B8-8709-8E69CAB41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3192" y="1135551"/>
            <a:ext cx="2531368" cy="274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5145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(1)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833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파일럿 시스템 구성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(HW)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노트북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 AP(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유무선 통신 환경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),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패드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(VBS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연결 서비스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), </a:t>
            </a:r>
            <a:r>
              <a:rPr lang="ko-KR" altLang="en-US" sz="1600" i="1" dirty="0" err="1">
                <a:solidFill>
                  <a:srgbClr val="0000FF"/>
                </a:solidFill>
                <a:latin typeface="+mn-ea"/>
              </a:rPr>
              <a:t>전관판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문자출력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 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(SW) rosbag(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자율주행차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운행 저장데이터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을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VBS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에서 입력 받아서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데이터를 재가공하여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운전자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HMI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에 정의된 통신으로 시각화영상 출력하여 운전자와 탑승객에게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자율주행차 제어 옵션 선택 및 운행정보 시각화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전광판 문자 출력으로 차량외부에 자율주행차 상태 알림으로 구성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F69942A-4B96-4C39-B0F3-6AE79A7DAFCD}"/>
              </a:ext>
            </a:extLst>
          </p:cNvPr>
          <p:cNvSpPr txBox="1"/>
          <p:nvPr/>
        </p:nvSpPr>
        <p:spPr>
          <a:xfrm>
            <a:off x="2685321" y="6025436"/>
            <a:ext cx="418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시스템 구성도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32E93CCD-FD6A-4491-A790-DFD858BD4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19" y="2875146"/>
            <a:ext cx="5760640" cy="3000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A1E0ABA-030F-4C63-88F2-8D52086E89E9}"/>
              </a:ext>
            </a:extLst>
          </p:cNvPr>
          <p:cNvSpPr txBox="1"/>
          <p:nvPr/>
        </p:nvSpPr>
        <p:spPr>
          <a:xfrm>
            <a:off x="2051720" y="4869160"/>
            <a:ext cx="9733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개발환경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Ubuntu 18.04</a:t>
            </a:r>
          </a:p>
          <a:p>
            <a:r>
              <a:rPr lang="en-US" altLang="ko-KR" sz="1000" dirty="0"/>
              <a:t>ROS melodic</a:t>
            </a:r>
            <a:endParaRPr lang="ko-KR" altLang="en-US" sz="10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888F0B84-EEA5-455E-BB90-65B60E498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50720" y="3930723"/>
            <a:ext cx="28441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849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(2)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3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실험 방법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-  rosbag(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자율주행차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운행 저장데이터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을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VBS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에서 입력 받아서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,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 데이터를 재가공하여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운전자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HMI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에 정의된 통신으로 시각화영상 출력하여 운전자와 탑승객에게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  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자율주행차 제어 옵션 선택 및 운행정보 시각화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전광판 문자 출력으로 차량외부에 자율주행차 상태 알림으로 구성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F69942A-4B96-4C39-B0F3-6AE79A7DAFCD}"/>
              </a:ext>
            </a:extLst>
          </p:cNvPr>
          <p:cNvSpPr txBox="1"/>
          <p:nvPr/>
        </p:nvSpPr>
        <p:spPr>
          <a:xfrm>
            <a:off x="2416926" y="6055819"/>
            <a:ext cx="418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실험 절차 구성도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F106CC9A-7558-4532-B865-0C0DD086BF8C}"/>
              </a:ext>
            </a:extLst>
          </p:cNvPr>
          <p:cNvSpPr/>
          <p:nvPr/>
        </p:nvSpPr>
        <p:spPr>
          <a:xfrm>
            <a:off x="977134" y="3701065"/>
            <a:ext cx="1003857" cy="1195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rosbag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6C0FCE37-8048-42CF-BED0-562A9741FC5B}"/>
              </a:ext>
            </a:extLst>
          </p:cNvPr>
          <p:cNvSpPr/>
          <p:nvPr/>
        </p:nvSpPr>
        <p:spPr>
          <a:xfrm>
            <a:off x="3237774" y="3542455"/>
            <a:ext cx="2542528" cy="14417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xmlns="" id="{E8B0807A-DE79-41E3-B2DD-6A0489B57B2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022872" y="4034424"/>
            <a:ext cx="1229781" cy="2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A188E03E-99DC-4FC8-BD1A-889E8E4C6C1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22872" y="4545688"/>
            <a:ext cx="1217802" cy="7247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AD861EC-7335-434D-91BA-1AB37BA2B7C6}"/>
              </a:ext>
            </a:extLst>
          </p:cNvPr>
          <p:cNvSpPr txBox="1"/>
          <p:nvPr/>
        </p:nvSpPr>
        <p:spPr>
          <a:xfrm>
            <a:off x="661514" y="4974981"/>
            <a:ext cx="1678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ROS</a:t>
            </a:r>
            <a:r>
              <a:rPr lang="ko-KR" altLang="en-US" sz="1200" dirty="0"/>
              <a:t>에 기록된 </a:t>
            </a:r>
            <a:endParaRPr lang="en-US" altLang="ko-KR" sz="1200" dirty="0"/>
          </a:p>
          <a:p>
            <a:pPr algn="ctr"/>
            <a:r>
              <a:rPr lang="ko-KR" altLang="en-US" sz="1200" dirty="0"/>
              <a:t>자율주행차 운행 정보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5BA051F-19F8-440E-BD64-F046A5125309}"/>
              </a:ext>
            </a:extLst>
          </p:cNvPr>
          <p:cNvSpPr txBox="1"/>
          <p:nvPr/>
        </p:nvSpPr>
        <p:spPr>
          <a:xfrm>
            <a:off x="2149677" y="3535065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자율주행차 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운행 정보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8455650-E06B-4A9D-A205-5616F3DF8043}"/>
              </a:ext>
            </a:extLst>
          </p:cNvPr>
          <p:cNvSpPr/>
          <p:nvPr/>
        </p:nvSpPr>
        <p:spPr>
          <a:xfrm>
            <a:off x="3252653" y="3854404"/>
            <a:ext cx="720080" cy="360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Topic</a:t>
            </a:r>
            <a:endParaRPr lang="ko-KR" altLang="en-US" sz="1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75AEC47E-D0A2-4A64-9486-EC26576A1673}"/>
              </a:ext>
            </a:extLst>
          </p:cNvPr>
          <p:cNvSpPr/>
          <p:nvPr/>
        </p:nvSpPr>
        <p:spPr>
          <a:xfrm>
            <a:off x="3240674" y="4372915"/>
            <a:ext cx="720080" cy="36004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Massage</a:t>
            </a:r>
            <a:endParaRPr lang="ko-KR" altLang="en-US" sz="10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3EBC56A2-D071-418D-B155-246D4CD332AC}"/>
              </a:ext>
            </a:extLst>
          </p:cNvPr>
          <p:cNvSpPr/>
          <p:nvPr/>
        </p:nvSpPr>
        <p:spPr>
          <a:xfrm>
            <a:off x="4141990" y="3854403"/>
            <a:ext cx="720080" cy="87855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데이터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가공</a:t>
            </a:r>
            <a:endParaRPr lang="en-US" altLang="ko-KR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12B1BE36-EDE5-42A5-A8E4-F38634A9C3F9}"/>
              </a:ext>
            </a:extLst>
          </p:cNvPr>
          <p:cNvSpPr/>
          <p:nvPr/>
        </p:nvSpPr>
        <p:spPr>
          <a:xfrm>
            <a:off x="5062162" y="3854404"/>
            <a:ext cx="72008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Socket</a:t>
            </a:r>
            <a:endParaRPr lang="ko-KR" altLang="en-US" sz="10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1C1A397E-09A9-44B2-894C-CFB14E16FD41}"/>
              </a:ext>
            </a:extLst>
          </p:cNvPr>
          <p:cNvSpPr/>
          <p:nvPr/>
        </p:nvSpPr>
        <p:spPr>
          <a:xfrm>
            <a:off x="5064102" y="4365668"/>
            <a:ext cx="720080" cy="3600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Socket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7A53330-5544-4898-9040-1466DF5F69F2}"/>
              </a:ext>
            </a:extLst>
          </p:cNvPr>
          <p:cNvSpPr txBox="1"/>
          <p:nvPr/>
        </p:nvSpPr>
        <p:spPr>
          <a:xfrm>
            <a:off x="4141990" y="316763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VBS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75DF992-2336-4358-815D-EA80A944A3AA}"/>
              </a:ext>
            </a:extLst>
          </p:cNvPr>
          <p:cNvSpPr txBox="1"/>
          <p:nvPr/>
        </p:nvSpPr>
        <p:spPr>
          <a:xfrm>
            <a:off x="2013377" y="4114619"/>
            <a:ext cx="1162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속도제한</a:t>
            </a:r>
            <a:endParaRPr lang="en-US" altLang="ko-KR" sz="1200" dirty="0"/>
          </a:p>
          <a:p>
            <a:r>
              <a:rPr lang="ko-KR" altLang="en-US" sz="1200" dirty="0"/>
              <a:t>자율주행 모드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0F7F86ED-6C3F-4473-8231-8987A181C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006" y="3196402"/>
            <a:ext cx="1500729" cy="106162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71AB00B8-7AD6-4948-8E31-06253757E0D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84181" y="4839045"/>
            <a:ext cx="1660378" cy="227344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FE347F58-D1EF-46AB-A55B-C9BE810CF64C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5784182" y="4545688"/>
            <a:ext cx="899999" cy="407029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413E25F1-CE0A-49D9-BA11-43353D507FDA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5782242" y="3727216"/>
            <a:ext cx="981764" cy="307208"/>
          </a:xfrm>
          <a:prstGeom prst="straightConnector1">
            <a:avLst/>
          </a:prstGeom>
          <a:ln w="254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60F1051F-8A85-4FFA-B959-A6A439B1E2C6}"/>
              </a:ext>
            </a:extLst>
          </p:cNvPr>
          <p:cNvSpPr/>
          <p:nvPr/>
        </p:nvSpPr>
        <p:spPr>
          <a:xfrm>
            <a:off x="6796825" y="5124313"/>
            <a:ext cx="136263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전광판</a:t>
            </a:r>
          </a:p>
        </p:txBody>
      </p:sp>
    </p:spTree>
    <p:extLst>
      <p:ext uri="{BB962C8B-B14F-4D97-AF65-F5344CB8AC3E}">
        <p14:creationId xmlns:p14="http://schemas.microsoft.com/office/powerpoint/2010/main" xmlns="" val="162011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연구 방법</a:t>
            </a:r>
            <a:r>
              <a:rPr lang="en-US" altLang="ko-KR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(3) </a:t>
            </a:r>
            <a:r>
              <a:rPr lang="en-US" altLang="ko-KR" sz="2400" b="1" dirty="0"/>
              <a:t>VBS Communication Interface</a:t>
            </a:r>
            <a:endParaRPr lang="ko-KR" altLang="en-US" sz="2400" b="1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01C8B5B9-6C11-4D53-8DDB-0C296900C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27" y="1718379"/>
            <a:ext cx="8491587" cy="441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674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</a:t>
            </a:r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2BBE5D60-1388-480A-8997-F88A32565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97310864"/>
              </p:ext>
            </p:extLst>
          </p:nvPr>
        </p:nvGraphicFramePr>
        <p:xfrm>
          <a:off x="200302" y="1679029"/>
          <a:ext cx="8743395" cy="4364485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xmlns="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xmlns="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기획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연계 통신 데이터 및 기능 정의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프로토콜 및 데이터가공 설계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</a:rPr>
                        <a:t>기본 기능개발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단위 연동시험 및 개선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통합 연동시험 및 개선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딥러닝 인지 기술 설계 및 </a:t>
                      </a:r>
                      <a:endParaRPr lang="en-US" altLang="ko-KR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S/W 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통합 및 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Release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완료 보고서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4381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xmlns="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6693</TotalTime>
  <Words>404</Words>
  <Application>Microsoft Office PowerPoint</Application>
  <PresentationFormat>화면 슬라이드 쇼(4:3)</PresentationFormat>
  <Paragraphs>124</Paragraphs>
  <Slides>9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JongMin</cp:lastModifiedBy>
  <cp:revision>378</cp:revision>
  <cp:lastPrinted>2019-09-16T00:28:29Z</cp:lastPrinted>
  <dcterms:created xsi:type="dcterms:W3CDTF">2017-03-29T07:13:25Z</dcterms:created>
  <dcterms:modified xsi:type="dcterms:W3CDTF">2021-10-28T09:44:39Z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