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5" r:id="rId3"/>
    <p:sldId id="282" r:id="rId4"/>
    <p:sldId id="283" r:id="rId5"/>
    <p:sldId id="284" r:id="rId6"/>
    <p:sldId id="261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종민" initials="이종" lastIdx="1" clrIdx="0">
    <p:extLst>
      <p:ext uri="{19B8F6BF-5375-455C-9EA6-DF929625EA0E}">
        <p15:presenceInfo xmlns:p15="http://schemas.microsoft.com/office/powerpoint/2012/main" userId="이 종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D374B-3B57-4873-8FEF-787476C626A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69EB0-1F4C-4471-BF12-6BCB77F1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9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67729-9D7A-4539-87B6-C7FBD30F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D47D95-51BE-45A6-A661-32CA4C7BD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FA85E-D462-4DB5-9A3C-70A2546A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E608C-6A07-42DF-A6DF-B85040DB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EA5BB-64DB-4739-AC54-A6508113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0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E6640-A998-422A-A9CB-EC211840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B6A9C-ED30-43FC-9865-81DF7235C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1A2C6-8FC7-4974-AE68-EC9828F1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5C670-BB31-49F1-8285-AADDEE68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1702-8970-41A4-BAEE-71036666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F5818E-0321-4986-9128-1680A1F9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94B71-AB90-428B-9C21-105EE527C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BCC90-A2A0-48CB-BFA6-B44DAEB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886BB-DF07-4712-8A70-2047B292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483C7-C6CC-43A4-99BE-3A454B81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6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D69E-3A0B-4B6E-BCD1-CF65FEB0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D1902-17DC-40D3-9061-3BF862CF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2B379-09B9-4181-A64E-CB403433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B3822-88C6-4279-A115-B7AF28E5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FAF96-3191-4356-BC8E-C88AA2CD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0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A7207-C12C-4546-BC43-7B61BB78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BE086-50CA-4DCD-A8FD-194FA165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8D809-489D-4404-9D67-89C895C5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3D8DE-0FFB-45FF-8C8F-E998A057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8A400-C92F-4825-9653-F916AB92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26BF4-5514-4088-86C2-86A70F26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56540-8019-4834-A327-F0F8FA5D1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CD378-BF0E-479E-83FD-557A692A9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DF14C-FEF3-4409-B287-DB975831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95BDC-1B65-464D-8C84-90FA035D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ADD20-869D-4FBE-82E9-68E12EB5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4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A0233-70EE-4137-9C79-D0F4E95E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46B9F-4550-44EA-BEE2-00FEB9DD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8888F-61CF-4138-9298-6B4F282B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54DF01-0BEA-412B-90C0-A670E5EDE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4811DA-241D-45D8-85E7-E4C2CD7A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9D4CD-41A3-4F43-B678-53DAF7D2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258997-3613-4463-BB34-426643C5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00B19-3A12-432B-AD31-B097015C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2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A09D1-D42C-4D25-BD8D-9E407A0B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68EB79-AC46-4B27-B4A4-D00145B0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CA6760-0B2F-4181-B56C-8562699B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8BC75E-69FF-4B08-9815-FD95A88A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5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611AEA-EED3-46E1-9572-D7612445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006B6F-960A-43AE-808E-3E94C97D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B5182-A621-491B-ADFC-07CF0001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0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BFA7-8173-4330-AE07-7CC73AA3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DDE4C-23FA-4F5C-B6CF-C6CC5FF2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85706-326F-4AD0-A5F6-1E187355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FD65E-A371-4F51-A4BB-B00FBF86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AC00A-A33C-4155-B969-62E57E2B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304FC-CB47-4D6A-AC93-8B09B51F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7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97549-E28E-4EFF-B609-E42C96CB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DF4ED-5A1F-4F15-9E0C-46431CD37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C9227-B9FA-47D5-AC39-757496F9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19821-9A27-4C33-A782-C61AB2C7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AE686-5E10-4BD7-B16F-C903BC1B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7AEE-E059-4876-B710-963D116F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DE2D25-CCA1-4A18-B252-77C89418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CB743-E252-484A-B4FD-C1BEE968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F5DFC-5D5E-4D97-8AEC-530412F72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38BA-4EA3-4440-9DC6-EEEADB326575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511AA-149E-4C42-9E29-A71C7C8C9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75F49-6E17-4FC7-AFA7-F17630A1E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5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C842E-703C-497F-9F40-0382B83C4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155" y="1122363"/>
            <a:ext cx="10444589" cy="1805663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선형 회기 모델을 이용한</a:t>
            </a:r>
            <a:br>
              <a:rPr lang="en-US" altLang="ko-KR" sz="3600" b="1" dirty="0"/>
            </a:br>
            <a:r>
              <a:rPr lang="ko-KR" altLang="en-US" sz="3600" b="1" dirty="0"/>
              <a:t>자율주행차 실증 하면서 발생하는 </a:t>
            </a:r>
            <a:br>
              <a:rPr lang="en-US" altLang="ko-KR" sz="3600" b="1" dirty="0"/>
            </a:br>
            <a:r>
              <a:rPr lang="ko-KR" altLang="en-US" sz="3600" b="1" dirty="0"/>
              <a:t>이슈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문제</a:t>
            </a:r>
            <a:r>
              <a:rPr lang="en-US" altLang="ko-KR" sz="3600" b="1" dirty="0"/>
              <a:t>)</a:t>
            </a:r>
            <a:r>
              <a:rPr lang="ko-KR" altLang="en-US" sz="3600" b="1" dirty="0"/>
              <a:t>중 집중해서 해결해야 할 이슈 도출에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70C27-49D1-4AE8-B77F-B34038F2B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4000" b="1" dirty="0"/>
              <a:t>산업인공지능개론</a:t>
            </a:r>
            <a:endParaRPr lang="en-US" altLang="ko-KR" sz="40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5100" dirty="0"/>
              <a:t>임 동 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37D351-BEF8-4287-9E3A-BB587ECE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6" y="157406"/>
            <a:ext cx="2180899" cy="7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4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ED3CB-D4A3-4A4E-9CEB-797E4A6D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자율주행차 실증 하면서 발생하는 이슈 분석 </a:t>
            </a:r>
            <a:br>
              <a:rPr lang="en-US" altLang="ko-KR" dirty="0"/>
            </a:br>
            <a:r>
              <a:rPr lang="en-US" altLang="ko-KR" sz="3600" dirty="0"/>
              <a:t>(</a:t>
            </a:r>
            <a:r>
              <a:rPr lang="ko-KR" altLang="en-US" sz="3600" dirty="0"/>
              <a:t>시흥 </a:t>
            </a:r>
            <a:r>
              <a:rPr lang="en-US" altLang="ko-KR" sz="3600" dirty="0"/>
              <a:t>FMTC</a:t>
            </a:r>
            <a:r>
              <a:rPr lang="ko-KR" altLang="en-US" sz="3600" dirty="0"/>
              <a:t> </a:t>
            </a:r>
            <a:r>
              <a:rPr lang="en-US" altLang="ko-KR" sz="3600" dirty="0"/>
              <a:t>‘</a:t>
            </a:r>
            <a:r>
              <a:rPr lang="ko-KR" altLang="en-US" sz="3600" dirty="0"/>
              <a:t>마중</a:t>
            </a:r>
            <a:r>
              <a:rPr lang="en-US" altLang="ko-KR" sz="3600" dirty="0"/>
              <a:t>’</a:t>
            </a:r>
            <a:r>
              <a:rPr lang="ko-KR" altLang="en-US" sz="3600" dirty="0"/>
              <a:t> 서비스 </a:t>
            </a:r>
            <a:r>
              <a:rPr lang="en-US" altLang="ko-KR" sz="3600" dirty="0"/>
              <a:t>– </a:t>
            </a:r>
            <a:r>
              <a:rPr lang="ko-KR" altLang="en-US" sz="3600" dirty="0"/>
              <a:t>서울대</a:t>
            </a:r>
            <a:r>
              <a:rPr lang="en-US" altLang="ko-KR" sz="3600" dirty="0"/>
              <a:t>/</a:t>
            </a:r>
            <a:r>
              <a:rPr lang="ko-KR" altLang="en-US" sz="3600" dirty="0"/>
              <a:t>오토모스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A4443E-A644-4B0C-9FA6-6A034948B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4" y="1555432"/>
            <a:ext cx="4495800" cy="475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F696C-DD49-4589-98A1-4B64D30F9BAA}"/>
              </a:ext>
            </a:extLst>
          </p:cNvPr>
          <p:cNvSpPr txBox="1"/>
          <p:nvPr/>
        </p:nvSpPr>
        <p:spPr>
          <a:xfrm>
            <a:off x="5916168" y="1709928"/>
            <a:ext cx="58155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목적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현장에서 발생하는 이슈가 지속적으로 증가하고 </a:t>
            </a:r>
            <a:endParaRPr lang="en-US" altLang="ko-KR" dirty="0"/>
          </a:p>
          <a:p>
            <a:r>
              <a:rPr lang="ko-KR" altLang="en-US" dirty="0"/>
              <a:t>있는데</a:t>
            </a:r>
            <a:r>
              <a:rPr lang="en-US" altLang="ko-KR" dirty="0"/>
              <a:t>, </a:t>
            </a:r>
            <a:r>
              <a:rPr lang="ko-KR" altLang="en-US" dirty="0"/>
              <a:t>그 중에서 우선적으로 개선해야 할 </a:t>
            </a:r>
            <a:endParaRPr lang="en-US" altLang="ko-KR" dirty="0"/>
          </a:p>
          <a:p>
            <a:r>
              <a:rPr lang="ko-KR" altLang="en-US" dirty="0"/>
              <a:t>항목을 도출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이슈를 관련 연구원들이 집중해서 개선하여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이슈는 물론 추가로 발생 할 수 있는 이슈를 </a:t>
            </a:r>
            <a:endParaRPr lang="en-US" altLang="ko-KR" dirty="0"/>
          </a:p>
          <a:p>
            <a:r>
              <a:rPr lang="ko-KR" altLang="en-US" dirty="0"/>
              <a:t>선제 대응 할 수 있도록 활용 합니다</a:t>
            </a:r>
            <a:r>
              <a:rPr lang="en-US" altLang="ko-KR" dirty="0"/>
              <a:t>.</a:t>
            </a:r>
            <a:r>
              <a:rPr lang="ko-KR" altLang="en-US" dirty="0"/>
              <a:t> 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서울대 연구원들에게 이슈 할당에 근거로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주요 이슈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자율주행 인지</a:t>
            </a:r>
            <a:r>
              <a:rPr lang="en-US" altLang="ko-KR" dirty="0"/>
              <a:t>/</a:t>
            </a:r>
            <a:r>
              <a:rPr lang="ko-KR" altLang="en-US" dirty="0"/>
              <a:t>제어 알고리즘 이슈에서 </a:t>
            </a:r>
            <a:endParaRPr lang="en-US" altLang="ko-KR" dirty="0"/>
          </a:p>
          <a:p>
            <a:r>
              <a:rPr lang="ko-KR" altLang="en-US" dirty="0"/>
              <a:t>중요도</a:t>
            </a:r>
            <a:r>
              <a:rPr lang="en-US" altLang="ko-KR" dirty="0"/>
              <a:t>/</a:t>
            </a:r>
            <a:r>
              <a:rPr lang="ko-KR" altLang="en-US" dirty="0"/>
              <a:t>빈도수</a:t>
            </a:r>
            <a:r>
              <a:rPr lang="en-US" altLang="ko-KR" dirty="0"/>
              <a:t>/</a:t>
            </a:r>
            <a:r>
              <a:rPr lang="ko-KR" altLang="en-US" dirty="0"/>
              <a:t>처리일이 높게 발생하고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206DF-4905-4755-A41B-B4277DCC0C87}"/>
              </a:ext>
            </a:extLst>
          </p:cNvPr>
          <p:cNvSpPr txBox="1"/>
          <p:nvPr/>
        </p:nvSpPr>
        <p:spPr>
          <a:xfrm>
            <a:off x="3345180" y="1286609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장소 </a:t>
            </a:r>
            <a:r>
              <a:rPr lang="en-US" altLang="ko-KR" sz="1400" dirty="0"/>
              <a:t>: </a:t>
            </a:r>
            <a:r>
              <a:rPr lang="ko-KR" altLang="en-US" sz="1400" dirty="0"/>
              <a:t>시흥 배곧신도시</a:t>
            </a:r>
          </a:p>
        </p:txBody>
      </p:sp>
    </p:spTree>
    <p:extLst>
      <p:ext uri="{BB962C8B-B14F-4D97-AF65-F5344CB8AC3E}">
        <p14:creationId xmlns:p14="http://schemas.microsoft.com/office/powerpoint/2010/main" val="294261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984DB-482F-411D-A302-F99B4BF6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정규화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DCF839-81F1-4723-9268-58EA4A75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5935"/>
            <a:ext cx="4333875" cy="247224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FCBAA3-DBF0-4EA4-9C0A-F55211EFC431}"/>
              </a:ext>
            </a:extLst>
          </p:cNvPr>
          <p:cNvCxnSpPr>
            <a:cxnSpLocks/>
          </p:cNvCxnSpPr>
          <p:nvPr/>
        </p:nvCxnSpPr>
        <p:spPr>
          <a:xfrm flipH="1">
            <a:off x="1591056" y="3490053"/>
            <a:ext cx="353568" cy="5158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F0DD6E-A4EE-4EED-8D6B-574A1C2C0476}"/>
              </a:ext>
            </a:extLst>
          </p:cNvPr>
          <p:cNvCxnSpPr>
            <a:cxnSpLocks/>
          </p:cNvCxnSpPr>
          <p:nvPr/>
        </p:nvCxnSpPr>
        <p:spPr>
          <a:xfrm flipH="1">
            <a:off x="2154936" y="3490053"/>
            <a:ext cx="295656" cy="5158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7A6F258-02A3-43BD-B875-55F27F85E2F4}"/>
              </a:ext>
            </a:extLst>
          </p:cNvPr>
          <p:cNvCxnSpPr>
            <a:cxnSpLocks/>
          </p:cNvCxnSpPr>
          <p:nvPr/>
        </p:nvCxnSpPr>
        <p:spPr>
          <a:xfrm flipH="1">
            <a:off x="2660904" y="3490053"/>
            <a:ext cx="713232" cy="5158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65E51C3-E911-414B-96EE-D1B00D781EB7}"/>
              </a:ext>
            </a:extLst>
          </p:cNvPr>
          <p:cNvCxnSpPr>
            <a:cxnSpLocks/>
          </p:cNvCxnSpPr>
          <p:nvPr/>
        </p:nvCxnSpPr>
        <p:spPr>
          <a:xfrm flipH="1">
            <a:off x="3840480" y="3490053"/>
            <a:ext cx="539496" cy="5158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AF835CA-6A56-4B3B-8F5B-0CF9528AAA66}"/>
              </a:ext>
            </a:extLst>
          </p:cNvPr>
          <p:cNvCxnSpPr>
            <a:cxnSpLocks/>
          </p:cNvCxnSpPr>
          <p:nvPr/>
        </p:nvCxnSpPr>
        <p:spPr>
          <a:xfrm flipH="1">
            <a:off x="3247494" y="3490053"/>
            <a:ext cx="666138" cy="5158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CE842750-39A1-4C1B-9E51-69BD7298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32603"/>
            <a:ext cx="4333875" cy="2457450"/>
          </a:xfrm>
          <a:prstGeom prst="rect">
            <a:avLst/>
          </a:prstGeom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7BD16B3-95BC-4272-B0DC-6D3EF799B62C}"/>
              </a:ext>
            </a:extLst>
          </p:cNvPr>
          <p:cNvCxnSpPr>
            <a:cxnSpLocks/>
          </p:cNvCxnSpPr>
          <p:nvPr/>
        </p:nvCxnSpPr>
        <p:spPr>
          <a:xfrm flipH="1">
            <a:off x="4308158" y="3490053"/>
            <a:ext cx="620458" cy="5158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0AE0167-7926-48B6-9DF2-5A8170B3A185}"/>
              </a:ext>
            </a:extLst>
          </p:cNvPr>
          <p:cNvCxnSpPr>
            <a:cxnSpLocks/>
          </p:cNvCxnSpPr>
          <p:nvPr/>
        </p:nvCxnSpPr>
        <p:spPr>
          <a:xfrm>
            <a:off x="1119643" y="3840480"/>
            <a:ext cx="0" cy="1654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4F53CA2-D790-4001-AABA-67A4EAA2E32A}"/>
              </a:ext>
            </a:extLst>
          </p:cNvPr>
          <p:cNvCxnSpPr>
            <a:cxnSpLocks/>
          </p:cNvCxnSpPr>
          <p:nvPr/>
        </p:nvCxnSpPr>
        <p:spPr>
          <a:xfrm>
            <a:off x="4993651" y="3840479"/>
            <a:ext cx="0" cy="1654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7A0E1F8-2304-458A-87A9-B80041A14043}"/>
              </a:ext>
            </a:extLst>
          </p:cNvPr>
          <p:cNvSpPr txBox="1"/>
          <p:nvPr/>
        </p:nvSpPr>
        <p:spPr>
          <a:xfrm>
            <a:off x="615710" y="3600817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(New)index</a:t>
            </a:r>
            <a:r>
              <a:rPr lang="ko-KR" altLang="en-US" sz="1000" dirty="0">
                <a:solidFill>
                  <a:srgbClr val="FF0000"/>
                </a:solidFill>
              </a:rPr>
              <a:t> 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0C9FF4-7108-42E7-A8D5-60923986B559}"/>
              </a:ext>
            </a:extLst>
          </p:cNvPr>
          <p:cNvSpPr txBox="1"/>
          <p:nvPr/>
        </p:nvSpPr>
        <p:spPr>
          <a:xfrm>
            <a:off x="4628774" y="3645871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(New)</a:t>
            </a:r>
            <a:r>
              <a:rPr lang="ko-KR" altLang="en-US" sz="1000" dirty="0">
                <a:solidFill>
                  <a:srgbClr val="FF0000"/>
                </a:solidFill>
              </a:rPr>
              <a:t>이슈중요도를 점수화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E3BCA6-0661-4CC4-98E3-E290EFD877E7}"/>
              </a:ext>
            </a:extLst>
          </p:cNvPr>
          <p:cNvSpPr txBox="1"/>
          <p:nvPr/>
        </p:nvSpPr>
        <p:spPr>
          <a:xfrm>
            <a:off x="6369389" y="1032603"/>
            <a:ext cx="565775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데이터 정규화</a:t>
            </a:r>
            <a:r>
              <a:rPr lang="en-US" altLang="ko-KR" sz="1600" b="1" dirty="0"/>
              <a:t>(CSV) </a:t>
            </a:r>
            <a:r>
              <a:rPr lang="ko-KR" altLang="en-US" sz="1600" b="1" dirty="0"/>
              <a:t>항목 설명 </a:t>
            </a:r>
            <a:endParaRPr lang="en-US" altLang="ko-KR" sz="1600" b="1" dirty="0"/>
          </a:p>
          <a:p>
            <a:r>
              <a:rPr lang="en-US" altLang="ko-KR" sz="1400" dirty="0"/>
              <a:t>-----------------------------------------------------------------</a:t>
            </a:r>
          </a:p>
          <a:p>
            <a:r>
              <a:rPr lang="en-US" altLang="ko-KR" sz="1400" dirty="0"/>
              <a:t>Num : index</a:t>
            </a:r>
            <a:r>
              <a:rPr lang="ko-KR" altLang="en-US" sz="1400" dirty="0"/>
              <a:t> 번호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endParaRPr lang="en-US" altLang="ko-KR" sz="1400" dirty="0"/>
          </a:p>
          <a:p>
            <a:r>
              <a:rPr lang="en-US" altLang="ko-KR" sz="1400" dirty="0"/>
              <a:t>  - index </a:t>
            </a:r>
            <a:r>
              <a:rPr lang="ko-KR" altLang="en-US" sz="1400" dirty="0"/>
              <a:t>번호로</a:t>
            </a:r>
            <a:r>
              <a:rPr lang="en-US" altLang="ko-KR" sz="1400" dirty="0"/>
              <a:t> </a:t>
            </a:r>
            <a:r>
              <a:rPr lang="ko-KR" altLang="en-US" sz="1400" dirty="0"/>
              <a:t>해당 이슈를 출력에 사용 </a:t>
            </a:r>
            <a:endParaRPr lang="en-US" altLang="ko-KR" sz="1400" dirty="0"/>
          </a:p>
          <a:p>
            <a:r>
              <a:rPr lang="en-US" altLang="ko-KR" sz="1400" dirty="0" err="1"/>
              <a:t>IssueID</a:t>
            </a:r>
            <a:r>
              <a:rPr lang="en-US" altLang="ko-KR" sz="1400" dirty="0"/>
              <a:t> : </a:t>
            </a:r>
            <a:r>
              <a:rPr lang="ko-KR" altLang="en-US" sz="1400" dirty="0"/>
              <a:t>이슈관리 번호</a:t>
            </a:r>
            <a:endParaRPr lang="en-US" altLang="ko-KR" sz="1400" dirty="0"/>
          </a:p>
          <a:p>
            <a:r>
              <a:rPr lang="en-US" altLang="ko-KR" sz="1400" dirty="0" err="1"/>
              <a:t>CarNum</a:t>
            </a:r>
            <a:r>
              <a:rPr lang="en-US" altLang="ko-KR" sz="1400" dirty="0"/>
              <a:t> : </a:t>
            </a:r>
            <a:r>
              <a:rPr lang="ko-KR" altLang="en-US" sz="1400" dirty="0"/>
              <a:t>운행 자율주행차 번호</a:t>
            </a:r>
            <a:endParaRPr lang="en-US" altLang="ko-KR" sz="1400" dirty="0"/>
          </a:p>
          <a:p>
            <a:r>
              <a:rPr lang="en-US" altLang="ko-KR" sz="1400" dirty="0"/>
              <a:t>-----------------------------------------------------------------</a:t>
            </a:r>
          </a:p>
          <a:p>
            <a:r>
              <a:rPr lang="en-US" altLang="ko-KR" sz="1400" dirty="0" err="1"/>
              <a:t>IStart</a:t>
            </a:r>
            <a:r>
              <a:rPr lang="en-US" altLang="ko-KR" sz="1400" dirty="0"/>
              <a:t> : </a:t>
            </a:r>
            <a:r>
              <a:rPr lang="ko-KR" altLang="en-US" sz="1400" dirty="0"/>
              <a:t>이슈 발생일</a:t>
            </a:r>
            <a:endParaRPr lang="en-US" altLang="ko-KR" sz="1400" dirty="0"/>
          </a:p>
          <a:p>
            <a:r>
              <a:rPr lang="en-US" altLang="ko-KR" sz="1400" dirty="0" err="1"/>
              <a:t>Iend</a:t>
            </a:r>
            <a:r>
              <a:rPr lang="en-US" altLang="ko-KR" sz="1400" dirty="0"/>
              <a:t> : </a:t>
            </a:r>
            <a:r>
              <a:rPr lang="ko-KR" altLang="en-US" sz="1400" dirty="0"/>
              <a:t>이슈 완료일</a:t>
            </a:r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날짜를 계산 할 수 있도록 수치화</a:t>
            </a:r>
            <a:endParaRPr lang="en-US" altLang="ko-KR" sz="1400" dirty="0"/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- </a:t>
            </a:r>
            <a:r>
              <a:rPr lang="ko-KR" altLang="en-US" sz="1400" dirty="0"/>
              <a:t>완료날짜 </a:t>
            </a:r>
            <a:r>
              <a:rPr lang="en-US" altLang="ko-KR" sz="1400" dirty="0"/>
              <a:t>: (</a:t>
            </a:r>
            <a:r>
              <a:rPr lang="ko-KR" altLang="en-US" sz="1400" dirty="0"/>
              <a:t>완료일 </a:t>
            </a:r>
            <a:r>
              <a:rPr lang="en-US" altLang="ko-KR" sz="1400" dirty="0"/>
              <a:t>– </a:t>
            </a:r>
            <a:r>
              <a:rPr lang="ko-KR" altLang="en-US" sz="1400" dirty="0"/>
              <a:t>발생일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 err="1"/>
              <a:t>검토중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완료일에 </a:t>
            </a:r>
            <a:r>
              <a:rPr lang="en-US" altLang="ko-KR" sz="1400" dirty="0"/>
              <a:t>15</a:t>
            </a:r>
            <a:r>
              <a:rPr lang="ko-KR" altLang="en-US" sz="1400" dirty="0"/>
              <a:t>일 부여</a:t>
            </a:r>
            <a:r>
              <a:rPr lang="en-US" altLang="ko-KR" sz="1400" dirty="0"/>
              <a:t>(</a:t>
            </a:r>
            <a:r>
              <a:rPr lang="ko-KR" altLang="en-US" sz="1400" dirty="0"/>
              <a:t>점수화 목적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완료일 전까지 가중치 부여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 err="1"/>
              <a:t>미할당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완료일에 </a:t>
            </a:r>
            <a:r>
              <a:rPr lang="en-US" altLang="ko-KR" sz="1400" dirty="0"/>
              <a:t>30</a:t>
            </a:r>
            <a:r>
              <a:rPr lang="ko-KR" altLang="en-US" sz="1400" dirty="0"/>
              <a:t>일 부여</a:t>
            </a:r>
            <a:r>
              <a:rPr lang="en-US" altLang="ko-KR" sz="1400" dirty="0"/>
              <a:t>(</a:t>
            </a:r>
            <a:r>
              <a:rPr lang="ko-KR" altLang="en-US" sz="1400" dirty="0"/>
              <a:t>점수화 목적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시간이 오래 걸릴 확률이 있어서 가중치 부여</a:t>
            </a:r>
            <a:endParaRPr lang="en-US" altLang="ko-KR" sz="1400" dirty="0"/>
          </a:p>
          <a:p>
            <a:r>
              <a:rPr lang="en-US" altLang="ko-KR" sz="1400" dirty="0"/>
              <a:t>-----------------------------------------------------------------</a:t>
            </a:r>
          </a:p>
          <a:p>
            <a:r>
              <a:rPr lang="en-US" altLang="ko-KR" sz="1400" dirty="0"/>
              <a:t>Priority : </a:t>
            </a:r>
            <a:r>
              <a:rPr lang="ko-KR" altLang="en-US" sz="1400" dirty="0"/>
              <a:t>수치화</a:t>
            </a:r>
            <a:r>
              <a:rPr lang="en-US" altLang="ko-KR" sz="1400" dirty="0"/>
              <a:t> (Critical 3, Major 2, Minor 1)</a:t>
            </a:r>
          </a:p>
          <a:p>
            <a:r>
              <a:rPr lang="en-US" altLang="ko-KR" sz="1400" dirty="0"/>
              <a:t>Frequency : </a:t>
            </a:r>
            <a:r>
              <a:rPr lang="ko-KR" altLang="en-US" sz="1400" dirty="0"/>
              <a:t>같은 이슈 발생 횟수 </a:t>
            </a:r>
            <a:r>
              <a:rPr lang="en-US" altLang="ko-KR" sz="1400" dirty="0"/>
              <a:t>(“Y” </a:t>
            </a:r>
            <a:r>
              <a:rPr lang="ko-KR" altLang="en-US" sz="1400" dirty="0"/>
              <a:t>값으로 활용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-----------------------------------------------------------------</a:t>
            </a:r>
          </a:p>
          <a:p>
            <a:r>
              <a:rPr lang="en-US" altLang="ko-KR" sz="1400" dirty="0" err="1"/>
              <a:t>wSum</a:t>
            </a:r>
            <a:r>
              <a:rPr lang="en-US" altLang="ko-KR" sz="1400" dirty="0"/>
              <a:t> : </a:t>
            </a:r>
            <a:r>
              <a:rPr lang="ko-KR" altLang="en-US" sz="1400" dirty="0"/>
              <a:t>이슈 중요도를 점수화 </a:t>
            </a:r>
            <a:r>
              <a:rPr lang="en-US" altLang="ko-KR" sz="1400" dirty="0"/>
              <a:t>(“X” </a:t>
            </a:r>
            <a:r>
              <a:rPr lang="ko-KR" altLang="en-US" sz="1400" dirty="0"/>
              <a:t>값으로 활용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중요 항목별 가중치 부여</a:t>
            </a:r>
            <a:endParaRPr lang="en-US" altLang="ko-KR" sz="1400" dirty="0"/>
          </a:p>
          <a:p>
            <a:r>
              <a:rPr lang="en-US" altLang="ko-KR" sz="1400" dirty="0"/>
              <a:t>    - Frequency*</a:t>
            </a:r>
            <a:r>
              <a:rPr lang="en-US" altLang="ko-KR" sz="1400" dirty="0">
                <a:solidFill>
                  <a:srgbClr val="FF0000"/>
                </a:solidFill>
              </a:rPr>
              <a:t>50</a:t>
            </a:r>
            <a:r>
              <a:rPr lang="en-US" altLang="ko-KR" sz="1400" dirty="0"/>
              <a:t>, Priority*</a:t>
            </a:r>
            <a:r>
              <a:rPr lang="en-US" altLang="ko-KR" sz="1400" dirty="0">
                <a:solidFill>
                  <a:srgbClr val="FF0000"/>
                </a:solidFill>
              </a:rPr>
              <a:t>30</a:t>
            </a:r>
            <a:r>
              <a:rPr lang="en-US" altLang="ko-KR" sz="1400" dirty="0"/>
              <a:t>, </a:t>
            </a:r>
            <a:r>
              <a:rPr lang="ko-KR" altLang="en-US" sz="1400" dirty="0"/>
              <a:t>처리일</a:t>
            </a:r>
            <a:r>
              <a:rPr lang="en-US" altLang="ko-KR" sz="1400" dirty="0"/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가중치 날짜 수치화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계산식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en-US" altLang="ko-KR" sz="1400" dirty="0" err="1"/>
              <a:t>wSum</a:t>
            </a:r>
            <a:r>
              <a:rPr lang="en-US" altLang="ko-KR" sz="1400" dirty="0"/>
              <a:t> = (Frequency*</a:t>
            </a:r>
            <a:r>
              <a:rPr lang="en-US" altLang="ko-KR" sz="1400" dirty="0">
                <a:solidFill>
                  <a:srgbClr val="FF0000"/>
                </a:solidFill>
              </a:rPr>
              <a:t>50</a:t>
            </a:r>
            <a:r>
              <a:rPr lang="en-US" altLang="ko-KR" sz="1400" dirty="0"/>
              <a:t>)+(Priority*</a:t>
            </a:r>
            <a:r>
              <a:rPr lang="en-US" altLang="ko-KR" sz="1400" dirty="0">
                <a:solidFill>
                  <a:srgbClr val="FF0000"/>
                </a:solidFill>
              </a:rPr>
              <a:t>30</a:t>
            </a:r>
            <a:r>
              <a:rPr lang="en-US" altLang="ko-KR" sz="1400" dirty="0"/>
              <a:t>)+</a:t>
            </a:r>
            <a:r>
              <a:rPr lang="ko-KR" altLang="en-US" sz="1400" dirty="0"/>
              <a:t>처리일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011C44-0913-46F6-B08A-EFD3F825C9E2}"/>
              </a:ext>
            </a:extLst>
          </p:cNvPr>
          <p:cNvSpPr txBox="1"/>
          <p:nvPr/>
        </p:nvSpPr>
        <p:spPr>
          <a:xfrm>
            <a:off x="2550706" y="36038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수치화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D9A275-A888-4BA1-916B-C65A9AABF920}"/>
              </a:ext>
            </a:extLst>
          </p:cNvPr>
          <p:cNvSpPr txBox="1"/>
          <p:nvPr/>
        </p:nvSpPr>
        <p:spPr>
          <a:xfrm>
            <a:off x="3108111" y="36073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수치화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8ADCF9-C636-46C1-AD5F-273DB4DC1F7B}"/>
              </a:ext>
            </a:extLst>
          </p:cNvPr>
          <p:cNvSpPr txBox="1"/>
          <p:nvPr/>
        </p:nvSpPr>
        <p:spPr>
          <a:xfrm>
            <a:off x="3650871" y="36073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수치화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B04644-92B6-4F33-B0D5-1FC8AC108E0C}"/>
              </a:ext>
            </a:extLst>
          </p:cNvPr>
          <p:cNvSpPr txBox="1"/>
          <p:nvPr/>
        </p:nvSpPr>
        <p:spPr>
          <a:xfrm>
            <a:off x="3395703" y="827137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이슈관리문서 원본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엑셀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17F44A-C27E-4ED5-8498-FFD80E5C6CAC}"/>
              </a:ext>
            </a:extLst>
          </p:cNvPr>
          <p:cNvSpPr txBox="1"/>
          <p:nvPr/>
        </p:nvSpPr>
        <p:spPr>
          <a:xfrm>
            <a:off x="3677498" y="6478179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데이터 정규화</a:t>
            </a:r>
            <a:r>
              <a:rPr lang="en-US" altLang="ko-KR" sz="1200" b="1" dirty="0"/>
              <a:t>(CSV)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2344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FA0ED-114C-4E13-B2E2-34492CE2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FFB384-AB17-4DDF-B37E-4C29F06B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2" y="1048624"/>
            <a:ext cx="4072360" cy="56415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818BB8-B95B-47CB-8EB8-00F7CDE1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05" y="1048624"/>
            <a:ext cx="5386361" cy="56415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B4639D-46A2-4FA3-9F2D-FE2B0BBF3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401" y="5104452"/>
            <a:ext cx="2567817" cy="481862"/>
          </a:xfrm>
          <a:prstGeom prst="rect">
            <a:avLst/>
          </a:prstGeom>
        </p:spPr>
      </p:pic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834FB51B-4A65-48F0-86BA-328E0E3C0718}"/>
              </a:ext>
            </a:extLst>
          </p:cNvPr>
          <p:cNvSpPr/>
          <p:nvPr/>
        </p:nvSpPr>
        <p:spPr>
          <a:xfrm>
            <a:off x="6461054" y="5068923"/>
            <a:ext cx="343949" cy="1105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6E06B591-CA47-482A-B16C-99D40AAD0876}"/>
              </a:ext>
            </a:extLst>
          </p:cNvPr>
          <p:cNvSpPr/>
          <p:nvPr/>
        </p:nvSpPr>
        <p:spPr>
          <a:xfrm rot="2676047">
            <a:off x="8560128" y="5549950"/>
            <a:ext cx="233114" cy="5916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1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82C24-5E18-4191-8C7B-845FD01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94FF68-BD83-4EFA-8707-FE6B93B3D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626" y="1325563"/>
            <a:ext cx="3203502" cy="43712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52167A-794E-4250-8E46-D704F320293A}"/>
              </a:ext>
            </a:extLst>
          </p:cNvPr>
          <p:cNvSpPr/>
          <p:nvPr/>
        </p:nvSpPr>
        <p:spPr>
          <a:xfrm>
            <a:off x="8348898" y="5060919"/>
            <a:ext cx="3532230" cy="7023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1C4D0-2415-4B36-AA88-FBE35BFA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06" y="1325563"/>
            <a:ext cx="3400425" cy="3886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9D5C5B-2E03-4BE7-9EE4-CEC6D1248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664" y="1325563"/>
            <a:ext cx="41529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2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17054-47CD-4EBD-BFAE-C1085ED4B9B3}"/>
              </a:ext>
            </a:extLst>
          </p:cNvPr>
          <p:cNvSpPr txBox="1"/>
          <p:nvPr/>
        </p:nvSpPr>
        <p:spPr>
          <a:xfrm>
            <a:off x="3594353" y="2828835"/>
            <a:ext cx="5043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/>
              <a:t>감사합니다</a:t>
            </a:r>
            <a:r>
              <a:rPr lang="en-US" altLang="ko-KR" sz="7200" b="1" dirty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9236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5610</TotalTime>
  <Words>321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선형 회기 모델을 이용한 자율주행차 실증 하면서 발생하는  이슈(문제)중 집중해서 해결해야 할 이슈 도출에 활용</vt:lpstr>
      <vt:lpstr>자율주행차 실증 하면서 발생하는 이슈 분석  (시흥 FMTC ‘마중’ 서비스 – 서울대/오토모스)</vt:lpstr>
      <vt:lpstr>데이터 정규화 </vt:lpstr>
      <vt:lpstr>Source Code</vt:lpstr>
      <vt:lpstr>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종민</dc:creator>
  <cp:lastModifiedBy>이 종민</cp:lastModifiedBy>
  <cp:revision>179</cp:revision>
  <cp:lastPrinted>2021-03-25T02:16:05Z</cp:lastPrinted>
  <dcterms:created xsi:type="dcterms:W3CDTF">2021-03-19T00:45:23Z</dcterms:created>
  <dcterms:modified xsi:type="dcterms:W3CDTF">2021-05-09T15:57:18Z</dcterms:modified>
</cp:coreProperties>
</file>