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Ubuntu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0G0llVO+HfmaHRWZT+qp+EEXj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regular.fntdata"/><Relationship Id="rId25" Type="http://schemas.openxmlformats.org/officeDocument/2006/relationships/slide" Target="slides/slide21.xml"/><Relationship Id="rId28" Type="http://schemas.openxmlformats.org/officeDocument/2006/relationships/font" Target="fonts/Ubuntu-italic.fntdata"/><Relationship Id="rId27" Type="http://schemas.openxmlformats.org/officeDocument/2006/relationships/font" Target="fonts/Ubuntu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Ubuntu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캡스톤 디자인 두번째 중간발표를 시작하겠습니다. 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cb7de57a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1cb7de57a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51cb7de57a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1cb7de57a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1cb7de57a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51cb7de57a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1cb7de57a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1cb7de57a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51cb7de57a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18ebbab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18ebbab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518ebbabd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1cb7de57a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1cb7de57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51cb7de57a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18ebbabd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18ebbabd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518ebbabd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1cb7de57a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1cb7de57a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51cb7de57a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18ebbabda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18ebbabda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518ebbabda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18ebbabda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18ebbabda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518ebbabda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1d943391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1d943391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51d9433912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1cb7de57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1cb7de57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51cb7de57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>
                <a:latin typeface="Ubuntu"/>
                <a:ea typeface="Ubuntu"/>
                <a:cs typeface="Ubuntu"/>
                <a:sym typeface="Ubuntu"/>
              </a:rPr>
              <a:t>캡스톤 디자인 최종발표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2858525" y="4079875"/>
            <a:ext cx="9144000" cy="2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>
                <a:latin typeface="Ubuntu"/>
                <a:ea typeface="Ubuntu"/>
                <a:cs typeface="Ubuntu"/>
                <a:sym typeface="Ubuntu"/>
              </a:rPr>
              <a:t>컴퓨터공학과 32181827 박종기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>
                <a:latin typeface="Ubuntu"/>
                <a:ea typeface="Ubuntu"/>
                <a:cs typeface="Ubuntu"/>
                <a:sym typeface="Ubuntu"/>
              </a:rPr>
              <a:t>컴퓨터공학과 32181911 박진수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>
                <a:latin typeface="Ubuntu"/>
                <a:ea typeface="Ubuntu"/>
                <a:cs typeface="Ubuntu"/>
                <a:sym typeface="Ubuntu"/>
              </a:rPr>
              <a:t>컴퓨터공학과 32183925 장정근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>
                <a:latin typeface="Ubuntu"/>
                <a:ea typeface="Ubuntu"/>
                <a:cs typeface="Ubuntu"/>
                <a:sym typeface="Ubuntu"/>
              </a:rPr>
              <a:t>컴퓨터공학과 32184170 정의진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1cb7de57a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설계 및 구현- 예의도 점수 분류</a:t>
            </a:r>
            <a:endParaRPr/>
          </a:p>
        </p:txBody>
      </p:sp>
      <p:sp>
        <p:nvSpPr>
          <p:cNvPr id="162" name="Google Shape;162;g251cb7de57a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400">
                <a:latin typeface="Ubuntu"/>
                <a:ea typeface="Ubuntu"/>
                <a:cs typeface="Ubuntu"/>
                <a:sym typeface="Ubuntu"/>
              </a:rPr>
              <a:t>                               &lt; 예의도 점수에 따른 분류기준 설정 과정 &gt;</a:t>
            </a:r>
            <a:endParaRPr b="1"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AutoNum type="alphaLcPeriod"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일반적인 (평범함) 대화에 대한 데이터셋에 개별 채팅 분석 모델을 이용해 예의도 점수를 부과한 이후 일반적인 대화내용에 대한 점수의 분포를 확인한다. 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AutoNum type="alphaLcPeriod"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폭력적인 대화에 대한 데이터셋에 개별 채팅 분석 모델을 이용해 예의도 점수를 부과한 이후 폭력적인 대화내용에 대한 점수의 분포를 확인한다. 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AutoNum type="alphaLcPeriod"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두개의 데이터셋을 바탕으로 0 ~ 1까지의 점수구간을 3개의 구간으로 분리하기 위한 기준 점수를 결정한다.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cb7de57a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설계 및 구현- 예의도 점수 분류</a:t>
            </a:r>
            <a:endParaRPr/>
          </a:p>
        </p:txBody>
      </p:sp>
      <p:sp>
        <p:nvSpPr>
          <p:cNvPr id="169" name="Google Shape;169;g251cb7de57a_0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g251cb7de57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00" y="2645963"/>
            <a:ext cx="5277225" cy="28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51cb7de57a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725" y="2556882"/>
            <a:ext cx="5352075" cy="307332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51cb7de57a_0_18"/>
          <p:cNvSpPr txBox="1"/>
          <p:nvPr/>
        </p:nvSpPr>
        <p:spPr>
          <a:xfrm>
            <a:off x="1432450" y="5754750"/>
            <a:ext cx="412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&lt;일반적인 대화에서의 예의도 점수 분석&gt;</a:t>
            </a:r>
            <a:endParaRPr b="1" sz="2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3" name="Google Shape;173;g251cb7de57a_0_18"/>
          <p:cNvSpPr txBox="1"/>
          <p:nvPr/>
        </p:nvSpPr>
        <p:spPr>
          <a:xfrm>
            <a:off x="6675275" y="5770200"/>
            <a:ext cx="438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&lt;폭력적인 대화에서의 예의도 점수 분석&gt;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1cb7de57a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설계 및 구현- 예의도 점수 분류</a:t>
            </a:r>
            <a:endParaRPr/>
          </a:p>
        </p:txBody>
      </p:sp>
      <p:sp>
        <p:nvSpPr>
          <p:cNvPr id="180" name="Google Shape;180;g251cb7de57a_0_30"/>
          <p:cNvSpPr txBox="1"/>
          <p:nvPr>
            <p:ph idx="1" type="body"/>
          </p:nvPr>
        </p:nvSpPr>
        <p:spPr>
          <a:xfrm>
            <a:off x="597200" y="1814650"/>
            <a:ext cx="558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•"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예의바르지 않은 구간에 대한 기준은 폭력적인 대화에서</a:t>
            </a: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의 </a:t>
            </a: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예의도 점수 분포의 평균인 </a:t>
            </a:r>
            <a:r>
              <a:rPr b="1" lang="ko-KR" sz="2400">
                <a:latin typeface="Ubuntu"/>
                <a:ea typeface="Ubuntu"/>
                <a:cs typeface="Ubuntu"/>
                <a:sym typeface="Ubuntu"/>
              </a:rPr>
              <a:t>0.35</a:t>
            </a: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으로 결정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400"/>
              <a:buFont typeface="Ubuntu"/>
              <a:buChar char="•"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예의바른 구간에 대한 기준은 </a:t>
            </a:r>
            <a:r>
              <a:rPr b="1" lang="ko-KR" sz="2400">
                <a:latin typeface="Ubuntu"/>
                <a:ea typeface="Ubuntu"/>
                <a:cs typeface="Ubuntu"/>
                <a:sym typeface="Ubuntu"/>
              </a:rPr>
              <a:t>0.53</a:t>
            </a: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 으로 결정</a:t>
            </a:r>
            <a:endParaRPr sz="4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1" name="Google Shape;181;g251cb7de57a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775" y="1526525"/>
            <a:ext cx="5927224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51cb7de57a_0_30"/>
          <p:cNvSpPr txBox="1"/>
          <p:nvPr/>
        </p:nvSpPr>
        <p:spPr>
          <a:xfrm>
            <a:off x="6807313" y="5951000"/>
            <a:ext cx="510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&lt;일반적인 대화와 폭력적인 대화의 예의도 점수 분포&gt;</a:t>
            </a:r>
            <a:endParaRPr b="1" sz="21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8200" y="268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gun Gothic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설계 및 구현- </a:t>
            </a: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대화</a:t>
            </a: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 내용 </a:t>
            </a: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분석 </a:t>
            </a:r>
            <a:endParaRPr b="1" sz="49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8200" y="1818765"/>
            <a:ext cx="10515600" cy="410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                                                      </a:t>
            </a:r>
            <a:r>
              <a:rPr b="1" lang="ko-K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-</a:t>
            </a:r>
            <a:r>
              <a:rPr b="1"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대화내용 분석 절차</a:t>
            </a:r>
            <a:r>
              <a:rPr b="1" lang="ko-K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</a:t>
            </a:r>
            <a:endParaRPr b="1" i="0" sz="1800" u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AutoNum type="arabicPeriod"/>
            </a:pP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개별 채팅 분석 모델을 바탕으로 각 채팅 메시지 들에 대해 0 ~ 1의 값으로 예의도 점수를 부과한다.  (예의도 점수가 1에 가까울 수록 예의바른 채팅임을 나타낸다)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AutoNum type="arabicPeriod"/>
            </a:pP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점수의 구간을 </a:t>
            </a:r>
            <a:r>
              <a:rPr b="1"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0 ~ 0.35</a:t>
            </a: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/ </a:t>
            </a:r>
            <a:r>
              <a:rPr b="1"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0.35 ~ 0.53</a:t>
            </a: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/ </a:t>
            </a:r>
            <a:r>
              <a:rPr b="1"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0.53 ~ 1</a:t>
            </a: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로 3개의 구간으로 나눈다.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AutoNum type="arabicPeriod"/>
            </a:pP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점수가 </a:t>
            </a:r>
            <a:r>
              <a:rPr b="1"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0.35</a:t>
            </a: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미만인 채팅 메시지는 대화의 문맥에 상관없이 예의가 없는 메시지로 판단한다.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AutoNum type="arabicPeriod"/>
            </a:pP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점수가 </a:t>
            </a:r>
            <a:r>
              <a:rPr b="1"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0.53 </a:t>
            </a: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초과인 채팅 메시지는 대화의 문맥에 상관없이 예의가 있는 메시지로 판단한다.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AutoNum type="arabicPeriod"/>
            </a:pP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점수가 </a:t>
            </a:r>
            <a:r>
              <a:rPr b="1"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0.35</a:t>
            </a:r>
            <a:r>
              <a:rPr b="1" lang="ko-K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~ </a:t>
            </a:r>
            <a:r>
              <a:rPr b="1"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0.53 </a:t>
            </a: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이하 인 채팅은 문맥에 따라 예의있는 채팅으로 판별될수도, 예의없는 채팅으로 판별될 수도 있다. 이를 파악하기 위해 동일 채팅방 내에서 해당 채팅 앞뒤로 다른 사용자 채팅에 대한 예의도 점수를 확인한다. 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AutoNum type="arabicPeriod"/>
            </a:pP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다른 사용자 채팅의 예의도 점수가 </a:t>
            </a:r>
            <a:r>
              <a:rPr b="1"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0.53</a:t>
            </a: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이하이면 가벼운 대화로, 해당 채팅은 문제가 없다고 판단한다. 해당 채팅의 앞뒤 다른 사용자 채팅의 예의도 점수가  </a:t>
            </a:r>
            <a:r>
              <a:rPr b="1"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0.53</a:t>
            </a: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보다 크다면 문맥상 예의바르지 않다고 판단한다. 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AutoNum type="arabicPeriod"/>
            </a:pP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문맥을 반영하여 최종적으로 예의바르지 않다고 판단된 메시지는 개선이 필요하다는 </a:t>
            </a:r>
            <a:r>
              <a:rPr b="1" lang="ko-K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="1"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eport</a:t>
            </a: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태그가 붙는다.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gun Gothic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설계 및 구현- </a:t>
            </a: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대화 내용 분석(점수부여)</a:t>
            </a:r>
            <a:endParaRPr b="1" sz="4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4" name="Google Shape;194;p7"/>
          <p:cNvSpPr txBox="1"/>
          <p:nvPr>
            <p:ph idx="1" type="body"/>
          </p:nvPr>
        </p:nvSpPr>
        <p:spPr>
          <a:xfrm>
            <a:off x="838200" y="1818765"/>
            <a:ext cx="10515600" cy="467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•"/>
            </a:pP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클라이언트의 채팅을 통해 입력 받은 메시지에 politeness 점수를 부여하기 위해서 </a:t>
            </a:r>
            <a:r>
              <a:rPr lang="ko-K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JavaScript의 child process를 활용</a:t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14300" lvl="0" marL="2286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 sz="1800" u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                                                     -</a:t>
            </a:r>
            <a:r>
              <a:rPr b="1" lang="ko-K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politeness 점수 부여 </a:t>
            </a:r>
            <a:r>
              <a:rPr b="1"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절차</a:t>
            </a:r>
            <a:r>
              <a:rPr b="1" lang="ko-K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-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AutoNum type="arabicPeriod"/>
            </a:pP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클라이언트로부터 받은 메시지를 파싱한다. 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AutoNum type="arabicPeriod"/>
            </a:pP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서버의 child process 모듈을 사용해서 python으로 작성된 분석 프로그램을 실행한다.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AutoNum type="arabicPeriod"/>
            </a:pP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child process 에서의 분석된 결과인 예의 점수(politeness score)를 반환한다. 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AutoNum type="arabicPeriod"/>
            </a:pPr>
            <a:r>
              <a:rPr i="0" lang="ko-KR" sz="1800" u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서버는 child process로부터의 분석 결과를 받아 사용자가 입력한 채팅 메시지와 함께 구조화하여 데이터베이스에 저장한다.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1143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143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i="0" sz="1800" u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143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143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i="0" sz="1800" u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143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i="0" sz="1800" u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00" y="4918350"/>
            <a:ext cx="10950726" cy="10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4164025" y="6060525"/>
            <a:ext cx="35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&lt;DB안에서 점수가 부여된 화면&gt;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gun Gothic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결과 및 분석- 사용자 인증 기능</a:t>
            </a:r>
            <a:endParaRPr b="1" sz="49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38" y="1732638"/>
            <a:ext cx="5264924" cy="453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1485" y="1690688"/>
            <a:ext cx="4215063" cy="45336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/>
        </p:nvSpPr>
        <p:spPr>
          <a:xfrm>
            <a:off x="1687202" y="6308209"/>
            <a:ext cx="251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&lt;로그인</a:t>
            </a:r>
            <a:r>
              <a:rPr b="1" i="0" lang="ko-KR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화면&gt;</a:t>
            </a:r>
            <a:endParaRPr b="1" i="0" sz="16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7438187" y="6308209"/>
            <a:ext cx="251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i="0" lang="ko-KR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회원가입 </a:t>
            </a: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화면&gt;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gun Gothic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결과 및 분석- 채팅방, 친구 목록 </a:t>
            </a:r>
            <a:endParaRPr b="1" sz="49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1687201" y="6308209"/>
            <a:ext cx="251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&lt;채팅방</a:t>
            </a:r>
            <a:r>
              <a:rPr b="1" i="0" lang="ko-KR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목록</a:t>
            </a: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화면</a:t>
            </a:r>
            <a:r>
              <a:rPr b="1" i="0" lang="ko-KR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7532545" y="6308209"/>
            <a:ext cx="251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&lt;친구 목록 화면&gt;</a:t>
            </a:r>
            <a:endParaRPr b="1" i="0" sz="16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690688"/>
            <a:ext cx="4215063" cy="4533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3550" y="1690700"/>
            <a:ext cx="4491850" cy="45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741775" y="365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gun Gothic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 결과 및 분석- 실시간 채팅 기능</a:t>
            </a:r>
            <a:endParaRPr b="1" sz="49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2546650" y="6321100"/>
            <a:ext cx="624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채팅 기능 및 실시간 채팅에 대한 사용자 응답시간&gt; 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200" y="1690838"/>
            <a:ext cx="8855600" cy="45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18ebbabda_0_0"/>
          <p:cNvSpPr txBox="1"/>
          <p:nvPr/>
        </p:nvSpPr>
        <p:spPr>
          <a:xfrm>
            <a:off x="4106672" y="6067975"/>
            <a:ext cx="321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&lt;채팅 내역 분석 보고서의 형식&gt;</a:t>
            </a:r>
            <a:endParaRPr b="1" i="0" sz="16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8" name="Google Shape;228;g2518ebbabd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gun Gothic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결과 및 분석- 대화내용 분석 기능</a:t>
            </a:r>
            <a:endParaRPr b="1" sz="49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9" name="Google Shape;229;g2518ebbabd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38" y="1883675"/>
            <a:ext cx="10679323" cy="399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1cb7de57a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gun Gothic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결과 및 분석- 대화내용 분석 기능</a:t>
            </a:r>
            <a:endParaRPr/>
          </a:p>
        </p:txBody>
      </p:sp>
      <p:pic>
        <p:nvPicPr>
          <p:cNvPr id="236" name="Google Shape;236;g251cb7de57a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063" y="1825613"/>
            <a:ext cx="6977875" cy="12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251cb7de57a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563" y="4499675"/>
            <a:ext cx="9994875" cy="10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51cb7de57a_0_47"/>
          <p:cNvSpPr txBox="1"/>
          <p:nvPr/>
        </p:nvSpPr>
        <p:spPr>
          <a:xfrm>
            <a:off x="4010650" y="3091675"/>
            <a:ext cx="563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&lt;test 와 jeongkeunChang 의 대화내역&gt;</a:t>
            </a:r>
            <a:endParaRPr b="1" sz="2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9" name="Google Shape;239;g251cb7de57a_0_47"/>
          <p:cNvSpPr txBox="1"/>
          <p:nvPr/>
        </p:nvSpPr>
        <p:spPr>
          <a:xfrm>
            <a:off x="3857275" y="5709975"/>
            <a:ext cx="49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&lt;데이터베이스에 저장된 대화내역의 상세정보&gt;</a:t>
            </a:r>
            <a:endParaRPr b="1" sz="21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18ebbabda_1_0"/>
          <p:cNvSpPr txBox="1"/>
          <p:nvPr>
            <p:ph type="ctrTitle"/>
          </p:nvPr>
        </p:nvSpPr>
        <p:spPr>
          <a:xfrm>
            <a:off x="1008225" y="216950"/>
            <a:ext cx="4564800" cy="1169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100">
                <a:latin typeface="Ubuntu"/>
                <a:ea typeface="Ubuntu"/>
                <a:cs typeface="Ubuntu"/>
                <a:sym typeface="Ubuntu"/>
              </a:rPr>
              <a:t>목차</a:t>
            </a:r>
            <a:endParaRPr b="1" sz="4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Google Shape;97;g2518ebbabda_1_0"/>
          <p:cNvSpPr txBox="1"/>
          <p:nvPr>
            <p:ph idx="1" type="subTitle"/>
          </p:nvPr>
        </p:nvSpPr>
        <p:spPr>
          <a:xfrm>
            <a:off x="824950" y="1480776"/>
            <a:ext cx="9144000" cy="516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Ubuntu"/>
              <a:buChar char="-"/>
            </a:pPr>
            <a:r>
              <a:rPr b="1" lang="ko-KR">
                <a:latin typeface="Ubuntu"/>
                <a:ea typeface="Ubuntu"/>
                <a:cs typeface="Ubuntu"/>
                <a:sym typeface="Ubuntu"/>
              </a:rPr>
              <a:t>선행 연구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Ubuntu"/>
              <a:buChar char="-"/>
            </a:pPr>
            <a:r>
              <a:rPr b="1" lang="ko-KR">
                <a:latin typeface="Ubuntu"/>
                <a:ea typeface="Ubuntu"/>
                <a:cs typeface="Ubuntu"/>
                <a:sym typeface="Ubuntu"/>
              </a:rPr>
              <a:t>설계 및 구현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Ubuntu"/>
              <a:buChar char="-"/>
            </a:pPr>
            <a:r>
              <a:rPr b="1" lang="ko-KR">
                <a:latin typeface="Ubuntu"/>
                <a:ea typeface="Ubuntu"/>
                <a:cs typeface="Ubuntu"/>
                <a:sym typeface="Ubuntu"/>
              </a:rPr>
              <a:t>결과 및 분석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Ubuntu"/>
              <a:buChar char="-"/>
            </a:pPr>
            <a:r>
              <a:rPr b="1" lang="ko-KR">
                <a:latin typeface="Ubuntu"/>
                <a:ea typeface="Ubuntu"/>
                <a:cs typeface="Ubuntu"/>
                <a:sym typeface="Ubuntu"/>
              </a:rPr>
              <a:t>결론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Ubuntu"/>
              <a:buChar char="-"/>
            </a:pPr>
            <a:r>
              <a:rPr b="1" lang="ko-KR">
                <a:latin typeface="Ubuntu"/>
                <a:ea typeface="Ubuntu"/>
                <a:cs typeface="Ubuntu"/>
                <a:sym typeface="Ubuntu"/>
              </a:rPr>
              <a:t>2학기 진행 계획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Google Shape;98;g2518ebbabda_1_0"/>
          <p:cNvSpPr txBox="1"/>
          <p:nvPr/>
        </p:nvSpPr>
        <p:spPr>
          <a:xfrm>
            <a:off x="1242625" y="2666150"/>
            <a:ext cx="78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1cb7de57a_0_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결과 및 분석- 대화내용 분석 기능</a:t>
            </a:r>
            <a:endParaRPr/>
          </a:p>
        </p:txBody>
      </p:sp>
      <p:pic>
        <p:nvPicPr>
          <p:cNvPr id="246" name="Google Shape;246;g251cb7de57a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3930"/>
            <a:ext cx="7891176" cy="69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51cb7de57a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52324"/>
            <a:ext cx="7958882" cy="8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51cb7de57a_0_61"/>
          <p:cNvSpPr txBox="1"/>
          <p:nvPr/>
        </p:nvSpPr>
        <p:spPr>
          <a:xfrm>
            <a:off x="1590113" y="4994838"/>
            <a:ext cx="431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&lt;해당 채팅에 대한 test 사용자 분석 보고서&gt;</a:t>
            </a:r>
            <a:endParaRPr b="1" sz="2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9" name="Google Shape;249;g251cb7de57a_0_61"/>
          <p:cNvSpPr txBox="1"/>
          <p:nvPr/>
        </p:nvSpPr>
        <p:spPr>
          <a:xfrm>
            <a:off x="1289375" y="6311625"/>
            <a:ext cx="55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&lt;해당 채팅에 대한 jeongkeunChang 사용자 분석 보고서&gt;</a:t>
            </a:r>
            <a:endParaRPr b="1" sz="21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0" name="Google Shape;250;g251cb7de57a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" y="2515839"/>
            <a:ext cx="4798499" cy="832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51cb7de57a_0_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9975" y="2515850"/>
            <a:ext cx="5168651" cy="5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51cb7de57a_0_61"/>
          <p:cNvSpPr txBox="1"/>
          <p:nvPr/>
        </p:nvSpPr>
        <p:spPr>
          <a:xfrm>
            <a:off x="8548875" y="3213438"/>
            <a:ext cx="192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Ubuntu"/>
                <a:ea typeface="Ubuntu"/>
                <a:cs typeface="Ubuntu"/>
                <a:sym typeface="Ubuntu"/>
              </a:rPr>
              <a:t>&lt;분석 절차 f항목&gt;</a:t>
            </a:r>
            <a:endParaRPr b="1"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3" name="Google Shape;253;g251cb7de57a_0_61"/>
          <p:cNvSpPr txBox="1"/>
          <p:nvPr/>
        </p:nvSpPr>
        <p:spPr>
          <a:xfrm>
            <a:off x="274925" y="3397350"/>
            <a:ext cx="399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&lt;test 와 jeongkeunChang 의 대화내역&gt;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4" name="Google Shape;254;g251cb7de57a_0_61"/>
          <p:cNvCxnSpPr>
            <a:stCxn id="252" idx="2"/>
            <a:endCxn id="247" idx="3"/>
          </p:cNvCxnSpPr>
          <p:nvPr/>
        </p:nvCxnSpPr>
        <p:spPr>
          <a:xfrm flipH="1">
            <a:off x="7958925" y="3644538"/>
            <a:ext cx="1554000" cy="22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g251cb7de57a_0_61"/>
          <p:cNvSpPr txBox="1"/>
          <p:nvPr/>
        </p:nvSpPr>
        <p:spPr>
          <a:xfrm>
            <a:off x="8494125" y="4911725"/>
            <a:ext cx="24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(F항목에 의해 pass로 지정)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18ebbabda_1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Ubuntu"/>
                <a:ea typeface="Ubuntu"/>
                <a:cs typeface="Ubuntu"/>
                <a:sym typeface="Ubuntu"/>
              </a:rPr>
              <a:t>2학기 진행 계획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2" name="Google Shape;262;g2518ebbabda_1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c</a:t>
            </a:r>
            <a:r>
              <a:rPr lang="ko-KR" sz="2400"/>
              <a:t>aching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사용성의 증가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사용자 상호작용 개선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요청횟수와 로그 유형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채팅방 삭제 기능 추가, 회원 가입 시 이메일 인증 기능 추가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선행연구- 단일 서버</a:t>
            </a:r>
            <a:endParaRPr b="1" sz="3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838200" y="18187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•"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전통적인 단일 서버로 구성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   - 물리적 하드웨어 및 애플리케이션 규모를 고려하여 결정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•"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장점 : 배포 및 운영의 용이성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203200" lvl="0" marL="228600" rtl="0" algn="l">
              <a:spcBef>
                <a:spcPts val="1000"/>
              </a:spcBef>
              <a:spcAft>
                <a:spcPts val="0"/>
              </a:spcAft>
              <a:buSzPts val="2400"/>
              <a:buFont typeface="Ubuntu"/>
              <a:buChar char="•"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단점 : 단일 장애점, 확장성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038" y="2743200"/>
            <a:ext cx="26003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408825"/>
            <a:ext cx="1135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선행연구- </a:t>
            </a: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서버 클라이언트 통신방법 </a:t>
            </a:r>
            <a:endParaRPr b="1" sz="4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838200" y="181889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•"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HTTP 통신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-"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단점 : 일방향 통신으로 클라이언트의 요청이 있어야만 서버가 응답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  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•"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웹 소켓 통신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 - 장점 : 양방향 통신으로 클라이언트의 요청이 없어도 서버에 입력이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               </a:t>
            </a: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들어온다면 통신이 가능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651" y="4636701"/>
            <a:ext cx="6568225" cy="20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18ebbabda_1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선행연구- 개발 환경</a:t>
            </a:r>
            <a:endParaRPr b="1" sz="4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Google Shape;119;g2518ebbabda_1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Ubuntu"/>
              <a:buChar char="•"/>
            </a:pPr>
            <a:r>
              <a:rPr lang="ko-KR" sz="9600">
                <a:latin typeface="Ubuntu"/>
                <a:ea typeface="Ubuntu"/>
                <a:cs typeface="Ubuntu"/>
                <a:sym typeface="Ubuntu"/>
              </a:rPr>
              <a:t>서버 - node.js</a:t>
            </a:r>
            <a:endParaRPr sz="9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Ubuntu"/>
              <a:buChar char="•"/>
            </a:pPr>
            <a:r>
              <a:rPr lang="ko-KR" sz="9600">
                <a:latin typeface="Ubuntu"/>
                <a:ea typeface="Ubuntu"/>
                <a:cs typeface="Ubuntu"/>
                <a:sym typeface="Ubuntu"/>
              </a:rPr>
              <a:t>클라이언트 - HTML, CSS, Javascript</a:t>
            </a:r>
            <a:endParaRPr sz="9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Ubuntu"/>
              <a:buChar char="•"/>
            </a:pPr>
            <a:r>
              <a:rPr lang="ko-KR" sz="9600">
                <a:latin typeface="Ubuntu"/>
                <a:ea typeface="Ubuntu"/>
                <a:cs typeface="Ubuntu"/>
                <a:sym typeface="Ubuntu"/>
              </a:rPr>
              <a:t>웹 어플리케이션 프레임워크 - Express.js</a:t>
            </a:r>
            <a:endParaRPr sz="9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Ubuntu"/>
              <a:buChar char="•"/>
            </a:pPr>
            <a:r>
              <a:rPr lang="ko-KR" sz="9600">
                <a:latin typeface="Ubuntu"/>
                <a:ea typeface="Ubuntu"/>
                <a:cs typeface="Ubuntu"/>
                <a:sym typeface="Ubuntu"/>
              </a:rPr>
              <a:t>데이터베이스 </a:t>
            </a:r>
            <a:r>
              <a:rPr lang="ko-KR" sz="9600">
                <a:latin typeface="Ubuntu"/>
                <a:ea typeface="Ubuntu"/>
                <a:cs typeface="Ubuntu"/>
                <a:sym typeface="Ubuntu"/>
              </a:rPr>
              <a:t>-</a:t>
            </a:r>
            <a:r>
              <a:rPr lang="ko-KR" sz="9600">
                <a:latin typeface="Ubuntu"/>
                <a:ea typeface="Ubuntu"/>
                <a:cs typeface="Ubuntu"/>
                <a:sym typeface="Ubuntu"/>
              </a:rPr>
              <a:t> MYSQL</a:t>
            </a:r>
            <a:endParaRPr sz="9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Ubuntu"/>
              <a:buChar char="•"/>
            </a:pPr>
            <a:r>
              <a:rPr lang="ko-KR" sz="9600">
                <a:latin typeface="Ubuntu"/>
                <a:ea typeface="Ubuntu"/>
                <a:cs typeface="Ubuntu"/>
                <a:sym typeface="Ubuntu"/>
              </a:rPr>
              <a:t>지도학습 - Python</a:t>
            </a:r>
            <a:endParaRPr sz="9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선행연구- </a:t>
            </a: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채팅 분석 모델</a:t>
            </a:r>
            <a:endParaRPr b="1" sz="3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838200" y="18187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•"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ChattyFY의 핵심 기능은 각 메시지마다 politeness 점수를 측정하여 수치화하는 것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•"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Politeness 점수를 수치화하기 위해 지도학습과 Ridge 모델을 활용하여 채팅 분석 모델을 생성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-"/>
            </a:pPr>
            <a:r>
              <a:rPr lang="ko-KR" sz="2400">
                <a:latin typeface="Ubuntu"/>
                <a:ea typeface="Ubuntu"/>
                <a:cs typeface="Ubuntu"/>
                <a:sym typeface="Ubuntu"/>
              </a:rPr>
              <a:t>선형 회귀 과정에서 발생할 수 있는 과적합 문제 완화를 위해 Ridge 모델을 선택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d9433912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gun Gothic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모델 생성 진행 과정</a:t>
            </a:r>
            <a:endParaRPr/>
          </a:p>
        </p:txBody>
      </p:sp>
      <p:sp>
        <p:nvSpPr>
          <p:cNvPr id="132" name="Google Shape;132;g251d9433912_0_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•"/>
            </a:pPr>
            <a:r>
              <a:rPr lang="ko-KR" sz="2000">
                <a:latin typeface="Ubuntu"/>
                <a:ea typeface="Ubuntu"/>
                <a:cs typeface="Ubuntu"/>
                <a:sym typeface="Ubuntu"/>
              </a:rPr>
              <a:t>서버 실행전 초기 1회 모델을 생성한 후 생성된 라이브러리를 이용해 개별 채팅 메시지에 예의도 점수를 부여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000"/>
              <a:buFont typeface="Ubuntu"/>
              <a:buChar char="•"/>
            </a:pPr>
            <a:r>
              <a:rPr lang="ko-KR" sz="2000">
                <a:latin typeface="Ubuntu"/>
                <a:ea typeface="Ubuntu"/>
                <a:cs typeface="Ubuntu"/>
                <a:sym typeface="Ubuntu"/>
              </a:rPr>
              <a:t>모델 생성에 소요되는 시간은 약 </a:t>
            </a:r>
            <a:r>
              <a:rPr b="1" lang="ko-KR" sz="2000">
                <a:latin typeface="Ubuntu"/>
                <a:ea typeface="Ubuntu"/>
                <a:cs typeface="Ubuntu"/>
                <a:sym typeface="Ubuntu"/>
              </a:rPr>
              <a:t>573.66초</a:t>
            </a:r>
            <a:endParaRPr b="1" sz="2000"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2000"/>
              <a:buFont typeface="Ubuntu"/>
              <a:buChar char="•"/>
            </a:pPr>
            <a:r>
              <a:rPr lang="ko-KR" sz="2000">
                <a:latin typeface="Ubuntu"/>
                <a:ea typeface="Ubuntu"/>
                <a:cs typeface="Ubuntu"/>
                <a:sym typeface="Ubuntu"/>
              </a:rPr>
              <a:t>개별 채팅 메시지에 예의도 점수를 부과하는데 소요되는 시간은 약 </a:t>
            </a:r>
            <a:r>
              <a:rPr b="1" lang="ko-KR" sz="2000">
                <a:latin typeface="Ubuntu"/>
                <a:ea typeface="Ubuntu"/>
                <a:cs typeface="Ubuntu"/>
                <a:sym typeface="Ubuntu"/>
              </a:rPr>
              <a:t>0.04초 </a:t>
            </a:r>
            <a:endParaRPr b="1" sz="20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3" name="Google Shape;133;g251d943391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75" y="4375500"/>
            <a:ext cx="9806849" cy="14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51d9433912_0_8"/>
          <p:cNvSpPr txBox="1"/>
          <p:nvPr/>
        </p:nvSpPr>
        <p:spPr>
          <a:xfrm>
            <a:off x="1655275" y="6016725"/>
            <a:ext cx="832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&lt;모델 생성 및 벡터화 라이브러리 생성을 위한 Python 스크립트의 일부&gt;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838200" y="220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설계 및 구현 -데이터베이스 설계</a:t>
            </a:r>
            <a:endParaRPr b="1" sz="40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1804" y="1384676"/>
            <a:ext cx="5167312" cy="492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886" y="1384676"/>
            <a:ext cx="5167312" cy="492353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/>
          <p:nvPr/>
        </p:nvSpPr>
        <p:spPr>
          <a:xfrm>
            <a:off x="5486400" y="3545305"/>
            <a:ext cx="915404" cy="4652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948025" y="6364358"/>
            <a:ext cx="251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i="0" lang="ko-KR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DB 초안&gt;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7726954" y="6364346"/>
            <a:ext cx="251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i="0" lang="ko-KR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실제 DB&gt;</a:t>
            </a:r>
            <a:endParaRPr b="1" i="0" sz="16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cb7de57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gun Gothic"/>
              <a:buNone/>
            </a:pPr>
            <a:r>
              <a:rPr b="1" lang="ko-KR" sz="4000">
                <a:latin typeface="Ubuntu"/>
                <a:ea typeface="Ubuntu"/>
                <a:cs typeface="Ubuntu"/>
                <a:sym typeface="Ubuntu"/>
              </a:rPr>
              <a:t>설계 및 구현- 데이터셋 분포, 모델의 오차</a:t>
            </a:r>
            <a:endParaRPr/>
          </a:p>
        </p:txBody>
      </p:sp>
      <p:sp>
        <p:nvSpPr>
          <p:cNvPr id="151" name="Google Shape;151;g251cb7de57a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251cb7de57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00" y="1759950"/>
            <a:ext cx="5876600" cy="40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51cb7de57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9650" y="1759938"/>
            <a:ext cx="4735129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51cb7de57a_0_0"/>
          <p:cNvSpPr txBox="1"/>
          <p:nvPr/>
        </p:nvSpPr>
        <p:spPr>
          <a:xfrm>
            <a:off x="1611325" y="6234700"/>
            <a:ext cx="37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&lt;Politeness.csv 데이터셋의 분포&gt;</a:t>
            </a:r>
            <a:endParaRPr b="1" sz="2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5" name="Google Shape;155;g251cb7de57a_0_0"/>
          <p:cNvSpPr txBox="1"/>
          <p:nvPr/>
        </p:nvSpPr>
        <p:spPr>
          <a:xfrm>
            <a:off x="7060575" y="6180250"/>
            <a:ext cx="434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&lt;학습된 모델의 test데이터에 대한 오차&gt;</a:t>
            </a:r>
            <a:endParaRPr b="1" sz="21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2023-06-12T11:18:39Z</dcterms:created>
  <dc:creator>wlstnwkd3411@naver.com</dc:creator>
</cp:coreProperties>
</file>