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26" r:id="rId2"/>
    <p:sldId id="518" r:id="rId3"/>
    <p:sldId id="555" r:id="rId4"/>
    <p:sldId id="576" r:id="rId5"/>
    <p:sldId id="575" r:id="rId6"/>
    <p:sldId id="578" r:id="rId7"/>
    <p:sldId id="516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4069"/>
    <a:srgbClr val="25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2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70" y="9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C1B30-7A82-43DF-A818-A3DE64774CB0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46937-DE2F-4665-9A21-62075272C2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7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177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158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771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508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753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263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表紙A(白ロゴ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" y="0"/>
            <a:ext cx="12192119" cy="6858000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0" y="4714043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2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24866"/>
            <a:ext cx="9937272" cy="101032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/>
              <a:t>○○○○年○○月○○日</a:t>
            </a:r>
            <a:br>
              <a:rPr lang="ja-JP" altLang="en-US"/>
            </a:br>
            <a:r>
              <a:rPr lang="ja-JP" altLang="en-US"/>
              <a:t>株式会社ＮＴＴデータ　○○○○</a:t>
            </a:r>
            <a:br>
              <a:rPr lang="ja-JP" altLang="en-US"/>
            </a:br>
            <a:r>
              <a:rPr lang="ja-JP" altLang="en-US"/>
              <a:t>○○○○○○○○○○○○</a:t>
            </a:r>
            <a:endParaRPr lang="ja-JP" altLang="en-US" dirty="0"/>
          </a:p>
        </p:txBody>
      </p:sp>
      <p:sp>
        <p:nvSpPr>
          <p:cNvPr id="16" name="タイトル 3"/>
          <p:cNvSpPr>
            <a:spLocks noGrp="1"/>
          </p:cNvSpPr>
          <p:nvPr>
            <p:ph type="title" hasCustomPrompt="1"/>
          </p:nvPr>
        </p:nvSpPr>
        <p:spPr>
          <a:xfrm>
            <a:off x="2207568" y="4771199"/>
            <a:ext cx="993727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>
              <a:defRPr lang="ja-JP" altLang="en-US" spc="0" dirty="0">
                <a:solidFill>
                  <a:srgbClr val="FFFFFF"/>
                </a:solidFill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ja-JP" altLang="en-US"/>
              <a:t>［タイトル（１</a:t>
            </a:r>
            <a:r>
              <a:rPr kumimoji="1" lang="en-US" altLang="ja-JP"/>
              <a:t>〜</a:t>
            </a:r>
            <a:r>
              <a:rPr kumimoji="1" lang="ja-JP" altLang="en-US"/>
              <a:t>３行）］</a:t>
            </a:r>
            <a:endParaRPr kumimoji="1" lang="ja-JP" altLang="en-US" dirty="0"/>
          </a:p>
        </p:txBody>
      </p:sp>
      <p:sp>
        <p:nvSpPr>
          <p:cNvPr id="9" name="TextBox 12"/>
          <p:cNvSpPr txBox="1"/>
          <p:nvPr/>
        </p:nvSpPr>
        <p:spPr>
          <a:xfrm>
            <a:off x="10536125" y="6707601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</a:t>
            </a:r>
            <a:r>
              <a:rPr kumimoji="0" lang="en-US" altLang="ja-JP" sz="800" b="0" i="0" dirty="0" smtClean="0">
                <a:solidFill>
                  <a:srgbClr val="FFFFFF"/>
                </a:solidFill>
                <a:latin typeface="HGPGothicE" charset="-128"/>
                <a:ea typeface="HGPGothicE" charset="-128"/>
                <a:cs typeface="Meiryo UI" pitchFamily="50" charset="-128"/>
              </a:rPr>
              <a:t>2021 </a:t>
            </a:r>
            <a:r>
              <a:rPr kumimoji="0" lang="en-US" altLang="ja-JP" sz="800" b="0" i="0" dirty="0">
                <a:solidFill>
                  <a:srgbClr val="FFFFFF"/>
                </a:solidFill>
                <a:latin typeface="HGPGothicE" charset="-128"/>
                <a:ea typeface="HGPGothicE" charset="-128"/>
                <a:cs typeface="Meiryo UI" pitchFamily="50" charset="-128"/>
              </a:rPr>
              <a:t>NTT DATA Corporation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47A7B74-48AA-304D-8A41-3EA692EE5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6503" y="253134"/>
            <a:ext cx="2635200" cy="9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6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表紙B(Human Blue ロゴ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0" y="4714043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24866"/>
            <a:ext cx="9937272" cy="101032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/>
              <a:t>○○○○年○○月○○日</a:t>
            </a:r>
            <a:br>
              <a:rPr lang="ja-JP" altLang="en-US"/>
            </a:br>
            <a:r>
              <a:rPr lang="ja-JP" altLang="en-US"/>
              <a:t>株式会社ＮＴＴデータ　○○○○</a:t>
            </a:r>
            <a:br>
              <a:rPr lang="ja-JP" altLang="en-US"/>
            </a:br>
            <a:r>
              <a:rPr lang="ja-JP" altLang="en-US"/>
              <a:t>○○○○○○○○○○○○</a:t>
            </a:r>
            <a:endParaRPr lang="ja-JP" altLang="en-US" dirty="0"/>
          </a:p>
        </p:txBody>
      </p:sp>
      <p:sp>
        <p:nvSpPr>
          <p:cNvPr id="12" name="タイトル 3"/>
          <p:cNvSpPr>
            <a:spLocks noGrp="1"/>
          </p:cNvSpPr>
          <p:nvPr>
            <p:ph type="title" hasCustomPrompt="1"/>
          </p:nvPr>
        </p:nvSpPr>
        <p:spPr>
          <a:xfrm>
            <a:off x="2207568" y="4771199"/>
            <a:ext cx="993727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>
              <a:defRPr lang="ja-JP" altLang="en-US" spc="0" dirty="0">
                <a:solidFill>
                  <a:srgbClr val="FFFFFF"/>
                </a:solidFill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ja-JP" altLang="en-US"/>
              <a:t>［タイトル（１</a:t>
            </a:r>
            <a:r>
              <a:rPr kumimoji="1" lang="en-US" altLang="ja-JP"/>
              <a:t>〜</a:t>
            </a:r>
            <a:r>
              <a:rPr kumimoji="1" lang="ja-JP" altLang="en-US"/>
              <a:t>３行）］</a:t>
            </a:r>
            <a:endParaRPr kumimoji="1" lang="ja-JP" altLang="en-US" dirty="0"/>
          </a:p>
        </p:txBody>
      </p:sp>
      <p:sp>
        <p:nvSpPr>
          <p:cNvPr id="8" name="TextBox 12"/>
          <p:cNvSpPr txBox="1"/>
          <p:nvPr/>
        </p:nvSpPr>
        <p:spPr>
          <a:xfrm>
            <a:off x="10536125" y="6707601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</a:t>
            </a:r>
            <a:r>
              <a:rPr kumimoji="0" lang="en-US" altLang="ja-JP" sz="800" b="0" i="0" dirty="0" smtClean="0">
                <a:solidFill>
                  <a:srgbClr val="FFFFFF"/>
                </a:solidFill>
                <a:latin typeface="HGPGothicE" charset="-128"/>
                <a:ea typeface="HGPGothicE" charset="-128"/>
                <a:cs typeface="Meiryo UI" pitchFamily="50" charset="-128"/>
              </a:rPr>
              <a:t>2021 </a:t>
            </a:r>
            <a:r>
              <a:rPr kumimoji="0" lang="en-US" altLang="ja-JP" sz="800" b="0" i="0" dirty="0">
                <a:solidFill>
                  <a:srgbClr val="FFFFFF"/>
                </a:solidFill>
                <a:latin typeface="HGPGothicE" charset="-128"/>
                <a:ea typeface="HGPGothicE" charset="-128"/>
                <a:cs typeface="Meiryo UI" pitchFamily="50" charset="-128"/>
              </a:rPr>
              <a:t>NTT DATA Corporation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611DE41-3F6F-044D-8535-2B53BB9D2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144" y="254820"/>
            <a:ext cx="2635200" cy="9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6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326" y="6504431"/>
            <a:ext cx="1159714" cy="295200"/>
          </a:xfrm>
          <a:prstGeom prst="rect">
            <a:avLst/>
          </a:prstGeom>
        </p:spPr>
      </p:pic>
      <p:sp>
        <p:nvSpPr>
          <p:cNvPr id="20" name="タイトル 17"/>
          <p:cNvSpPr>
            <a:spLocks noGrp="1"/>
          </p:cNvSpPr>
          <p:nvPr>
            <p:ph type="title" hasCustomPrompt="1"/>
          </p:nvPr>
        </p:nvSpPr>
        <p:spPr>
          <a:xfrm>
            <a:off x="172188" y="275"/>
            <a:ext cx="11844000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lang="ja-JP" altLang="en-US" spc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Arial" pitchFamily="34" charset="0"/>
              <a:buNone/>
              <a:tabLst/>
            </a:pPr>
            <a:r>
              <a:rPr kumimoji="1" lang="ja-JP" altLang="en-US" dirty="0"/>
              <a:t>［目次］</a:t>
            </a:r>
          </a:p>
        </p:txBody>
      </p:sp>
      <p:sp>
        <p:nvSpPr>
          <p:cNvPr id="8" name="TextBox 12"/>
          <p:cNvSpPr txBox="1"/>
          <p:nvPr/>
        </p:nvSpPr>
        <p:spPr>
          <a:xfrm>
            <a:off x="208017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</a:t>
            </a:r>
            <a:r>
              <a:rPr kumimoji="0" lang="en-US" altLang="ja-JP" sz="800" b="0" i="0" dirty="0" smtClean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2021 </a:t>
            </a: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NTT DATA Corporation</a:t>
            </a:r>
          </a:p>
        </p:txBody>
      </p:sp>
      <p:sp>
        <p:nvSpPr>
          <p:cNvPr id="10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289684-E3E2-4735-801A-13BFBA854F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08212" y="908049"/>
            <a:ext cx="9446400" cy="5256000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 sz="2000"/>
            </a:lvl1pPr>
            <a:lvl2pPr marL="1123906" indent="-514350">
              <a:buFont typeface="+mj-lt"/>
              <a:buAutoNum type="arabicPeriod"/>
              <a:defRPr sz="2000"/>
            </a:lvl2pPr>
            <a:lvl3pPr marL="1733459" indent="-514350">
              <a:buFont typeface="+mj-lt"/>
              <a:buAutoNum type="arabicPeriod"/>
              <a:defRPr sz="2000"/>
            </a:lvl3pPr>
            <a:lvl4pPr marL="2343012" indent="-514350">
              <a:buFont typeface="+mj-lt"/>
              <a:buAutoNum type="arabicPeriod"/>
              <a:defRPr sz="2000"/>
            </a:lvl4pPr>
            <a:lvl5pPr marL="2952566" indent="-514350">
              <a:buFont typeface="+mj-lt"/>
              <a:buAutoNum type="arabicPeriod"/>
              <a:defRPr sz="2000"/>
            </a:lvl5pPr>
          </a:lstStyle>
          <a:p>
            <a:pPr lvl="0"/>
            <a:r>
              <a:rPr kumimoji="1" lang="ja-JP" altLang="en-US" dirty="0"/>
              <a:t>目次を入力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837179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7333">
          <p15:clr>
            <a:srgbClr val="FBAE40"/>
          </p15:clr>
        </p15:guide>
        <p15:guide id="3" orient="horz" pos="3884">
          <p15:clr>
            <a:srgbClr val="FBAE40"/>
          </p15:clr>
        </p15:guide>
        <p15:guide id="4" pos="139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中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548000" y="979715"/>
            <a:ext cx="9097200" cy="4412378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2400" spc="200" baseline="0">
                <a:solidFill>
                  <a:srgbClr val="FFFFFF"/>
                </a:solidFill>
              </a:defRPr>
            </a:lvl1pPr>
          </a:lstStyle>
          <a:p>
            <a:r>
              <a:rPr kumimoji="1" lang="ja-JP" altLang="en-US" dirty="0"/>
              <a:t>［中扉］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8" name="TextBox 12"/>
          <p:cNvSpPr txBox="1"/>
          <p:nvPr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</a:t>
            </a:r>
            <a:r>
              <a:rPr kumimoji="0" lang="en-US" altLang="ja-JP" sz="800" b="0" i="0" dirty="0" smtClean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2021 </a:t>
            </a: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NTT DATA Corporation</a:t>
            </a:r>
          </a:p>
        </p:txBody>
      </p:sp>
      <p:sp>
        <p:nvSpPr>
          <p:cNvPr id="6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859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72188" y="0"/>
            <a:ext cx="11844000" cy="722902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ja-JP" altLang="en-US" spc="0">
                <a:solidFill>
                  <a:schemeClr val="accent2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ja-JP" altLang="en-US" dirty="0"/>
              <a:t>［タイトル］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D4ECC3-87F6-48DE-A3D9-ACE61020E0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400" y="909850"/>
            <a:ext cx="11113200" cy="525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95569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25">
          <p15:clr>
            <a:srgbClr val="FBAE40"/>
          </p15:clr>
        </p15:guide>
        <p15:guide id="3" orient="horz" pos="3884">
          <p15:clr>
            <a:srgbClr val="FBAE40"/>
          </p15:clr>
        </p15:guide>
        <p15:guide id="4" pos="733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/>
        </p:nvSpPr>
        <p:spPr>
          <a:xfrm>
            <a:off x="0" y="0"/>
            <a:ext cx="12192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3200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72188" y="0"/>
            <a:ext cx="11844000" cy="722902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ja-JP" altLang="en-US" spc="0">
                <a:solidFill>
                  <a:schemeClr val="bg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ja-JP" altLang="en-US" dirty="0"/>
              <a:t>［タイトル］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C7A6FB-DEB1-4E3B-A893-0522D7EE01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7588" y="908050"/>
            <a:ext cx="11113200" cy="525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962087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2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コンテンツC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6" name="コンテンツ プレースホルダー 2"/>
          <p:cNvSpPr>
            <a:spLocks noGrp="1"/>
          </p:cNvSpPr>
          <p:nvPr>
            <p:ph idx="11" hasCustomPrompt="1"/>
          </p:nvPr>
        </p:nvSpPr>
        <p:spPr>
          <a:xfrm>
            <a:off x="4041690" y="2852936"/>
            <a:ext cx="4247179" cy="828102"/>
          </a:xfrm>
          <a:prstGeom prst="rect">
            <a:avLst/>
          </a:prstGeom>
          <a:ln w="38100">
            <a:solidFill>
              <a:schemeClr val="bg1"/>
            </a:solidFill>
            <a:prstDash val="sysDot"/>
          </a:ln>
        </p:spPr>
        <p:txBody>
          <a:bodyPr lIns="90000" anchor="ctr" anchorCtr="1"/>
          <a:lstStyle>
            <a:lvl1pPr marL="0" indent="0" fontAlgn="ctr">
              <a:spcBef>
                <a:spcPts val="0"/>
              </a:spcBef>
              <a:buFontTx/>
              <a:buNone/>
              <a:defRPr sz="2000" b="0" i="0" spc="79" baseline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484862" indent="0" fontAlgn="ctr">
              <a:spcBef>
                <a:spcPts val="0"/>
              </a:spcBef>
              <a:buFontTx/>
              <a:buNone/>
              <a:defRPr sz="1800" b="0" i="0" spc="79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969724" indent="0" fontAlgn="ctr">
              <a:spcBef>
                <a:spcPts val="0"/>
              </a:spcBef>
              <a:buFontTx/>
              <a:buNone/>
              <a:defRPr sz="1800" b="0" i="0" spc="79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454588" indent="0">
              <a:buFontTx/>
              <a:buNone/>
              <a:defRPr>
                <a:solidFill>
                  <a:schemeClr val="tx2"/>
                </a:solidFill>
              </a:defRPr>
            </a:lvl4pPr>
            <a:lvl5pPr marL="1939450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algn="ctr"/>
            <a:r>
              <a:rPr lang="ja-JP" altLang="en-US" sz="1800" spc="200">
                <a:solidFill>
                  <a:srgbClr val="FFFFFF"/>
                </a:solidFill>
                <a:latin typeface="HGPGothicE" charset="-128"/>
                <a:ea typeface="HGPGothicE" charset="-128"/>
                <a:cs typeface="HGPGothicE" charset="-128"/>
              </a:rPr>
              <a:t>写真</a:t>
            </a:r>
            <a:r>
              <a:rPr lang="en-US" altLang="ja-JP" sz="1800" spc="200">
                <a:solidFill>
                  <a:srgbClr val="FFFFFF"/>
                </a:solidFill>
                <a:latin typeface="HGPGothicE" charset="-128"/>
                <a:ea typeface="HGPGothicE" charset="-128"/>
                <a:cs typeface="HGPGothicE" charset="-128"/>
              </a:rPr>
              <a:t>/</a:t>
            </a:r>
            <a:r>
              <a:rPr lang="ja-JP" altLang="en-US" sz="1800" spc="200">
                <a:solidFill>
                  <a:srgbClr val="FFFFFF"/>
                </a:solidFill>
                <a:latin typeface="HGPGothicE" charset="-128"/>
                <a:ea typeface="HGPGothicE" charset="-128"/>
                <a:cs typeface="HGPGothicE" charset="-128"/>
              </a:rPr>
              <a:t>動画を貼付</a:t>
            </a:r>
            <a:endParaRPr lang="ja-JP" altLang="en-US" sz="1800" spc="200" dirty="0">
              <a:solidFill>
                <a:srgbClr val="FFFFFF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</a:t>
            </a:r>
            <a:r>
              <a:rPr kumimoji="0" lang="en-US" altLang="ja-JP" sz="800" b="0" i="0" dirty="0" smtClean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2021 </a:t>
            </a: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NTT DATA Corporation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724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クロージング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5" name="TextBox 12"/>
          <p:cNvSpPr txBox="1"/>
          <p:nvPr/>
        </p:nvSpPr>
        <p:spPr>
          <a:xfrm>
            <a:off x="10416480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</a:t>
            </a:r>
            <a:r>
              <a:rPr kumimoji="0" lang="en-US" altLang="ja-JP" sz="800" b="0" i="0" dirty="0" smtClean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2021 </a:t>
            </a: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NTT DATA Corporation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7310CC0-8B36-8146-A6F6-1F194745B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850" y="2714625"/>
            <a:ext cx="4125600" cy="14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962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180605_1_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3200" rIns="84024" bIns="42012" rtlCol="0" anchor="ctr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0"/>
            <a:ext cx="11844000" cy="684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800" b="1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 dirty="0" smtClean="0"/>
              <a:t>［タイトル］</a:t>
            </a:r>
          </a:p>
        </p:txBody>
      </p:sp>
      <p:sp>
        <p:nvSpPr>
          <p:cNvPr id="6" name="テキスト プレースホルダー 8"/>
          <p:cNvSpPr>
            <a:spLocks noGrp="1"/>
          </p:cNvSpPr>
          <p:nvPr>
            <p:ph type="body" sz="quarter" idx="11"/>
          </p:nvPr>
        </p:nvSpPr>
        <p:spPr>
          <a:xfrm>
            <a:off x="0" y="768350"/>
            <a:ext cx="12192000" cy="492443"/>
          </a:xfrm>
          <a:prstGeom prst="rect">
            <a:avLst/>
          </a:prstGeom>
          <a:solidFill>
            <a:srgbClr val="C9C9C9"/>
          </a:solidFill>
        </p:spPr>
        <p:txBody>
          <a:bodyPr wrap="square" anchor="t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2600" b="1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70131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34124"/>
            <a:ext cx="12192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8" name="TextBox 12"/>
          <p:cNvSpPr txBox="1"/>
          <p:nvPr/>
        </p:nvSpPr>
        <p:spPr>
          <a:xfrm>
            <a:off x="715441" y="6593330"/>
            <a:ext cx="314960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</a:t>
            </a:r>
            <a:r>
              <a:rPr kumimoji="0" lang="en-US" altLang="ja-JP" sz="800" b="0" i="0" dirty="0" smtClean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2021 </a:t>
            </a: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NTT DATA Corporation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578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ja_jp/IAM/latest/UserGuide/troubleshoot_polici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aws.amazon.com/jp/iam/faq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8600" y="962781"/>
            <a:ext cx="10694801" cy="4412378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A-gate</a:t>
            </a:r>
            <a:r>
              <a:rPr lang="ja-JP" altLang="en-US" sz="4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の使い方</a:t>
            </a:r>
            <a:r>
              <a:rPr lang="en-US" altLang="ja-JP" sz="4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4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4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（プリセットロール相当の</a:t>
            </a:r>
            <a:r>
              <a:rPr lang="en-US" altLang="ja-JP" sz="4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IAM</a:t>
            </a:r>
            <a:r>
              <a:rPr lang="ja-JP" altLang="en-US" sz="4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ロール作成編）</a:t>
            </a:r>
            <a:endParaRPr lang="ja-JP" altLang="en-US" sz="4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164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はじめ</a:t>
            </a:r>
            <a:r>
              <a:rPr lang="ja-JP" altLang="en-US" dirty="0"/>
              <a:t>に</a:t>
            </a:r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172188" y="860272"/>
            <a:ext cx="11844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　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はじめに</a:t>
            </a:r>
            <a:endParaRPr lang="en-US" altLang="ja-JP" sz="2800" b="1" u="sng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　本ガイドでは、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A-gate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導入環境で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A-gate</a:t>
            </a:r>
            <a:r>
              <a:rPr lang="ja-JP" altLang="en-US" sz="2800" dirty="0" err="1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が提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供する</a:t>
            </a:r>
            <a:r>
              <a:rPr lang="ja-JP" altLang="en-US" sz="2800" b="1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プリセットロール相当の</a:t>
            </a:r>
            <a:r>
              <a:rPr lang="en-US" altLang="ja-JP" sz="2800" b="1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IAM</a:t>
            </a:r>
            <a:r>
              <a:rPr lang="ja-JP" altLang="en-US" sz="2800" b="1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ロールを作成する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際の手順と注意事項を記載いたしま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す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各プリセットロールに付与されているアクションについては、下記ガイドを参照下さい。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</a:t>
            </a:r>
            <a: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AWS_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ガイド</a:t>
            </a:r>
            <a: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_A-gate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の使い方</a:t>
            </a:r>
            <a: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_IAM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・テナント開発編</a:t>
            </a:r>
            <a: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_【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別紙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シート：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「</a:t>
            </a:r>
            <a: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1_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利用可能な</a:t>
            </a:r>
            <a: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Action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8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　本ガイドの対象となるご利用者様</a:t>
            </a:r>
            <a:endParaRPr lang="en-US" altLang="ja-JP" sz="2800" b="1" u="sng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　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A-gate</a:t>
            </a:r>
            <a:r>
              <a:rPr lang="ja-JP" altLang="en-US" sz="2800" dirty="0" err="1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が提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供するプリセットロール相当の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IAM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ロールを作成される方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（テナント管理者の方）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106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注意事項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72188" y="733246"/>
            <a:ext cx="11844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　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注意</a:t>
            </a:r>
            <a:r>
              <a:rPr lang="ja-JP" altLang="en-US" sz="28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事項</a:t>
            </a:r>
            <a:endParaRPr lang="en-US" altLang="ja-JP" sz="2800" b="1" u="sng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以下のサービスについてはプリセットロール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相当の</a:t>
            </a:r>
            <a: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IAM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ロール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作成することはできません。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800" dirty="0">
                <a:solidFill>
                  <a:srgbClr val="6785C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 </a:t>
            </a:r>
            <a:r>
              <a:rPr lang="en-US" altLang="ja-JP" sz="2800" dirty="0" smtClean="0">
                <a:solidFill>
                  <a:srgbClr val="6785C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IAM</a:t>
            </a:r>
            <a:endParaRPr lang="en-US" altLang="ja-JP" sz="2800" dirty="0">
              <a:solidFill>
                <a:srgbClr val="6785C1">
                  <a:lumMod val="50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rgbClr val="6785C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800" dirty="0" smtClean="0">
                <a:solidFill>
                  <a:srgbClr val="6785C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sz="2800" dirty="0" smtClean="0">
                <a:solidFill>
                  <a:srgbClr val="6785C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Workspaces</a:t>
            </a:r>
            <a:endParaRPr lang="en-US" altLang="ja-JP" sz="2800" dirty="0">
              <a:solidFill>
                <a:srgbClr val="6785C1">
                  <a:lumMod val="50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rgbClr val="6785C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800" dirty="0" smtClean="0">
                <a:solidFill>
                  <a:srgbClr val="6785C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sz="2800" dirty="0" smtClean="0">
                <a:solidFill>
                  <a:srgbClr val="6785C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lang="en-US" altLang="ja-JP" sz="2800" dirty="0" err="1" smtClean="0">
                <a:solidFill>
                  <a:srgbClr val="6785C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Guardduty</a:t>
            </a:r>
            <a:endParaRPr lang="en-US" altLang="ja-JP" sz="2800" dirty="0">
              <a:solidFill>
                <a:srgbClr val="6785C1">
                  <a:lumMod val="50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rgbClr val="6785C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800" dirty="0" smtClean="0">
                <a:solidFill>
                  <a:srgbClr val="6785C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sz="2800" dirty="0" smtClean="0">
                <a:solidFill>
                  <a:srgbClr val="6785C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Route53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ja-JP" sz="2800" dirty="0" smtClean="0">
              <a:solidFill>
                <a:srgbClr val="6785C1">
                  <a:lumMod val="50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rgbClr val="6785C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上記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サービスの操作は</a:t>
            </a:r>
            <a:r>
              <a:rPr lang="en-US" altLang="ja-JP" sz="2800" b="1" u="sng" dirty="0" smtClean="0">
                <a:solidFill>
                  <a:srgbClr val="6785C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A-gate</a:t>
            </a:r>
            <a:r>
              <a:rPr lang="ja-JP" altLang="en-US" sz="2800" b="1" u="sng" dirty="0">
                <a:solidFill>
                  <a:srgbClr val="6785C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のプリセットロール</a:t>
            </a:r>
            <a:r>
              <a:rPr lang="ja-JP" altLang="en-US" sz="2800" dirty="0">
                <a:solidFill>
                  <a:srgbClr val="6785C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をご利用ください</a:t>
            </a:r>
            <a:r>
              <a:rPr lang="ja-JP" altLang="en-US" sz="2800" dirty="0" smtClean="0">
                <a:solidFill>
                  <a:srgbClr val="6785C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endParaRPr lang="en-US" altLang="ja-JP" sz="2800" dirty="0" smtClean="0">
              <a:solidFill>
                <a:srgbClr val="6785C1">
                  <a:lumMod val="50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800" dirty="0">
              <a:solidFill>
                <a:srgbClr val="6785C1">
                  <a:lumMod val="50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77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注意事項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72188" y="733246"/>
            <a:ext cx="11844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　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注意事項（</a:t>
            </a:r>
            <a:r>
              <a:rPr lang="en-US" altLang="ja-JP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AWS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の仕様に関する制約）</a:t>
            </a:r>
            <a:endParaRPr lang="en-US" altLang="ja-JP" sz="2800" b="1" u="sng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</a:t>
            </a:r>
            <a: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ポリシーに記載できる文字数は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6,144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文字です。</a:t>
            </a:r>
            <a:endParaRPr lang="en-US" altLang="ja-JP" sz="28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</a:t>
            </a:r>
            <a: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ロールにアタッチできるポリシー数の上限は</a:t>
            </a:r>
            <a: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です。</a:t>
            </a:r>
            <a:endParaRPr lang="en-US" altLang="ja-JP" sz="28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 smtClean="0">
                <a:solidFill>
                  <a:srgbClr val="6785C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上記を含む</a:t>
            </a:r>
            <a:r>
              <a:rPr lang="en-US" altLang="ja-JP" sz="2800" dirty="0" smtClean="0">
                <a:solidFill>
                  <a:srgbClr val="6785C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IAM</a:t>
            </a:r>
            <a:r>
              <a:rPr lang="ja-JP" altLang="en-US" sz="2800" dirty="0" smtClean="0">
                <a:solidFill>
                  <a:srgbClr val="6785C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ロール、</a:t>
            </a:r>
            <a:r>
              <a:rPr lang="en-US" altLang="ja-JP" sz="2800" dirty="0" smtClean="0">
                <a:solidFill>
                  <a:srgbClr val="6785C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IAM</a:t>
            </a:r>
            <a:r>
              <a:rPr lang="ja-JP" altLang="en-US" sz="2800" dirty="0" smtClean="0">
                <a:solidFill>
                  <a:srgbClr val="6785C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ポリシーに関する制約は</a:t>
            </a:r>
            <a:r>
              <a:rPr lang="ja-JP" altLang="en-US" sz="2800" dirty="0" smtClean="0">
                <a:solidFill>
                  <a:srgbClr val="6785C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下記参考</a:t>
            </a:r>
            <a:r>
              <a:rPr lang="en-US" altLang="ja-JP" sz="2800" dirty="0" smtClean="0">
                <a:solidFill>
                  <a:srgbClr val="6785C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URL</a:t>
            </a:r>
            <a:r>
              <a:rPr lang="ja-JP" altLang="en-US" sz="2800" dirty="0" smtClean="0">
                <a:solidFill>
                  <a:srgbClr val="6785C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を参照ください。</a:t>
            </a:r>
            <a:endParaRPr lang="en-US" altLang="ja-JP" sz="2800" dirty="0" smtClean="0">
              <a:solidFill>
                <a:srgbClr val="6785C1">
                  <a:lumMod val="50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rgbClr val="6785C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endParaRPr lang="en-US" altLang="ja-JP" sz="2800" dirty="0" smtClean="0">
              <a:solidFill>
                <a:srgbClr val="6785C1">
                  <a:lumMod val="50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 smtClean="0">
                <a:solidFill>
                  <a:srgbClr val="6785C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参考</a:t>
            </a:r>
            <a:r>
              <a:rPr lang="en-US" altLang="ja-JP" sz="2800" dirty="0" smtClean="0">
                <a:solidFill>
                  <a:srgbClr val="6785C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URL</a:t>
            </a:r>
            <a:r>
              <a:rPr lang="ja-JP" altLang="en-US" sz="2800" dirty="0" smtClean="0">
                <a:solidFill>
                  <a:srgbClr val="6785C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endParaRPr lang="en-US" altLang="ja-JP" sz="2800" dirty="0" smtClean="0">
              <a:solidFill>
                <a:srgbClr val="6785C1">
                  <a:lumMod val="50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 smtClean="0">
                <a:solidFill>
                  <a:srgbClr val="6785C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・「</a:t>
            </a:r>
            <a:r>
              <a:rPr lang="en-US" altLang="ja-JP" sz="2800" dirty="0" smtClean="0">
                <a:solidFill>
                  <a:srgbClr val="6785C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IAM </a:t>
            </a:r>
            <a:r>
              <a:rPr lang="ja-JP" altLang="en-US" sz="2800" dirty="0">
                <a:solidFill>
                  <a:srgbClr val="6785C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ポリシーの</a:t>
            </a:r>
            <a:r>
              <a:rPr lang="ja-JP" altLang="en-US" sz="2800" dirty="0" smtClean="0">
                <a:solidFill>
                  <a:srgbClr val="6785C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トラブルシューティング」</a:t>
            </a:r>
            <a:r>
              <a:rPr lang="en-US" altLang="ja-JP" sz="2800" dirty="0" smtClean="0">
                <a:solidFill>
                  <a:srgbClr val="6785C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"/>
              </a:rPr>
              <a:t>https</a:t>
            </a:r>
            <a:r>
              <a:rPr lang="en-US" altLang="ja-JP" sz="2800" dirty="0">
                <a:solidFill>
                  <a:srgbClr val="6785C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"/>
              </a:rPr>
              <a:t>://</a:t>
            </a:r>
            <a:r>
              <a:rPr lang="en-US" altLang="ja-JP" sz="2800" dirty="0" smtClean="0">
                <a:solidFill>
                  <a:srgbClr val="6785C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"/>
              </a:rPr>
              <a:t>docs.aws.amazon.com/ja_jp/IAM/latest/UserGuide/troubleshoot_policies.html</a:t>
            </a:r>
            <a:endParaRPr lang="en-US" altLang="ja-JP" sz="2800" dirty="0" smtClean="0">
              <a:solidFill>
                <a:srgbClr val="6785C1">
                  <a:lumMod val="50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 smtClean="0">
                <a:solidFill>
                  <a:srgbClr val="6785C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・「よくある質問 </a:t>
            </a:r>
            <a:r>
              <a:rPr lang="en-US" altLang="ja-JP" sz="2800" dirty="0" smtClean="0">
                <a:solidFill>
                  <a:srgbClr val="6785C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– AWS IAM</a:t>
            </a:r>
            <a:r>
              <a:rPr lang="ja-JP" altLang="en-US" sz="2800" dirty="0" smtClean="0">
                <a:solidFill>
                  <a:srgbClr val="6785C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</a:t>
            </a:r>
            <a:endParaRPr lang="en-US" altLang="ja-JP" sz="2800" dirty="0" smtClean="0">
              <a:solidFill>
                <a:srgbClr val="6785C1">
                  <a:lumMod val="50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6785C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4"/>
              </a:rPr>
              <a:t>https://aws.amazon.com/jp/iam/faqs</a:t>
            </a:r>
            <a:r>
              <a:rPr lang="en-US" altLang="ja-JP" sz="2800" dirty="0" smtClean="0">
                <a:solidFill>
                  <a:srgbClr val="6785C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4"/>
              </a:rPr>
              <a:t>/</a:t>
            </a:r>
            <a:endParaRPr lang="en-US" altLang="ja-JP" sz="2800" dirty="0" smtClean="0">
              <a:solidFill>
                <a:srgbClr val="6785C1">
                  <a:lumMod val="50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129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作成手順</a:t>
            </a:r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3454016" y="5937308"/>
            <a:ext cx="4196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例：サービス</a:t>
            </a:r>
            <a:r>
              <a:rPr lang="en-US" altLang="ja-JP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NW</a:t>
            </a:r>
            <a:r>
              <a:rPr lang="ja-JP" altLang="en-US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管理を選択した場合</a:t>
            </a:r>
            <a:endParaRPr lang="en-US" altLang="ja-JP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-736" t="12056" r="2269" b="26557"/>
          <a:stretch/>
        </p:blipFill>
        <p:spPr>
          <a:xfrm>
            <a:off x="2696918" y="4274093"/>
            <a:ext cx="6798164" cy="1557867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72188" y="860272"/>
            <a:ext cx="11844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■手順</a:t>
            </a:r>
            <a:endParaRPr lang="en-US" altLang="ja-JP" sz="28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作成したいプリセットロールを決定する。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 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」で決定したプリセットロールに付与されているアクションを以下のドキュメントで確認する。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</a:t>
            </a:r>
            <a: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AWS_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ガイド</a:t>
            </a:r>
            <a: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_A-gate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の使い方</a:t>
            </a:r>
            <a: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_IAM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・テナント開発編</a:t>
            </a:r>
            <a: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_【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別紙</a:t>
            </a:r>
            <a: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</a:t>
            </a:r>
            <a:endParaRPr lang="en-US" altLang="ja-JP" sz="28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シート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 「</a:t>
            </a:r>
            <a: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1_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利用可能な</a:t>
            </a:r>
            <a: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Action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</a:t>
            </a:r>
            <a:endParaRPr lang="en-US" altLang="ja-JP" sz="28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 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したい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プリセットロール名にフィルターをかけ、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〇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選択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する。</a:t>
            </a:r>
            <a:endParaRPr lang="en-US" altLang="ja-JP" sz="28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6934199" y="4378840"/>
            <a:ext cx="795867" cy="14700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364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作成手順</a:t>
            </a:r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172188" y="860272"/>
            <a:ext cx="11844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■手順（続き）</a:t>
            </a:r>
            <a:endParaRPr lang="en-US" altLang="ja-JP" sz="28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 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「利用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可能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“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サービス名</a:t>
            </a:r>
            <a: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:Action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名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列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に表示されたアクションを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IAM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ポリシーに記載する。</a:t>
            </a:r>
            <a:endParaRPr lang="en-US" altLang="ja-JP" sz="28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 IAM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ポリシーを作成し、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IAM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ロールにアタッチする。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8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 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本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手順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において例外登録は不要です。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06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変更</a:t>
            </a:r>
            <a:r>
              <a:rPr lang="ja-JP" altLang="en-US" dirty="0" smtClean="0"/>
              <a:t>履歴</a:t>
            </a:r>
            <a:endParaRPr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526334"/>
              </p:ext>
            </p:extLst>
          </p:nvPr>
        </p:nvGraphicFramePr>
        <p:xfrm>
          <a:off x="402489" y="965850"/>
          <a:ext cx="11461264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7080">
                  <a:extLst>
                    <a:ext uri="{9D8B030D-6E8A-4147-A177-3AD203B41FA5}">
                      <a16:colId xmlns:a16="http://schemas.microsoft.com/office/drawing/2014/main" val="137099047"/>
                    </a:ext>
                  </a:extLst>
                </a:gridCol>
                <a:gridCol w="597877">
                  <a:extLst>
                    <a:ext uri="{9D8B030D-6E8A-4147-A177-3AD203B41FA5}">
                      <a16:colId xmlns:a16="http://schemas.microsoft.com/office/drawing/2014/main" val="1202643488"/>
                    </a:ext>
                  </a:extLst>
                </a:gridCol>
                <a:gridCol w="9179169">
                  <a:extLst>
                    <a:ext uri="{9D8B030D-6E8A-4147-A177-3AD203B41FA5}">
                      <a16:colId xmlns:a16="http://schemas.microsoft.com/office/drawing/2014/main" val="912498628"/>
                    </a:ext>
                  </a:extLst>
                </a:gridCol>
                <a:gridCol w="1137138">
                  <a:extLst>
                    <a:ext uri="{9D8B030D-6E8A-4147-A177-3AD203B41FA5}">
                      <a16:colId xmlns:a16="http://schemas.microsoft.com/office/drawing/2014/main" val="593561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/>
                        <a:t>項番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err="1" smtClean="0"/>
                        <a:t>Ver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/>
                        <a:t>修正内容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/>
                        <a:t>修正日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8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1.00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初版制定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2021/11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35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1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054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82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9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7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238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2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59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プレゼンテーションテンプレート2017">
  <a:themeElements>
    <a:clrScheme name="NTT DATA COLOR MASTER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ユーザー定義 2">
      <a:majorFont>
        <a:latin typeface="HGPｺﾞｼｯｸE"/>
        <a:ea typeface="HGPｺﾞｼｯｸE"/>
        <a:cs typeface=""/>
      </a:majorFont>
      <a:minorFont>
        <a:latin typeface="HGPｺﾞｼｯｸE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20" id="{9071B18C-AB37-F449-AA4F-DC3EE43039E6}" vid="{7FA1D19E-BDD0-904D-BFB1-053B342FA9C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Presentation_Template_169_JP</Template>
  <TotalTime>9493</TotalTime>
  <Words>451</Words>
  <Application>Microsoft Office PowerPoint</Application>
  <PresentationFormat>ワイド画面</PresentationFormat>
  <Paragraphs>67</Paragraphs>
  <Slides>7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HGPGothicE</vt:lpstr>
      <vt:lpstr>HGPGothicE</vt:lpstr>
      <vt:lpstr>HGP創英角ｺﾞｼｯｸUB</vt:lpstr>
      <vt:lpstr>Meiryo UI</vt:lpstr>
      <vt:lpstr>MS PGothic</vt:lpstr>
      <vt:lpstr>游ゴシック</vt:lpstr>
      <vt:lpstr>Arial</vt:lpstr>
      <vt:lpstr>プレゼンテーションテンプレート2017</vt:lpstr>
      <vt:lpstr>A-gateの使い方 （プリセットロール相当のIAMロール作成編）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NTTDATA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パブリッククラウド活用バイブル</dc:title>
  <dc:creator>山中 崇広</dc:creator>
  <cp:lastModifiedBy>石井　まゆ</cp:lastModifiedBy>
  <cp:revision>727</cp:revision>
  <dcterms:created xsi:type="dcterms:W3CDTF">2018-07-31T01:26:43Z</dcterms:created>
  <dcterms:modified xsi:type="dcterms:W3CDTF">2021-11-30T09:21:29Z</dcterms:modified>
</cp:coreProperties>
</file>