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57" r:id="rId2"/>
    <p:sldId id="383" r:id="rId3"/>
    <p:sldId id="391" r:id="rId4"/>
    <p:sldId id="392" r:id="rId5"/>
    <p:sldId id="396" r:id="rId6"/>
    <p:sldId id="397" r:id="rId7"/>
    <p:sldId id="399" r:id="rId8"/>
    <p:sldId id="398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28" autoAdjust="0"/>
    <p:restoredTop sz="93675" autoAdjust="0"/>
  </p:normalViewPr>
  <p:slideViewPr>
    <p:cSldViewPr snapToGrid="0" showGuides="1">
      <p:cViewPr varScale="1">
        <p:scale>
          <a:sx n="97" d="100"/>
          <a:sy n="97" d="100"/>
        </p:scale>
        <p:origin x="19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C1B30-7A82-43DF-A818-A3DE64774CB0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46937-DE2F-4665-9A21-62075272C2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72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6937-DE2F-4665-9A21-62075272C2F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635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6937-DE2F-4665-9A21-62075272C2F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738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6937-DE2F-4665-9A21-62075272C2F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6233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6937-DE2F-4665-9A21-62075272C2F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9049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6937-DE2F-4665-9A21-62075272C2F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31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表紙A(白ロゴ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" y="0"/>
            <a:ext cx="12192119" cy="6858000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0" y="4714043"/>
            <a:ext cx="12192119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2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24866"/>
            <a:ext cx="9937272" cy="101032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/>
              <a:t>○○○○年○○月○○日</a:t>
            </a:r>
            <a:br>
              <a:rPr lang="ja-JP" altLang="en-US"/>
            </a:br>
            <a:r>
              <a:rPr lang="ja-JP" altLang="en-US"/>
              <a:t>株式会社ＮＴＴデータ　○○○○</a:t>
            </a:r>
            <a:br>
              <a:rPr lang="ja-JP" altLang="en-US"/>
            </a:br>
            <a:r>
              <a:rPr lang="ja-JP" altLang="en-US"/>
              <a:t>○○○○○○○○○○○○</a:t>
            </a:r>
            <a:endParaRPr lang="ja-JP" altLang="en-US" dirty="0"/>
          </a:p>
        </p:txBody>
      </p:sp>
      <p:sp>
        <p:nvSpPr>
          <p:cNvPr id="16" name="タイトル 3"/>
          <p:cNvSpPr>
            <a:spLocks noGrp="1"/>
          </p:cNvSpPr>
          <p:nvPr>
            <p:ph type="title" hasCustomPrompt="1"/>
          </p:nvPr>
        </p:nvSpPr>
        <p:spPr>
          <a:xfrm>
            <a:off x="2207568" y="4771199"/>
            <a:ext cx="993727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>
              <a:defRPr lang="ja-JP" altLang="en-US" spc="0" dirty="0">
                <a:solidFill>
                  <a:srgbClr val="FFFFFF"/>
                </a:solidFill>
              </a:defRPr>
            </a:lvl1pPr>
          </a:lstStyle>
          <a:p>
            <a:pPr marL="0" lvl="0" indent="0" fontAlgn="ctr">
              <a:spcBef>
                <a:spcPts val="0"/>
              </a:spcBef>
              <a:buFont typeface="Arial" pitchFamily="34" charset="0"/>
              <a:buNone/>
            </a:pPr>
            <a:r>
              <a:rPr kumimoji="1" lang="ja-JP" altLang="en-US"/>
              <a:t>［タイトル（１</a:t>
            </a:r>
            <a:r>
              <a:rPr kumimoji="1" lang="en-US" altLang="ja-JP"/>
              <a:t>〜</a:t>
            </a:r>
            <a:r>
              <a:rPr kumimoji="1" lang="ja-JP" altLang="en-US"/>
              <a:t>３行）］</a:t>
            </a:r>
            <a:endParaRPr kumimoji="1" lang="ja-JP" altLang="en-US" dirty="0"/>
          </a:p>
        </p:txBody>
      </p:sp>
      <p:sp>
        <p:nvSpPr>
          <p:cNvPr id="9" name="TextBox 12"/>
          <p:cNvSpPr txBox="1"/>
          <p:nvPr/>
        </p:nvSpPr>
        <p:spPr>
          <a:xfrm>
            <a:off x="10536125" y="6707601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</a:t>
            </a:r>
            <a:r>
              <a:rPr kumimoji="0" lang="en-US" altLang="ja-JP" sz="800" b="0" i="0" dirty="0" smtClean="0">
                <a:solidFill>
                  <a:srgbClr val="FFFFFF"/>
                </a:solidFill>
                <a:latin typeface="HGPGothicE" charset="-128"/>
                <a:ea typeface="HGPGothicE" charset="-128"/>
                <a:cs typeface="Meiryo UI" pitchFamily="50" charset="-128"/>
              </a:rPr>
              <a:t>2022 </a:t>
            </a:r>
            <a:r>
              <a:rPr kumimoji="0" lang="en-US" altLang="ja-JP" sz="800" b="0" i="0" dirty="0">
                <a:solidFill>
                  <a:srgbClr val="FFFFFF"/>
                </a:solidFill>
                <a:latin typeface="HGPGothicE" charset="-128"/>
                <a:ea typeface="HGPGothicE" charset="-128"/>
                <a:cs typeface="Meiryo UI" pitchFamily="50" charset="-128"/>
              </a:rPr>
              <a:t>NTT DATA Corporation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47A7B74-48AA-304D-8A41-3EA692EE5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6503" y="253134"/>
            <a:ext cx="2635200" cy="9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6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表紙B(Human Blue ロゴ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0" y="4714043"/>
            <a:ext cx="12192119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24866"/>
            <a:ext cx="9937272" cy="101032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/>
              <a:t>○○○○年○○月○○日</a:t>
            </a:r>
            <a:br>
              <a:rPr lang="ja-JP" altLang="en-US"/>
            </a:br>
            <a:r>
              <a:rPr lang="ja-JP" altLang="en-US"/>
              <a:t>株式会社ＮＴＴデータ　○○○○</a:t>
            </a:r>
            <a:br>
              <a:rPr lang="ja-JP" altLang="en-US"/>
            </a:br>
            <a:r>
              <a:rPr lang="ja-JP" altLang="en-US"/>
              <a:t>○○○○○○○○○○○○</a:t>
            </a:r>
            <a:endParaRPr lang="ja-JP" altLang="en-US" dirty="0"/>
          </a:p>
        </p:txBody>
      </p:sp>
      <p:sp>
        <p:nvSpPr>
          <p:cNvPr id="12" name="タイトル 3"/>
          <p:cNvSpPr>
            <a:spLocks noGrp="1"/>
          </p:cNvSpPr>
          <p:nvPr>
            <p:ph type="title" hasCustomPrompt="1"/>
          </p:nvPr>
        </p:nvSpPr>
        <p:spPr>
          <a:xfrm>
            <a:off x="2207568" y="4771199"/>
            <a:ext cx="993727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>
              <a:defRPr lang="ja-JP" altLang="en-US" spc="0" dirty="0">
                <a:solidFill>
                  <a:srgbClr val="FFFFFF"/>
                </a:solidFill>
              </a:defRPr>
            </a:lvl1pPr>
          </a:lstStyle>
          <a:p>
            <a:pPr marL="0" lvl="0" indent="0" fontAlgn="ctr">
              <a:spcBef>
                <a:spcPts val="0"/>
              </a:spcBef>
              <a:buFont typeface="Arial" pitchFamily="34" charset="0"/>
              <a:buNone/>
            </a:pPr>
            <a:r>
              <a:rPr kumimoji="1" lang="ja-JP" altLang="en-US"/>
              <a:t>［タイトル（１</a:t>
            </a:r>
            <a:r>
              <a:rPr kumimoji="1" lang="en-US" altLang="ja-JP"/>
              <a:t>〜</a:t>
            </a:r>
            <a:r>
              <a:rPr kumimoji="1" lang="ja-JP" altLang="en-US"/>
              <a:t>３行）］</a:t>
            </a:r>
            <a:endParaRPr kumimoji="1" lang="ja-JP" altLang="en-US" dirty="0"/>
          </a:p>
        </p:txBody>
      </p:sp>
      <p:sp>
        <p:nvSpPr>
          <p:cNvPr id="8" name="TextBox 12"/>
          <p:cNvSpPr txBox="1"/>
          <p:nvPr/>
        </p:nvSpPr>
        <p:spPr>
          <a:xfrm>
            <a:off x="10536125" y="6707601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</a:t>
            </a:r>
            <a:r>
              <a:rPr kumimoji="0" lang="en-US" altLang="ja-JP" sz="800" b="0" i="0" dirty="0" smtClean="0">
                <a:solidFill>
                  <a:srgbClr val="FFFFFF"/>
                </a:solidFill>
                <a:latin typeface="HGPGothicE" charset="-128"/>
                <a:ea typeface="HGPGothicE" charset="-128"/>
                <a:cs typeface="Meiryo UI" pitchFamily="50" charset="-128"/>
              </a:rPr>
              <a:t>2022 </a:t>
            </a:r>
            <a:r>
              <a:rPr kumimoji="0" lang="en-US" altLang="ja-JP" sz="800" b="0" i="0" dirty="0">
                <a:solidFill>
                  <a:srgbClr val="FFFFFF"/>
                </a:solidFill>
                <a:latin typeface="HGPGothicE" charset="-128"/>
                <a:ea typeface="HGPGothicE" charset="-128"/>
                <a:cs typeface="Meiryo UI" pitchFamily="50" charset="-128"/>
              </a:rPr>
              <a:t>NTT DATA Corporation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4611DE41-3F6F-044D-8535-2B53BB9D2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144" y="254820"/>
            <a:ext cx="2635200" cy="9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6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326" y="6504431"/>
            <a:ext cx="1159714" cy="295200"/>
          </a:xfrm>
          <a:prstGeom prst="rect">
            <a:avLst/>
          </a:prstGeom>
        </p:spPr>
      </p:pic>
      <p:sp>
        <p:nvSpPr>
          <p:cNvPr id="20" name="タイトル 17"/>
          <p:cNvSpPr>
            <a:spLocks noGrp="1"/>
          </p:cNvSpPr>
          <p:nvPr>
            <p:ph type="title" hasCustomPrompt="1"/>
          </p:nvPr>
        </p:nvSpPr>
        <p:spPr>
          <a:xfrm>
            <a:off x="172188" y="275"/>
            <a:ext cx="11844000" cy="73079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lang="ja-JP" altLang="en-US" spc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Arial" pitchFamily="34" charset="0"/>
              <a:buNone/>
              <a:tabLst/>
            </a:pPr>
            <a:r>
              <a:rPr kumimoji="1" lang="ja-JP" altLang="en-US" dirty="0"/>
              <a:t>［目次］</a:t>
            </a:r>
          </a:p>
        </p:txBody>
      </p:sp>
      <p:sp>
        <p:nvSpPr>
          <p:cNvPr id="8" name="TextBox 12"/>
          <p:cNvSpPr txBox="1"/>
          <p:nvPr/>
        </p:nvSpPr>
        <p:spPr>
          <a:xfrm>
            <a:off x="2080172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</a:t>
            </a:r>
            <a:r>
              <a:rPr kumimoji="0" lang="en-US" altLang="ja-JP" sz="800" b="0" i="0" dirty="0" smtClean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2022 </a:t>
            </a:r>
            <a:r>
              <a:rPr kumimoji="0" lang="en-US" altLang="ja-JP" sz="800" b="0" i="0" dirty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NTT DATA Corporation</a:t>
            </a:r>
          </a:p>
        </p:txBody>
      </p:sp>
      <p:sp>
        <p:nvSpPr>
          <p:cNvPr id="10" name="TextBox 16"/>
          <p:cNvSpPr txBox="1"/>
          <p:nvPr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tx1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7289684-E3E2-4735-801A-13BFBA854FC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08212" y="908049"/>
            <a:ext cx="9446400" cy="5256000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 sz="2000"/>
            </a:lvl1pPr>
            <a:lvl2pPr marL="1123906" indent="-514350">
              <a:buFont typeface="+mj-lt"/>
              <a:buAutoNum type="arabicPeriod"/>
              <a:defRPr sz="2000"/>
            </a:lvl2pPr>
            <a:lvl3pPr marL="1733459" indent="-514350">
              <a:buFont typeface="+mj-lt"/>
              <a:buAutoNum type="arabicPeriod"/>
              <a:defRPr sz="2000"/>
            </a:lvl3pPr>
            <a:lvl4pPr marL="2343012" indent="-514350">
              <a:buFont typeface="+mj-lt"/>
              <a:buAutoNum type="arabicPeriod"/>
              <a:defRPr sz="2000"/>
            </a:lvl4pPr>
            <a:lvl5pPr marL="2952566" indent="-514350">
              <a:buFont typeface="+mj-lt"/>
              <a:buAutoNum type="arabicPeriod"/>
              <a:defRPr sz="2000"/>
            </a:lvl5pPr>
          </a:lstStyle>
          <a:p>
            <a:pPr lvl="0"/>
            <a:r>
              <a:rPr kumimoji="1" lang="ja-JP" altLang="en-US" dirty="0"/>
              <a:t>目次を入力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7837179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7333">
          <p15:clr>
            <a:srgbClr val="FBAE40"/>
          </p15:clr>
        </p15:guide>
        <p15:guide id="3" orient="horz" pos="3884">
          <p15:clr>
            <a:srgbClr val="FBAE40"/>
          </p15:clr>
        </p15:guide>
        <p15:guide id="4" pos="139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中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548000" y="979715"/>
            <a:ext cx="9097200" cy="4412378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2400" spc="200" baseline="0">
                <a:solidFill>
                  <a:srgbClr val="FFFFFF"/>
                </a:solidFill>
              </a:defRPr>
            </a:lvl1pPr>
          </a:lstStyle>
          <a:p>
            <a:r>
              <a:rPr kumimoji="1" lang="ja-JP" altLang="en-US" dirty="0"/>
              <a:t>［中扉］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8" name="TextBox 12"/>
          <p:cNvSpPr txBox="1"/>
          <p:nvPr/>
        </p:nvSpPr>
        <p:spPr>
          <a:xfrm>
            <a:off x="231284" y="6593330"/>
            <a:ext cx="1616243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</a:t>
            </a:r>
            <a:r>
              <a:rPr kumimoji="0" lang="en-US" altLang="ja-JP" sz="800" b="0" i="0" dirty="0" smtClean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2022 </a:t>
            </a:r>
            <a:r>
              <a:rPr kumimoji="0" lang="en-US" altLang="ja-JP" sz="800" b="0" i="0" dirty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NTT DATA Corporation</a:t>
            </a:r>
          </a:p>
        </p:txBody>
      </p:sp>
      <p:sp>
        <p:nvSpPr>
          <p:cNvPr id="6" name="TextBox 16"/>
          <p:cNvSpPr txBox="1"/>
          <p:nvPr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859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72188" y="0"/>
            <a:ext cx="11844000" cy="722902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>
              <a:defRPr lang="ja-JP" altLang="en-US" spc="0">
                <a:solidFill>
                  <a:schemeClr val="accent2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ja-JP" altLang="en-US" dirty="0"/>
              <a:t>［タイトル］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D4ECC3-87F6-48DE-A3D9-ACE61020E0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9400" y="909850"/>
            <a:ext cx="11113200" cy="525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95569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25">
          <p15:clr>
            <a:srgbClr val="FBAE40"/>
          </p15:clr>
        </p15:guide>
        <p15:guide id="3" orient="horz" pos="3884">
          <p15:clr>
            <a:srgbClr val="FBAE40"/>
          </p15:clr>
        </p15:guide>
        <p15:guide id="4" pos="733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/>
        </p:nvSpPr>
        <p:spPr>
          <a:xfrm>
            <a:off x="0" y="0"/>
            <a:ext cx="12192000" cy="7337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3200" rIns="84024" bIns="42012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72188" y="0"/>
            <a:ext cx="11844000" cy="722902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>
              <a:defRPr lang="ja-JP" altLang="en-US" spc="0">
                <a:solidFill>
                  <a:schemeClr val="bg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ja-JP" altLang="en-US" dirty="0"/>
              <a:t>［タイトル］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C7A6FB-DEB1-4E3B-A893-0522D7EE01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7588" y="908050"/>
            <a:ext cx="11113200" cy="525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1962087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2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コンテンツC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6" name="コンテンツ プレースホルダー 2"/>
          <p:cNvSpPr>
            <a:spLocks noGrp="1"/>
          </p:cNvSpPr>
          <p:nvPr>
            <p:ph idx="11" hasCustomPrompt="1"/>
          </p:nvPr>
        </p:nvSpPr>
        <p:spPr>
          <a:xfrm>
            <a:off x="4041690" y="2852936"/>
            <a:ext cx="4247179" cy="828102"/>
          </a:xfrm>
          <a:prstGeom prst="rect">
            <a:avLst/>
          </a:prstGeom>
          <a:ln w="38100">
            <a:solidFill>
              <a:schemeClr val="bg1"/>
            </a:solidFill>
            <a:prstDash val="sysDot"/>
          </a:ln>
        </p:spPr>
        <p:txBody>
          <a:bodyPr lIns="90000" anchor="ctr" anchorCtr="1"/>
          <a:lstStyle>
            <a:lvl1pPr marL="0" indent="0" fontAlgn="ctr">
              <a:spcBef>
                <a:spcPts val="0"/>
              </a:spcBef>
              <a:buFontTx/>
              <a:buNone/>
              <a:defRPr sz="2000" b="0" i="0" spc="79" baseline="0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484862" indent="0" fontAlgn="ctr">
              <a:spcBef>
                <a:spcPts val="0"/>
              </a:spcBef>
              <a:buFontTx/>
              <a:buNone/>
              <a:defRPr sz="1800" b="0" i="0" spc="79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969724" indent="0" fontAlgn="ctr">
              <a:spcBef>
                <a:spcPts val="0"/>
              </a:spcBef>
              <a:buFontTx/>
              <a:buNone/>
              <a:defRPr sz="1800" b="0" i="0" spc="79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454588" indent="0">
              <a:buFontTx/>
              <a:buNone/>
              <a:defRPr>
                <a:solidFill>
                  <a:schemeClr val="tx2"/>
                </a:solidFill>
              </a:defRPr>
            </a:lvl4pPr>
            <a:lvl5pPr marL="1939450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algn="ctr"/>
            <a:r>
              <a:rPr lang="ja-JP" altLang="en-US" sz="1800" spc="200">
                <a:solidFill>
                  <a:srgbClr val="FFFFFF"/>
                </a:solidFill>
                <a:latin typeface="HGPGothicE" charset="-128"/>
                <a:ea typeface="HGPGothicE" charset="-128"/>
                <a:cs typeface="HGPGothicE" charset="-128"/>
              </a:rPr>
              <a:t>写真</a:t>
            </a:r>
            <a:r>
              <a:rPr lang="en-US" altLang="ja-JP" sz="1800" spc="200">
                <a:solidFill>
                  <a:srgbClr val="FFFFFF"/>
                </a:solidFill>
                <a:latin typeface="HGPGothicE" charset="-128"/>
                <a:ea typeface="HGPGothicE" charset="-128"/>
                <a:cs typeface="HGPGothicE" charset="-128"/>
              </a:rPr>
              <a:t>/</a:t>
            </a:r>
            <a:r>
              <a:rPr lang="ja-JP" altLang="en-US" sz="1800" spc="200">
                <a:solidFill>
                  <a:srgbClr val="FFFFFF"/>
                </a:solidFill>
                <a:latin typeface="HGPGothicE" charset="-128"/>
                <a:ea typeface="HGPGothicE" charset="-128"/>
                <a:cs typeface="HGPGothicE" charset="-128"/>
              </a:rPr>
              <a:t>動画を貼付</a:t>
            </a:r>
            <a:endParaRPr lang="ja-JP" altLang="en-US" sz="1800" spc="200" dirty="0">
              <a:solidFill>
                <a:srgbClr val="FFFFFF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  <p:sp>
        <p:nvSpPr>
          <p:cNvPr id="7" name="TextBox 12"/>
          <p:cNvSpPr txBox="1"/>
          <p:nvPr/>
        </p:nvSpPr>
        <p:spPr>
          <a:xfrm>
            <a:off x="231284" y="6593330"/>
            <a:ext cx="1616243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</a:t>
            </a:r>
            <a:r>
              <a:rPr kumimoji="0" lang="en-US" altLang="ja-JP" sz="800" b="0" i="0" dirty="0" smtClean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2022 </a:t>
            </a:r>
            <a:r>
              <a:rPr kumimoji="0" lang="en-US" altLang="ja-JP" sz="800" b="0" i="0" dirty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NTT DATA Corporation</a:t>
            </a:r>
          </a:p>
        </p:txBody>
      </p:sp>
      <p:sp>
        <p:nvSpPr>
          <p:cNvPr id="9" name="TextBox 16"/>
          <p:cNvSpPr txBox="1"/>
          <p:nvPr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724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クロージングロ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5" name="TextBox 12"/>
          <p:cNvSpPr txBox="1"/>
          <p:nvPr/>
        </p:nvSpPr>
        <p:spPr>
          <a:xfrm>
            <a:off x="10416480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</a:t>
            </a:r>
            <a:r>
              <a:rPr kumimoji="0" lang="en-US" altLang="ja-JP" sz="800" b="0" i="0" dirty="0" smtClean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2022 </a:t>
            </a:r>
            <a:r>
              <a:rPr kumimoji="0" lang="en-US" altLang="ja-JP" sz="800" b="0" i="0" dirty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NTT DATA Corporation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7310CC0-8B36-8146-A6F6-1F194745B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850" y="2714625"/>
            <a:ext cx="4125600" cy="14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962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180605_1_タイトルと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 userDrawn="1"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3200" rIns="84024" bIns="42012" rtlCol="0" anchor="ctr"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0"/>
            <a:ext cx="11844000" cy="684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800" b="1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 dirty="0" smtClean="0"/>
              <a:t>［タイトル］</a:t>
            </a:r>
          </a:p>
        </p:txBody>
      </p:sp>
      <p:sp>
        <p:nvSpPr>
          <p:cNvPr id="6" name="テキスト プレースホルダー 8"/>
          <p:cNvSpPr>
            <a:spLocks noGrp="1"/>
          </p:cNvSpPr>
          <p:nvPr>
            <p:ph type="body" sz="quarter" idx="11"/>
          </p:nvPr>
        </p:nvSpPr>
        <p:spPr>
          <a:xfrm>
            <a:off x="0" y="768350"/>
            <a:ext cx="12192000" cy="492443"/>
          </a:xfrm>
          <a:prstGeom prst="rect">
            <a:avLst/>
          </a:prstGeom>
          <a:solidFill>
            <a:srgbClr val="C9C9C9"/>
          </a:solidFill>
        </p:spPr>
        <p:txBody>
          <a:bodyPr wrap="square" anchor="t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2600" b="1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 dirty="0" smtClean="0"/>
              <a:t>マスター テキストの書式設定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38970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6434124"/>
            <a:ext cx="12192000" cy="42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8" name="TextBox 12"/>
          <p:cNvSpPr txBox="1"/>
          <p:nvPr/>
        </p:nvSpPr>
        <p:spPr>
          <a:xfrm>
            <a:off x="715441" y="6593330"/>
            <a:ext cx="3149600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</a:t>
            </a:r>
            <a:r>
              <a:rPr kumimoji="0" lang="en-US" altLang="ja-JP" sz="800" b="0" i="0" dirty="0" smtClean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2022 </a:t>
            </a:r>
            <a:r>
              <a:rPr kumimoji="0" lang="en-US" altLang="ja-JP" sz="800" b="0" i="0" dirty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NTT DATA Corporation</a:t>
            </a:r>
          </a:p>
        </p:txBody>
      </p:sp>
      <p:sp>
        <p:nvSpPr>
          <p:cNvPr id="9" name="TextBox 16"/>
          <p:cNvSpPr txBox="1"/>
          <p:nvPr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578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0" i="0" kern="1200" spc="20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A-gate</a:t>
            </a:r>
            <a:r>
              <a:rPr kumimoji="1" lang="ja-JP" altLang="en-US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の使い方</a:t>
            </a:r>
            <a:r>
              <a:rPr kumimoji="1" lang="en-US" altLang="ja-JP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kumimoji="1" lang="en-US" altLang="ja-JP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環境自動構築</a:t>
            </a:r>
            <a:r>
              <a:rPr lang="ja-JP" altLang="en-US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サードパーティーツール編</a:t>
            </a:r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kumimoji="1" lang="ja-JP" altLang="en-US" sz="3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981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Index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172188" y="852504"/>
            <a:ext cx="5736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サードパーティーツールを使う手順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763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１</a:t>
            </a:r>
            <a:r>
              <a:rPr lang="ja-JP" altLang="en-US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．</a:t>
            </a:r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サードパーティーツールを使う</a:t>
            </a:r>
            <a:r>
              <a:rPr lang="ja-JP" altLang="en-US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手順</a:t>
            </a:r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kumimoji="1" lang="ja-JP" altLang="en-US" sz="3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9590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１</a:t>
            </a:r>
            <a:r>
              <a:rPr lang="ja-JP" altLang="en-US" dirty="0" smtClean="0"/>
              <a:t>．</a:t>
            </a:r>
            <a:r>
              <a:rPr lang="ja-JP" altLang="en-US" dirty="0"/>
              <a:t>サードパーティーツールを使う手順</a:t>
            </a:r>
            <a:endParaRPr lang="en-US" altLang="ja-JP" dirty="0"/>
          </a:p>
        </p:txBody>
      </p:sp>
      <p:sp>
        <p:nvSpPr>
          <p:cNvPr id="12" name="正方形/長方形 11"/>
          <p:cNvSpPr/>
          <p:nvPr/>
        </p:nvSpPr>
        <p:spPr>
          <a:xfrm>
            <a:off x="86094" y="852504"/>
            <a:ext cx="12019812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b="1" u="sng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　</a:t>
            </a:r>
            <a:r>
              <a:rPr lang="ja-JP" alt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サードパーティーツールの利用のためのロール</a:t>
            </a:r>
            <a:endParaRPr lang="en-US" altLang="ja-JP" sz="2800" b="1" u="sng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AWS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においては、リソース作成・設定変更のため、</a:t>
            </a:r>
            <a:r>
              <a:rPr lang="en-US" altLang="ja-JP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Terraform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などのサードパーティーツールが利用可能です。</a:t>
            </a: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サードパーティツールを</a:t>
            </a:r>
            <a:r>
              <a:rPr lang="en-US" altLang="ja-JP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EC2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インスタンス上で利用するユースケースを想定し、以下のロールを用意しています。</a:t>
            </a: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「</a:t>
            </a:r>
            <a:r>
              <a:rPr lang="en-US" altLang="ja-JP" sz="2800" b="1" u="sng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TenantCreateServiceRoleCloudAutoBuilderEC2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</a:t>
            </a:r>
            <a:endParaRPr lang="en-US" altLang="ja-JP" sz="280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ロール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の設定内容</a:t>
            </a: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444500" indent="-2651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信頼エンティティに「</a:t>
            </a:r>
            <a:r>
              <a:rPr lang="en-US" altLang="ja-JP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EC2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」を設定</a:t>
            </a: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444500" indent="-2651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以下の権限を包含している。</a:t>
            </a:r>
            <a:r>
              <a:rPr lang="en-US" altLang="ja-JP" sz="2800" dirty="0" err="1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CloudFormation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用の自動構築と同じ権限</a:t>
            </a: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1371600" lvl="2" indent="-4572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サービス</a:t>
            </a:r>
            <a:r>
              <a:rPr lang="en-US" altLang="ja-JP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/NW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管理</a:t>
            </a: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1371600" lvl="2" indent="-4572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テナント管理</a:t>
            </a: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759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１</a:t>
            </a:r>
            <a:r>
              <a:rPr lang="ja-JP" altLang="en-US" dirty="0" smtClean="0"/>
              <a:t>．</a:t>
            </a:r>
            <a:r>
              <a:rPr lang="ja-JP" altLang="en-US" dirty="0"/>
              <a:t>サードパーティーツールを使う手順</a:t>
            </a:r>
            <a:endParaRPr lang="en-US" altLang="ja-JP" dirty="0"/>
          </a:p>
        </p:txBody>
      </p:sp>
      <p:sp>
        <p:nvSpPr>
          <p:cNvPr id="12" name="正方形/長方形 11"/>
          <p:cNvSpPr/>
          <p:nvPr/>
        </p:nvSpPr>
        <p:spPr>
          <a:xfrm>
            <a:off x="172188" y="852504"/>
            <a:ext cx="11844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b="1" u="sng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　</a:t>
            </a:r>
            <a:r>
              <a:rPr lang="ja-JP" alt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サードパーティーツールの利用方法</a:t>
            </a:r>
            <a:endParaRPr lang="en-US" altLang="ja-JP" sz="2800" b="1" u="sng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テナント管理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ロールにて、</a:t>
            </a:r>
            <a:r>
              <a:rPr lang="en-US" altLang="ja-JP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EC2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インスタンスに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以下のロールをアタッチして利用してください。</a:t>
            </a: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「</a:t>
            </a:r>
            <a:r>
              <a:rPr lang="en-US" altLang="ja-JP" sz="2800" b="1" u="sng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TenantCreateServiceRoleCloudAutoBuilderEC2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</a:t>
            </a: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252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１</a:t>
            </a:r>
            <a:r>
              <a:rPr lang="ja-JP" altLang="en-US" dirty="0" smtClean="0"/>
              <a:t>．</a:t>
            </a:r>
            <a:r>
              <a:rPr lang="ja-JP" altLang="en-US" dirty="0"/>
              <a:t>サードパーティーツールを使う手順</a:t>
            </a:r>
            <a:endParaRPr lang="en-US" altLang="ja-JP" dirty="0"/>
          </a:p>
        </p:txBody>
      </p:sp>
      <p:sp>
        <p:nvSpPr>
          <p:cNvPr id="12" name="正方形/長方形 11"/>
          <p:cNvSpPr/>
          <p:nvPr/>
        </p:nvSpPr>
        <p:spPr>
          <a:xfrm>
            <a:off x="172188" y="852504"/>
            <a:ext cx="11844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b="1" u="sng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　</a:t>
            </a:r>
            <a:r>
              <a:rPr lang="ja-JP" alt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利用の際の留意事項</a:t>
            </a:r>
            <a:endParaRPr lang="en-US" altLang="ja-JP" sz="2800" b="1" u="sng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以下のロールに対して、利用者様にて追加でポリシーをアタッチできません。</a:t>
            </a: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このため、権限を追加されたい場合は、利用者様がセルフサービスでロールを作成し、権限を付与してください。</a:t>
            </a: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「</a:t>
            </a:r>
            <a:r>
              <a:rPr lang="en-US" altLang="ja-JP" sz="2800" b="1" u="sng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TenantCreateServiceRoleCloudAutoBuilderEC2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</a:t>
            </a: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sz="280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Meiryo UI" panose="020B0604030504040204" pitchFamily="50" charset="-128"/>
              <a:buChar char="※"/>
            </a:pP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利用者様がロールを作成するにあたり、上記のロールと同等の権限を付与したい場合には、以下の資料を参考に操作をお願いいたします。</a:t>
            </a:r>
            <a:r>
              <a:rPr lang="en-US" altLang="ja-JP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2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AWS_</a:t>
            </a:r>
            <a:r>
              <a:rPr lang="ja-JP" altLang="en-US" sz="2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ガイド</a:t>
            </a:r>
            <a:r>
              <a:rPr lang="en-US" altLang="ja-JP" sz="2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_A-gate</a:t>
            </a:r>
            <a:r>
              <a:rPr lang="ja-JP" altLang="en-US" sz="2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の使い方</a:t>
            </a:r>
            <a:r>
              <a:rPr lang="en-US" altLang="ja-JP" sz="2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_</a:t>
            </a:r>
            <a:r>
              <a:rPr lang="ja-JP" altLang="en-US" sz="2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プリセットロール相当の</a:t>
            </a:r>
            <a:r>
              <a:rPr lang="en-US" altLang="ja-JP" sz="2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IAM</a:t>
            </a:r>
            <a:r>
              <a:rPr lang="ja-JP" altLang="en-US" sz="2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ロール作成編</a:t>
            </a:r>
            <a:endParaRPr lang="en-US" altLang="ja-JP" sz="2800" dirty="0" smtClean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380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変更</a:t>
            </a:r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履歴</a:t>
            </a:r>
            <a:endParaRPr kumimoji="1" lang="ja-JP" altLang="en-US" sz="3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4054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変更</a:t>
            </a:r>
            <a:r>
              <a:rPr lang="ja-JP" altLang="en-US" dirty="0" smtClean="0"/>
              <a:t>履歴</a:t>
            </a:r>
            <a:endParaRPr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201392"/>
              </p:ext>
            </p:extLst>
          </p:nvPr>
        </p:nvGraphicFramePr>
        <p:xfrm>
          <a:off x="402489" y="965850"/>
          <a:ext cx="11461264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7080">
                  <a:extLst>
                    <a:ext uri="{9D8B030D-6E8A-4147-A177-3AD203B41FA5}">
                      <a16:colId xmlns:a16="http://schemas.microsoft.com/office/drawing/2014/main" val="137099047"/>
                    </a:ext>
                  </a:extLst>
                </a:gridCol>
                <a:gridCol w="597877">
                  <a:extLst>
                    <a:ext uri="{9D8B030D-6E8A-4147-A177-3AD203B41FA5}">
                      <a16:colId xmlns:a16="http://schemas.microsoft.com/office/drawing/2014/main" val="1202643488"/>
                    </a:ext>
                  </a:extLst>
                </a:gridCol>
                <a:gridCol w="9179169">
                  <a:extLst>
                    <a:ext uri="{9D8B030D-6E8A-4147-A177-3AD203B41FA5}">
                      <a16:colId xmlns:a16="http://schemas.microsoft.com/office/drawing/2014/main" val="912498628"/>
                    </a:ext>
                  </a:extLst>
                </a:gridCol>
                <a:gridCol w="1137138">
                  <a:extLst>
                    <a:ext uri="{9D8B030D-6E8A-4147-A177-3AD203B41FA5}">
                      <a16:colId xmlns:a16="http://schemas.microsoft.com/office/drawing/2014/main" val="593561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/>
                        <a:t>項番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err="1" smtClean="0"/>
                        <a:t>Ver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/>
                        <a:t>修正内容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/>
                        <a:t>修正日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81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1.00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初版制定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2022/2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35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51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054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b="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82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898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b="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76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238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b="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32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51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プレゼンテーションテンプレート2017">
  <a:themeElements>
    <a:clrScheme name="NTT DATA COLOR MASTER">
      <a:dk1>
        <a:srgbClr val="404040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ユーザー定義 2">
      <a:majorFont>
        <a:latin typeface="HGPｺﾞｼｯｸE"/>
        <a:ea typeface="HGPｺﾞｼｯｸE"/>
        <a:cs typeface=""/>
      </a:majorFont>
      <a:minorFont>
        <a:latin typeface="HGPｺﾞｼｯｸE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20" id="{9071B18C-AB37-F449-AA4F-DC3EE43039E6}" vid="{7FA1D19E-BDD0-904D-BFB1-053B342FA9C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Presentation_Template_169_JP</Template>
  <TotalTime>6159</TotalTime>
  <Words>292</Words>
  <Application>Microsoft Office PowerPoint</Application>
  <PresentationFormat>ワイド画面</PresentationFormat>
  <Paragraphs>51</Paragraphs>
  <Slides>8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7" baseType="lpstr">
      <vt:lpstr>HGPGothicE</vt:lpstr>
      <vt:lpstr>HGPGothicE</vt:lpstr>
      <vt:lpstr>HGP創英角ｺﾞｼｯｸUB</vt:lpstr>
      <vt:lpstr>Meiryo UI</vt:lpstr>
      <vt:lpstr>MS PGothic</vt:lpstr>
      <vt:lpstr>游ゴシック</vt:lpstr>
      <vt:lpstr>Arial</vt:lpstr>
      <vt:lpstr>Wingdings</vt:lpstr>
      <vt:lpstr>プレゼンテーションテンプレート2017</vt:lpstr>
      <vt:lpstr>A-gateの使い方 （AWS環境自動構築・ サードパーティーツール編）</vt:lpstr>
      <vt:lpstr>PowerPoint プレゼンテーション</vt:lpstr>
      <vt:lpstr>１．サードパーティーツールを使う手順 </vt:lpstr>
      <vt:lpstr>PowerPoint プレゼンテーション</vt:lpstr>
      <vt:lpstr>PowerPoint プレゼンテーション</vt:lpstr>
      <vt:lpstr>PowerPoint プレゼンテーション</vt:lpstr>
      <vt:lpstr>変更履歴</vt:lpstr>
      <vt:lpstr>PowerPoint プレゼンテーション</vt:lpstr>
    </vt:vector>
  </TitlesOfParts>
  <Company>NTTDATA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パブリッククラウド活用バイブル</dc:title>
  <dc:creator>山中 崇広</dc:creator>
  <cp:lastModifiedBy>有村　一真</cp:lastModifiedBy>
  <cp:revision>451</cp:revision>
  <dcterms:created xsi:type="dcterms:W3CDTF">2018-07-31T01:26:43Z</dcterms:created>
  <dcterms:modified xsi:type="dcterms:W3CDTF">2022-02-22T10:21:50Z</dcterms:modified>
</cp:coreProperties>
</file>