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357" r:id="rId2"/>
    <p:sldId id="444" r:id="rId3"/>
    <p:sldId id="346" r:id="rId4"/>
    <p:sldId id="361" r:id="rId5"/>
    <p:sldId id="367" r:id="rId6"/>
    <p:sldId id="407" r:id="rId7"/>
    <p:sldId id="360" r:id="rId8"/>
    <p:sldId id="362" r:id="rId9"/>
    <p:sldId id="363" r:id="rId10"/>
    <p:sldId id="379" r:id="rId11"/>
    <p:sldId id="384" r:id="rId12"/>
    <p:sldId id="364" r:id="rId13"/>
    <p:sldId id="366" r:id="rId14"/>
    <p:sldId id="368" r:id="rId15"/>
    <p:sldId id="393" r:id="rId16"/>
    <p:sldId id="394" r:id="rId17"/>
    <p:sldId id="408" r:id="rId18"/>
    <p:sldId id="369" r:id="rId19"/>
    <p:sldId id="370" r:id="rId20"/>
    <p:sldId id="375" r:id="rId21"/>
    <p:sldId id="372" r:id="rId22"/>
    <p:sldId id="376" r:id="rId23"/>
    <p:sldId id="377" r:id="rId24"/>
    <p:sldId id="378" r:id="rId25"/>
    <p:sldId id="385" r:id="rId26"/>
    <p:sldId id="410" r:id="rId27"/>
    <p:sldId id="454" r:id="rId28"/>
    <p:sldId id="411" r:id="rId29"/>
    <p:sldId id="396" r:id="rId30"/>
    <p:sldId id="397" r:id="rId31"/>
    <p:sldId id="438" r:id="rId32"/>
    <p:sldId id="398" r:id="rId33"/>
    <p:sldId id="452" r:id="rId34"/>
    <p:sldId id="399" r:id="rId35"/>
    <p:sldId id="400" r:id="rId36"/>
    <p:sldId id="401" r:id="rId37"/>
    <p:sldId id="403" r:id="rId38"/>
    <p:sldId id="405" r:id="rId39"/>
    <p:sldId id="404" r:id="rId40"/>
    <p:sldId id="402" r:id="rId41"/>
    <p:sldId id="439" r:id="rId42"/>
    <p:sldId id="440" r:id="rId43"/>
    <p:sldId id="441" r:id="rId44"/>
    <p:sldId id="455" r:id="rId45"/>
    <p:sldId id="456" r:id="rId46"/>
    <p:sldId id="413" r:id="rId47"/>
    <p:sldId id="414" r:id="rId48"/>
    <p:sldId id="428" r:id="rId49"/>
    <p:sldId id="437" r:id="rId50"/>
    <p:sldId id="429" r:id="rId51"/>
    <p:sldId id="430" r:id="rId52"/>
    <p:sldId id="415" r:id="rId53"/>
    <p:sldId id="416" r:id="rId54"/>
    <p:sldId id="433" r:id="rId55"/>
    <p:sldId id="434" r:id="rId56"/>
    <p:sldId id="435" r:id="rId57"/>
    <p:sldId id="422" r:id="rId58"/>
    <p:sldId id="418" r:id="rId59"/>
    <p:sldId id="436" r:id="rId60"/>
    <p:sldId id="420" r:id="rId61"/>
    <p:sldId id="421" r:id="rId62"/>
    <p:sldId id="424" r:id="rId63"/>
    <p:sldId id="426" r:id="rId64"/>
    <p:sldId id="427" r:id="rId65"/>
    <p:sldId id="431" r:id="rId66"/>
    <p:sldId id="445" r:id="rId67"/>
    <p:sldId id="447" r:id="rId68"/>
    <p:sldId id="448" r:id="rId69"/>
    <p:sldId id="449" r:id="rId70"/>
    <p:sldId id="450" r:id="rId71"/>
    <p:sldId id="457" r:id="rId72"/>
    <p:sldId id="412" r:id="rId73"/>
    <p:sldId id="442" r:id="rId74"/>
    <p:sldId id="453" r:id="rId7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28" autoAdjust="0"/>
    <p:restoredTop sz="92259" autoAdjust="0"/>
  </p:normalViewPr>
  <p:slideViewPr>
    <p:cSldViewPr snapToGrid="0" showGuides="1">
      <p:cViewPr varScale="1">
        <p:scale>
          <a:sx n="117" d="100"/>
          <a:sy n="117" d="100"/>
        </p:scale>
        <p:origin x="62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C1B30-7A82-43DF-A818-A3DE64774CB0}" type="datetimeFigureOut">
              <a:rPr kumimoji="1" lang="ja-JP" altLang="en-US" smtClean="0"/>
              <a:t>2022/2/16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46937-DE2F-4665-9A21-62075272C2FA}" type="slidenum">
              <a:rPr kumimoji="1" lang="ja-JP" altLang="en-US" smtClean="0"/>
              <a:t>‹#›</a:t>
            </a:fld>
            <a:endParaRPr kumimoji="1" lang="ja-JP" altLang="en-US"/>
          </a:p>
        </p:txBody>
      </p:sp>
    </p:spTree>
    <p:extLst>
      <p:ext uri="{BB962C8B-B14F-4D97-AF65-F5344CB8AC3E}">
        <p14:creationId xmlns:p14="http://schemas.microsoft.com/office/powerpoint/2010/main" val="753728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a:t>
            </a:fld>
            <a:endParaRPr kumimoji="1" lang="ja-JP" altLang="en-US"/>
          </a:p>
        </p:txBody>
      </p:sp>
    </p:spTree>
    <p:extLst>
      <p:ext uri="{BB962C8B-B14F-4D97-AF65-F5344CB8AC3E}">
        <p14:creationId xmlns:p14="http://schemas.microsoft.com/office/powerpoint/2010/main" val="1640209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12</a:t>
            </a:fld>
            <a:endParaRPr kumimoji="1" lang="ja-JP" altLang="en-US"/>
          </a:p>
        </p:txBody>
      </p:sp>
    </p:spTree>
    <p:extLst>
      <p:ext uri="{BB962C8B-B14F-4D97-AF65-F5344CB8AC3E}">
        <p14:creationId xmlns:p14="http://schemas.microsoft.com/office/powerpoint/2010/main" val="3021798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13</a:t>
            </a:fld>
            <a:endParaRPr kumimoji="1" lang="ja-JP" altLang="en-US"/>
          </a:p>
        </p:txBody>
      </p:sp>
    </p:spTree>
    <p:extLst>
      <p:ext uri="{BB962C8B-B14F-4D97-AF65-F5344CB8AC3E}">
        <p14:creationId xmlns:p14="http://schemas.microsoft.com/office/powerpoint/2010/main" val="33105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15</a:t>
            </a:fld>
            <a:endParaRPr kumimoji="1" lang="ja-JP" altLang="en-US"/>
          </a:p>
        </p:txBody>
      </p:sp>
    </p:spTree>
    <p:extLst>
      <p:ext uri="{BB962C8B-B14F-4D97-AF65-F5344CB8AC3E}">
        <p14:creationId xmlns:p14="http://schemas.microsoft.com/office/powerpoint/2010/main" val="394716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17</a:t>
            </a:fld>
            <a:endParaRPr kumimoji="1" lang="ja-JP" altLang="en-US"/>
          </a:p>
        </p:txBody>
      </p:sp>
    </p:spTree>
    <p:extLst>
      <p:ext uri="{BB962C8B-B14F-4D97-AF65-F5344CB8AC3E}">
        <p14:creationId xmlns:p14="http://schemas.microsoft.com/office/powerpoint/2010/main" val="2841548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18</a:t>
            </a:fld>
            <a:endParaRPr kumimoji="1" lang="ja-JP" altLang="en-US"/>
          </a:p>
        </p:txBody>
      </p:sp>
    </p:spTree>
    <p:extLst>
      <p:ext uri="{BB962C8B-B14F-4D97-AF65-F5344CB8AC3E}">
        <p14:creationId xmlns:p14="http://schemas.microsoft.com/office/powerpoint/2010/main" val="2394745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19</a:t>
            </a:fld>
            <a:endParaRPr kumimoji="1" lang="ja-JP" altLang="en-US"/>
          </a:p>
        </p:txBody>
      </p:sp>
    </p:spTree>
    <p:extLst>
      <p:ext uri="{BB962C8B-B14F-4D97-AF65-F5344CB8AC3E}">
        <p14:creationId xmlns:p14="http://schemas.microsoft.com/office/powerpoint/2010/main" val="1186167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20</a:t>
            </a:fld>
            <a:endParaRPr kumimoji="1" lang="ja-JP" altLang="en-US"/>
          </a:p>
        </p:txBody>
      </p:sp>
    </p:spTree>
    <p:extLst>
      <p:ext uri="{BB962C8B-B14F-4D97-AF65-F5344CB8AC3E}">
        <p14:creationId xmlns:p14="http://schemas.microsoft.com/office/powerpoint/2010/main" val="2613804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21</a:t>
            </a:fld>
            <a:endParaRPr kumimoji="1" lang="ja-JP" altLang="en-US"/>
          </a:p>
        </p:txBody>
      </p:sp>
    </p:spTree>
    <p:extLst>
      <p:ext uri="{BB962C8B-B14F-4D97-AF65-F5344CB8AC3E}">
        <p14:creationId xmlns:p14="http://schemas.microsoft.com/office/powerpoint/2010/main" val="909411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22</a:t>
            </a:fld>
            <a:endParaRPr kumimoji="1" lang="ja-JP" altLang="en-US"/>
          </a:p>
        </p:txBody>
      </p:sp>
    </p:spTree>
    <p:extLst>
      <p:ext uri="{BB962C8B-B14F-4D97-AF65-F5344CB8AC3E}">
        <p14:creationId xmlns:p14="http://schemas.microsoft.com/office/powerpoint/2010/main" val="3374546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23</a:t>
            </a:fld>
            <a:endParaRPr kumimoji="1" lang="ja-JP" altLang="en-US"/>
          </a:p>
        </p:txBody>
      </p:sp>
    </p:spTree>
    <p:extLst>
      <p:ext uri="{BB962C8B-B14F-4D97-AF65-F5344CB8AC3E}">
        <p14:creationId xmlns:p14="http://schemas.microsoft.com/office/powerpoint/2010/main" val="2317061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a:t>
            </a:fld>
            <a:endParaRPr kumimoji="1" lang="ja-JP" altLang="en-US"/>
          </a:p>
        </p:txBody>
      </p:sp>
    </p:spTree>
    <p:extLst>
      <p:ext uri="{BB962C8B-B14F-4D97-AF65-F5344CB8AC3E}">
        <p14:creationId xmlns:p14="http://schemas.microsoft.com/office/powerpoint/2010/main" val="1998337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24</a:t>
            </a:fld>
            <a:endParaRPr kumimoji="1" lang="ja-JP" altLang="en-US"/>
          </a:p>
        </p:txBody>
      </p:sp>
    </p:spTree>
    <p:extLst>
      <p:ext uri="{BB962C8B-B14F-4D97-AF65-F5344CB8AC3E}">
        <p14:creationId xmlns:p14="http://schemas.microsoft.com/office/powerpoint/2010/main" val="2501491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26</a:t>
            </a:fld>
            <a:endParaRPr kumimoji="1" lang="ja-JP" altLang="en-US"/>
          </a:p>
        </p:txBody>
      </p:sp>
    </p:spTree>
    <p:extLst>
      <p:ext uri="{BB962C8B-B14F-4D97-AF65-F5344CB8AC3E}">
        <p14:creationId xmlns:p14="http://schemas.microsoft.com/office/powerpoint/2010/main" val="140912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27</a:t>
            </a:fld>
            <a:endParaRPr kumimoji="1" lang="ja-JP" altLang="en-US"/>
          </a:p>
        </p:txBody>
      </p:sp>
    </p:spTree>
    <p:extLst>
      <p:ext uri="{BB962C8B-B14F-4D97-AF65-F5344CB8AC3E}">
        <p14:creationId xmlns:p14="http://schemas.microsoft.com/office/powerpoint/2010/main" val="35149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28</a:t>
            </a:fld>
            <a:endParaRPr kumimoji="1" lang="ja-JP" altLang="en-US"/>
          </a:p>
        </p:txBody>
      </p:sp>
    </p:spTree>
    <p:extLst>
      <p:ext uri="{BB962C8B-B14F-4D97-AF65-F5344CB8AC3E}">
        <p14:creationId xmlns:p14="http://schemas.microsoft.com/office/powerpoint/2010/main" val="3165968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29</a:t>
            </a:fld>
            <a:endParaRPr kumimoji="1" lang="ja-JP" altLang="en-US"/>
          </a:p>
        </p:txBody>
      </p:sp>
    </p:spTree>
    <p:extLst>
      <p:ext uri="{BB962C8B-B14F-4D97-AF65-F5344CB8AC3E}">
        <p14:creationId xmlns:p14="http://schemas.microsoft.com/office/powerpoint/2010/main" val="1942571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30</a:t>
            </a:fld>
            <a:endParaRPr kumimoji="1" lang="ja-JP" altLang="en-US"/>
          </a:p>
        </p:txBody>
      </p:sp>
    </p:spTree>
    <p:extLst>
      <p:ext uri="{BB962C8B-B14F-4D97-AF65-F5344CB8AC3E}">
        <p14:creationId xmlns:p14="http://schemas.microsoft.com/office/powerpoint/2010/main" val="1294532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31</a:t>
            </a:fld>
            <a:endParaRPr kumimoji="1" lang="ja-JP" altLang="en-US"/>
          </a:p>
        </p:txBody>
      </p:sp>
    </p:spTree>
    <p:extLst>
      <p:ext uri="{BB962C8B-B14F-4D97-AF65-F5344CB8AC3E}">
        <p14:creationId xmlns:p14="http://schemas.microsoft.com/office/powerpoint/2010/main" val="3345061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32</a:t>
            </a:fld>
            <a:endParaRPr kumimoji="1" lang="ja-JP" altLang="en-US"/>
          </a:p>
        </p:txBody>
      </p:sp>
    </p:spTree>
    <p:extLst>
      <p:ext uri="{BB962C8B-B14F-4D97-AF65-F5344CB8AC3E}">
        <p14:creationId xmlns:p14="http://schemas.microsoft.com/office/powerpoint/2010/main" val="3010911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33</a:t>
            </a:fld>
            <a:endParaRPr kumimoji="1" lang="ja-JP" altLang="en-US"/>
          </a:p>
        </p:txBody>
      </p:sp>
    </p:spTree>
    <p:extLst>
      <p:ext uri="{BB962C8B-B14F-4D97-AF65-F5344CB8AC3E}">
        <p14:creationId xmlns:p14="http://schemas.microsoft.com/office/powerpoint/2010/main" val="547870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34</a:t>
            </a:fld>
            <a:endParaRPr kumimoji="1" lang="ja-JP" altLang="en-US"/>
          </a:p>
        </p:txBody>
      </p:sp>
    </p:spTree>
    <p:extLst>
      <p:ext uri="{BB962C8B-B14F-4D97-AF65-F5344CB8AC3E}">
        <p14:creationId xmlns:p14="http://schemas.microsoft.com/office/powerpoint/2010/main" val="2273635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a:t>
            </a:fld>
            <a:endParaRPr kumimoji="1" lang="ja-JP" altLang="en-US"/>
          </a:p>
        </p:txBody>
      </p:sp>
    </p:spTree>
    <p:extLst>
      <p:ext uri="{BB962C8B-B14F-4D97-AF65-F5344CB8AC3E}">
        <p14:creationId xmlns:p14="http://schemas.microsoft.com/office/powerpoint/2010/main" val="1882120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35</a:t>
            </a:fld>
            <a:endParaRPr kumimoji="1" lang="ja-JP" altLang="en-US"/>
          </a:p>
        </p:txBody>
      </p:sp>
    </p:spTree>
    <p:extLst>
      <p:ext uri="{BB962C8B-B14F-4D97-AF65-F5344CB8AC3E}">
        <p14:creationId xmlns:p14="http://schemas.microsoft.com/office/powerpoint/2010/main" val="1998835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36</a:t>
            </a:fld>
            <a:endParaRPr kumimoji="1" lang="ja-JP" altLang="en-US"/>
          </a:p>
        </p:txBody>
      </p:sp>
    </p:spTree>
    <p:extLst>
      <p:ext uri="{BB962C8B-B14F-4D97-AF65-F5344CB8AC3E}">
        <p14:creationId xmlns:p14="http://schemas.microsoft.com/office/powerpoint/2010/main" val="4088887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37</a:t>
            </a:fld>
            <a:endParaRPr kumimoji="1" lang="ja-JP" altLang="en-US"/>
          </a:p>
        </p:txBody>
      </p:sp>
    </p:spTree>
    <p:extLst>
      <p:ext uri="{BB962C8B-B14F-4D97-AF65-F5344CB8AC3E}">
        <p14:creationId xmlns:p14="http://schemas.microsoft.com/office/powerpoint/2010/main" val="1098478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38</a:t>
            </a:fld>
            <a:endParaRPr kumimoji="1" lang="ja-JP" altLang="en-US"/>
          </a:p>
        </p:txBody>
      </p:sp>
    </p:spTree>
    <p:extLst>
      <p:ext uri="{BB962C8B-B14F-4D97-AF65-F5344CB8AC3E}">
        <p14:creationId xmlns:p14="http://schemas.microsoft.com/office/powerpoint/2010/main" val="3112794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39</a:t>
            </a:fld>
            <a:endParaRPr kumimoji="1" lang="ja-JP" altLang="en-US"/>
          </a:p>
        </p:txBody>
      </p:sp>
    </p:spTree>
    <p:extLst>
      <p:ext uri="{BB962C8B-B14F-4D97-AF65-F5344CB8AC3E}">
        <p14:creationId xmlns:p14="http://schemas.microsoft.com/office/powerpoint/2010/main" val="2215069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40</a:t>
            </a:fld>
            <a:endParaRPr kumimoji="1" lang="ja-JP" altLang="en-US"/>
          </a:p>
        </p:txBody>
      </p:sp>
    </p:spTree>
    <p:extLst>
      <p:ext uri="{BB962C8B-B14F-4D97-AF65-F5344CB8AC3E}">
        <p14:creationId xmlns:p14="http://schemas.microsoft.com/office/powerpoint/2010/main" val="2727700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42</a:t>
            </a:fld>
            <a:endParaRPr kumimoji="1" lang="ja-JP" altLang="en-US"/>
          </a:p>
        </p:txBody>
      </p:sp>
    </p:spTree>
    <p:extLst>
      <p:ext uri="{BB962C8B-B14F-4D97-AF65-F5344CB8AC3E}">
        <p14:creationId xmlns:p14="http://schemas.microsoft.com/office/powerpoint/2010/main" val="232376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43</a:t>
            </a:fld>
            <a:endParaRPr kumimoji="1" lang="ja-JP" altLang="en-US"/>
          </a:p>
        </p:txBody>
      </p:sp>
    </p:spTree>
    <p:extLst>
      <p:ext uri="{BB962C8B-B14F-4D97-AF65-F5344CB8AC3E}">
        <p14:creationId xmlns:p14="http://schemas.microsoft.com/office/powerpoint/2010/main" val="2293375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44</a:t>
            </a:fld>
            <a:endParaRPr kumimoji="1" lang="ja-JP" altLang="en-US"/>
          </a:p>
        </p:txBody>
      </p:sp>
    </p:spTree>
    <p:extLst>
      <p:ext uri="{BB962C8B-B14F-4D97-AF65-F5344CB8AC3E}">
        <p14:creationId xmlns:p14="http://schemas.microsoft.com/office/powerpoint/2010/main" val="34859802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45</a:t>
            </a:fld>
            <a:endParaRPr kumimoji="1" lang="ja-JP" altLang="en-US"/>
          </a:p>
        </p:txBody>
      </p:sp>
    </p:spTree>
    <p:extLst>
      <p:ext uri="{BB962C8B-B14F-4D97-AF65-F5344CB8AC3E}">
        <p14:creationId xmlns:p14="http://schemas.microsoft.com/office/powerpoint/2010/main" val="2989850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6</a:t>
            </a:fld>
            <a:endParaRPr kumimoji="1" lang="ja-JP" altLang="en-US"/>
          </a:p>
        </p:txBody>
      </p:sp>
    </p:spTree>
    <p:extLst>
      <p:ext uri="{BB962C8B-B14F-4D97-AF65-F5344CB8AC3E}">
        <p14:creationId xmlns:p14="http://schemas.microsoft.com/office/powerpoint/2010/main" val="26663465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47</a:t>
            </a:fld>
            <a:endParaRPr kumimoji="1" lang="ja-JP" altLang="en-US"/>
          </a:p>
        </p:txBody>
      </p:sp>
    </p:spTree>
    <p:extLst>
      <p:ext uri="{BB962C8B-B14F-4D97-AF65-F5344CB8AC3E}">
        <p14:creationId xmlns:p14="http://schemas.microsoft.com/office/powerpoint/2010/main" val="839542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48</a:t>
            </a:fld>
            <a:endParaRPr kumimoji="1" lang="ja-JP" altLang="en-US"/>
          </a:p>
        </p:txBody>
      </p:sp>
    </p:spTree>
    <p:extLst>
      <p:ext uri="{BB962C8B-B14F-4D97-AF65-F5344CB8AC3E}">
        <p14:creationId xmlns:p14="http://schemas.microsoft.com/office/powerpoint/2010/main" val="18916065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49</a:t>
            </a:fld>
            <a:endParaRPr kumimoji="1" lang="ja-JP" altLang="en-US"/>
          </a:p>
        </p:txBody>
      </p:sp>
    </p:spTree>
    <p:extLst>
      <p:ext uri="{BB962C8B-B14F-4D97-AF65-F5344CB8AC3E}">
        <p14:creationId xmlns:p14="http://schemas.microsoft.com/office/powerpoint/2010/main" val="36787291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50</a:t>
            </a:fld>
            <a:endParaRPr kumimoji="1" lang="ja-JP" altLang="en-US"/>
          </a:p>
        </p:txBody>
      </p:sp>
    </p:spTree>
    <p:extLst>
      <p:ext uri="{BB962C8B-B14F-4D97-AF65-F5344CB8AC3E}">
        <p14:creationId xmlns:p14="http://schemas.microsoft.com/office/powerpoint/2010/main" val="30597028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51</a:t>
            </a:fld>
            <a:endParaRPr kumimoji="1" lang="ja-JP" altLang="en-US"/>
          </a:p>
        </p:txBody>
      </p:sp>
    </p:spTree>
    <p:extLst>
      <p:ext uri="{BB962C8B-B14F-4D97-AF65-F5344CB8AC3E}">
        <p14:creationId xmlns:p14="http://schemas.microsoft.com/office/powerpoint/2010/main" val="646198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52</a:t>
            </a:fld>
            <a:endParaRPr kumimoji="1" lang="ja-JP" altLang="en-US"/>
          </a:p>
        </p:txBody>
      </p:sp>
    </p:spTree>
    <p:extLst>
      <p:ext uri="{BB962C8B-B14F-4D97-AF65-F5344CB8AC3E}">
        <p14:creationId xmlns:p14="http://schemas.microsoft.com/office/powerpoint/2010/main" val="15213894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53</a:t>
            </a:fld>
            <a:endParaRPr kumimoji="1" lang="ja-JP" altLang="en-US"/>
          </a:p>
        </p:txBody>
      </p:sp>
    </p:spTree>
    <p:extLst>
      <p:ext uri="{BB962C8B-B14F-4D97-AF65-F5344CB8AC3E}">
        <p14:creationId xmlns:p14="http://schemas.microsoft.com/office/powerpoint/2010/main" val="2514006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54</a:t>
            </a:fld>
            <a:endParaRPr kumimoji="1" lang="ja-JP" altLang="en-US"/>
          </a:p>
        </p:txBody>
      </p:sp>
    </p:spTree>
    <p:extLst>
      <p:ext uri="{BB962C8B-B14F-4D97-AF65-F5344CB8AC3E}">
        <p14:creationId xmlns:p14="http://schemas.microsoft.com/office/powerpoint/2010/main" val="2396027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55</a:t>
            </a:fld>
            <a:endParaRPr kumimoji="1" lang="ja-JP" altLang="en-US"/>
          </a:p>
        </p:txBody>
      </p:sp>
    </p:spTree>
    <p:extLst>
      <p:ext uri="{BB962C8B-B14F-4D97-AF65-F5344CB8AC3E}">
        <p14:creationId xmlns:p14="http://schemas.microsoft.com/office/powerpoint/2010/main" val="22869638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56</a:t>
            </a:fld>
            <a:endParaRPr kumimoji="1" lang="ja-JP" altLang="en-US"/>
          </a:p>
        </p:txBody>
      </p:sp>
    </p:spTree>
    <p:extLst>
      <p:ext uri="{BB962C8B-B14F-4D97-AF65-F5344CB8AC3E}">
        <p14:creationId xmlns:p14="http://schemas.microsoft.com/office/powerpoint/2010/main" val="201776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7</a:t>
            </a:fld>
            <a:endParaRPr kumimoji="1" lang="ja-JP" altLang="en-US"/>
          </a:p>
        </p:txBody>
      </p:sp>
    </p:spTree>
    <p:extLst>
      <p:ext uri="{BB962C8B-B14F-4D97-AF65-F5344CB8AC3E}">
        <p14:creationId xmlns:p14="http://schemas.microsoft.com/office/powerpoint/2010/main" val="36994848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57</a:t>
            </a:fld>
            <a:endParaRPr kumimoji="1" lang="ja-JP" altLang="en-US"/>
          </a:p>
        </p:txBody>
      </p:sp>
    </p:spTree>
    <p:extLst>
      <p:ext uri="{BB962C8B-B14F-4D97-AF65-F5344CB8AC3E}">
        <p14:creationId xmlns:p14="http://schemas.microsoft.com/office/powerpoint/2010/main" val="2086079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58</a:t>
            </a:fld>
            <a:endParaRPr kumimoji="1" lang="ja-JP" altLang="en-US"/>
          </a:p>
        </p:txBody>
      </p:sp>
    </p:spTree>
    <p:extLst>
      <p:ext uri="{BB962C8B-B14F-4D97-AF65-F5344CB8AC3E}">
        <p14:creationId xmlns:p14="http://schemas.microsoft.com/office/powerpoint/2010/main" val="41963902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59</a:t>
            </a:fld>
            <a:endParaRPr kumimoji="1" lang="ja-JP" altLang="en-US"/>
          </a:p>
        </p:txBody>
      </p:sp>
    </p:spTree>
    <p:extLst>
      <p:ext uri="{BB962C8B-B14F-4D97-AF65-F5344CB8AC3E}">
        <p14:creationId xmlns:p14="http://schemas.microsoft.com/office/powerpoint/2010/main" val="42541922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60</a:t>
            </a:fld>
            <a:endParaRPr kumimoji="1" lang="ja-JP" altLang="en-US"/>
          </a:p>
        </p:txBody>
      </p:sp>
    </p:spTree>
    <p:extLst>
      <p:ext uri="{BB962C8B-B14F-4D97-AF65-F5344CB8AC3E}">
        <p14:creationId xmlns:p14="http://schemas.microsoft.com/office/powerpoint/2010/main" val="42262175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61</a:t>
            </a:fld>
            <a:endParaRPr kumimoji="1" lang="ja-JP" altLang="en-US"/>
          </a:p>
        </p:txBody>
      </p:sp>
    </p:spTree>
    <p:extLst>
      <p:ext uri="{BB962C8B-B14F-4D97-AF65-F5344CB8AC3E}">
        <p14:creationId xmlns:p14="http://schemas.microsoft.com/office/powerpoint/2010/main" val="38941277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62</a:t>
            </a:fld>
            <a:endParaRPr kumimoji="1" lang="ja-JP" altLang="en-US"/>
          </a:p>
        </p:txBody>
      </p:sp>
    </p:spTree>
    <p:extLst>
      <p:ext uri="{BB962C8B-B14F-4D97-AF65-F5344CB8AC3E}">
        <p14:creationId xmlns:p14="http://schemas.microsoft.com/office/powerpoint/2010/main" val="28149454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63</a:t>
            </a:fld>
            <a:endParaRPr kumimoji="1" lang="ja-JP" altLang="en-US"/>
          </a:p>
        </p:txBody>
      </p:sp>
    </p:spTree>
    <p:extLst>
      <p:ext uri="{BB962C8B-B14F-4D97-AF65-F5344CB8AC3E}">
        <p14:creationId xmlns:p14="http://schemas.microsoft.com/office/powerpoint/2010/main" val="30968332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64</a:t>
            </a:fld>
            <a:endParaRPr kumimoji="1" lang="ja-JP" altLang="en-US"/>
          </a:p>
        </p:txBody>
      </p:sp>
    </p:spTree>
    <p:extLst>
      <p:ext uri="{BB962C8B-B14F-4D97-AF65-F5344CB8AC3E}">
        <p14:creationId xmlns:p14="http://schemas.microsoft.com/office/powerpoint/2010/main" val="24243129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65</a:t>
            </a:fld>
            <a:endParaRPr kumimoji="1" lang="ja-JP" altLang="en-US"/>
          </a:p>
        </p:txBody>
      </p:sp>
    </p:spTree>
    <p:extLst>
      <p:ext uri="{BB962C8B-B14F-4D97-AF65-F5344CB8AC3E}">
        <p14:creationId xmlns:p14="http://schemas.microsoft.com/office/powerpoint/2010/main" val="21654651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67</a:t>
            </a:fld>
            <a:endParaRPr kumimoji="1" lang="ja-JP" altLang="en-US"/>
          </a:p>
        </p:txBody>
      </p:sp>
    </p:spTree>
    <p:extLst>
      <p:ext uri="{BB962C8B-B14F-4D97-AF65-F5344CB8AC3E}">
        <p14:creationId xmlns:p14="http://schemas.microsoft.com/office/powerpoint/2010/main" val="530756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8</a:t>
            </a:fld>
            <a:endParaRPr kumimoji="1" lang="ja-JP" altLang="en-US"/>
          </a:p>
        </p:txBody>
      </p:sp>
    </p:spTree>
    <p:extLst>
      <p:ext uri="{BB962C8B-B14F-4D97-AF65-F5344CB8AC3E}">
        <p14:creationId xmlns:p14="http://schemas.microsoft.com/office/powerpoint/2010/main" val="757551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68</a:t>
            </a:fld>
            <a:endParaRPr kumimoji="1" lang="ja-JP" altLang="en-US"/>
          </a:p>
        </p:txBody>
      </p:sp>
    </p:spTree>
    <p:extLst>
      <p:ext uri="{BB962C8B-B14F-4D97-AF65-F5344CB8AC3E}">
        <p14:creationId xmlns:p14="http://schemas.microsoft.com/office/powerpoint/2010/main" val="13062562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69</a:t>
            </a:fld>
            <a:endParaRPr kumimoji="1" lang="ja-JP" altLang="en-US"/>
          </a:p>
        </p:txBody>
      </p:sp>
    </p:spTree>
    <p:extLst>
      <p:ext uri="{BB962C8B-B14F-4D97-AF65-F5344CB8AC3E}">
        <p14:creationId xmlns:p14="http://schemas.microsoft.com/office/powerpoint/2010/main" val="13335135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70</a:t>
            </a:fld>
            <a:endParaRPr kumimoji="1" lang="ja-JP" altLang="en-US"/>
          </a:p>
        </p:txBody>
      </p:sp>
    </p:spTree>
    <p:extLst>
      <p:ext uri="{BB962C8B-B14F-4D97-AF65-F5344CB8AC3E}">
        <p14:creationId xmlns:p14="http://schemas.microsoft.com/office/powerpoint/2010/main" val="15536409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72</a:t>
            </a:fld>
            <a:endParaRPr kumimoji="1" lang="ja-JP" altLang="en-US"/>
          </a:p>
        </p:txBody>
      </p:sp>
    </p:spTree>
    <p:extLst>
      <p:ext uri="{BB962C8B-B14F-4D97-AF65-F5344CB8AC3E}">
        <p14:creationId xmlns:p14="http://schemas.microsoft.com/office/powerpoint/2010/main" val="26131251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73</a:t>
            </a:fld>
            <a:endParaRPr kumimoji="1" lang="ja-JP" altLang="en-US"/>
          </a:p>
        </p:txBody>
      </p:sp>
    </p:spTree>
    <p:extLst>
      <p:ext uri="{BB962C8B-B14F-4D97-AF65-F5344CB8AC3E}">
        <p14:creationId xmlns:p14="http://schemas.microsoft.com/office/powerpoint/2010/main" val="125652079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74</a:t>
            </a:fld>
            <a:endParaRPr kumimoji="1" lang="ja-JP" altLang="en-US"/>
          </a:p>
        </p:txBody>
      </p:sp>
    </p:spTree>
    <p:extLst>
      <p:ext uri="{BB962C8B-B14F-4D97-AF65-F5344CB8AC3E}">
        <p14:creationId xmlns:p14="http://schemas.microsoft.com/office/powerpoint/2010/main" val="2724771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9</a:t>
            </a:fld>
            <a:endParaRPr kumimoji="1" lang="ja-JP" altLang="en-US"/>
          </a:p>
        </p:txBody>
      </p:sp>
    </p:spTree>
    <p:extLst>
      <p:ext uri="{BB962C8B-B14F-4D97-AF65-F5344CB8AC3E}">
        <p14:creationId xmlns:p14="http://schemas.microsoft.com/office/powerpoint/2010/main" val="4104087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10</a:t>
            </a:fld>
            <a:endParaRPr kumimoji="1" lang="ja-JP" altLang="en-US"/>
          </a:p>
        </p:txBody>
      </p:sp>
    </p:spTree>
    <p:extLst>
      <p:ext uri="{BB962C8B-B14F-4D97-AF65-F5344CB8AC3E}">
        <p14:creationId xmlns:p14="http://schemas.microsoft.com/office/powerpoint/2010/main" val="3914672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B5146937-DE2F-4665-9A21-62075272C2FA}" type="slidenum">
              <a:rPr kumimoji="1" lang="ja-JP" altLang="en-US" smtClean="0"/>
              <a:t>11</a:t>
            </a:fld>
            <a:endParaRPr kumimoji="1" lang="ja-JP" altLang="en-US"/>
          </a:p>
        </p:txBody>
      </p:sp>
    </p:spTree>
    <p:extLst>
      <p:ext uri="{BB962C8B-B14F-4D97-AF65-F5344CB8AC3E}">
        <p14:creationId xmlns:p14="http://schemas.microsoft.com/office/powerpoint/2010/main" val="3983656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表紙A(白ロゴ)">
    <p:spTree>
      <p:nvGrpSpPr>
        <p:cNvPr id="1" name=""/>
        <p:cNvGrpSpPr/>
        <p:nvPr/>
      </p:nvGrpSpPr>
      <p:grpSpPr>
        <a:xfrm>
          <a:off x="0" y="0"/>
          <a:ext cx="0" cy="0"/>
          <a:chOff x="0" y="0"/>
          <a:chExt cx="0" cy="0"/>
        </a:xfrm>
      </p:grpSpPr>
      <p:pic>
        <p:nvPicPr>
          <p:cNvPr id="22" name="図 2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 y="0"/>
            <a:ext cx="12192119" cy="6858000"/>
          </a:xfrm>
          <a:prstGeom prst="rect">
            <a:avLst/>
          </a:prstGeom>
        </p:spPr>
      </p:pic>
      <p:sp>
        <p:nvSpPr>
          <p:cNvPr id="14" name="正方形/長方形 13"/>
          <p:cNvSpPr/>
          <p:nvPr/>
        </p:nvSpPr>
        <p:spPr>
          <a:xfrm>
            <a:off x="0" y="4714043"/>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8" name="図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1200"/>
            <a:ext cx="3575998" cy="6436801"/>
          </a:xfrm>
          <a:prstGeom prst="rect">
            <a:avLst/>
          </a:prstGeom>
        </p:spPr>
      </p:pic>
      <p:sp>
        <p:nvSpPr>
          <p:cNvPr id="23" name="Text Placeholder 2"/>
          <p:cNvSpPr>
            <a:spLocks noGrp="1"/>
          </p:cNvSpPr>
          <p:nvPr>
            <p:ph type="body" idx="17" hasCustomPrompt="1"/>
          </p:nvPr>
        </p:nvSpPr>
        <p:spPr>
          <a:xfrm>
            <a:off x="2207568" y="5824866"/>
            <a:ext cx="9937272" cy="1010320"/>
          </a:xfrm>
          <a:prstGeom prst="rect">
            <a:avLst/>
          </a:prstGeom>
          <a:effectLst/>
        </p:spPr>
        <p:txBody>
          <a:bodyPr anchor="t">
            <a:normAutofit/>
          </a:bodyPr>
          <a:lstStyle>
            <a:lvl1pPr marL="0" marR="0" indent="0" algn="l" defTabSz="609555"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609555" rtl="0" eaLnBrk="1" fontAlgn="ctr" latinLnBrk="0" hangingPunct="1">
              <a:lnSpc>
                <a:spcPct val="100000"/>
              </a:lnSpc>
              <a:spcBef>
                <a:spcPts val="0"/>
              </a:spcBef>
              <a:spcAft>
                <a:spcPct val="0"/>
              </a:spcAft>
              <a:buClrTx/>
              <a:buSzTx/>
              <a:buFont typeface="Arial" pitchFamily="34" charset="0"/>
              <a:buNone/>
              <a:tabLst/>
              <a:defRPr/>
            </a:pPr>
            <a:r>
              <a:rPr lang="ja-JP" altLang="en-US"/>
              <a:t>○○○○年○○月○○日</a:t>
            </a:r>
            <a:br>
              <a:rPr lang="ja-JP" altLang="en-US"/>
            </a:br>
            <a:r>
              <a:rPr lang="ja-JP" altLang="en-US"/>
              <a:t>株式会社ＮＴＴデータ　○○○○</a:t>
            </a:r>
            <a:br>
              <a:rPr lang="ja-JP" altLang="en-US"/>
            </a:br>
            <a:r>
              <a:rPr lang="ja-JP" altLang="en-US"/>
              <a:t>○○○○○○○○○○○○</a:t>
            </a:r>
            <a:endParaRPr lang="ja-JP" altLang="en-US" dirty="0"/>
          </a:p>
        </p:txBody>
      </p:sp>
      <p:sp>
        <p:nvSpPr>
          <p:cNvPr id="16" name="タイトル 3"/>
          <p:cNvSpPr>
            <a:spLocks noGrp="1"/>
          </p:cNvSpPr>
          <p:nvPr>
            <p:ph type="title" hasCustomPrompt="1"/>
          </p:nvPr>
        </p:nvSpPr>
        <p:spPr>
          <a:xfrm>
            <a:off x="2207568" y="4771199"/>
            <a:ext cx="9937272" cy="988424"/>
          </a:xfrm>
          <a:prstGeom prst="rect">
            <a:avLst/>
          </a:prstGeom>
          <a:effectLst/>
        </p:spPr>
        <p:txBody>
          <a:bodyPr anchor="t">
            <a:normAutofit/>
          </a:bodyPr>
          <a:lstStyle>
            <a:lvl1pPr>
              <a:defRPr lang="ja-JP" altLang="en-US" spc="0" dirty="0">
                <a:solidFill>
                  <a:srgbClr val="FFFFFF"/>
                </a:solidFill>
              </a:defRPr>
            </a:lvl1pPr>
          </a:lstStyle>
          <a:p>
            <a:pPr marL="0" lvl="0" indent="0" fontAlgn="ctr">
              <a:spcBef>
                <a:spcPts val="0"/>
              </a:spcBef>
              <a:buFont typeface="Arial" pitchFamily="34" charset="0"/>
              <a:buNone/>
            </a:pPr>
            <a:r>
              <a:rPr kumimoji="1" lang="ja-JP" altLang="en-US"/>
              <a:t>［タイトル（１</a:t>
            </a:r>
            <a:r>
              <a:rPr kumimoji="1" lang="en-US" altLang="ja-JP"/>
              <a:t>〜</a:t>
            </a:r>
            <a:r>
              <a:rPr kumimoji="1" lang="ja-JP" altLang="en-US"/>
              <a:t>３行）］</a:t>
            </a:r>
            <a:endParaRPr kumimoji="1" lang="ja-JP" altLang="en-US" dirty="0"/>
          </a:p>
        </p:txBody>
      </p:sp>
      <p:sp>
        <p:nvSpPr>
          <p:cNvPr id="9" name="TextBox 12"/>
          <p:cNvSpPr txBox="1"/>
          <p:nvPr/>
        </p:nvSpPr>
        <p:spPr>
          <a:xfrm>
            <a:off x="10536125" y="6707601"/>
            <a:ext cx="1608715"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HGPGothicE" charset="-128"/>
                <a:ea typeface="HGPGothicE" charset="-128"/>
                <a:cs typeface="Meiryo UI" pitchFamily="50" charset="-128"/>
              </a:rPr>
              <a:t>© </a:t>
            </a:r>
            <a:r>
              <a:rPr kumimoji="0" lang="en-US" altLang="ja-JP" sz="800" b="0" i="0" dirty="0" smtClean="0">
                <a:solidFill>
                  <a:srgbClr val="FFFFFF"/>
                </a:solidFill>
                <a:latin typeface="HGPGothicE" charset="-128"/>
                <a:ea typeface="HGPGothicE" charset="-128"/>
                <a:cs typeface="Meiryo UI" pitchFamily="50" charset="-128"/>
              </a:rPr>
              <a:t>2022 </a:t>
            </a:r>
            <a:r>
              <a:rPr kumimoji="0" lang="en-US" altLang="ja-JP" sz="800" b="0" i="0" dirty="0">
                <a:solidFill>
                  <a:srgbClr val="FFFFFF"/>
                </a:solidFill>
                <a:latin typeface="HGPGothicE" charset="-128"/>
                <a:ea typeface="HGPGothicE" charset="-128"/>
                <a:cs typeface="Meiryo UI" pitchFamily="50" charset="-128"/>
              </a:rPr>
              <a:t>NTT DATA Corporation</a:t>
            </a:r>
          </a:p>
        </p:txBody>
      </p:sp>
      <p:pic>
        <p:nvPicPr>
          <p:cNvPr id="12" name="図 11">
            <a:extLst>
              <a:ext uri="{FF2B5EF4-FFF2-40B4-BE49-F238E27FC236}">
                <a16:creationId xmlns:a16="http://schemas.microsoft.com/office/drawing/2014/main" id="{947A7B74-48AA-304D-8A41-3EA692EE5241}"/>
              </a:ext>
            </a:extLst>
          </p:cNvPr>
          <p:cNvPicPr>
            <a:picLocks noChangeAspect="1"/>
          </p:cNvPicPr>
          <p:nvPr/>
        </p:nvPicPr>
        <p:blipFill>
          <a:blip r:embed="rId4"/>
          <a:stretch>
            <a:fillRect/>
          </a:stretch>
        </p:blipFill>
        <p:spPr>
          <a:xfrm>
            <a:off x="9306503" y="253134"/>
            <a:ext cx="2635200" cy="902800"/>
          </a:xfrm>
          <a:prstGeom prst="rect">
            <a:avLst/>
          </a:prstGeom>
        </p:spPr>
      </p:pic>
    </p:spTree>
    <p:extLst>
      <p:ext uri="{BB962C8B-B14F-4D97-AF65-F5344CB8AC3E}">
        <p14:creationId xmlns:p14="http://schemas.microsoft.com/office/powerpoint/2010/main" val="403796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表紙B(Human Blue ロゴ)">
    <p:spTree>
      <p:nvGrpSpPr>
        <p:cNvPr id="1" name=""/>
        <p:cNvGrpSpPr/>
        <p:nvPr/>
      </p:nvGrpSpPr>
      <p:grpSpPr>
        <a:xfrm>
          <a:off x="0" y="0"/>
          <a:ext cx="0" cy="0"/>
          <a:chOff x="0" y="0"/>
          <a:chExt cx="0" cy="0"/>
        </a:xfrm>
      </p:grpSpPr>
      <p:sp>
        <p:nvSpPr>
          <p:cNvPr id="17" name="正方形/長方形 16"/>
          <p:cNvSpPr/>
          <p:nvPr/>
        </p:nvSpPr>
        <p:spPr>
          <a:xfrm>
            <a:off x="0" y="4714043"/>
            <a:ext cx="12192119" cy="21547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b="0" i="0" dirty="0">
              <a:latin typeface="HGPGothicE" charset="-128"/>
              <a:ea typeface="HGPGothicE" charset="-128"/>
            </a:endParaRPr>
          </a:p>
        </p:txBody>
      </p:sp>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1200"/>
            <a:ext cx="3575998" cy="6436801"/>
          </a:xfrm>
          <a:prstGeom prst="rect">
            <a:avLst/>
          </a:prstGeom>
        </p:spPr>
      </p:pic>
      <p:sp>
        <p:nvSpPr>
          <p:cNvPr id="9" name="Text Placeholder 2"/>
          <p:cNvSpPr>
            <a:spLocks noGrp="1"/>
          </p:cNvSpPr>
          <p:nvPr>
            <p:ph type="body" idx="17" hasCustomPrompt="1"/>
          </p:nvPr>
        </p:nvSpPr>
        <p:spPr>
          <a:xfrm>
            <a:off x="2207568" y="5824866"/>
            <a:ext cx="9937272" cy="1010320"/>
          </a:xfrm>
          <a:prstGeom prst="rect">
            <a:avLst/>
          </a:prstGeom>
          <a:effectLst/>
        </p:spPr>
        <p:txBody>
          <a:bodyPr anchor="t">
            <a:normAutofit/>
          </a:bodyPr>
          <a:lstStyle>
            <a:lvl1pPr marL="0" marR="0" indent="0" algn="l" defTabSz="609555" rtl="0" eaLnBrk="1" fontAlgn="ctr" latinLnBrk="0" hangingPunct="1">
              <a:lnSpc>
                <a:spcPct val="100000"/>
              </a:lnSpc>
              <a:spcBef>
                <a:spcPts val="0"/>
              </a:spcBef>
              <a:spcAft>
                <a:spcPct val="0"/>
              </a:spcAft>
              <a:buClrTx/>
              <a:buSzTx/>
              <a:buFont typeface="Arial" pitchFamily="34" charset="0"/>
              <a:buNone/>
              <a:tabLst/>
              <a:defRPr sz="1800" b="0" i="0" baseline="0">
                <a:solidFill>
                  <a:srgbClr val="FFFFFF"/>
                </a:solidFill>
                <a:latin typeface="+mn-lt"/>
                <a:ea typeface="HGPGothicE" charset="-128"/>
                <a:cs typeface="HGPGothicE" charset="-128"/>
              </a:defRPr>
            </a:lvl1pPr>
            <a:lvl2pPr marL="609555" indent="0">
              <a:buNone/>
              <a:defRPr sz="1400">
                <a:solidFill>
                  <a:schemeClr val="bg1"/>
                </a:solidFill>
                <a:latin typeface="MS PGothic" charset="-128"/>
                <a:ea typeface="MS PGothic" charset="-128"/>
                <a:cs typeface="MS PGothic" charset="-128"/>
              </a:defRPr>
            </a:lvl2pPr>
            <a:lvl3pPr marL="1219110" indent="0">
              <a:buNone/>
              <a:defRPr sz="1400">
                <a:solidFill>
                  <a:schemeClr val="bg1"/>
                </a:solidFill>
                <a:latin typeface="MS PGothic" charset="-128"/>
                <a:ea typeface="MS PGothic" charset="-128"/>
                <a:cs typeface="MS PGothic" charset="-128"/>
              </a:defRPr>
            </a:lvl3pPr>
            <a:lvl4pPr marL="1828664" indent="0">
              <a:buNone/>
              <a:defRPr sz="1867">
                <a:solidFill>
                  <a:schemeClr val="tx1">
                    <a:tint val="75000"/>
                  </a:schemeClr>
                </a:solidFill>
              </a:defRPr>
            </a:lvl4pPr>
            <a:lvl5pPr marL="2438218" indent="0">
              <a:buNone/>
              <a:defRPr sz="1867">
                <a:solidFill>
                  <a:schemeClr val="tx1">
                    <a:tint val="75000"/>
                  </a:schemeClr>
                </a:solidFill>
              </a:defRPr>
            </a:lvl5pPr>
            <a:lvl6pPr marL="3047772" indent="0">
              <a:buNone/>
              <a:defRPr sz="1867">
                <a:solidFill>
                  <a:schemeClr val="tx1">
                    <a:tint val="75000"/>
                  </a:schemeClr>
                </a:solidFill>
              </a:defRPr>
            </a:lvl6pPr>
            <a:lvl7pPr marL="3657327" indent="0">
              <a:buNone/>
              <a:defRPr sz="1867">
                <a:solidFill>
                  <a:schemeClr val="tx1">
                    <a:tint val="75000"/>
                  </a:schemeClr>
                </a:solidFill>
              </a:defRPr>
            </a:lvl7pPr>
            <a:lvl8pPr marL="4266880" indent="0">
              <a:buNone/>
              <a:defRPr sz="1867">
                <a:solidFill>
                  <a:schemeClr val="tx1">
                    <a:tint val="75000"/>
                  </a:schemeClr>
                </a:solidFill>
              </a:defRPr>
            </a:lvl8pPr>
            <a:lvl9pPr marL="4876435" indent="0">
              <a:buNone/>
              <a:defRPr sz="1867">
                <a:solidFill>
                  <a:schemeClr val="tx1">
                    <a:tint val="75000"/>
                  </a:schemeClr>
                </a:solidFill>
              </a:defRPr>
            </a:lvl9pPr>
          </a:lstStyle>
          <a:p>
            <a:pPr marL="0" marR="0" lvl="0" indent="0" algn="l" defTabSz="609555" rtl="0" eaLnBrk="1" fontAlgn="ctr" latinLnBrk="0" hangingPunct="1">
              <a:lnSpc>
                <a:spcPct val="100000"/>
              </a:lnSpc>
              <a:spcBef>
                <a:spcPts val="0"/>
              </a:spcBef>
              <a:spcAft>
                <a:spcPct val="0"/>
              </a:spcAft>
              <a:buClrTx/>
              <a:buSzTx/>
              <a:buFont typeface="Arial" pitchFamily="34" charset="0"/>
              <a:buNone/>
              <a:tabLst/>
              <a:defRPr/>
            </a:pPr>
            <a:r>
              <a:rPr lang="ja-JP" altLang="en-US"/>
              <a:t>○○○○年○○月○○日</a:t>
            </a:r>
            <a:br>
              <a:rPr lang="ja-JP" altLang="en-US"/>
            </a:br>
            <a:r>
              <a:rPr lang="ja-JP" altLang="en-US"/>
              <a:t>株式会社ＮＴＴデータ　○○○○</a:t>
            </a:r>
            <a:br>
              <a:rPr lang="ja-JP" altLang="en-US"/>
            </a:br>
            <a:r>
              <a:rPr lang="ja-JP" altLang="en-US"/>
              <a:t>○○○○○○○○○○○○</a:t>
            </a:r>
            <a:endParaRPr lang="ja-JP" altLang="en-US" dirty="0"/>
          </a:p>
        </p:txBody>
      </p:sp>
      <p:sp>
        <p:nvSpPr>
          <p:cNvPr id="12" name="タイトル 3"/>
          <p:cNvSpPr>
            <a:spLocks noGrp="1"/>
          </p:cNvSpPr>
          <p:nvPr>
            <p:ph type="title" hasCustomPrompt="1"/>
          </p:nvPr>
        </p:nvSpPr>
        <p:spPr>
          <a:xfrm>
            <a:off x="2207568" y="4771199"/>
            <a:ext cx="9937272" cy="988424"/>
          </a:xfrm>
          <a:prstGeom prst="rect">
            <a:avLst/>
          </a:prstGeom>
          <a:effectLst/>
        </p:spPr>
        <p:txBody>
          <a:bodyPr anchor="t">
            <a:normAutofit/>
          </a:bodyPr>
          <a:lstStyle>
            <a:lvl1pPr>
              <a:defRPr lang="ja-JP" altLang="en-US" spc="0" dirty="0">
                <a:solidFill>
                  <a:srgbClr val="FFFFFF"/>
                </a:solidFill>
              </a:defRPr>
            </a:lvl1pPr>
          </a:lstStyle>
          <a:p>
            <a:pPr marL="0" lvl="0" indent="0" fontAlgn="ctr">
              <a:spcBef>
                <a:spcPts val="0"/>
              </a:spcBef>
              <a:buFont typeface="Arial" pitchFamily="34" charset="0"/>
              <a:buNone/>
            </a:pPr>
            <a:r>
              <a:rPr kumimoji="1" lang="ja-JP" altLang="en-US"/>
              <a:t>［タイトル（１</a:t>
            </a:r>
            <a:r>
              <a:rPr kumimoji="1" lang="en-US" altLang="ja-JP"/>
              <a:t>〜</a:t>
            </a:r>
            <a:r>
              <a:rPr kumimoji="1" lang="ja-JP" altLang="en-US"/>
              <a:t>３行）］</a:t>
            </a:r>
            <a:endParaRPr kumimoji="1" lang="ja-JP" altLang="en-US" dirty="0"/>
          </a:p>
        </p:txBody>
      </p:sp>
      <p:sp>
        <p:nvSpPr>
          <p:cNvPr id="8" name="TextBox 12"/>
          <p:cNvSpPr txBox="1"/>
          <p:nvPr/>
        </p:nvSpPr>
        <p:spPr>
          <a:xfrm>
            <a:off x="10536125" y="6707601"/>
            <a:ext cx="1608715"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rgbClr val="FFFFFF"/>
                </a:solidFill>
                <a:latin typeface="HGPGothicE" charset="-128"/>
                <a:ea typeface="HGPGothicE" charset="-128"/>
                <a:cs typeface="Meiryo UI" pitchFamily="50" charset="-128"/>
              </a:rPr>
              <a:t>© </a:t>
            </a:r>
            <a:r>
              <a:rPr kumimoji="0" lang="en-US" altLang="ja-JP" sz="800" b="0" i="0" dirty="0" smtClean="0">
                <a:solidFill>
                  <a:srgbClr val="FFFFFF"/>
                </a:solidFill>
                <a:latin typeface="HGPGothicE" charset="-128"/>
                <a:ea typeface="HGPGothicE" charset="-128"/>
                <a:cs typeface="Meiryo UI" pitchFamily="50" charset="-128"/>
              </a:rPr>
              <a:t>2022 </a:t>
            </a:r>
            <a:r>
              <a:rPr kumimoji="0" lang="en-US" altLang="ja-JP" sz="800" b="0" i="0" dirty="0">
                <a:solidFill>
                  <a:srgbClr val="FFFFFF"/>
                </a:solidFill>
                <a:latin typeface="HGPGothicE" charset="-128"/>
                <a:ea typeface="HGPGothicE" charset="-128"/>
                <a:cs typeface="Meiryo UI" pitchFamily="50" charset="-128"/>
              </a:rPr>
              <a:t>NTT DATA Corporation</a:t>
            </a:r>
          </a:p>
        </p:txBody>
      </p:sp>
      <p:pic>
        <p:nvPicPr>
          <p:cNvPr id="10" name="図 9">
            <a:extLst>
              <a:ext uri="{FF2B5EF4-FFF2-40B4-BE49-F238E27FC236}">
                <a16:creationId xmlns:a16="http://schemas.microsoft.com/office/drawing/2014/main" id="{4611DE41-3F6F-044D-8535-2B53BB9D23E0}"/>
              </a:ext>
            </a:extLst>
          </p:cNvPr>
          <p:cNvPicPr>
            <a:picLocks noChangeAspect="1"/>
          </p:cNvPicPr>
          <p:nvPr/>
        </p:nvPicPr>
        <p:blipFill>
          <a:blip r:embed="rId3"/>
          <a:stretch>
            <a:fillRect/>
          </a:stretch>
        </p:blipFill>
        <p:spPr>
          <a:xfrm>
            <a:off x="9302144" y="254820"/>
            <a:ext cx="2635200" cy="902800"/>
          </a:xfrm>
          <a:prstGeom prst="rect">
            <a:avLst/>
          </a:prstGeom>
        </p:spPr>
      </p:pic>
    </p:spTree>
    <p:extLst>
      <p:ext uri="{BB962C8B-B14F-4D97-AF65-F5344CB8AC3E}">
        <p14:creationId xmlns:p14="http://schemas.microsoft.com/office/powerpoint/2010/main" val="113026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目次">
    <p:spTree>
      <p:nvGrpSpPr>
        <p:cNvPr id="1" name=""/>
        <p:cNvGrpSpPr/>
        <p:nvPr/>
      </p:nvGrpSpPr>
      <p:grpSpPr>
        <a:xfrm>
          <a:off x="0" y="0"/>
          <a:ext cx="0" cy="0"/>
          <a:chOff x="0" y="0"/>
          <a:chExt cx="0" cy="0"/>
        </a:xfrm>
      </p:grpSpPr>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6326" y="6504431"/>
            <a:ext cx="1159714" cy="295200"/>
          </a:xfrm>
          <a:prstGeom prst="rect">
            <a:avLst/>
          </a:prstGeom>
        </p:spPr>
      </p:pic>
      <p:sp>
        <p:nvSpPr>
          <p:cNvPr id="20" name="タイトル 17"/>
          <p:cNvSpPr>
            <a:spLocks noGrp="1"/>
          </p:cNvSpPr>
          <p:nvPr>
            <p:ph type="title" hasCustomPrompt="1"/>
          </p:nvPr>
        </p:nvSpPr>
        <p:spPr>
          <a:xfrm>
            <a:off x="172188" y="275"/>
            <a:ext cx="11844000" cy="730799"/>
          </a:xfrm>
          <a:prstGeom prst="rect">
            <a:avLst/>
          </a:prstGeom>
        </p:spPr>
        <p:txBody>
          <a:bodyPr anchor="ctr" anchorCtr="0">
            <a:normAutofit/>
          </a:bodyPr>
          <a:lstStyle>
            <a:lvl1pPr>
              <a:defRPr lang="ja-JP" altLang="en-US" spc="0">
                <a:solidFill>
                  <a:schemeClr val="tx1"/>
                </a:solidFill>
                <a:latin typeface="+mj-ea"/>
                <a:ea typeface="+mj-ea"/>
                <a:cs typeface="Arial"/>
              </a:defRPr>
            </a:lvl1pPr>
          </a:lstStyle>
          <a:p>
            <a:pPr marL="226468" marR="0" lvl="0" indent="-226468" latinLnBrk="0">
              <a:lnSpc>
                <a:spcPct val="100000"/>
              </a:lnSpc>
              <a:spcBef>
                <a:spcPct val="20000"/>
              </a:spcBef>
              <a:buClrTx/>
              <a:buSzTx/>
              <a:buFont typeface="Arial" pitchFamily="34" charset="0"/>
              <a:buNone/>
              <a:tabLst/>
            </a:pPr>
            <a:r>
              <a:rPr kumimoji="1" lang="ja-JP" altLang="en-US" dirty="0"/>
              <a:t>［目次］</a:t>
            </a:r>
          </a:p>
        </p:txBody>
      </p:sp>
      <p:sp>
        <p:nvSpPr>
          <p:cNvPr id="8" name="TextBox 12"/>
          <p:cNvSpPr txBox="1"/>
          <p:nvPr/>
        </p:nvSpPr>
        <p:spPr>
          <a:xfrm>
            <a:off x="2080172" y="6580944"/>
            <a:ext cx="1608715"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HGPGothicE" charset="-128"/>
                <a:ea typeface="HGPGothicE" charset="-128"/>
                <a:cs typeface="Meiryo UI" pitchFamily="50" charset="-128"/>
              </a:rPr>
              <a:t>© </a:t>
            </a:r>
            <a:r>
              <a:rPr kumimoji="0" lang="en-US" altLang="ja-JP" sz="800" b="0" i="0" dirty="0" smtClean="0">
                <a:solidFill>
                  <a:schemeClr val="tx1"/>
                </a:solidFill>
                <a:latin typeface="HGPGothicE" charset="-128"/>
                <a:ea typeface="HGPGothicE" charset="-128"/>
                <a:cs typeface="Meiryo UI" pitchFamily="50" charset="-128"/>
              </a:rPr>
              <a:t>2022 </a:t>
            </a:r>
            <a:r>
              <a:rPr kumimoji="0" lang="en-US" altLang="ja-JP" sz="800" b="0" i="0" dirty="0">
                <a:solidFill>
                  <a:schemeClr val="tx1"/>
                </a:solidFill>
                <a:latin typeface="HGPGothicE" charset="-128"/>
                <a:ea typeface="HGPGothicE" charset="-128"/>
                <a:cs typeface="Meiryo UI" pitchFamily="50" charset="-128"/>
              </a:rPr>
              <a:t>NTT DATA Corporation</a:t>
            </a:r>
          </a:p>
        </p:txBody>
      </p:sp>
      <p:sp>
        <p:nvSpPr>
          <p:cNvPr id="10"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tx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tx1"/>
              </a:solidFill>
              <a:latin typeface="HGPGothicE" charset="-128"/>
              <a:ea typeface="HGPGothicE" charset="-128"/>
              <a:cs typeface="HGPGothicE" charset="-128"/>
            </a:endParaRPr>
          </a:p>
        </p:txBody>
      </p:sp>
      <p:sp>
        <p:nvSpPr>
          <p:cNvPr id="4" name="テキスト プレースホルダー 3">
            <a:extLst>
              <a:ext uri="{FF2B5EF4-FFF2-40B4-BE49-F238E27FC236}">
                <a16:creationId xmlns:a16="http://schemas.microsoft.com/office/drawing/2014/main" id="{57289684-E3E2-4735-801A-13BFBA854FC0}"/>
              </a:ext>
            </a:extLst>
          </p:cNvPr>
          <p:cNvSpPr>
            <a:spLocks noGrp="1"/>
          </p:cNvSpPr>
          <p:nvPr>
            <p:ph type="body" sz="quarter" idx="11" hasCustomPrompt="1"/>
          </p:nvPr>
        </p:nvSpPr>
        <p:spPr>
          <a:xfrm>
            <a:off x="2208212" y="908049"/>
            <a:ext cx="9446400" cy="5256000"/>
          </a:xfrm>
          <a:prstGeom prst="rect">
            <a:avLst/>
          </a:prstGeom>
        </p:spPr>
        <p:txBody>
          <a:bodyPr/>
          <a:lstStyle>
            <a:lvl1pPr marL="514350" indent="-514350">
              <a:buFont typeface="+mj-lt"/>
              <a:buAutoNum type="arabicPeriod"/>
              <a:defRPr sz="2000"/>
            </a:lvl1pPr>
            <a:lvl2pPr marL="1123906" indent="-514350">
              <a:buFont typeface="+mj-lt"/>
              <a:buAutoNum type="arabicPeriod"/>
              <a:defRPr sz="2000"/>
            </a:lvl2pPr>
            <a:lvl3pPr marL="1733459" indent="-514350">
              <a:buFont typeface="+mj-lt"/>
              <a:buAutoNum type="arabicPeriod"/>
              <a:defRPr sz="2000"/>
            </a:lvl3pPr>
            <a:lvl4pPr marL="2343012" indent="-514350">
              <a:buFont typeface="+mj-lt"/>
              <a:buAutoNum type="arabicPeriod"/>
              <a:defRPr sz="2000"/>
            </a:lvl4pPr>
            <a:lvl5pPr marL="2952566" indent="-514350">
              <a:buFont typeface="+mj-lt"/>
              <a:buAutoNum type="arabicPeriod"/>
              <a:defRPr sz="2000"/>
            </a:lvl5pPr>
          </a:lstStyle>
          <a:p>
            <a:pPr lvl="0"/>
            <a:r>
              <a:rPr kumimoji="1" lang="ja-JP" altLang="en-US" dirty="0"/>
              <a:t>目次を入力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783717907"/>
      </p:ext>
    </p:extLst>
  </p:cSld>
  <p:clrMapOvr>
    <a:masterClrMapping/>
  </p:clrMapOvr>
  <p:extLst mod="1">
    <p:ext uri="{DCECCB84-F9BA-43D5-87BE-67443E8EF086}">
      <p15:sldGuideLst xmlns:p15="http://schemas.microsoft.com/office/powerpoint/2012/main">
        <p15:guide id="1" orient="horz" pos="572">
          <p15:clr>
            <a:srgbClr val="FBAE40"/>
          </p15:clr>
        </p15:guide>
        <p15:guide id="2" pos="7333">
          <p15:clr>
            <a:srgbClr val="FBAE40"/>
          </p15:clr>
        </p15:guide>
        <p15:guide id="3" orient="horz" pos="3884">
          <p15:clr>
            <a:srgbClr val="FBAE40"/>
          </p15:clr>
        </p15:guide>
        <p15:guide id="4" pos="139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中扉">
    <p:bg>
      <p:bgPr>
        <a:solidFill>
          <a:schemeClr val="accent2"/>
        </a:solidFill>
        <a:effectLst/>
      </p:bgPr>
    </p:bg>
    <p:spTree>
      <p:nvGrpSpPr>
        <p:cNvPr id="1" name=""/>
        <p:cNvGrpSpPr/>
        <p:nvPr/>
      </p:nvGrpSpPr>
      <p:grpSpPr>
        <a:xfrm>
          <a:off x="0" y="0"/>
          <a:ext cx="0" cy="0"/>
          <a:chOff x="0" y="0"/>
          <a:chExt cx="0" cy="0"/>
        </a:xfrm>
      </p:grpSpPr>
      <p:sp>
        <p:nvSpPr>
          <p:cNvPr id="12" name="タイトル 1"/>
          <p:cNvSpPr>
            <a:spLocks noGrp="1"/>
          </p:cNvSpPr>
          <p:nvPr>
            <p:ph type="title" hasCustomPrompt="1"/>
          </p:nvPr>
        </p:nvSpPr>
        <p:spPr>
          <a:xfrm>
            <a:off x="1548000" y="979715"/>
            <a:ext cx="9097200" cy="4412378"/>
          </a:xfrm>
          <a:prstGeom prst="rect">
            <a:avLst/>
          </a:prstGeom>
        </p:spPr>
        <p:txBody>
          <a:bodyPr anchor="ctr" anchorCtr="1">
            <a:normAutofit/>
          </a:bodyPr>
          <a:lstStyle>
            <a:lvl1pPr algn="ctr">
              <a:defRPr sz="2400" spc="200" baseline="0">
                <a:solidFill>
                  <a:srgbClr val="FFFFFF"/>
                </a:solidFill>
              </a:defRPr>
            </a:lvl1pPr>
          </a:lstStyle>
          <a:p>
            <a:r>
              <a:rPr kumimoji="1" lang="ja-JP" altLang="en-US" dirty="0"/>
              <a:t>［中扉］</a:t>
            </a:r>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8" name="TextBox 12"/>
          <p:cNvSpPr txBox="1"/>
          <p:nvPr/>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HGPGothicE" charset="-128"/>
                <a:ea typeface="HGPGothicE" charset="-128"/>
                <a:cs typeface="Meiryo UI" pitchFamily="50" charset="-128"/>
              </a:rPr>
              <a:t>© </a:t>
            </a:r>
            <a:r>
              <a:rPr kumimoji="0" lang="en-US" altLang="ja-JP" sz="800" b="0" i="0" dirty="0" smtClean="0">
                <a:solidFill>
                  <a:schemeClr val="bg1"/>
                </a:solidFill>
                <a:latin typeface="HGPGothicE" charset="-128"/>
                <a:ea typeface="HGPGothicE" charset="-128"/>
                <a:cs typeface="Meiryo UI" pitchFamily="50" charset="-128"/>
              </a:rPr>
              <a:t>2022 </a:t>
            </a:r>
            <a:r>
              <a:rPr kumimoji="0" lang="en-US" altLang="ja-JP" sz="800" b="0" i="0" dirty="0">
                <a:solidFill>
                  <a:schemeClr val="bg1"/>
                </a:solidFill>
                <a:latin typeface="HGPGothicE" charset="-128"/>
                <a:ea typeface="HGPGothicE" charset="-128"/>
                <a:cs typeface="Meiryo UI" pitchFamily="50" charset="-128"/>
              </a:rPr>
              <a:t>NTT DATA Corporation</a:t>
            </a:r>
          </a:p>
        </p:txBody>
      </p:sp>
      <p:sp>
        <p:nvSpPr>
          <p:cNvPr id="6"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343859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タイトルとコンテンツA">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pc="0">
                <a:solidFill>
                  <a:schemeClr val="accent2"/>
                </a:solidFill>
                <a:latin typeface="+mj-ea"/>
                <a:ea typeface="+mj-ea"/>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68D4ECC3-87F6-48DE-A3D9-ACE61020E068}"/>
              </a:ext>
            </a:extLst>
          </p:cNvPr>
          <p:cNvSpPr>
            <a:spLocks noGrp="1"/>
          </p:cNvSpPr>
          <p:nvPr>
            <p:ph type="body" sz="quarter" idx="11" hasCustomPrompt="1"/>
          </p:nvPr>
        </p:nvSpPr>
        <p:spPr>
          <a:xfrm>
            <a:off x="539400" y="909850"/>
            <a:ext cx="111132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95569265"/>
      </p:ext>
    </p:extLst>
  </p:cSld>
  <p:clrMapOvr>
    <a:masterClrMapping/>
  </p:clrMapOvr>
  <p:extLst mod="1">
    <p:ext uri="{DCECCB84-F9BA-43D5-87BE-67443E8EF086}">
      <p15:sldGuideLst xmlns:p15="http://schemas.microsoft.com/office/powerpoint/2012/main">
        <p15:guide id="1" orient="horz" pos="572">
          <p15:clr>
            <a:srgbClr val="FBAE40"/>
          </p15:clr>
        </p15:guide>
        <p15:guide id="2" pos="325">
          <p15:clr>
            <a:srgbClr val="FBAE40"/>
          </p15:clr>
        </p15:guide>
        <p15:guide id="3" orient="horz" pos="3884">
          <p15:clr>
            <a:srgbClr val="FBAE40"/>
          </p15:clr>
        </p15:guide>
        <p15:guide id="4" pos="733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とコンテンツB">
    <p:spTree>
      <p:nvGrpSpPr>
        <p:cNvPr id="1" name=""/>
        <p:cNvGrpSpPr/>
        <p:nvPr/>
      </p:nvGrpSpPr>
      <p:grpSpPr>
        <a:xfrm>
          <a:off x="0" y="0"/>
          <a:ext cx="0" cy="0"/>
          <a:chOff x="0" y="0"/>
          <a:chExt cx="0" cy="0"/>
        </a:xfrm>
      </p:grpSpPr>
      <p:sp>
        <p:nvSpPr>
          <p:cNvPr id="5" name="Rectangle 20"/>
          <p:cNvSpPr/>
          <p:nvPr/>
        </p:nvSpPr>
        <p:spPr>
          <a:xfrm>
            <a:off x="0" y="0"/>
            <a:ext cx="12192000" cy="7337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3200" rIns="84024" bIns="42012" rtlCol="0" anchor="ctr">
            <a:normAutofit/>
          </a:bodyPr>
          <a:lstStyle/>
          <a:p>
            <a:pPr algn="ctr"/>
            <a:endParaRPr lang="en-US" dirty="0"/>
          </a:p>
        </p:txBody>
      </p:sp>
      <p:sp>
        <p:nvSpPr>
          <p:cNvPr id="11" name="タイトル 1"/>
          <p:cNvSpPr>
            <a:spLocks noGrp="1"/>
          </p:cNvSpPr>
          <p:nvPr>
            <p:ph type="title" hasCustomPrompt="1"/>
          </p:nvPr>
        </p:nvSpPr>
        <p:spPr>
          <a:xfrm>
            <a:off x="172188" y="0"/>
            <a:ext cx="11844000" cy="722902"/>
          </a:xfrm>
          <a:prstGeom prst="rect">
            <a:avLst/>
          </a:prstGeom>
        </p:spPr>
        <p:txBody>
          <a:bodyPr tIns="108000" anchor="ctr" anchorCtr="0">
            <a:normAutofit/>
          </a:bodyPr>
          <a:lstStyle>
            <a:lvl1pPr>
              <a:defRPr lang="ja-JP" altLang="en-US" spc="0">
                <a:solidFill>
                  <a:schemeClr val="bg1"/>
                </a:solidFill>
                <a:latin typeface="+mj-ea"/>
                <a:ea typeface="+mj-ea"/>
                <a:cs typeface="Arial"/>
              </a:defRPr>
            </a:lvl1pPr>
          </a:lstStyle>
          <a:p>
            <a:pPr marL="226468" marR="0" lvl="0" indent="-226468" latinLnBrk="0">
              <a:lnSpc>
                <a:spcPct val="100000"/>
              </a:lnSpc>
              <a:spcBef>
                <a:spcPct val="20000"/>
              </a:spcBef>
              <a:buClrTx/>
              <a:buSzTx/>
              <a:buFont typeface="+mj-lt"/>
              <a:buNone/>
              <a:tabLst/>
            </a:pPr>
            <a:r>
              <a:rPr kumimoji="1" lang="ja-JP" altLang="en-US" dirty="0"/>
              <a:t>［タイトル］</a:t>
            </a:r>
          </a:p>
        </p:txBody>
      </p:sp>
      <p:sp>
        <p:nvSpPr>
          <p:cNvPr id="3" name="テキスト プレースホルダー 2">
            <a:extLst>
              <a:ext uri="{FF2B5EF4-FFF2-40B4-BE49-F238E27FC236}">
                <a16:creationId xmlns:a16="http://schemas.microsoft.com/office/drawing/2014/main" id="{3DC7A6FB-DEB1-4E3B-A893-0522D7EE017D}"/>
              </a:ext>
            </a:extLst>
          </p:cNvPr>
          <p:cNvSpPr>
            <a:spLocks noGrp="1"/>
          </p:cNvSpPr>
          <p:nvPr>
            <p:ph type="body" sz="quarter" idx="10" hasCustomPrompt="1"/>
          </p:nvPr>
        </p:nvSpPr>
        <p:spPr>
          <a:xfrm>
            <a:off x="537588" y="908050"/>
            <a:ext cx="11113200" cy="5256000"/>
          </a:xfrm>
          <a:prstGeom prst="rect">
            <a:avLst/>
          </a:prstGeom>
        </p:spPr>
        <p:txBody>
          <a:bodyPr/>
          <a:lstStyle>
            <a:lvl1pPr marL="0" indent="0">
              <a:buNone/>
              <a:defRPr sz="2000"/>
            </a:lvl1pPr>
            <a:lvl2pPr>
              <a:defRPr sz="2000"/>
            </a:lvl2pPr>
            <a:lvl3pPr>
              <a:defRPr sz="2000"/>
            </a:lvl3pPr>
            <a:lvl4pPr>
              <a:defRPr sz="2000"/>
            </a:lvl4pPr>
            <a:lvl5pPr>
              <a:defRPr sz="2000"/>
            </a:lvl5pPr>
          </a:lstStyle>
          <a:p>
            <a:pPr lvl="0"/>
            <a:r>
              <a:rPr kumimoji="1" lang="ja-JP" altLang="en-US" dirty="0"/>
              <a:t>テキストの入力</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196208730"/>
      </p:ext>
    </p:extLst>
  </p:cSld>
  <p:clrMapOvr>
    <a:masterClrMapping/>
  </p:clrMapOvr>
  <p:extLst mod="1">
    <p:ext uri="{DCECCB84-F9BA-43D5-87BE-67443E8EF086}">
      <p15:sldGuideLst xmlns:p15="http://schemas.microsoft.com/office/powerpoint/2012/main">
        <p15:guide id="1" orient="horz" pos="572">
          <p15:clr>
            <a:srgbClr val="FBAE40"/>
          </p15:clr>
        </p15:guide>
        <p15:guide id="2" pos="32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タイトルとコンテンツC">
    <p:bg>
      <p:bgPr>
        <a:solidFill>
          <a:schemeClr val="tx1">
            <a:lumMod val="50000"/>
          </a:schemeClr>
        </a:solidFill>
        <a:effectLst/>
      </p:bgPr>
    </p:bg>
    <p:spTree>
      <p:nvGrpSpPr>
        <p:cNvPr id="1" name=""/>
        <p:cNvGrpSpPr/>
        <p:nvPr/>
      </p:nvGrpSpPr>
      <p:grpSpPr>
        <a:xfrm>
          <a:off x="0" y="0"/>
          <a:ext cx="0" cy="0"/>
          <a:chOff x="0" y="0"/>
          <a:chExt cx="0" cy="0"/>
        </a:xfrm>
      </p:grpSpPr>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6" name="コンテンツ プレースホルダー 2"/>
          <p:cNvSpPr>
            <a:spLocks noGrp="1"/>
          </p:cNvSpPr>
          <p:nvPr>
            <p:ph idx="11" hasCustomPrompt="1"/>
          </p:nvPr>
        </p:nvSpPr>
        <p:spPr>
          <a:xfrm>
            <a:off x="4041690" y="2852936"/>
            <a:ext cx="4247179" cy="828102"/>
          </a:xfrm>
          <a:prstGeom prst="rect">
            <a:avLst/>
          </a:prstGeom>
          <a:ln w="38100">
            <a:solidFill>
              <a:schemeClr val="bg1"/>
            </a:solidFill>
            <a:prstDash val="sysDot"/>
          </a:ln>
        </p:spPr>
        <p:txBody>
          <a:bodyPr lIns="90000" anchor="ctr" anchorCtr="1"/>
          <a:lstStyle>
            <a:lvl1pPr marL="0" indent="0" fontAlgn="ctr">
              <a:spcBef>
                <a:spcPts val="0"/>
              </a:spcBef>
              <a:buFontTx/>
              <a:buNone/>
              <a:defRPr sz="2000" b="0" i="0" spc="79" baseline="0">
                <a:solidFill>
                  <a:schemeClr val="bg1"/>
                </a:solidFill>
                <a:latin typeface="HGPGothicE" charset="-128"/>
                <a:ea typeface="HGPGothicE" charset="-128"/>
                <a:cs typeface="HGPGothicE" charset="-128"/>
              </a:defRPr>
            </a:lvl1pPr>
            <a:lvl2pPr marL="484862" indent="0" fontAlgn="ctr">
              <a:spcBef>
                <a:spcPts val="0"/>
              </a:spcBef>
              <a:buFontTx/>
              <a:buNone/>
              <a:defRPr sz="1800" b="0" i="0" spc="79">
                <a:solidFill>
                  <a:schemeClr val="bg1"/>
                </a:solidFill>
                <a:latin typeface="HGPGothicE" charset="-128"/>
                <a:ea typeface="HGPGothicE" charset="-128"/>
                <a:cs typeface="HGPGothicE" charset="-128"/>
              </a:defRPr>
            </a:lvl2pPr>
            <a:lvl3pPr marL="969724" indent="0" fontAlgn="ctr">
              <a:spcBef>
                <a:spcPts val="0"/>
              </a:spcBef>
              <a:buFontTx/>
              <a:buNone/>
              <a:defRPr sz="1800" b="0" i="0" spc="79">
                <a:solidFill>
                  <a:schemeClr val="bg1"/>
                </a:solidFill>
                <a:latin typeface="HGPGothicE" charset="-128"/>
                <a:ea typeface="HGPGothicE" charset="-128"/>
                <a:cs typeface="HGPGothicE" charset="-128"/>
              </a:defRPr>
            </a:lvl3pPr>
            <a:lvl4pPr marL="1454588" indent="0">
              <a:buFontTx/>
              <a:buNone/>
              <a:defRPr>
                <a:solidFill>
                  <a:schemeClr val="tx2"/>
                </a:solidFill>
              </a:defRPr>
            </a:lvl4pPr>
            <a:lvl5pPr marL="1939450" indent="0">
              <a:buFontTx/>
              <a:buNone/>
              <a:defRPr>
                <a:solidFill>
                  <a:schemeClr val="tx2"/>
                </a:solidFill>
              </a:defRPr>
            </a:lvl5pPr>
          </a:lstStyle>
          <a:p>
            <a:pPr algn="ctr"/>
            <a:r>
              <a:rPr lang="ja-JP" altLang="en-US" sz="1800" spc="200">
                <a:solidFill>
                  <a:srgbClr val="FFFFFF"/>
                </a:solidFill>
                <a:latin typeface="HGPGothicE" charset="-128"/>
                <a:ea typeface="HGPGothicE" charset="-128"/>
                <a:cs typeface="HGPGothicE" charset="-128"/>
              </a:rPr>
              <a:t>写真</a:t>
            </a:r>
            <a:r>
              <a:rPr lang="en-US" altLang="ja-JP" sz="1800" spc="200">
                <a:solidFill>
                  <a:srgbClr val="FFFFFF"/>
                </a:solidFill>
                <a:latin typeface="HGPGothicE" charset="-128"/>
                <a:ea typeface="HGPGothicE" charset="-128"/>
                <a:cs typeface="HGPGothicE" charset="-128"/>
              </a:rPr>
              <a:t>/</a:t>
            </a:r>
            <a:r>
              <a:rPr lang="ja-JP" altLang="en-US" sz="1800" spc="200">
                <a:solidFill>
                  <a:srgbClr val="FFFFFF"/>
                </a:solidFill>
                <a:latin typeface="HGPGothicE" charset="-128"/>
                <a:ea typeface="HGPGothicE" charset="-128"/>
                <a:cs typeface="HGPGothicE" charset="-128"/>
              </a:rPr>
              <a:t>動画を貼付</a:t>
            </a:r>
            <a:endParaRPr lang="ja-JP" altLang="en-US" sz="1800" spc="200" dirty="0">
              <a:solidFill>
                <a:srgbClr val="FFFFFF"/>
              </a:solidFill>
              <a:latin typeface="HGPGothicE" charset="-128"/>
              <a:ea typeface="HGPGothicE" charset="-128"/>
              <a:cs typeface="HGPGothicE" charset="-128"/>
            </a:endParaRPr>
          </a:p>
        </p:txBody>
      </p:sp>
      <p:sp>
        <p:nvSpPr>
          <p:cNvPr id="7" name="TextBox 12"/>
          <p:cNvSpPr txBox="1"/>
          <p:nvPr/>
        </p:nvSpPr>
        <p:spPr>
          <a:xfrm>
            <a:off x="231284" y="6593330"/>
            <a:ext cx="1616243"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HGPGothicE" charset="-128"/>
                <a:ea typeface="HGPGothicE" charset="-128"/>
                <a:cs typeface="Meiryo UI" pitchFamily="50" charset="-128"/>
              </a:rPr>
              <a:t>© </a:t>
            </a:r>
            <a:r>
              <a:rPr kumimoji="0" lang="en-US" altLang="ja-JP" sz="800" b="0" i="0" dirty="0" smtClean="0">
                <a:solidFill>
                  <a:schemeClr val="bg1"/>
                </a:solidFill>
                <a:latin typeface="HGPGothicE" charset="-128"/>
                <a:ea typeface="HGPGothicE" charset="-128"/>
                <a:cs typeface="Meiryo UI" pitchFamily="50" charset="-128"/>
              </a:rPr>
              <a:t>2022 </a:t>
            </a:r>
            <a:r>
              <a:rPr kumimoji="0" lang="en-US" altLang="ja-JP" sz="800" b="0" i="0" dirty="0">
                <a:solidFill>
                  <a:schemeClr val="bg1"/>
                </a:solidFill>
                <a:latin typeface="HGPGothicE" charset="-128"/>
                <a:ea typeface="HGPGothicE" charset="-128"/>
                <a:cs typeface="Meiryo UI" pitchFamily="50" charset="-128"/>
              </a:rPr>
              <a:t>NTT DATA Corporation</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321724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クロージングロゴ">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5" name="TextBox 12"/>
          <p:cNvSpPr txBox="1"/>
          <p:nvPr/>
        </p:nvSpPr>
        <p:spPr>
          <a:xfrm>
            <a:off x="10416480" y="6580944"/>
            <a:ext cx="1608715"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tx1"/>
                </a:solidFill>
                <a:latin typeface="HGPGothicE" charset="-128"/>
                <a:ea typeface="HGPGothicE" charset="-128"/>
                <a:cs typeface="Meiryo UI" pitchFamily="50" charset="-128"/>
              </a:rPr>
              <a:t>© </a:t>
            </a:r>
            <a:r>
              <a:rPr kumimoji="0" lang="en-US" altLang="ja-JP" sz="800" b="0" i="0" dirty="0" smtClean="0">
                <a:solidFill>
                  <a:schemeClr val="tx1"/>
                </a:solidFill>
                <a:latin typeface="HGPGothicE" charset="-128"/>
                <a:ea typeface="HGPGothicE" charset="-128"/>
                <a:cs typeface="Meiryo UI" pitchFamily="50" charset="-128"/>
              </a:rPr>
              <a:t>2022 </a:t>
            </a:r>
            <a:r>
              <a:rPr kumimoji="0" lang="en-US" altLang="ja-JP" sz="800" b="0" i="0" dirty="0">
                <a:solidFill>
                  <a:schemeClr val="tx1"/>
                </a:solidFill>
                <a:latin typeface="HGPGothicE" charset="-128"/>
                <a:ea typeface="HGPGothicE" charset="-128"/>
                <a:cs typeface="Meiryo UI" pitchFamily="50" charset="-128"/>
              </a:rPr>
              <a:t>NTT DATA Corporation</a:t>
            </a:r>
          </a:p>
        </p:txBody>
      </p:sp>
      <p:pic>
        <p:nvPicPr>
          <p:cNvPr id="7" name="図 6">
            <a:extLst>
              <a:ext uri="{FF2B5EF4-FFF2-40B4-BE49-F238E27FC236}">
                <a16:creationId xmlns:a16="http://schemas.microsoft.com/office/drawing/2014/main" id="{17310CC0-8B36-8146-A6F6-1F194745B7A2}"/>
              </a:ext>
            </a:extLst>
          </p:cNvPr>
          <p:cNvPicPr>
            <a:picLocks noChangeAspect="1"/>
          </p:cNvPicPr>
          <p:nvPr/>
        </p:nvPicPr>
        <p:blipFill>
          <a:blip r:embed="rId3"/>
          <a:stretch>
            <a:fillRect/>
          </a:stretch>
        </p:blipFill>
        <p:spPr>
          <a:xfrm>
            <a:off x="4026850" y="2714625"/>
            <a:ext cx="4125600" cy="1413400"/>
          </a:xfrm>
          <a:prstGeom prst="rect">
            <a:avLst/>
          </a:prstGeom>
        </p:spPr>
      </p:pic>
    </p:spTree>
    <p:extLst>
      <p:ext uri="{BB962C8B-B14F-4D97-AF65-F5344CB8AC3E}">
        <p14:creationId xmlns:p14="http://schemas.microsoft.com/office/powerpoint/2010/main" val="253019620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0180605_1_タイトルとコンテンツB">
    <p:spTree>
      <p:nvGrpSpPr>
        <p:cNvPr id="1" name=""/>
        <p:cNvGrpSpPr/>
        <p:nvPr/>
      </p:nvGrpSpPr>
      <p:grpSpPr>
        <a:xfrm>
          <a:off x="0" y="0"/>
          <a:ext cx="0" cy="0"/>
          <a:chOff x="0" y="0"/>
          <a:chExt cx="0" cy="0"/>
        </a:xfrm>
      </p:grpSpPr>
      <p:sp>
        <p:nvSpPr>
          <p:cNvPr id="5" name="Rectangle 20"/>
          <p:cNvSpPr/>
          <p:nvPr userDrawn="1"/>
        </p:nvSpPr>
        <p:spPr>
          <a:xfrm>
            <a:off x="0" y="0"/>
            <a:ext cx="12192000" cy="684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4024" tIns="43200" rIns="84024" bIns="42012" rtlCol="0" anchor="ctr">
            <a:normAutofit/>
          </a:bodyPr>
          <a:lstStyle/>
          <a:p>
            <a:pPr algn="ctr"/>
            <a:endParaRPr lang="en-US" dirty="0">
              <a:solidFill>
                <a:srgbClr val="FFFFFF"/>
              </a:solidFill>
            </a:endParaRPr>
          </a:p>
        </p:txBody>
      </p:sp>
      <p:sp>
        <p:nvSpPr>
          <p:cNvPr id="7" name="テキスト プレースホルダー 9"/>
          <p:cNvSpPr>
            <a:spLocks noGrp="1"/>
          </p:cNvSpPr>
          <p:nvPr>
            <p:ph type="body" sz="quarter" idx="10" hasCustomPrompt="1"/>
          </p:nvPr>
        </p:nvSpPr>
        <p:spPr>
          <a:xfrm>
            <a:off x="172188" y="0"/>
            <a:ext cx="11844000" cy="684000"/>
          </a:xfrm>
          <a:prstGeom prst="rect">
            <a:avLst/>
          </a:prstGeom>
        </p:spPr>
        <p:txBody>
          <a:bodyPr tIns="108000" anchor="ctr" anchorCtr="0">
            <a:normAutofit/>
          </a:bodyPr>
          <a:lstStyle>
            <a:lvl1pPr marL="0" indent="0">
              <a:buFont typeface="+mj-lt"/>
              <a:buNone/>
              <a:defRPr sz="2800" b="1" baseline="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ja-JP" altLang="en-US" dirty="0" smtClean="0"/>
              <a:t>［タイトル］</a:t>
            </a:r>
          </a:p>
        </p:txBody>
      </p:sp>
      <p:sp>
        <p:nvSpPr>
          <p:cNvPr id="6" name="テキスト プレースホルダー 8"/>
          <p:cNvSpPr>
            <a:spLocks noGrp="1"/>
          </p:cNvSpPr>
          <p:nvPr>
            <p:ph type="body" sz="quarter" idx="11"/>
          </p:nvPr>
        </p:nvSpPr>
        <p:spPr>
          <a:xfrm>
            <a:off x="0" y="768350"/>
            <a:ext cx="12192000" cy="492443"/>
          </a:xfrm>
          <a:prstGeom prst="rect">
            <a:avLst/>
          </a:prstGeom>
          <a:solidFill>
            <a:srgbClr val="C9C9C9"/>
          </a:solidFill>
        </p:spPr>
        <p:txBody>
          <a:bodyPr wrap="square" anchor="t" anchorCtr="0">
            <a:spAutoFit/>
          </a:bodyPr>
          <a:lstStyle>
            <a:lvl1pPr marL="0" indent="0" algn="ctr">
              <a:lnSpc>
                <a:spcPct val="100000"/>
              </a:lnSpc>
              <a:buFontTx/>
              <a:buNone/>
              <a:defRPr sz="2600" b="1">
                <a:solidFill>
                  <a:srgbClr val="000000"/>
                </a:solidFill>
                <a:effectLst>
                  <a:glow rad="127000">
                    <a:schemeClr val="bg1"/>
                  </a:glow>
                </a:effectLst>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smtClean="0"/>
              <a:t>マスター テキストの書式設定</a:t>
            </a:r>
            <a:endParaRPr kumimoji="1" lang="en-US" altLang="ja-JP" dirty="0" smtClean="0"/>
          </a:p>
        </p:txBody>
      </p:sp>
    </p:spTree>
    <p:extLst>
      <p:ext uri="{BB962C8B-B14F-4D97-AF65-F5344CB8AC3E}">
        <p14:creationId xmlns:p14="http://schemas.microsoft.com/office/powerpoint/2010/main" val="14389709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434124"/>
            <a:ext cx="12192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dirty="0">
              <a:solidFill>
                <a:schemeClr val="tx1"/>
              </a:solidFill>
              <a:latin typeface="HGPGothicE" charset="-128"/>
              <a:ea typeface="HGPGothicE" charset="-128"/>
            </a:endParaRPr>
          </a:p>
        </p:txBody>
      </p:sp>
      <p:pic>
        <p:nvPicPr>
          <p:cNvPr id="20" name="図 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pic>
        <p:nvPicPr>
          <p:cNvPr id="10" name="図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8"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dirty="0">
                <a:solidFill>
                  <a:schemeClr val="bg1"/>
                </a:solidFill>
                <a:latin typeface="HGPGothicE" charset="-128"/>
                <a:ea typeface="HGPGothicE" charset="-128"/>
                <a:cs typeface="Meiryo UI" pitchFamily="50" charset="-128"/>
              </a:rPr>
              <a:t>© </a:t>
            </a:r>
            <a:r>
              <a:rPr kumimoji="0" lang="en-US" altLang="ja-JP" sz="800" b="0" i="0" dirty="0" smtClean="0">
                <a:solidFill>
                  <a:schemeClr val="bg1"/>
                </a:solidFill>
                <a:latin typeface="HGPGothicE" charset="-128"/>
                <a:ea typeface="HGPGothicE" charset="-128"/>
                <a:cs typeface="Meiryo UI" pitchFamily="50" charset="-128"/>
              </a:rPr>
              <a:t>2022 </a:t>
            </a:r>
            <a:r>
              <a:rPr kumimoji="0" lang="en-US" altLang="ja-JP" sz="800" b="0" i="0" dirty="0">
                <a:solidFill>
                  <a:schemeClr val="bg1"/>
                </a:solidFill>
                <a:latin typeface="HGPGothicE" charset="-128"/>
                <a:ea typeface="HGPGothicE" charset="-128"/>
                <a:cs typeface="Meiryo UI" pitchFamily="50" charset="-128"/>
              </a:rPr>
              <a:t>NTT DATA Corporation</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HGPGothicE" charset="-128"/>
                <a:ea typeface="HGPGothicE" charset="-128"/>
                <a:cs typeface="HGPGothicE" charset="-128"/>
              </a:rPr>
              <a:pPr algn="ctr" fontAlgn="auto">
                <a:spcBef>
                  <a:spcPts val="0"/>
                </a:spcBef>
                <a:spcAft>
                  <a:spcPts val="0"/>
                </a:spcAft>
                <a:defRPr/>
              </a:pPr>
              <a:t>‹#›</a:t>
            </a:fld>
            <a:endParaRPr lang="en-US" sz="1200" b="0" i="0" dirty="0">
              <a:solidFill>
                <a:schemeClr val="bg1"/>
              </a:solidFill>
              <a:latin typeface="HGPGothicE" charset="-128"/>
              <a:ea typeface="HGPGothicE" charset="-128"/>
              <a:cs typeface="HGPGothicE" charset="-128"/>
            </a:endParaRPr>
          </a:p>
        </p:txBody>
      </p:sp>
    </p:spTree>
    <p:extLst>
      <p:ext uri="{BB962C8B-B14F-4D97-AF65-F5344CB8AC3E}">
        <p14:creationId xmlns:p14="http://schemas.microsoft.com/office/powerpoint/2010/main" val="1465789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609555" rtl="0" eaLnBrk="1" fontAlgn="base" hangingPunct="1">
        <a:spcBef>
          <a:spcPct val="0"/>
        </a:spcBef>
        <a:spcAft>
          <a:spcPct val="0"/>
        </a:spcAft>
        <a:defRPr kumimoji="1" sz="2400" b="0" i="0" kern="1200" spc="200" baseline="0">
          <a:solidFill>
            <a:srgbClr val="404040"/>
          </a:solidFill>
          <a:latin typeface="HGPGothicE" charset="-128"/>
          <a:ea typeface="HGPGothicE"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6" Type="http://schemas.openxmlformats.org/officeDocument/2006/relationships/image" Target="../media/image9.png"/><Relationship Id="rId39" Type="http://schemas.openxmlformats.org/officeDocument/2006/relationships/image" Target="../media/image14.png"/><Relationship Id="rId3" Type="http://schemas.openxmlformats.org/officeDocument/2006/relationships/image" Target="../media/image16.png"/><Relationship Id="rId21" Type="http://schemas.openxmlformats.org/officeDocument/2006/relationships/image" Target="../media/image119.svg"/><Relationship Id="rId25" Type="http://schemas.openxmlformats.org/officeDocument/2006/relationships/image" Target="../media/image1155.svg"/><Relationship Id="rId38" Type="http://schemas.openxmlformats.org/officeDocument/2006/relationships/image" Target="../media/image13.png"/><Relationship Id="rId33" Type="http://schemas.openxmlformats.org/officeDocument/2006/relationships/image" Target="../media/image85.svg"/><Relationship Id="rId2" Type="http://schemas.openxmlformats.org/officeDocument/2006/relationships/notesSlide" Target="../notesSlides/notesSlide13.xml"/><Relationship Id="rId29" Type="http://schemas.openxmlformats.org/officeDocument/2006/relationships/image" Target="../media/image1159.svg"/><Relationship Id="rId41" Type="http://schemas.openxmlformats.org/officeDocument/2006/relationships/image" Target="../media/image1155.svg"/><Relationship Id="rId1" Type="http://schemas.openxmlformats.org/officeDocument/2006/relationships/slideLayout" Target="../slideLayouts/slideLayout9.xml"/><Relationship Id="rId11" Type="http://schemas.openxmlformats.org/officeDocument/2006/relationships/image" Target="../media/image1173.svg"/><Relationship Id="rId37" Type="http://schemas.openxmlformats.org/officeDocument/2006/relationships/image" Target="../media/image12.png"/><Relationship Id="rId40" Type="http://schemas.openxmlformats.org/officeDocument/2006/relationships/image" Target="../media/image15.png"/><Relationship Id="rId36" Type="http://schemas.openxmlformats.org/officeDocument/2006/relationships/image" Target="../media/image11.png"/><Relationship Id="rId31" Type="http://schemas.openxmlformats.org/officeDocument/2006/relationships/image" Target="../media/image1161.svg"/><Relationship Id="rId19" Type="http://schemas.openxmlformats.org/officeDocument/2006/relationships/image" Target="../media/image375.svg"/><Relationship Id="rId27" Type="http://schemas.openxmlformats.org/officeDocument/2006/relationships/image" Target="../media/image10.png"/><Relationship Id="rId35" Type="http://schemas.openxmlformats.org/officeDocument/2006/relationships/image" Target="../media/image28.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9" Type="http://schemas.openxmlformats.org/officeDocument/2006/relationships/image" Target="../media/image14.png"/><Relationship Id="rId3" Type="http://schemas.openxmlformats.org/officeDocument/2006/relationships/image" Target="../media/image9.png"/><Relationship Id="rId21" Type="http://schemas.openxmlformats.org/officeDocument/2006/relationships/image" Target="../media/image119.svg"/><Relationship Id="rId42" Type="http://schemas.openxmlformats.org/officeDocument/2006/relationships/image" Target="../media/image1155.svg"/><Relationship Id="rId12" Type="http://schemas.openxmlformats.org/officeDocument/2006/relationships/image" Target="../media/image10.png"/><Relationship Id="rId38" Type="http://schemas.openxmlformats.org/officeDocument/2006/relationships/image" Target="../media/image13.png"/><Relationship Id="rId33" Type="http://schemas.openxmlformats.org/officeDocument/2006/relationships/image" Target="../media/image85.svg"/><Relationship Id="rId25" Type="http://schemas.openxmlformats.org/officeDocument/2006/relationships/image" Target="../media/image1155.svg"/><Relationship Id="rId2" Type="http://schemas.openxmlformats.org/officeDocument/2006/relationships/notesSlide" Target="../notesSlides/notesSlide21.xml"/><Relationship Id="rId29" Type="http://schemas.openxmlformats.org/officeDocument/2006/relationships/image" Target="../media/image1159.svg"/><Relationship Id="rId41" Type="http://schemas.openxmlformats.org/officeDocument/2006/relationships/image" Target="../media/image16.png"/><Relationship Id="rId1" Type="http://schemas.openxmlformats.org/officeDocument/2006/relationships/slideLayout" Target="../slideLayouts/slideLayout9.xml"/><Relationship Id="rId11" Type="http://schemas.openxmlformats.org/officeDocument/2006/relationships/image" Target="../media/image1173.svg"/><Relationship Id="rId37" Type="http://schemas.openxmlformats.org/officeDocument/2006/relationships/image" Target="../media/image12.png"/><Relationship Id="rId40" Type="http://schemas.openxmlformats.org/officeDocument/2006/relationships/image" Target="../media/image15.png"/><Relationship Id="rId36" Type="http://schemas.openxmlformats.org/officeDocument/2006/relationships/image" Target="../media/image11.png"/><Relationship Id="rId31" Type="http://schemas.openxmlformats.org/officeDocument/2006/relationships/image" Target="../media/image1161.svg"/><Relationship Id="rId19" Type="http://schemas.openxmlformats.org/officeDocument/2006/relationships/image" Target="../media/image375.svg"/><Relationship Id="rId35" Type="http://schemas.openxmlformats.org/officeDocument/2006/relationships/image" Target="../media/image28.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12"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9.xml"/><Relationship Id="rId11" Type="http://schemas.openxmlformats.org/officeDocument/2006/relationships/image" Target="../media/image1173.svg"/><Relationship Id="rId36" Type="http://schemas.openxmlformats.org/officeDocument/2006/relationships/image" Target="../media/image11.png"/><Relationship Id="rId31" Type="http://schemas.openxmlformats.org/officeDocument/2006/relationships/image" Target="../media/image1161.svg"/><Relationship Id="rId35" Type="http://schemas.openxmlformats.org/officeDocument/2006/relationships/image" Target="../media/image28.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9" Type="http://schemas.openxmlformats.org/officeDocument/2006/relationships/image" Target="../media/image14.png"/><Relationship Id="rId3" Type="http://schemas.openxmlformats.org/officeDocument/2006/relationships/image" Target="../media/image9.png"/><Relationship Id="rId21" Type="http://schemas.openxmlformats.org/officeDocument/2006/relationships/image" Target="../media/image119.svg"/><Relationship Id="rId12" Type="http://schemas.openxmlformats.org/officeDocument/2006/relationships/image" Target="../media/image10.png"/><Relationship Id="rId38" Type="http://schemas.openxmlformats.org/officeDocument/2006/relationships/image" Target="../media/image13.png"/><Relationship Id="rId33" Type="http://schemas.openxmlformats.org/officeDocument/2006/relationships/image" Target="../media/image85.svg"/><Relationship Id="rId25" Type="http://schemas.openxmlformats.org/officeDocument/2006/relationships/image" Target="../media/image1155.svg"/><Relationship Id="rId2" Type="http://schemas.openxmlformats.org/officeDocument/2006/relationships/notesSlide" Target="../notesSlides/notesSlide3.xml"/><Relationship Id="rId29" Type="http://schemas.openxmlformats.org/officeDocument/2006/relationships/image" Target="../media/image1159.svg"/><Relationship Id="rId41" Type="http://schemas.openxmlformats.org/officeDocument/2006/relationships/image" Target="../media/image16.png"/><Relationship Id="rId1" Type="http://schemas.openxmlformats.org/officeDocument/2006/relationships/slideLayout" Target="../slideLayouts/slideLayout9.xml"/><Relationship Id="rId11" Type="http://schemas.openxmlformats.org/officeDocument/2006/relationships/image" Target="../media/image1173.svg"/><Relationship Id="rId37" Type="http://schemas.openxmlformats.org/officeDocument/2006/relationships/image" Target="../media/image12.png"/><Relationship Id="rId40" Type="http://schemas.openxmlformats.org/officeDocument/2006/relationships/image" Target="../media/image15.png"/><Relationship Id="rId36" Type="http://schemas.openxmlformats.org/officeDocument/2006/relationships/image" Target="../media/image11.png"/><Relationship Id="rId31" Type="http://schemas.openxmlformats.org/officeDocument/2006/relationships/image" Target="../media/image1161.svg"/><Relationship Id="rId19" Type="http://schemas.openxmlformats.org/officeDocument/2006/relationships/image" Target="../media/image375.svg"/><Relationship Id="rId35" Type="http://schemas.openxmlformats.org/officeDocument/2006/relationships/image" Target="../media/image28.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9" Type="http://schemas.openxmlformats.org/officeDocument/2006/relationships/image" Target="../media/image14.png"/><Relationship Id="rId3" Type="http://schemas.openxmlformats.org/officeDocument/2006/relationships/image" Target="../media/image9.png"/><Relationship Id="rId21" Type="http://schemas.openxmlformats.org/officeDocument/2006/relationships/image" Target="../media/image119.svg"/><Relationship Id="rId42" Type="http://schemas.openxmlformats.org/officeDocument/2006/relationships/image" Target="../media/image1155.svg"/><Relationship Id="rId12" Type="http://schemas.openxmlformats.org/officeDocument/2006/relationships/image" Target="../media/image10.png"/><Relationship Id="rId38" Type="http://schemas.openxmlformats.org/officeDocument/2006/relationships/image" Target="../media/image13.png"/><Relationship Id="rId33" Type="http://schemas.openxmlformats.org/officeDocument/2006/relationships/image" Target="../media/image85.svg"/><Relationship Id="rId25" Type="http://schemas.openxmlformats.org/officeDocument/2006/relationships/image" Target="../media/image1155.svg"/><Relationship Id="rId2" Type="http://schemas.openxmlformats.org/officeDocument/2006/relationships/notesSlide" Target="../notesSlides/notesSlide36.xml"/><Relationship Id="rId29" Type="http://schemas.openxmlformats.org/officeDocument/2006/relationships/image" Target="../media/image1159.svg"/><Relationship Id="rId41" Type="http://schemas.openxmlformats.org/officeDocument/2006/relationships/image" Target="../media/image16.png"/><Relationship Id="rId1" Type="http://schemas.openxmlformats.org/officeDocument/2006/relationships/slideLayout" Target="../slideLayouts/slideLayout9.xml"/><Relationship Id="rId11" Type="http://schemas.openxmlformats.org/officeDocument/2006/relationships/image" Target="../media/image1173.svg"/><Relationship Id="rId37" Type="http://schemas.openxmlformats.org/officeDocument/2006/relationships/image" Target="../media/image12.png"/><Relationship Id="rId40" Type="http://schemas.openxmlformats.org/officeDocument/2006/relationships/image" Target="../media/image15.png"/><Relationship Id="rId36" Type="http://schemas.openxmlformats.org/officeDocument/2006/relationships/image" Target="../media/image11.png"/><Relationship Id="rId31" Type="http://schemas.openxmlformats.org/officeDocument/2006/relationships/image" Target="../media/image1161.svg"/><Relationship Id="rId19" Type="http://schemas.openxmlformats.org/officeDocument/2006/relationships/image" Target="../media/image375.svg"/><Relationship Id="rId35" Type="http://schemas.openxmlformats.org/officeDocument/2006/relationships/image" Target="../media/image28.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9" Type="http://schemas.openxmlformats.org/officeDocument/2006/relationships/image" Target="../media/image14.png"/><Relationship Id="rId3" Type="http://schemas.openxmlformats.org/officeDocument/2006/relationships/image" Target="../media/image9.png"/><Relationship Id="rId21" Type="http://schemas.openxmlformats.org/officeDocument/2006/relationships/image" Target="../media/image119.svg"/><Relationship Id="rId42" Type="http://schemas.openxmlformats.org/officeDocument/2006/relationships/image" Target="../media/image1155.svg"/><Relationship Id="rId12" Type="http://schemas.openxmlformats.org/officeDocument/2006/relationships/image" Target="../media/image10.png"/><Relationship Id="rId38" Type="http://schemas.openxmlformats.org/officeDocument/2006/relationships/image" Target="../media/image13.png"/><Relationship Id="rId33" Type="http://schemas.openxmlformats.org/officeDocument/2006/relationships/image" Target="../media/image85.svg"/><Relationship Id="rId25" Type="http://schemas.openxmlformats.org/officeDocument/2006/relationships/image" Target="../media/image1155.svg"/><Relationship Id="rId2" Type="http://schemas.openxmlformats.org/officeDocument/2006/relationships/notesSlide" Target="../notesSlides/notesSlide40.xml"/><Relationship Id="rId29" Type="http://schemas.openxmlformats.org/officeDocument/2006/relationships/image" Target="../media/image1159.svg"/><Relationship Id="rId41" Type="http://schemas.openxmlformats.org/officeDocument/2006/relationships/image" Target="../media/image16.png"/><Relationship Id="rId1" Type="http://schemas.openxmlformats.org/officeDocument/2006/relationships/slideLayout" Target="../slideLayouts/slideLayout9.xml"/><Relationship Id="rId11" Type="http://schemas.openxmlformats.org/officeDocument/2006/relationships/image" Target="../media/image1173.svg"/><Relationship Id="rId37" Type="http://schemas.openxmlformats.org/officeDocument/2006/relationships/image" Target="../media/image12.png"/><Relationship Id="rId40" Type="http://schemas.openxmlformats.org/officeDocument/2006/relationships/image" Target="../media/image15.png"/><Relationship Id="rId36" Type="http://schemas.openxmlformats.org/officeDocument/2006/relationships/image" Target="../media/image11.png"/><Relationship Id="rId31" Type="http://schemas.openxmlformats.org/officeDocument/2006/relationships/image" Target="../media/image1161.svg"/><Relationship Id="rId19" Type="http://schemas.openxmlformats.org/officeDocument/2006/relationships/image" Target="../media/image375.svg"/><Relationship Id="rId35" Type="http://schemas.openxmlformats.org/officeDocument/2006/relationships/image" Target="../media/image28.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8" Type="http://schemas.openxmlformats.org/officeDocument/2006/relationships/image" Target="../media/image66.svg"/><Relationship Id="rId26" Type="http://schemas.openxmlformats.org/officeDocument/2006/relationships/image" Target="../media/image22.png"/><Relationship Id="rId18" Type="http://schemas.openxmlformats.org/officeDocument/2006/relationships/image" Target="../media/image42.svg"/><Relationship Id="rId13" Type="http://schemas.openxmlformats.org/officeDocument/2006/relationships/image" Target="../media/image966.svg"/><Relationship Id="rId3" Type="http://schemas.openxmlformats.org/officeDocument/2006/relationships/image" Target="../media/image19.png"/><Relationship Id="rId25" Type="http://schemas.openxmlformats.org/officeDocument/2006/relationships/image" Target="../media/image21.png"/><Relationship Id="rId12" Type="http://schemas.openxmlformats.org/officeDocument/2006/relationships/image" Target="../media/image70.svg"/><Relationship Id="rId7" Type="http://schemas.openxmlformats.org/officeDocument/2006/relationships/image" Target="../media/image44.svg"/><Relationship Id="rId2" Type="http://schemas.openxmlformats.org/officeDocument/2006/relationships/notesSlide" Target="../notesSlides/notesSlide52.xml"/><Relationship Id="rId29" Type="http://schemas.openxmlformats.org/officeDocument/2006/relationships/image" Target="../media/image23.png"/><Relationship Id="rId1" Type="http://schemas.openxmlformats.org/officeDocument/2006/relationships/slideLayout" Target="../slideLayouts/slideLayout9.xml"/><Relationship Id="rId24" Type="http://schemas.openxmlformats.org/officeDocument/2006/relationships/image" Target="../media/image82.svg"/><Relationship Id="rId32" Type="http://schemas.openxmlformats.org/officeDocument/2006/relationships/image" Target="../media/image26.png"/><Relationship Id="rId28" Type="http://schemas.openxmlformats.org/officeDocument/2006/relationships/image" Target="../media/image154.svg"/><Relationship Id="rId15" Type="http://schemas.openxmlformats.org/officeDocument/2006/relationships/image" Target="../media/image1078.svg"/><Relationship Id="rId31" Type="http://schemas.openxmlformats.org/officeDocument/2006/relationships/image" Target="../media/image25.png"/><Relationship Id="rId9" Type="http://schemas.openxmlformats.org/officeDocument/2006/relationships/image" Target="../media/image20.png"/><Relationship Id="rId30" Type="http://schemas.openxmlformats.org/officeDocument/2006/relationships/image" Target="../media/image24.png"/></Relationships>
</file>

<file path=ppt/slides/_rels/slide6.xml.rels><?xml version="1.0" encoding="UTF-8" standalone="yes"?>
<Relationships xmlns="http://schemas.openxmlformats.org/package/2006/relationships"><Relationship Id="rId39" Type="http://schemas.openxmlformats.org/officeDocument/2006/relationships/image" Target="../media/image14.png"/><Relationship Id="rId3" Type="http://schemas.openxmlformats.org/officeDocument/2006/relationships/image" Target="../media/image9.png"/><Relationship Id="rId21" Type="http://schemas.openxmlformats.org/officeDocument/2006/relationships/image" Target="../media/image119.svg"/><Relationship Id="rId42" Type="http://schemas.openxmlformats.org/officeDocument/2006/relationships/image" Target="../media/image1155.svg"/><Relationship Id="rId12" Type="http://schemas.openxmlformats.org/officeDocument/2006/relationships/image" Target="../media/image10.png"/><Relationship Id="rId38" Type="http://schemas.openxmlformats.org/officeDocument/2006/relationships/image" Target="../media/image13.png"/><Relationship Id="rId33" Type="http://schemas.openxmlformats.org/officeDocument/2006/relationships/image" Target="../media/image85.svg"/><Relationship Id="rId25" Type="http://schemas.openxmlformats.org/officeDocument/2006/relationships/image" Target="../media/image1155.svg"/><Relationship Id="rId2" Type="http://schemas.openxmlformats.org/officeDocument/2006/relationships/notesSlide" Target="../notesSlides/notesSlide4.xml"/><Relationship Id="rId29" Type="http://schemas.openxmlformats.org/officeDocument/2006/relationships/image" Target="../media/image1159.svg"/><Relationship Id="rId41" Type="http://schemas.openxmlformats.org/officeDocument/2006/relationships/image" Target="../media/image16.png"/><Relationship Id="rId1" Type="http://schemas.openxmlformats.org/officeDocument/2006/relationships/slideLayout" Target="../slideLayouts/slideLayout9.xml"/><Relationship Id="rId11" Type="http://schemas.openxmlformats.org/officeDocument/2006/relationships/image" Target="../media/image1173.svg"/><Relationship Id="rId37" Type="http://schemas.openxmlformats.org/officeDocument/2006/relationships/image" Target="../media/image12.png"/><Relationship Id="rId40" Type="http://schemas.openxmlformats.org/officeDocument/2006/relationships/image" Target="../media/image15.png"/><Relationship Id="rId36" Type="http://schemas.openxmlformats.org/officeDocument/2006/relationships/image" Target="../media/image11.png"/><Relationship Id="rId31" Type="http://schemas.openxmlformats.org/officeDocument/2006/relationships/image" Target="../media/image1161.svg"/><Relationship Id="rId19" Type="http://schemas.openxmlformats.org/officeDocument/2006/relationships/image" Target="../media/image375.svg"/><Relationship Id="rId35" Type="http://schemas.openxmlformats.org/officeDocument/2006/relationships/image" Target="../media/image28.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en-US" altLang="ja-JP" sz="3600" b="1" dirty="0" smtClean="0">
                <a:latin typeface="Meiryo UI" panose="020B0604030504040204" pitchFamily="50" charset="-128"/>
                <a:ea typeface="Meiryo UI" panose="020B0604030504040204" pitchFamily="50" charset="-128"/>
              </a:rPr>
              <a:t>A-gate</a:t>
            </a:r>
            <a:r>
              <a:rPr kumimoji="1" lang="ja-JP" altLang="en-US" sz="3600" b="1" dirty="0" smtClean="0">
                <a:latin typeface="Meiryo UI" panose="020B0604030504040204" pitchFamily="50" charset="-128"/>
                <a:ea typeface="Meiryo UI" panose="020B0604030504040204" pitchFamily="50" charset="-128"/>
              </a:rPr>
              <a:t>の使い方</a:t>
            </a:r>
            <a:r>
              <a:rPr kumimoji="1" lang="en-US" altLang="ja-JP" sz="3600" b="1" dirty="0" smtClean="0">
                <a:latin typeface="Meiryo UI" panose="020B0604030504040204" pitchFamily="50" charset="-128"/>
                <a:ea typeface="Meiryo UI" panose="020B0604030504040204" pitchFamily="50" charset="-128"/>
              </a:rPr>
              <a:t/>
            </a:r>
            <a:br>
              <a:rPr kumimoji="1" lang="en-US" altLang="ja-JP" sz="3600" b="1" dirty="0" smtClean="0">
                <a:latin typeface="Meiryo UI" panose="020B0604030504040204" pitchFamily="50" charset="-128"/>
                <a:ea typeface="Meiryo UI" panose="020B0604030504040204" pitchFamily="50" charset="-128"/>
              </a:rPr>
            </a:br>
            <a:r>
              <a:rPr lang="ja-JP" altLang="en-US" sz="3600" b="1" dirty="0" smtClean="0">
                <a:latin typeface="Meiryo UI" panose="020B0604030504040204" pitchFamily="50" charset="-128"/>
                <a:ea typeface="Meiryo UI" panose="020B0604030504040204" pitchFamily="50" charset="-128"/>
              </a:rPr>
              <a:t>（</a:t>
            </a:r>
            <a:r>
              <a:rPr lang="en-US" altLang="ja-JP" sz="3600" b="1" dirty="0" smtClean="0">
                <a:latin typeface="Meiryo UI" panose="020B0604030504040204" pitchFamily="50" charset="-128"/>
                <a:ea typeface="Meiryo UI" panose="020B0604030504040204" pitchFamily="50" charset="-128"/>
              </a:rPr>
              <a:t>IAM</a:t>
            </a:r>
            <a:r>
              <a:rPr lang="ja-JP" altLang="en-US" sz="3600" b="1" dirty="0" smtClean="0">
                <a:latin typeface="Meiryo UI" panose="020B0604030504040204" pitchFamily="50" charset="-128"/>
                <a:ea typeface="Meiryo UI" panose="020B0604030504040204" pitchFamily="50" charset="-128"/>
              </a:rPr>
              <a:t>・テナント開発編）</a:t>
            </a:r>
            <a:endParaRPr kumimoji="1" lang="ja-JP" altLang="en-US"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09818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１．</a:t>
            </a:r>
            <a:r>
              <a:rPr lang="en-US" altLang="ja-JP" dirty="0" smtClean="0"/>
              <a:t>IAM</a:t>
            </a:r>
            <a:r>
              <a:rPr lang="ja-JP" altLang="en-US" dirty="0"/>
              <a:t>ポリシーの</a:t>
            </a:r>
            <a:r>
              <a:rPr lang="ja-JP" altLang="en-US" dirty="0" smtClean="0"/>
              <a:t>作成：制約事項</a:t>
            </a:r>
            <a:endParaRPr lang="ja-JP" altLang="en-US" dirty="0"/>
          </a:p>
        </p:txBody>
      </p:sp>
      <p:sp>
        <p:nvSpPr>
          <p:cNvPr id="12" name="正方形/長方形 11"/>
          <p:cNvSpPr/>
          <p:nvPr/>
        </p:nvSpPr>
        <p:spPr>
          <a:xfrm>
            <a:off x="172188" y="852504"/>
            <a:ext cx="11844000" cy="4832092"/>
          </a:xfrm>
          <a:prstGeom prst="rect">
            <a:avLst/>
          </a:prstGeom>
          <a:noFill/>
        </p:spPr>
        <p:txBody>
          <a:bodyPr wrap="square">
            <a:spAutoFit/>
          </a:bodyPr>
          <a:lstStyle/>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一部の特殊な</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Action</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の利用</a:t>
            </a:r>
            <a:endPar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Action</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の中には、情報漏洩のリスクを回避するため“</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Resource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”に制限を加えて</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利用</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すべきものがあります。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それら</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Action</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の権限を付与したい場合、予め</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”Resource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“に制限を</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加</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えてあ</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る</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ポリシー（次スライド参照）をご用意しておりますので、そちらをご利用下さい。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上記</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ポリシーに指定される</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“Resource”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の内容は、お客様の例外登録情報と連動して随時メンテナンスされます。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4069444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１．</a:t>
            </a:r>
            <a:r>
              <a:rPr lang="en-US" altLang="ja-JP" dirty="0" smtClean="0"/>
              <a:t>IAM</a:t>
            </a:r>
            <a:r>
              <a:rPr lang="ja-JP" altLang="en-US" dirty="0"/>
              <a:t>ポリシーの</a:t>
            </a:r>
            <a:r>
              <a:rPr lang="ja-JP" altLang="en-US" dirty="0" smtClean="0"/>
              <a:t>作成：制約事項</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935694286"/>
              </p:ext>
            </p:extLst>
          </p:nvPr>
        </p:nvGraphicFramePr>
        <p:xfrm>
          <a:off x="245403" y="916610"/>
          <a:ext cx="11728580" cy="4539108"/>
        </p:xfrm>
        <a:graphic>
          <a:graphicData uri="http://schemas.openxmlformats.org/drawingml/2006/table">
            <a:tbl>
              <a:tblPr firstRow="1" bandRow="1">
                <a:tableStyleId>{21E4AEA4-8DFA-4A89-87EB-49C32662AFE0}</a:tableStyleId>
              </a:tblPr>
              <a:tblGrid>
                <a:gridCol w="609117">
                  <a:extLst>
                    <a:ext uri="{9D8B030D-6E8A-4147-A177-3AD203B41FA5}">
                      <a16:colId xmlns:a16="http://schemas.microsoft.com/office/drawing/2014/main" val="355131092"/>
                    </a:ext>
                  </a:extLst>
                </a:gridCol>
                <a:gridCol w="1865234">
                  <a:extLst>
                    <a:ext uri="{9D8B030D-6E8A-4147-A177-3AD203B41FA5}">
                      <a16:colId xmlns:a16="http://schemas.microsoft.com/office/drawing/2014/main" val="2461522664"/>
                    </a:ext>
                  </a:extLst>
                </a:gridCol>
                <a:gridCol w="2696308">
                  <a:extLst>
                    <a:ext uri="{9D8B030D-6E8A-4147-A177-3AD203B41FA5}">
                      <a16:colId xmlns:a16="http://schemas.microsoft.com/office/drawing/2014/main" val="1242598775"/>
                    </a:ext>
                  </a:extLst>
                </a:gridCol>
                <a:gridCol w="6557921">
                  <a:extLst>
                    <a:ext uri="{9D8B030D-6E8A-4147-A177-3AD203B41FA5}">
                      <a16:colId xmlns:a16="http://schemas.microsoft.com/office/drawing/2014/main" val="3289345132"/>
                    </a:ext>
                  </a:extLst>
                </a:gridCol>
              </a:tblGrid>
              <a:tr h="273762">
                <a:tc>
                  <a:txBody>
                    <a:bodyPr/>
                    <a:lstStyle/>
                    <a:p>
                      <a:r>
                        <a:rPr kumimoji="1" lang="en-US" altLang="ja-JP" sz="1800" dirty="0" smtClean="0">
                          <a:latin typeface="Meiryo UI" panose="020B0604030504040204" pitchFamily="50" charset="-128"/>
                          <a:ea typeface="Meiryo UI" panose="020B0604030504040204" pitchFamily="50" charset="-128"/>
                        </a:rPr>
                        <a:t>No,</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en-US" altLang="ja-JP" sz="1800" dirty="0" smtClean="0">
                          <a:latin typeface="Meiryo UI" panose="020B0604030504040204" pitchFamily="50" charset="-128"/>
                          <a:ea typeface="Meiryo UI" panose="020B0604030504040204" pitchFamily="50" charset="-128"/>
                        </a:rPr>
                        <a:t>Action</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ポリシー名</a:t>
                      </a:r>
                      <a:endParaRPr kumimoji="1" lang="ja-JP" altLang="en-US" sz="1800" dirty="0">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latin typeface="Meiryo UI" panose="020B0604030504040204" pitchFamily="50" charset="-128"/>
                          <a:ea typeface="Meiryo UI" panose="020B0604030504040204" pitchFamily="50" charset="-128"/>
                        </a:rPr>
                        <a:t>用途・説明</a:t>
                      </a:r>
                      <a:endParaRPr kumimoji="1" lang="en-US" altLang="ja-JP" sz="180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945550091"/>
                  </a:ext>
                </a:extLst>
              </a:tr>
              <a:tr h="994876">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1</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s3:PutObject</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a-xxxx-xx-xx-xxxx-LimitedActions-S3PutObject0000</a:t>
                      </a:r>
                      <a:endPar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　</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S3</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の</a:t>
                      </a:r>
                      <a:r>
                        <a:rPr kumimoji="1" lang="en-US" altLang="ja-JP" sz="1800" dirty="0" err="1" smtClean="0">
                          <a:solidFill>
                            <a:schemeClr val="accent2">
                              <a:lumMod val="50000"/>
                            </a:schemeClr>
                          </a:solidFill>
                          <a:latin typeface="Meiryo UI" panose="020B0604030504040204" pitchFamily="50" charset="-128"/>
                          <a:ea typeface="Meiryo UI" panose="020B0604030504040204" pitchFamily="50" charset="-128"/>
                        </a:rPr>
                        <a:t>PutObject</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権限を付与するための</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ポリシー</a:t>
                      </a: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　</a:t>
                      </a:r>
                      <a:r>
                        <a:rPr kumimoji="1" lang="en-US" altLang="ja-JP" sz="1800" dirty="0" err="1" smtClean="0">
                          <a:solidFill>
                            <a:schemeClr val="accent2">
                              <a:lumMod val="50000"/>
                            </a:schemeClr>
                          </a:solidFill>
                          <a:latin typeface="Meiryo UI" panose="020B0604030504040204" pitchFamily="50" charset="-128"/>
                          <a:ea typeface="Meiryo UI" panose="020B0604030504040204" pitchFamily="50" charset="-128"/>
                        </a:rPr>
                        <a:t>PutObject</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実行時のオブジェクト</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ACL</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の指定、および、</a:t>
                      </a:r>
                      <a:r>
                        <a:rPr kumimoji="1" lang="en-US" altLang="ja-JP" sz="1800" dirty="0" err="1" smtClean="0">
                          <a:solidFill>
                            <a:schemeClr val="accent2">
                              <a:lumMod val="50000"/>
                            </a:schemeClr>
                          </a:solidFill>
                          <a:latin typeface="Meiryo UI" panose="020B0604030504040204" pitchFamily="50" charset="-128"/>
                          <a:ea typeface="Meiryo UI" panose="020B0604030504040204" pitchFamily="50" charset="-128"/>
                        </a:rPr>
                        <a:t>PutObject</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先の</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S3</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バケットに制限を付けている</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581335208"/>
                  </a:ext>
                </a:extLst>
              </a:tr>
              <a:tr h="994876">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2</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a-xxxx-xx-xx-xxxx-SunoS3PutObject0000</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　</a:t>
                      </a:r>
                      <a:r>
                        <a:rPr kumimoji="1" lang="ja-JP" altLang="en-US" sz="1800" b="1" u="sng" dirty="0" smtClean="0">
                          <a:solidFill>
                            <a:schemeClr val="accent4"/>
                          </a:solidFill>
                          <a:latin typeface="Meiryo UI" panose="020B0604030504040204" pitchFamily="50" charset="-128"/>
                          <a:ea typeface="Meiryo UI" panose="020B0604030504040204" pitchFamily="50" charset="-128"/>
                        </a:rPr>
                        <a:t>無制限</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で</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S3</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の</a:t>
                      </a:r>
                      <a:r>
                        <a:rPr kumimoji="1" lang="en-US" altLang="ja-JP" sz="1800" dirty="0" err="1" smtClean="0">
                          <a:solidFill>
                            <a:schemeClr val="accent2">
                              <a:lumMod val="50000"/>
                            </a:schemeClr>
                          </a:solidFill>
                          <a:latin typeface="Meiryo UI" panose="020B0604030504040204" pitchFamily="50" charset="-128"/>
                          <a:ea typeface="Meiryo UI" panose="020B0604030504040204" pitchFamily="50" charset="-128"/>
                        </a:rPr>
                        <a:t>PutObject</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権限を付与するための</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ポリシー</a:t>
                      </a: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　</a:t>
                      </a:r>
                      <a:r>
                        <a:rPr kumimoji="1" lang="ja-JP" altLang="en-US" sz="1800" b="1" u="sng" dirty="0" smtClean="0">
                          <a:solidFill>
                            <a:schemeClr val="accent4"/>
                          </a:solidFill>
                          <a:latin typeface="Meiryo UI" panose="020B0604030504040204" pitchFamily="50" charset="-128"/>
                          <a:ea typeface="Meiryo UI" panose="020B0604030504040204" pitchFamily="50" charset="-128"/>
                        </a:rPr>
                        <a:t>制限を加えなくても情報漏洩のリスクの無い</a:t>
                      </a:r>
                      <a:r>
                        <a:rPr kumimoji="1" lang="en-US" altLang="ja-JP" sz="1800" b="1" u="sng" dirty="0" smtClean="0">
                          <a:solidFill>
                            <a:schemeClr val="accent4"/>
                          </a:solidFill>
                          <a:latin typeface="Meiryo UI" panose="020B0604030504040204" pitchFamily="50" charset="-128"/>
                          <a:ea typeface="Meiryo UI" panose="020B0604030504040204" pitchFamily="50" charset="-128"/>
                        </a:rPr>
                        <a:t>AWS</a:t>
                      </a:r>
                      <a:r>
                        <a:rPr kumimoji="1" lang="ja-JP" altLang="en-US" sz="1800" b="1" u="sng" dirty="0" smtClean="0">
                          <a:solidFill>
                            <a:schemeClr val="accent4"/>
                          </a:solidFill>
                          <a:latin typeface="Meiryo UI" panose="020B0604030504040204" pitchFamily="50" charset="-128"/>
                          <a:ea typeface="Meiryo UI" panose="020B0604030504040204" pitchFamily="50" charset="-128"/>
                        </a:rPr>
                        <a:t>サービスを信頼する</a:t>
                      </a:r>
                      <a:r>
                        <a:rPr kumimoji="1" lang="en-US" altLang="ja-JP" sz="1800" b="1" u="sng" dirty="0" smtClean="0">
                          <a:solidFill>
                            <a:schemeClr val="accent4"/>
                          </a:solidFill>
                          <a:latin typeface="Meiryo UI" panose="020B0604030504040204" pitchFamily="50" charset="-128"/>
                          <a:ea typeface="Meiryo UI" panose="020B0604030504040204" pitchFamily="50" charset="-128"/>
                        </a:rPr>
                        <a:t>IAM</a:t>
                      </a:r>
                      <a:r>
                        <a:rPr kumimoji="1" lang="ja-JP" altLang="en-US" sz="1800" b="1" u="sng" dirty="0" smtClean="0">
                          <a:solidFill>
                            <a:schemeClr val="accent4"/>
                          </a:solidFill>
                          <a:latin typeface="Meiryo UI" panose="020B0604030504040204" pitchFamily="50" charset="-128"/>
                          <a:ea typeface="Meiryo UI" panose="020B0604030504040204" pitchFamily="50" charset="-128"/>
                        </a:rPr>
                        <a:t>ロールにのみ、アタッチ可能</a:t>
                      </a:r>
                      <a:endParaRPr kumimoji="1" lang="en-US" altLang="ja-JP" sz="1800" b="1" u="sng" dirty="0" smtClean="0">
                        <a:solidFill>
                          <a:schemeClr val="accent4"/>
                        </a:solidFill>
                        <a:latin typeface="Meiryo UI" panose="020B0604030504040204" pitchFamily="50" charset="-128"/>
                        <a:ea typeface="Meiryo UI" panose="020B0604030504040204" pitchFamily="50" charset="-128"/>
                      </a:endParaRPr>
                    </a:p>
                    <a:p>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（その他の用途で利用すると検知修復機能によりデタッチされる）</a:t>
                      </a: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79251136"/>
                  </a:ext>
                </a:extLst>
              </a:tr>
              <a:tr h="994876">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3</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s3:PutObject</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」以外</a:t>
                      </a: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lang="en-US" altLang="ja-JP" sz="1800"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1800"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xxxx</a:t>
                      </a:r>
                      <a:r>
                        <a:rPr lang="en-US" altLang="ja-JP" sz="1800"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-xx-xx-</a:t>
                      </a:r>
                      <a:r>
                        <a:rPr lang="en-US" altLang="ja-JP" sz="1800"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xxxx</a:t>
                      </a:r>
                      <a:r>
                        <a:rPr lang="en-US" altLang="ja-JP" sz="1800"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800"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LimitedActions</a:t>
                      </a:r>
                      <a:r>
                        <a:rPr lang="en-US" altLang="ja-JP" sz="1800"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800"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RuleName</a:t>
                      </a:r>
                      <a:r>
                        <a:rPr lang="en-US" altLang="ja-JP" sz="1800"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　制限する操作毎（</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）に必要な</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Action</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を含む</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ポリシー</a:t>
                      </a:r>
                    </a:p>
                    <a:p>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）例：「</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ECR</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のレジストリへの</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Docker</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イメージの</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Push</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 「</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SNS</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トピックへの</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Publish</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a:t>
                      </a:r>
                      <a:r>
                        <a:rPr kumimoji="1" lang="en-US" altLang="ja-JP" sz="1800" dirty="0" err="1" smtClean="0">
                          <a:solidFill>
                            <a:schemeClr val="accent2">
                              <a:lumMod val="50000"/>
                            </a:schemeClr>
                          </a:solidFill>
                          <a:latin typeface="Meiryo UI" panose="020B0604030504040204" pitchFamily="50" charset="-128"/>
                          <a:ea typeface="Meiryo UI" panose="020B0604030504040204" pitchFamily="50" charset="-128"/>
                        </a:rPr>
                        <a:t>etc</a:t>
                      </a:r>
                      <a:endPar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346528718"/>
                  </a:ext>
                </a:extLst>
              </a:tr>
              <a:tr h="994876">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4</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a-xxxx-xx-xx-xxxx-LimitedActions-Assortment0000</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　</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No,2</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の各ポリシーに含まれる全ての</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Statement</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を含む</a:t>
                      </a:r>
                      <a:r>
                        <a:rPr kumimoji="1" lang="en-US" altLang="ja-JP" sz="18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800" dirty="0" smtClean="0">
                          <a:solidFill>
                            <a:schemeClr val="accent2">
                              <a:lumMod val="50000"/>
                            </a:schemeClr>
                          </a:solidFill>
                          <a:latin typeface="Meiryo UI" panose="020B0604030504040204" pitchFamily="50" charset="-128"/>
                          <a:ea typeface="Meiryo UI" panose="020B0604030504040204" pitchFamily="50" charset="-128"/>
                        </a:rPr>
                        <a:t>ポリシー</a:t>
                      </a:r>
                      <a:endParaRPr kumimoji="1" lang="ja-JP" altLang="en-US" sz="1800"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5566087"/>
                  </a:ext>
                </a:extLst>
              </a:tr>
            </a:tbl>
          </a:graphicData>
        </a:graphic>
      </p:graphicFrame>
      <p:sp>
        <p:nvSpPr>
          <p:cNvPr id="5" name="正方形/長方形 4"/>
          <p:cNvSpPr/>
          <p:nvPr/>
        </p:nvSpPr>
        <p:spPr>
          <a:xfrm>
            <a:off x="253222" y="5438570"/>
            <a:ext cx="11720762" cy="954107"/>
          </a:xfrm>
          <a:prstGeom prst="rect">
            <a:avLst/>
          </a:prstGeom>
          <a:noFill/>
        </p:spPr>
        <p:txBody>
          <a:bodyPr wrap="square">
            <a:spAutoFit/>
          </a:bodyPr>
          <a:lstStyle/>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これらのポリシーの</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詳細は別紙「</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の使い方</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編</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別紙</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２</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制限付き</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Action</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」を参照ください。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220788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１．</a:t>
            </a:r>
            <a:r>
              <a:rPr lang="en-US" altLang="ja-JP" dirty="0" smtClean="0"/>
              <a:t>IAM</a:t>
            </a:r>
            <a:r>
              <a:rPr lang="ja-JP" altLang="en-US" dirty="0"/>
              <a:t>ポリシーの</a:t>
            </a:r>
            <a:r>
              <a:rPr lang="ja-JP" altLang="en-US" dirty="0" smtClean="0"/>
              <a:t>作成：ポリシー違反検知修復・例外登録</a:t>
            </a:r>
            <a:endParaRPr lang="en-US" altLang="ja-JP" dirty="0" smtClean="0"/>
          </a:p>
        </p:txBody>
      </p:sp>
      <p:sp>
        <p:nvSpPr>
          <p:cNvPr id="12" name="正方形/長方形 11"/>
          <p:cNvSpPr/>
          <p:nvPr/>
        </p:nvSpPr>
        <p:spPr>
          <a:xfrm>
            <a:off x="172188" y="852504"/>
            <a:ext cx="11844000" cy="4832092"/>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ポリシー違反検知修復のルール（１）</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ポリシー違反の条件</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別紙</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の使い方</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編</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別紙</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1_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利用可能な</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Action </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」シートに</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記載のない</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Action</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Allow</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した場合。</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修復処理の内容</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当該</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ポリシーについて、アタッチされている全ての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ロールからデタッチされます。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03306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１．</a:t>
            </a:r>
            <a:r>
              <a:rPr lang="en-US" altLang="ja-JP" dirty="0" smtClean="0"/>
              <a:t>IAM</a:t>
            </a:r>
            <a:r>
              <a:rPr lang="ja-JP" altLang="en-US" dirty="0"/>
              <a:t>ポリシーの</a:t>
            </a:r>
            <a:r>
              <a:rPr lang="ja-JP" altLang="en-US" dirty="0" smtClean="0"/>
              <a:t>作成：ポリシー違反検知修復・例外登録</a:t>
            </a:r>
            <a:endParaRPr lang="en-US" altLang="ja-JP" dirty="0" smtClean="0"/>
          </a:p>
        </p:txBody>
      </p:sp>
      <p:sp>
        <p:nvSpPr>
          <p:cNvPr id="12" name="正方形/長方形 11"/>
          <p:cNvSpPr/>
          <p:nvPr/>
        </p:nvSpPr>
        <p:spPr>
          <a:xfrm>
            <a:off x="172188" y="852504"/>
            <a:ext cx="11844000" cy="5693866"/>
          </a:xfrm>
          <a:prstGeom prst="rect">
            <a:avLst/>
          </a:prstGeom>
          <a:noFill/>
        </p:spPr>
        <p:txBody>
          <a:bodyPr wrap="square">
            <a:spAutoFit/>
          </a:bodyPr>
          <a:lstStyle/>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例外登録の内容</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下記</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を例外登録してください。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例外登録対象の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利用したい</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Action</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（注）</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（注）</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例外</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登録する文字列に</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含む</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、ワイルドカードとしては作用しません</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例：例外として</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“ec2:Get*</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を登</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録した場合</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“ec2:Get*”</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　例外</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登録されていると</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見なされる</a:t>
            </a:r>
            <a:endPar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ec2:GetEbsEncryptionByDefault”</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　例外登録されていると見做されな</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い</a:t>
            </a: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21437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sz="3600" b="1" dirty="0" smtClean="0">
                <a:latin typeface="Meiryo UI" panose="020B0604030504040204" pitchFamily="50" charset="-128"/>
                <a:ea typeface="Meiryo UI" panose="020B0604030504040204" pitchFamily="50" charset="-128"/>
              </a:rPr>
              <a:t>２．</a:t>
            </a:r>
            <a:r>
              <a:rPr lang="en-US" altLang="ja-JP" sz="3600" b="1" dirty="0" smtClean="0">
                <a:latin typeface="Meiryo UI" panose="020B0604030504040204" pitchFamily="50" charset="-128"/>
                <a:ea typeface="Meiryo UI" panose="020B0604030504040204" pitchFamily="50" charset="-128"/>
              </a:rPr>
              <a:t>IAM</a:t>
            </a:r>
            <a:r>
              <a:rPr lang="ja-JP" altLang="en-US" sz="3600" b="1" dirty="0" smtClean="0">
                <a:latin typeface="Meiryo UI" panose="020B0604030504040204" pitchFamily="50" charset="-128"/>
                <a:ea typeface="Meiryo UI" panose="020B0604030504040204" pitchFamily="50" charset="-128"/>
              </a:rPr>
              <a:t>ロール・</a:t>
            </a:r>
            <a:r>
              <a:rPr lang="en-US" altLang="ja-JP" sz="3600" b="1" dirty="0" smtClean="0">
                <a:latin typeface="Meiryo UI" panose="020B0604030504040204" pitchFamily="50" charset="-128"/>
                <a:ea typeface="Meiryo UI" panose="020B0604030504040204" pitchFamily="50" charset="-128"/>
              </a:rPr>
              <a:t>IAM</a:t>
            </a:r>
            <a:r>
              <a:rPr lang="ja-JP" altLang="en-US" sz="3600" b="1" dirty="0" smtClean="0">
                <a:latin typeface="Meiryo UI" panose="020B0604030504040204" pitchFamily="50" charset="-128"/>
                <a:ea typeface="Meiryo UI" panose="020B0604030504040204" pitchFamily="50" charset="-128"/>
              </a:rPr>
              <a:t>グループの作成</a:t>
            </a:r>
            <a:endParaRPr kumimoji="1" lang="ja-JP" altLang="en-US"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15304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a:t>
            </a:r>
            <a:r>
              <a:rPr lang="en-US" altLang="ja-JP" dirty="0" smtClean="0"/>
              <a:t>IAM</a:t>
            </a:r>
            <a:r>
              <a:rPr lang="ja-JP" altLang="en-US" dirty="0" smtClean="0"/>
              <a:t>ロール・</a:t>
            </a:r>
            <a:r>
              <a:rPr lang="en-US" altLang="ja-JP" dirty="0" smtClean="0"/>
              <a:t>IAM</a:t>
            </a:r>
            <a:r>
              <a:rPr lang="ja-JP" altLang="en-US" dirty="0" smtClean="0"/>
              <a:t>グループの</a:t>
            </a:r>
            <a:r>
              <a:rPr lang="ja-JP" altLang="en-US" dirty="0"/>
              <a:t>作成</a:t>
            </a:r>
            <a:r>
              <a:rPr lang="ja-JP" altLang="en-US" dirty="0" smtClean="0"/>
              <a:t>：できること</a:t>
            </a:r>
            <a:endParaRPr lang="en-US" altLang="ja-JP" dirty="0" smtClean="0"/>
          </a:p>
        </p:txBody>
      </p:sp>
      <p:sp>
        <p:nvSpPr>
          <p:cNvPr id="12" name="正方形/長方形 11"/>
          <p:cNvSpPr/>
          <p:nvPr/>
        </p:nvSpPr>
        <p:spPr>
          <a:xfrm>
            <a:off x="172188" y="852504"/>
            <a:ext cx="11844000" cy="3970318"/>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はじめ</a:t>
            </a: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作成する</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ロールの用途に応じ、下記手順を実施してください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（１）テナントアカウント</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サービス用の</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ロールを作成する</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2-1.IAM</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ロールの作成」に従い作成してください。</a:t>
            </a:r>
            <a:endParaRPr lang="en-US" altLang="ja-JP"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（２）</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ユーザがスイッチロールして利用する</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ロール、およびスイッチロール元の</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グループを作成する</a:t>
            </a: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2-2.</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スイッチロール元</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グループの作成」</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従い作成して</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ください。</a:t>
            </a:r>
            <a:endParaRPr lang="en-US" altLang="ja-JP"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876744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sz="3600" dirty="0" smtClean="0"/>
              <a:t>２</a:t>
            </a:r>
            <a:r>
              <a:rPr lang="ja-JP" altLang="en-US" sz="3600" b="1" dirty="0" smtClean="0">
                <a:latin typeface="Meiryo UI" panose="020B0604030504040204" pitchFamily="50" charset="-128"/>
                <a:ea typeface="Meiryo UI" panose="020B0604030504040204" pitchFamily="50" charset="-128"/>
              </a:rPr>
              <a:t>－１．</a:t>
            </a:r>
            <a:r>
              <a:rPr lang="en-US" altLang="ja-JP" sz="3600" b="1" dirty="0" smtClean="0">
                <a:latin typeface="Meiryo UI" panose="020B0604030504040204" pitchFamily="50" charset="-128"/>
                <a:ea typeface="Meiryo UI" panose="020B0604030504040204" pitchFamily="50" charset="-128"/>
              </a:rPr>
              <a:t>IAM</a:t>
            </a:r>
            <a:r>
              <a:rPr lang="ja-JP" altLang="en-US" sz="3600" b="1" dirty="0">
                <a:latin typeface="Meiryo UI" panose="020B0604030504040204" pitchFamily="50" charset="-128"/>
                <a:ea typeface="Meiryo UI" panose="020B0604030504040204" pitchFamily="50" charset="-128"/>
              </a:rPr>
              <a:t>ロールの</a:t>
            </a:r>
            <a:r>
              <a:rPr lang="ja-JP" altLang="en-US" sz="3600" b="1" dirty="0" smtClean="0">
                <a:latin typeface="Meiryo UI" panose="020B0604030504040204" pitchFamily="50" charset="-128"/>
                <a:ea typeface="Meiryo UI" panose="020B0604030504040204" pitchFamily="50" charset="-128"/>
              </a:rPr>
              <a:t>作成</a:t>
            </a:r>
            <a:endParaRPr kumimoji="1" lang="ja-JP" altLang="en-US"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94018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812626" y="1646839"/>
            <a:ext cx="2628679"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6" name="正方形/長方形 65"/>
          <p:cNvSpPr/>
          <p:nvPr/>
        </p:nvSpPr>
        <p:spPr>
          <a:xfrm>
            <a:off x="4007886" y="1629030"/>
            <a:ext cx="1045212"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楕円 71"/>
          <p:cNvSpPr/>
          <p:nvPr/>
        </p:nvSpPr>
        <p:spPr>
          <a:xfrm>
            <a:off x="3795401" y="1349622"/>
            <a:ext cx="544133" cy="496156"/>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t>３</a:t>
            </a:r>
            <a:endParaRPr lang="en-US" altLang="ja-JP" b="1" dirty="0" smtClean="0"/>
          </a:p>
        </p:txBody>
      </p:sp>
      <p:sp>
        <p:nvSpPr>
          <p:cNvPr id="73" name="正方形/長方形 72"/>
          <p:cNvSpPr/>
          <p:nvPr/>
        </p:nvSpPr>
        <p:spPr>
          <a:xfrm>
            <a:off x="3293996" y="2746023"/>
            <a:ext cx="2990413"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アクセスキー／</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dirty="0" smtClean="0">
                <a:solidFill>
                  <a:schemeClr val="accent2">
                    <a:lumMod val="50000"/>
                  </a:schemeClr>
                </a:solidFill>
                <a:latin typeface="Meiryo UI" panose="020B0604030504040204" pitchFamily="50" charset="-128"/>
                <a:ea typeface="Meiryo UI" panose="020B0604030504040204" pitchFamily="50" charset="-128"/>
              </a:rPr>
              <a:t>シークレットアクセスキーの作成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76" name="Graphic 48">
            <a:extLst>
              <a:ext uri="{FF2B5EF4-FFF2-40B4-BE49-F238E27FC236}">
                <a16:creationId xmlns:a16="http://schemas.microsoft.com/office/drawing/2014/main" id="{D57544FC-CFAA-5546-A4DC-2BDF2AA8E3B5}"/>
              </a:ext>
            </a:extLst>
          </p:cNvPr>
          <p:cNvPicPr>
            <a:picLocks noChangeAspect="1"/>
          </p:cNvPicPr>
          <p:nvPr/>
        </p:nvPicPr>
        <p:blipFill>
          <a:blip r:embed="rId3">
            <a:extLst>
              <a:ext uri="{96DAC541-7B7A-43D3-8B79-37D633B846F1}">
                <asvg:svgBlip xmlns:asvg="http://schemas.microsoft.com/office/drawing/2016/SVG/main" xmlns="" r:embed="rId25"/>
              </a:ext>
            </a:extLst>
          </a:blip>
          <a:stretch>
            <a:fillRect/>
          </a:stretch>
        </p:blipFill>
        <p:spPr>
          <a:xfrm>
            <a:off x="4410621" y="2153883"/>
            <a:ext cx="469900" cy="469900"/>
          </a:xfrm>
          <a:prstGeom prst="rect">
            <a:avLst/>
          </a:prstGeom>
        </p:spPr>
      </p:pic>
      <p:sp>
        <p:nvSpPr>
          <p:cNvPr id="108" name="正方形/長方形 107"/>
          <p:cNvSpPr/>
          <p:nvPr/>
        </p:nvSpPr>
        <p:spPr>
          <a:xfrm>
            <a:off x="9441344" y="4320728"/>
            <a:ext cx="2076395"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正方形/長方形 86"/>
          <p:cNvSpPr/>
          <p:nvPr/>
        </p:nvSpPr>
        <p:spPr>
          <a:xfrm>
            <a:off x="8093197" y="1606610"/>
            <a:ext cx="1122524" cy="42111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楕円 79"/>
          <p:cNvSpPr/>
          <p:nvPr/>
        </p:nvSpPr>
        <p:spPr>
          <a:xfrm>
            <a:off x="7256721" y="3944471"/>
            <a:ext cx="696776" cy="2147676"/>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正方形/長方形 56"/>
          <p:cNvSpPr/>
          <p:nvPr/>
        </p:nvSpPr>
        <p:spPr>
          <a:xfrm>
            <a:off x="5676700" y="4320728"/>
            <a:ext cx="1425284" cy="1497028"/>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 name="正方形/長方形 54"/>
          <p:cNvSpPr/>
          <p:nvPr/>
        </p:nvSpPr>
        <p:spPr>
          <a:xfrm>
            <a:off x="3747036" y="4320728"/>
            <a:ext cx="1607095"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テキスト プレースホルダー 1"/>
          <p:cNvSpPr>
            <a:spLocks noGrp="1"/>
          </p:cNvSpPr>
          <p:nvPr>
            <p:ph type="body" sz="quarter" idx="10"/>
          </p:nvPr>
        </p:nvSpPr>
        <p:spPr/>
        <p:txBody>
          <a:bodyPr>
            <a:normAutofit/>
          </a:bodyPr>
          <a:lstStyle/>
          <a:p>
            <a:r>
              <a:rPr lang="ja-JP" altLang="en-US" dirty="0"/>
              <a:t>２．</a:t>
            </a:r>
            <a:r>
              <a:rPr lang="en-US" altLang="ja-JP" dirty="0"/>
              <a:t>IAM</a:t>
            </a:r>
            <a:r>
              <a:rPr lang="ja-JP" altLang="en-US" dirty="0"/>
              <a:t>ロール・</a:t>
            </a:r>
            <a:r>
              <a:rPr lang="en-US" altLang="ja-JP" dirty="0"/>
              <a:t>IAM</a:t>
            </a:r>
            <a:r>
              <a:rPr lang="ja-JP" altLang="en-US" dirty="0"/>
              <a:t>グループの作成</a:t>
            </a:r>
          </a:p>
        </p:txBody>
      </p:sp>
      <p:sp>
        <p:nvSpPr>
          <p:cNvPr id="4" name="Rectangle 34">
            <a:extLst>
              <a:ext uri="{FF2B5EF4-FFF2-40B4-BE49-F238E27FC236}">
                <a16:creationId xmlns:a16="http://schemas.microsoft.com/office/drawing/2014/main" id="{CE7F7081-419C-2E4F-A999-2923C4338FC0}"/>
              </a:ext>
            </a:extLst>
          </p:cNvPr>
          <p:cNvSpPr/>
          <p:nvPr/>
        </p:nvSpPr>
        <p:spPr>
          <a:xfrm>
            <a:off x="524629" y="980646"/>
            <a:ext cx="11150296" cy="24348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sp>
        <p:nvSpPr>
          <p:cNvPr id="6" name="正方形/長方形 5"/>
          <p:cNvSpPr/>
          <p:nvPr/>
        </p:nvSpPr>
        <p:spPr>
          <a:xfrm>
            <a:off x="854829" y="1002145"/>
            <a:ext cx="2653604" cy="3656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2000"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rPr>
              <a:t>管理アカウント</a:t>
            </a:r>
            <a:endParaRPr lang="en-US" altLang="ja-JP" sz="2000"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7" name="Graphic 29">
            <a:extLst>
              <a:ext uri="{FF2B5EF4-FFF2-40B4-BE49-F238E27FC236}">
                <a16:creationId xmlns:a16="http://schemas.microsoft.com/office/drawing/2014/main" id="{B1BC828A-7716-D345-83CE-83D75857D514}"/>
              </a:ext>
            </a:extLst>
          </p:cNvPr>
          <p:cNvPicPr>
            <a:picLocks noChangeAspect="1"/>
          </p:cNvPicPr>
          <p:nvPr/>
        </p:nvPicPr>
        <p:blipFill>
          <a:blip r:embed="rId26">
            <a:extLst>
              <a:ext uri="{96DAC541-7B7A-43D3-8B79-37D633B846F1}">
                <asvg:svgBlip xmlns:asvg="http://schemas.microsoft.com/office/drawing/2016/SVG/main" xmlns="" r:embed="rId11"/>
              </a:ext>
            </a:extLst>
          </a:blip>
          <a:stretch>
            <a:fillRect/>
          </a:stretch>
        </p:blipFill>
        <p:spPr>
          <a:xfrm>
            <a:off x="384929" y="848840"/>
            <a:ext cx="469900" cy="469900"/>
          </a:xfrm>
          <a:prstGeom prst="rect">
            <a:avLst/>
          </a:prstGeom>
        </p:spPr>
      </p:pic>
      <p:pic>
        <p:nvPicPr>
          <p:cNvPr id="8" name="Graphic 41">
            <a:extLst>
              <a:ext uri="{FF2B5EF4-FFF2-40B4-BE49-F238E27FC236}">
                <a16:creationId xmlns:a16="http://schemas.microsoft.com/office/drawing/2014/main" id="{1A56C62F-612C-5841-B7E7-B15DA92D0BDE}"/>
              </a:ext>
            </a:extLst>
          </p:cNvPr>
          <p:cNvPicPr>
            <a:picLocks noChangeAspect="1"/>
          </p:cNvPicPr>
          <p:nvPr/>
        </p:nvPicPr>
        <p:blipFill>
          <a:blip r:embed="rId27">
            <a:extLst>
              <a:ext uri="{96DAC541-7B7A-43D3-8B79-37D633B846F1}">
                <asvg:svgBlip xmlns:asvg="http://schemas.microsoft.com/office/drawing/2016/SVG/main" xmlns="" r:embed="rId35"/>
              </a:ext>
            </a:extLst>
          </a:blip>
          <a:stretch>
            <a:fillRect/>
          </a:stretch>
        </p:blipFill>
        <p:spPr>
          <a:xfrm flipH="1">
            <a:off x="1222381" y="1845169"/>
            <a:ext cx="483586" cy="469900"/>
          </a:xfrm>
          <a:prstGeom prst="rect">
            <a:avLst/>
          </a:prstGeom>
        </p:spPr>
      </p:pic>
      <p:pic>
        <p:nvPicPr>
          <p:cNvPr id="9" name="Graphic 41">
            <a:extLst>
              <a:ext uri="{FF2B5EF4-FFF2-40B4-BE49-F238E27FC236}">
                <a16:creationId xmlns:a16="http://schemas.microsoft.com/office/drawing/2014/main" id="{1A56C62F-612C-5841-B7E7-B15DA92D0BDE}"/>
              </a:ext>
            </a:extLst>
          </p:cNvPr>
          <p:cNvPicPr>
            <a:picLocks noChangeAspect="1"/>
          </p:cNvPicPr>
          <p:nvPr/>
        </p:nvPicPr>
        <p:blipFill>
          <a:blip r:embed="rId27">
            <a:extLst>
              <a:ext uri="{96DAC541-7B7A-43D3-8B79-37D633B846F1}">
                <asvg:svgBlip xmlns:asvg="http://schemas.microsoft.com/office/drawing/2016/SVG/main" xmlns="" r:embed="rId35"/>
              </a:ext>
            </a:extLst>
          </a:blip>
          <a:stretch>
            <a:fillRect/>
          </a:stretch>
        </p:blipFill>
        <p:spPr>
          <a:xfrm flipH="1">
            <a:off x="1845667" y="1845169"/>
            <a:ext cx="483586" cy="469900"/>
          </a:xfrm>
          <a:prstGeom prst="rect">
            <a:avLst/>
          </a:prstGeom>
        </p:spPr>
      </p:pic>
      <p:sp>
        <p:nvSpPr>
          <p:cNvPr id="13" name="正方形/長方形 12"/>
          <p:cNvSpPr/>
          <p:nvPr/>
        </p:nvSpPr>
        <p:spPr>
          <a:xfrm>
            <a:off x="2366307" y="1836243"/>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14" name="正方形/長方形 13"/>
          <p:cNvSpPr/>
          <p:nvPr/>
        </p:nvSpPr>
        <p:spPr>
          <a:xfrm>
            <a:off x="667078" y="2402388"/>
            <a:ext cx="2774227" cy="63070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プリセット</a:t>
            </a:r>
            <a:r>
              <a:rPr lang="ja-JP" altLang="en-US" dirty="0">
                <a:solidFill>
                  <a:schemeClr val="accent2">
                    <a:lumMod val="50000"/>
                  </a:schemeClr>
                </a:solidFill>
                <a:latin typeface="Meiryo UI" panose="020B0604030504040204" pitchFamily="50" charset="-128"/>
                <a:ea typeface="Meiryo UI" panose="020B0604030504040204" pitchFamily="50" charset="-128"/>
              </a:rPr>
              <a:t>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グループ</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（例：</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管理、テナント管理、</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endParaRPr kumimoji="1" lang="ja-JP" altLang="en-US"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5" name="Rectangle 34">
            <a:extLst>
              <a:ext uri="{FF2B5EF4-FFF2-40B4-BE49-F238E27FC236}">
                <a16:creationId xmlns:a16="http://schemas.microsoft.com/office/drawing/2014/main" id="{CE7F7081-419C-2E4F-A999-2923C4338FC0}"/>
              </a:ext>
            </a:extLst>
          </p:cNvPr>
          <p:cNvSpPr/>
          <p:nvPr/>
        </p:nvSpPr>
        <p:spPr>
          <a:xfrm>
            <a:off x="524629" y="3943504"/>
            <a:ext cx="11150296" cy="21536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pic>
        <p:nvPicPr>
          <p:cNvPr id="16" name="Graphic 29">
            <a:extLst>
              <a:ext uri="{FF2B5EF4-FFF2-40B4-BE49-F238E27FC236}">
                <a16:creationId xmlns:a16="http://schemas.microsoft.com/office/drawing/2014/main" id="{B1BC828A-7716-D345-83CE-83D75857D514}"/>
              </a:ext>
            </a:extLst>
          </p:cNvPr>
          <p:cNvPicPr>
            <a:picLocks noChangeAspect="1"/>
          </p:cNvPicPr>
          <p:nvPr/>
        </p:nvPicPr>
        <p:blipFill>
          <a:blip r:embed="rId26">
            <a:extLst>
              <a:ext uri="{96DAC541-7B7A-43D3-8B79-37D633B846F1}">
                <asvg:svgBlip xmlns:asvg="http://schemas.microsoft.com/office/drawing/2016/SVG/main" xmlns="" r:embed="rId11"/>
              </a:ext>
            </a:extLst>
          </a:blip>
          <a:stretch>
            <a:fillRect/>
          </a:stretch>
        </p:blipFill>
        <p:spPr>
          <a:xfrm>
            <a:off x="384929" y="3713454"/>
            <a:ext cx="469900" cy="469900"/>
          </a:xfrm>
          <a:prstGeom prst="rect">
            <a:avLst/>
          </a:prstGeom>
        </p:spPr>
      </p:pic>
      <p:sp>
        <p:nvSpPr>
          <p:cNvPr id="17" name="正方形/長方形 16"/>
          <p:cNvSpPr/>
          <p:nvPr/>
        </p:nvSpPr>
        <p:spPr>
          <a:xfrm>
            <a:off x="812626" y="4320728"/>
            <a:ext cx="2628679"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p:nvSpPr>
        <p:spPr>
          <a:xfrm>
            <a:off x="4870545" y="4606377"/>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pic>
        <p:nvPicPr>
          <p:cNvPr id="23"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1236067" y="4606377"/>
            <a:ext cx="469900" cy="469900"/>
          </a:xfrm>
          <a:prstGeom prst="rect">
            <a:avLst/>
          </a:prstGeom>
        </p:spPr>
      </p:pic>
      <p:pic>
        <p:nvPicPr>
          <p:cNvPr id="24"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1852510" y="4606377"/>
            <a:ext cx="469900" cy="469900"/>
          </a:xfrm>
          <a:prstGeom prst="rect">
            <a:avLst/>
          </a:prstGeom>
        </p:spPr>
      </p:pic>
      <p:cxnSp>
        <p:nvCxnSpPr>
          <p:cNvPr id="29" name="直線矢印コネクタ 28"/>
          <p:cNvCxnSpPr>
            <a:stCxn id="8" idx="2"/>
            <a:endCxn id="23" idx="0"/>
          </p:cNvCxnSpPr>
          <p:nvPr/>
        </p:nvCxnSpPr>
        <p:spPr>
          <a:xfrm>
            <a:off x="1464174" y="2315069"/>
            <a:ext cx="6843" cy="2291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直線矢印コネクタ 29"/>
          <p:cNvCxnSpPr>
            <a:stCxn id="9" idx="2"/>
            <a:endCxn id="24" idx="0"/>
          </p:cNvCxnSpPr>
          <p:nvPr/>
        </p:nvCxnSpPr>
        <p:spPr>
          <a:xfrm>
            <a:off x="2087460" y="2315069"/>
            <a:ext cx="0" cy="2291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42"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6102719" y="4632314"/>
            <a:ext cx="469900" cy="469900"/>
          </a:xfrm>
          <a:prstGeom prst="rect">
            <a:avLst/>
          </a:prstGeom>
        </p:spPr>
      </p:pic>
      <p:pic>
        <p:nvPicPr>
          <p:cNvPr id="43"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8389749" y="4622051"/>
            <a:ext cx="469900" cy="469900"/>
          </a:xfrm>
          <a:prstGeom prst="rect">
            <a:avLst/>
          </a:prstGeom>
        </p:spPr>
      </p:pic>
      <p:pic>
        <p:nvPicPr>
          <p:cNvPr id="44" name="Graphic 41">
            <a:extLst>
              <a:ext uri="{FF2B5EF4-FFF2-40B4-BE49-F238E27FC236}">
                <a16:creationId xmlns:a16="http://schemas.microsoft.com/office/drawing/2014/main" id="{1A56C62F-612C-5841-B7E7-B15DA92D0BDE}"/>
              </a:ext>
            </a:extLst>
          </p:cNvPr>
          <p:cNvPicPr>
            <a:picLocks noChangeAspect="1"/>
          </p:cNvPicPr>
          <p:nvPr/>
        </p:nvPicPr>
        <p:blipFill>
          <a:blip r:embed="rId27">
            <a:extLst>
              <a:ext uri="{96DAC541-7B7A-43D3-8B79-37D633B846F1}">
                <asvg:svgBlip xmlns:asvg="http://schemas.microsoft.com/office/drawing/2016/SVG/main" xmlns="" r:embed="rId35"/>
              </a:ext>
            </a:extLst>
          </a:blip>
          <a:stretch>
            <a:fillRect/>
          </a:stretch>
        </p:blipFill>
        <p:spPr>
          <a:xfrm flipH="1">
            <a:off x="8376063" y="1992130"/>
            <a:ext cx="483586" cy="469900"/>
          </a:xfrm>
          <a:prstGeom prst="rect">
            <a:avLst/>
          </a:prstGeom>
        </p:spPr>
      </p:pic>
      <p:pic>
        <p:nvPicPr>
          <p:cNvPr id="47" name="Graphic 52">
            <a:extLst>
              <a:ext uri="{FF2B5EF4-FFF2-40B4-BE49-F238E27FC236}">
                <a16:creationId xmlns:a16="http://schemas.microsoft.com/office/drawing/2014/main" id="{90D5A9DB-EC7C-6342-9486-0A731DEC214E}"/>
              </a:ext>
            </a:extLst>
          </p:cNvPr>
          <p:cNvPicPr>
            <a:picLocks noChangeAspect="1"/>
          </p:cNvPicPr>
          <p:nvPr/>
        </p:nvPicPr>
        <p:blipFill>
          <a:blip r:embed="rId37">
            <a:extLst>
              <a:ext uri="{96DAC541-7B7A-43D3-8B79-37D633B846F1}">
                <asvg:svgBlip xmlns:asvg="http://schemas.microsoft.com/office/drawing/2016/SVG/main" xmlns="" r:embed="rId29"/>
              </a:ext>
            </a:extLst>
          </a:blip>
          <a:stretch>
            <a:fillRect/>
          </a:stretch>
        </p:blipFill>
        <p:spPr>
          <a:xfrm>
            <a:off x="3847014" y="4615303"/>
            <a:ext cx="469900" cy="469900"/>
          </a:xfrm>
          <a:prstGeom prst="rect">
            <a:avLst/>
          </a:prstGeom>
        </p:spPr>
      </p:pic>
      <p:pic>
        <p:nvPicPr>
          <p:cNvPr id="48" name="Graphic 52">
            <a:extLst>
              <a:ext uri="{FF2B5EF4-FFF2-40B4-BE49-F238E27FC236}">
                <a16:creationId xmlns:a16="http://schemas.microsoft.com/office/drawing/2014/main" id="{90D5A9DB-EC7C-6342-9486-0A731DEC214E}"/>
              </a:ext>
            </a:extLst>
          </p:cNvPr>
          <p:cNvPicPr>
            <a:picLocks noChangeAspect="1"/>
          </p:cNvPicPr>
          <p:nvPr/>
        </p:nvPicPr>
        <p:blipFill>
          <a:blip r:embed="rId37">
            <a:extLst>
              <a:ext uri="{96DAC541-7B7A-43D3-8B79-37D633B846F1}">
                <asvg:svgBlip xmlns:asvg="http://schemas.microsoft.com/office/drawing/2016/SVG/main" xmlns="" r:embed="rId29"/>
              </a:ext>
            </a:extLst>
          </a:blip>
          <a:stretch>
            <a:fillRect/>
          </a:stretch>
        </p:blipFill>
        <p:spPr>
          <a:xfrm>
            <a:off x="4406009" y="4615985"/>
            <a:ext cx="469900" cy="469900"/>
          </a:xfrm>
          <a:prstGeom prst="rect">
            <a:avLst/>
          </a:prstGeom>
        </p:spPr>
      </p:pic>
      <p:sp>
        <p:nvSpPr>
          <p:cNvPr id="53" name="正方形/長方形 52"/>
          <p:cNvSpPr/>
          <p:nvPr/>
        </p:nvSpPr>
        <p:spPr>
          <a:xfrm>
            <a:off x="3772474" y="5240856"/>
            <a:ext cx="1512925"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ポリシー</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54" name="正方形/長方形 53"/>
          <p:cNvSpPr/>
          <p:nvPr/>
        </p:nvSpPr>
        <p:spPr>
          <a:xfrm>
            <a:off x="2366307" y="4530558"/>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56" name="楕円 55"/>
          <p:cNvSpPr/>
          <p:nvPr/>
        </p:nvSpPr>
        <p:spPr>
          <a:xfrm>
            <a:off x="3537831" y="4041320"/>
            <a:ext cx="544133" cy="496156"/>
          </a:xfrm>
          <a:prstGeom prst="ellipse">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１</a:t>
            </a:r>
            <a:endParaRPr kumimoji="1" lang="ja-JP" altLang="en-US" b="1" dirty="0"/>
          </a:p>
        </p:txBody>
      </p:sp>
      <p:sp>
        <p:nvSpPr>
          <p:cNvPr id="58" name="正方形/長方形 57"/>
          <p:cNvSpPr/>
          <p:nvPr/>
        </p:nvSpPr>
        <p:spPr>
          <a:xfrm>
            <a:off x="5450503" y="5234970"/>
            <a:ext cx="1834374"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4"/>
                </a:solidFill>
                <a:latin typeface="Meiryo UI" panose="020B0604030504040204" pitchFamily="50" charset="-128"/>
                <a:ea typeface="Meiryo UI" panose="020B0604030504040204" pitchFamily="50" charset="-128"/>
              </a:rPr>
              <a:t>IAM</a:t>
            </a:r>
            <a:r>
              <a:rPr lang="ja-JP" altLang="en-US" dirty="0" smtClean="0">
                <a:solidFill>
                  <a:schemeClr val="accent4"/>
                </a:solidFill>
                <a:latin typeface="Meiryo UI" panose="020B0604030504040204" pitchFamily="50" charset="-128"/>
                <a:ea typeface="Meiryo UI" panose="020B0604030504040204" pitchFamily="50" charset="-128"/>
              </a:rPr>
              <a:t>ロール</a:t>
            </a:r>
            <a:endParaRPr lang="en-US" altLang="ja-JP" dirty="0" smtClean="0">
              <a:solidFill>
                <a:schemeClr val="accent4"/>
              </a:solidFill>
              <a:latin typeface="Meiryo UI" panose="020B0604030504040204" pitchFamily="50" charset="-128"/>
              <a:ea typeface="Meiryo UI" panose="020B0604030504040204" pitchFamily="50" charset="-128"/>
            </a:endParaRPr>
          </a:p>
          <a:p>
            <a:pPr algn="ctr"/>
            <a:r>
              <a:rPr kumimoji="1" lang="ja-JP" altLang="en-US" sz="1400" dirty="0" smtClean="0">
                <a:solidFill>
                  <a:schemeClr val="accent4"/>
                </a:solidFill>
                <a:latin typeface="Meiryo UI" panose="020B0604030504040204" pitchFamily="50" charset="-128"/>
                <a:ea typeface="Meiryo UI" panose="020B0604030504040204" pitchFamily="50" charset="-128"/>
              </a:rPr>
              <a:t>（</a:t>
            </a:r>
            <a:r>
              <a:rPr kumimoji="1" lang="en-US" altLang="ja-JP" sz="1400" dirty="0" smtClean="0">
                <a:solidFill>
                  <a:schemeClr val="accent4"/>
                </a:solidFill>
                <a:latin typeface="Meiryo UI" panose="020B0604030504040204" pitchFamily="50" charset="-128"/>
                <a:ea typeface="Meiryo UI" panose="020B0604030504040204" pitchFamily="50" charset="-128"/>
              </a:rPr>
              <a:t>AWS</a:t>
            </a:r>
            <a:r>
              <a:rPr kumimoji="1" lang="ja-JP" altLang="en-US" sz="1400" dirty="0" smtClean="0">
                <a:solidFill>
                  <a:schemeClr val="accent4"/>
                </a:solidFill>
                <a:latin typeface="Meiryo UI" panose="020B0604030504040204" pitchFamily="50" charset="-128"/>
                <a:ea typeface="Meiryo UI" panose="020B0604030504040204" pitchFamily="50" charset="-128"/>
              </a:rPr>
              <a:t>サービス用）</a:t>
            </a:r>
            <a:endParaRPr kumimoji="1" lang="en-US" altLang="ja-JP" sz="1400" dirty="0" smtClean="0">
              <a:solidFill>
                <a:schemeClr val="accent4"/>
              </a:solidFill>
              <a:latin typeface="Meiryo UI" panose="020B0604030504040204" pitchFamily="50" charset="-128"/>
              <a:ea typeface="Meiryo UI" panose="020B0604030504040204" pitchFamily="50" charset="-128"/>
            </a:endParaRPr>
          </a:p>
        </p:txBody>
      </p:sp>
      <p:sp>
        <p:nvSpPr>
          <p:cNvPr id="59" name="楕円 58"/>
          <p:cNvSpPr/>
          <p:nvPr/>
        </p:nvSpPr>
        <p:spPr>
          <a:xfrm>
            <a:off x="5467495" y="4041320"/>
            <a:ext cx="544133" cy="49615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２</a:t>
            </a:r>
            <a:endParaRPr kumimoji="1" lang="ja-JP" altLang="en-US" b="1" dirty="0"/>
          </a:p>
        </p:txBody>
      </p:sp>
      <p:sp>
        <p:nvSpPr>
          <p:cNvPr id="63" name="正方形/長方形 62"/>
          <p:cNvSpPr/>
          <p:nvPr/>
        </p:nvSpPr>
        <p:spPr>
          <a:xfrm>
            <a:off x="6790325" y="3587041"/>
            <a:ext cx="1834374"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sz="1400" dirty="0" smtClean="0">
              <a:solidFill>
                <a:schemeClr val="accent4"/>
              </a:solidFill>
              <a:latin typeface="Meiryo UI" panose="020B0604030504040204" pitchFamily="50" charset="-128"/>
              <a:ea typeface="Meiryo UI" panose="020B0604030504040204" pitchFamily="50" charset="-128"/>
            </a:endParaRPr>
          </a:p>
        </p:txBody>
      </p:sp>
      <p:pic>
        <p:nvPicPr>
          <p:cNvPr id="64" name="Graphic 44">
            <a:extLst>
              <a:ext uri="{FF2B5EF4-FFF2-40B4-BE49-F238E27FC236}">
                <a16:creationId xmlns:a16="http://schemas.microsoft.com/office/drawing/2014/main" id="{E2DAEC15-20F6-3647-8A23-EC2BA0B080D7}"/>
              </a:ext>
            </a:extLst>
          </p:cNvPr>
          <p:cNvPicPr>
            <a:picLocks noChangeAspect="1"/>
          </p:cNvPicPr>
          <p:nvPr/>
        </p:nvPicPr>
        <p:blipFill>
          <a:blip r:embed="rId38">
            <a:extLst>
              <a:ext uri="{96DAC541-7B7A-43D3-8B79-37D633B846F1}">
                <asvg:svgBlip xmlns:asvg="http://schemas.microsoft.com/office/drawing/2016/SVG/main" xmlns="" r:embed="rId19"/>
              </a:ext>
            </a:extLst>
          </a:blip>
          <a:stretch>
            <a:fillRect/>
          </a:stretch>
        </p:blipFill>
        <p:spPr>
          <a:xfrm>
            <a:off x="7353619" y="4128719"/>
            <a:ext cx="514354" cy="514354"/>
          </a:xfrm>
          <a:prstGeom prst="rect">
            <a:avLst/>
          </a:prstGeom>
        </p:spPr>
      </p:pic>
      <p:pic>
        <p:nvPicPr>
          <p:cNvPr id="67" name="Graphic 142">
            <a:extLst>
              <a:ext uri="{FF2B5EF4-FFF2-40B4-BE49-F238E27FC236}">
                <a16:creationId xmlns:a16="http://schemas.microsoft.com/office/drawing/2014/main" id="{378405FD-C5E0-D148-AE92-5CA4FBB1F406}"/>
              </a:ext>
            </a:extLst>
          </p:cNvPr>
          <p:cNvPicPr>
            <a:picLocks noChangeAspect="1"/>
          </p:cNvPicPr>
          <p:nvPr/>
        </p:nvPicPr>
        <p:blipFill>
          <a:blip r:embed="rId39">
            <a:extLst>
              <a:ext uri="{96DAC541-7B7A-43D3-8B79-37D633B846F1}">
                <asvg:svgBlip xmlns:asvg="http://schemas.microsoft.com/office/drawing/2016/SVG/main" xmlns="" r:embed="rId21"/>
              </a:ext>
            </a:extLst>
          </a:blip>
          <a:stretch>
            <a:fillRect/>
          </a:stretch>
        </p:blipFill>
        <p:spPr>
          <a:xfrm>
            <a:off x="7353220" y="4708292"/>
            <a:ext cx="514354" cy="514354"/>
          </a:xfrm>
          <a:prstGeom prst="rect">
            <a:avLst/>
          </a:prstGeom>
        </p:spPr>
      </p:pic>
      <p:cxnSp>
        <p:nvCxnSpPr>
          <p:cNvPr id="71" name="直線矢印コネクタ 70"/>
          <p:cNvCxnSpPr>
            <a:stCxn id="42" idx="3"/>
            <a:endCxn id="64" idx="1"/>
          </p:cNvCxnSpPr>
          <p:nvPr/>
        </p:nvCxnSpPr>
        <p:spPr>
          <a:xfrm flipV="1">
            <a:off x="6572619" y="4385896"/>
            <a:ext cx="781000" cy="4813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直線矢印コネクタ 73"/>
          <p:cNvCxnSpPr>
            <a:stCxn id="42" idx="3"/>
            <a:endCxn id="67" idx="1"/>
          </p:cNvCxnSpPr>
          <p:nvPr/>
        </p:nvCxnSpPr>
        <p:spPr>
          <a:xfrm>
            <a:off x="6572619" y="4867264"/>
            <a:ext cx="780601" cy="982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9" name="正方形/長方形 78"/>
          <p:cNvSpPr/>
          <p:nvPr/>
        </p:nvSpPr>
        <p:spPr>
          <a:xfrm>
            <a:off x="854829" y="3931367"/>
            <a:ext cx="2653604" cy="3656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dirty="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rPr>
              <a:t>アカウント</a:t>
            </a:r>
            <a:endParaRPr lang="en-US" altLang="ja-JP" sz="20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81" name="正方形/長方形 80"/>
          <p:cNvSpPr/>
          <p:nvPr/>
        </p:nvSpPr>
        <p:spPr>
          <a:xfrm rot="5400000">
            <a:off x="7363316" y="5238556"/>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cxnSp>
        <p:nvCxnSpPr>
          <p:cNvPr id="82" name="直線矢印コネクタ 81"/>
          <p:cNvCxnSpPr/>
          <p:nvPr/>
        </p:nvCxnSpPr>
        <p:spPr>
          <a:xfrm>
            <a:off x="6633223" y="4916366"/>
            <a:ext cx="718489" cy="5207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6" name="正方形/長方形 85"/>
          <p:cNvSpPr/>
          <p:nvPr/>
        </p:nvSpPr>
        <p:spPr>
          <a:xfrm>
            <a:off x="6756969" y="5810516"/>
            <a:ext cx="1696280" cy="28398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AWS</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サービス</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88" name="楕円 87"/>
          <p:cNvSpPr/>
          <p:nvPr/>
        </p:nvSpPr>
        <p:spPr>
          <a:xfrm>
            <a:off x="7867574" y="1443323"/>
            <a:ext cx="544133" cy="496156"/>
          </a:xfrm>
          <a:prstGeom prst="ellipse">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smtClean="0"/>
              <a:t>２</a:t>
            </a:r>
            <a:endParaRPr kumimoji="1" lang="ja-JP" altLang="en-US" b="1" dirty="0"/>
          </a:p>
        </p:txBody>
      </p:sp>
      <p:cxnSp>
        <p:nvCxnSpPr>
          <p:cNvPr id="89" name="直線矢印コネクタ 88"/>
          <p:cNvCxnSpPr>
            <a:stCxn id="44" idx="2"/>
            <a:endCxn id="43" idx="0"/>
          </p:cNvCxnSpPr>
          <p:nvPr/>
        </p:nvCxnSpPr>
        <p:spPr>
          <a:xfrm>
            <a:off x="8617856" y="2462030"/>
            <a:ext cx="6843" cy="21600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94"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4402599" y="1148739"/>
            <a:ext cx="467790" cy="467790"/>
          </a:xfrm>
          <a:prstGeom prst="rect">
            <a:avLst/>
          </a:prstGeom>
        </p:spPr>
      </p:pic>
      <p:pic>
        <p:nvPicPr>
          <p:cNvPr id="95"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4919956" y="1148739"/>
            <a:ext cx="467790" cy="467790"/>
          </a:xfrm>
          <a:prstGeom prst="rect">
            <a:avLst/>
          </a:prstGeom>
        </p:spPr>
      </p:pic>
      <p:pic>
        <p:nvPicPr>
          <p:cNvPr id="96"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5431844" y="1148739"/>
            <a:ext cx="467790" cy="467790"/>
          </a:xfrm>
          <a:prstGeom prst="rect">
            <a:avLst/>
          </a:prstGeom>
        </p:spPr>
      </p:pic>
      <p:pic>
        <p:nvPicPr>
          <p:cNvPr id="97"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5953579" y="1148739"/>
            <a:ext cx="467790" cy="467790"/>
          </a:xfrm>
          <a:prstGeom prst="rect">
            <a:avLst/>
          </a:prstGeom>
        </p:spPr>
      </p:pic>
      <p:sp>
        <p:nvSpPr>
          <p:cNvPr id="98" name="正方形/長方形 97"/>
          <p:cNvSpPr/>
          <p:nvPr/>
        </p:nvSpPr>
        <p:spPr>
          <a:xfrm>
            <a:off x="6475314" y="1138149"/>
            <a:ext cx="409041" cy="50231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99" name="正方形/長方形 98"/>
          <p:cNvSpPr/>
          <p:nvPr/>
        </p:nvSpPr>
        <p:spPr>
          <a:xfrm>
            <a:off x="4242835" y="1668811"/>
            <a:ext cx="2774227"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ユーザ</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100"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9796228" y="4524732"/>
            <a:ext cx="467790" cy="467790"/>
          </a:xfrm>
          <a:prstGeom prst="rect">
            <a:avLst/>
          </a:prstGeom>
        </p:spPr>
      </p:pic>
      <p:pic>
        <p:nvPicPr>
          <p:cNvPr id="101" name="Graphic 48">
            <a:extLst>
              <a:ext uri="{FF2B5EF4-FFF2-40B4-BE49-F238E27FC236}">
                <a16:creationId xmlns:a16="http://schemas.microsoft.com/office/drawing/2014/main" id="{D57544FC-CFAA-5546-A4DC-2BDF2AA8E3B5}"/>
              </a:ext>
            </a:extLst>
          </p:cNvPr>
          <p:cNvPicPr>
            <a:picLocks noChangeAspect="1"/>
          </p:cNvPicPr>
          <p:nvPr/>
        </p:nvPicPr>
        <p:blipFill>
          <a:blip r:embed="rId3">
            <a:extLst>
              <a:ext uri="{96DAC541-7B7A-43D3-8B79-37D633B846F1}">
                <asvg:svgBlip xmlns:asvg="http://schemas.microsoft.com/office/drawing/2016/SVG/main" xmlns="" r:embed="rId41"/>
              </a:ext>
            </a:extLst>
          </a:blip>
          <a:stretch>
            <a:fillRect/>
          </a:stretch>
        </p:blipFill>
        <p:spPr>
          <a:xfrm>
            <a:off x="10674289" y="4517879"/>
            <a:ext cx="469900" cy="469900"/>
          </a:xfrm>
          <a:prstGeom prst="rect">
            <a:avLst/>
          </a:prstGeom>
        </p:spPr>
      </p:pic>
      <p:cxnSp>
        <p:nvCxnSpPr>
          <p:cNvPr id="102" name="直線矢印コネクタ 101"/>
          <p:cNvCxnSpPr>
            <a:stCxn id="100" idx="3"/>
            <a:endCxn id="101" idx="1"/>
          </p:cNvCxnSpPr>
          <p:nvPr/>
        </p:nvCxnSpPr>
        <p:spPr>
          <a:xfrm flipV="1">
            <a:off x="10264018" y="4752829"/>
            <a:ext cx="410271" cy="57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9" name="楕円 108"/>
          <p:cNvSpPr/>
          <p:nvPr/>
        </p:nvSpPr>
        <p:spPr>
          <a:xfrm>
            <a:off x="9289625" y="4041320"/>
            <a:ext cx="544133" cy="496156"/>
          </a:xfrm>
          <a:prstGeom prst="ellipse">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t>４</a:t>
            </a:r>
            <a:endParaRPr lang="en-US" altLang="ja-JP" b="1" dirty="0" smtClean="0"/>
          </a:p>
        </p:txBody>
      </p:sp>
      <p:sp>
        <p:nvSpPr>
          <p:cNvPr id="115" name="正方形/長方形 114"/>
          <p:cNvSpPr/>
          <p:nvPr/>
        </p:nvSpPr>
        <p:spPr>
          <a:xfrm>
            <a:off x="9267220" y="5234970"/>
            <a:ext cx="2518498"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ユーザ・</a:t>
            </a:r>
            <a:endParaRPr lang="en-US" altLang="ja-JP" sz="1400" dirty="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dirty="0" smtClean="0">
                <a:solidFill>
                  <a:schemeClr val="accent2">
                    <a:lumMod val="50000"/>
                  </a:schemeClr>
                </a:solidFill>
                <a:latin typeface="Meiryo UI" panose="020B0604030504040204" pitchFamily="50" charset="-128"/>
                <a:ea typeface="Meiryo UI" panose="020B0604030504040204" pitchFamily="50" charset="-128"/>
              </a:rPr>
              <a:t>アクセスキー／</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dirty="0" smtClean="0">
                <a:solidFill>
                  <a:schemeClr val="accent2">
                    <a:lumMod val="50000"/>
                  </a:schemeClr>
                </a:solidFill>
                <a:latin typeface="Meiryo UI" panose="020B0604030504040204" pitchFamily="50" charset="-128"/>
                <a:ea typeface="Meiryo UI" panose="020B0604030504040204" pitchFamily="50" charset="-128"/>
              </a:rPr>
              <a:t>シークレットアクセスキー</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0" name="正方形/長方形 59"/>
          <p:cNvSpPr/>
          <p:nvPr/>
        </p:nvSpPr>
        <p:spPr>
          <a:xfrm>
            <a:off x="3856428" y="3562241"/>
            <a:ext cx="1512925"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a:solidFill>
                  <a:schemeClr val="accent2">
                    <a:lumMod val="50000"/>
                  </a:schemeClr>
                </a:solidFill>
                <a:latin typeface="Meiryo UI" panose="020B0604030504040204" pitchFamily="50" charset="-128"/>
                <a:ea typeface="Meiryo UI" panose="020B0604030504040204" pitchFamily="50" charset="-128"/>
              </a:rPr>
              <a:t>ポリシ</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ーの</a:t>
            </a:r>
            <a:r>
              <a:rPr lang="ja-JP" altLang="en-US" dirty="0">
                <a:solidFill>
                  <a:schemeClr val="accent2">
                    <a:lumMod val="50000"/>
                  </a:schemeClr>
                </a:solidFill>
                <a:latin typeface="Meiryo UI" panose="020B0604030504040204" pitchFamily="50" charset="-128"/>
                <a:ea typeface="Meiryo UI" panose="020B0604030504040204" pitchFamily="50" charset="-128"/>
              </a:rPr>
              <a:t>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1" name="正方形/長方形 60"/>
          <p:cNvSpPr/>
          <p:nvPr/>
        </p:nvSpPr>
        <p:spPr>
          <a:xfrm>
            <a:off x="5763379" y="3562241"/>
            <a:ext cx="2058257"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dirty="0" smtClean="0">
                <a:solidFill>
                  <a:srgbClr val="C00000"/>
                </a:solidFill>
                <a:latin typeface="Meiryo UI" panose="020B0604030504040204" pitchFamily="50" charset="-128"/>
                <a:ea typeface="Meiryo UI" panose="020B0604030504040204" pitchFamily="50" charset="-128"/>
              </a:rPr>
              <a:t>AWS</a:t>
            </a:r>
            <a:r>
              <a:rPr kumimoji="1" lang="ja-JP" altLang="en-US" dirty="0" smtClean="0">
                <a:solidFill>
                  <a:srgbClr val="C00000"/>
                </a:solidFill>
                <a:latin typeface="Meiryo UI" panose="020B0604030504040204" pitchFamily="50" charset="-128"/>
                <a:ea typeface="Meiryo UI" panose="020B0604030504040204" pitchFamily="50" charset="-128"/>
              </a:rPr>
              <a:t>サービス用の</a:t>
            </a:r>
            <a:r>
              <a:rPr kumimoji="1" lang="en-US" altLang="ja-JP" dirty="0" smtClean="0">
                <a:solidFill>
                  <a:srgbClr val="C00000"/>
                </a:solidFill>
                <a:latin typeface="Meiryo UI" panose="020B0604030504040204" pitchFamily="50" charset="-128"/>
                <a:ea typeface="Meiryo UI" panose="020B0604030504040204" pitchFamily="50" charset="-128"/>
              </a:rPr>
              <a:t>IAM</a:t>
            </a:r>
            <a:r>
              <a:rPr kumimoji="1" lang="ja-JP" altLang="en-US" dirty="0" smtClean="0">
                <a:solidFill>
                  <a:srgbClr val="C00000"/>
                </a:solidFill>
                <a:latin typeface="Meiryo UI" panose="020B0604030504040204" pitchFamily="50" charset="-128"/>
                <a:ea typeface="Meiryo UI" panose="020B0604030504040204" pitchFamily="50" charset="-128"/>
              </a:rPr>
              <a:t>ロールの作成</a:t>
            </a:r>
            <a:endParaRPr kumimoji="1" lang="en-US" altLang="ja-JP" dirty="0" smtClean="0">
              <a:solidFill>
                <a:srgbClr val="C00000"/>
              </a:solidFill>
              <a:latin typeface="Meiryo UI" panose="020B0604030504040204" pitchFamily="50" charset="-128"/>
              <a:ea typeface="Meiryo UI" panose="020B0604030504040204" pitchFamily="50" charset="-128"/>
            </a:endParaRPr>
          </a:p>
        </p:txBody>
      </p:sp>
      <p:sp>
        <p:nvSpPr>
          <p:cNvPr id="62" name="正方形/長方形 61"/>
          <p:cNvSpPr/>
          <p:nvPr/>
        </p:nvSpPr>
        <p:spPr>
          <a:xfrm>
            <a:off x="8139640" y="987088"/>
            <a:ext cx="1909391"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ユーザ用</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ロールの作成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5" name="正方形/長方形 64"/>
          <p:cNvSpPr/>
          <p:nvPr/>
        </p:nvSpPr>
        <p:spPr>
          <a:xfrm>
            <a:off x="9704082" y="3631897"/>
            <a:ext cx="2495502"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アクセスキー／</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dirty="0" smtClean="0">
                <a:solidFill>
                  <a:schemeClr val="accent2">
                    <a:lumMod val="50000"/>
                  </a:schemeClr>
                </a:solidFill>
                <a:latin typeface="Meiryo UI" panose="020B0604030504040204" pitchFamily="50" charset="-128"/>
                <a:ea typeface="Meiryo UI" panose="020B0604030504040204" pitchFamily="50" charset="-128"/>
              </a:rPr>
              <a:t>シークレットアクセスキーの作成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5343700" y="3397362"/>
            <a:ext cx="3068007" cy="2865651"/>
          </a:xfrm>
          <a:prstGeom prst="rect">
            <a:avLst/>
          </a:prstGeom>
          <a:noFill/>
          <a:ln w="889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四角形吹き出し 10"/>
          <p:cNvSpPr/>
          <p:nvPr/>
        </p:nvSpPr>
        <p:spPr>
          <a:xfrm>
            <a:off x="5321280" y="2580945"/>
            <a:ext cx="1405459" cy="628547"/>
          </a:xfrm>
          <a:prstGeom prst="wedgeRectCallout">
            <a:avLst>
              <a:gd name="adj1" fmla="val 70073"/>
              <a:gd name="adj2" fmla="val 78443"/>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bg1"/>
                </a:solidFill>
                <a:latin typeface="Meiryo UI" panose="020B0604030504040204" pitchFamily="50" charset="-128"/>
                <a:ea typeface="Meiryo UI" panose="020B0604030504040204" pitchFamily="50" charset="-128"/>
              </a:rPr>
              <a:t>本パートでの説明箇所</a:t>
            </a:r>
            <a:endParaRPr kumimoji="1" lang="ja-JP" altLang="en-US" dirty="0">
              <a:solidFill>
                <a:schemeClr val="bg1"/>
              </a:solidFill>
              <a:latin typeface="Meiryo UI" panose="020B0604030504040204" pitchFamily="50" charset="-128"/>
              <a:ea typeface="Meiryo UI" panose="020B0604030504040204" pitchFamily="50" charset="-128"/>
            </a:endParaRPr>
          </a:p>
        </p:txBody>
      </p:sp>
      <p:sp>
        <p:nvSpPr>
          <p:cNvPr id="68" name="正方形/長方形 67"/>
          <p:cNvSpPr/>
          <p:nvPr/>
        </p:nvSpPr>
        <p:spPr>
          <a:xfrm>
            <a:off x="662159" y="5076277"/>
            <a:ext cx="2771650" cy="63070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プリセットの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ロール</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a:solidFill>
                  <a:schemeClr val="accent2">
                    <a:lumMod val="50000"/>
                  </a:schemeClr>
                </a:solidFill>
                <a:latin typeface="Meiryo UI" panose="020B0604030504040204" pitchFamily="50" charset="-128"/>
                <a:ea typeface="Meiryo UI" panose="020B0604030504040204" pitchFamily="50" charset="-128"/>
              </a:rPr>
              <a:t>（例</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1400" dirty="0">
                <a:solidFill>
                  <a:schemeClr val="accent2">
                    <a:lumMod val="50000"/>
                  </a:schemeClr>
                </a:solidFill>
                <a:latin typeface="Meiryo UI" panose="020B0604030504040204" pitchFamily="50" charset="-128"/>
                <a:ea typeface="Meiryo UI" panose="020B0604030504040204" pitchFamily="50" charset="-128"/>
              </a:rPr>
              <a:t>管理</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、テナント担当</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endParaRPr lang="ja-JP" altLang="en-US"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69" name="正方形/長方形 68"/>
          <p:cNvSpPr/>
          <p:nvPr/>
        </p:nvSpPr>
        <p:spPr>
          <a:xfrm>
            <a:off x="7902220" y="5234970"/>
            <a:ext cx="1519363"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ロール</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a:solidFill>
                  <a:schemeClr val="accent2">
                    <a:lumMod val="50000"/>
                  </a:schemeClr>
                </a:solidFill>
                <a:latin typeface="Meiryo UI" panose="020B0604030504040204" pitchFamily="50" charset="-128"/>
                <a:ea typeface="Meiryo UI" panose="020B0604030504040204" pitchFamily="50" charset="-128"/>
              </a:rPr>
              <a:t>（お客様独自で</a:t>
            </a:r>
            <a:endParaRPr lang="en-US" altLang="ja-JP" sz="1400" dirty="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a:solidFill>
                  <a:schemeClr val="accent2">
                    <a:lumMod val="50000"/>
                  </a:schemeClr>
                </a:solidFill>
                <a:latin typeface="Meiryo UI" panose="020B0604030504040204" pitchFamily="50" charset="-128"/>
                <a:ea typeface="Meiryo UI" panose="020B0604030504040204" pitchFamily="50" charset="-128"/>
              </a:rPr>
              <a:t>定義した役割）</a:t>
            </a:r>
            <a:endParaRPr lang="en-US" altLang="ja-JP"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70" name="正方形/長方形 69"/>
          <p:cNvSpPr/>
          <p:nvPr/>
        </p:nvSpPr>
        <p:spPr>
          <a:xfrm>
            <a:off x="7646331" y="2676798"/>
            <a:ext cx="1939172"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グループ</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（お客様独自で</a:t>
            </a:r>
            <a:endParaRPr lang="en-US" altLang="ja-JP" sz="1400"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定義した役割）</a:t>
            </a:r>
            <a:endParaRPr lang="en-US" altLang="ja-JP" sz="1400" dirty="0" smtClean="0">
              <a:solidFill>
                <a:schemeClr val="accent2">
                  <a:lumMod val="50000"/>
                </a:schemeClr>
              </a:solidFill>
              <a:latin typeface="Meiryo UI" panose="020B0604030504040204" pitchFamily="50" charset="-128"/>
              <a:ea typeface="Meiryo UI" panose="020B0604030504040204" pitchFamily="50" charset="-128"/>
            </a:endParaRPr>
          </a:p>
        </p:txBody>
      </p:sp>
      <p:cxnSp>
        <p:nvCxnSpPr>
          <p:cNvPr id="75" name="直線矢印コネクタ 74"/>
          <p:cNvCxnSpPr/>
          <p:nvPr/>
        </p:nvCxnSpPr>
        <p:spPr>
          <a:xfrm>
            <a:off x="4636494" y="1616529"/>
            <a:ext cx="9077" cy="5373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74088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２－１</a:t>
            </a:r>
            <a:r>
              <a:rPr lang="ja-JP" altLang="en-US" dirty="0"/>
              <a:t>．</a:t>
            </a:r>
            <a:r>
              <a:rPr lang="en-US" altLang="ja-JP" dirty="0"/>
              <a:t>IAM</a:t>
            </a:r>
            <a:r>
              <a:rPr lang="ja-JP" altLang="en-US" dirty="0"/>
              <a:t>ロールの作成</a:t>
            </a:r>
            <a:r>
              <a:rPr lang="ja-JP" altLang="en-US" dirty="0" smtClean="0"/>
              <a:t>：できること</a:t>
            </a:r>
            <a:endParaRPr lang="en-US" altLang="ja-JP" dirty="0" smtClean="0"/>
          </a:p>
        </p:txBody>
      </p:sp>
      <p:sp>
        <p:nvSpPr>
          <p:cNvPr id="12" name="正方形/長方形 11"/>
          <p:cNvSpPr/>
          <p:nvPr/>
        </p:nvSpPr>
        <p:spPr>
          <a:xfrm>
            <a:off x="172188" y="852504"/>
            <a:ext cx="11844000" cy="3539430"/>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できること</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テナントアカウント</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ロール</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を作成し</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ポリシーをアタッチすることが</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できます。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本作業</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テナント管理ロール</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でのみ実施することが</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できます。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457200" indent="-457200" fontAlgn="base">
              <a:spcBef>
                <a:spcPct val="0"/>
              </a:spcBef>
              <a:spcAft>
                <a:spcPct val="0"/>
              </a:spcAft>
              <a:buFont typeface="Meiryo UI" panose="020B0604030504040204" pitchFamily="50" charset="-128"/>
              <a:buChar char="※"/>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テナントアカウントの</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テナント管理ロール</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にスイッチロールして、操作をお願いいたします。</a:t>
            </a:r>
            <a:endPar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75607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２－１</a:t>
            </a:r>
            <a:r>
              <a:rPr lang="ja-JP" altLang="en-US" dirty="0"/>
              <a:t>．</a:t>
            </a:r>
            <a:r>
              <a:rPr lang="en-US" altLang="ja-JP" dirty="0"/>
              <a:t>IAM</a:t>
            </a:r>
            <a:r>
              <a:rPr lang="ja-JP" altLang="en-US" dirty="0"/>
              <a:t>ロールの</a:t>
            </a:r>
            <a:r>
              <a:rPr lang="ja-JP" altLang="en-US" dirty="0" smtClean="0"/>
              <a:t>作成：制約</a:t>
            </a:r>
            <a:r>
              <a:rPr lang="ja-JP" altLang="en-US" dirty="0"/>
              <a:t>事項</a:t>
            </a:r>
          </a:p>
        </p:txBody>
      </p:sp>
      <p:sp>
        <p:nvSpPr>
          <p:cNvPr id="12" name="正方形/長方形 11"/>
          <p:cNvSpPr/>
          <p:nvPr/>
        </p:nvSpPr>
        <p:spPr>
          <a:xfrm>
            <a:off x="172188" y="852504"/>
            <a:ext cx="11844000" cy="5693866"/>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制約事項</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アタッチ</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可能</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な</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ポリシー</a:t>
            </a:r>
            <a:endPar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管理ポリシーは（一部の</a:t>
            </a:r>
            <a:r>
              <a:rPr lang="en-US" altLang="ja-JP"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ReadOnly</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系のポリシーを除き）アタッチすることはできません。（例外登録可能です。）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　カスタム</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管理ポリシーの利用ルールは「１．</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ポリシーの作成」に則ります。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b="1" u="sng"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PermissionBoundary</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の付与</a:t>
            </a:r>
            <a:endPar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作成した</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ロールには、</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規定の</a:t>
            </a:r>
            <a:r>
              <a:rPr lang="en-US" altLang="ja-JP"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PermissionBoundary</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ポリシーが付与されます。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当該ポリシーでは主に、利用可能リージョンを東京リージョンと大阪リージョンに限定するための制限、および、</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動作に必要なリソースの変更を防止する制限をかけています。</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505183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en-US" altLang="ja-JP" dirty="0" smtClean="0"/>
              <a:t>A-gate</a:t>
            </a:r>
            <a:r>
              <a:rPr lang="ja-JP" altLang="en-US" dirty="0" smtClean="0"/>
              <a:t>における</a:t>
            </a:r>
            <a:r>
              <a:rPr lang="en-US" altLang="ja-JP" dirty="0" smtClean="0"/>
              <a:t>IAM</a:t>
            </a:r>
            <a:r>
              <a:rPr lang="ja-JP" altLang="en-US" dirty="0" smtClean="0"/>
              <a:t>の利用方法のガイドの構成</a:t>
            </a:r>
            <a:endParaRPr lang="ja-JP" altLang="en-US" dirty="0"/>
          </a:p>
        </p:txBody>
      </p:sp>
      <p:sp>
        <p:nvSpPr>
          <p:cNvPr id="4" name="正方形/長方形 3"/>
          <p:cNvSpPr/>
          <p:nvPr/>
        </p:nvSpPr>
        <p:spPr>
          <a:xfrm>
            <a:off x="172187" y="836401"/>
            <a:ext cx="6454391" cy="439244"/>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altLang="ja-JP"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AWS_</a:t>
            </a:r>
            <a:r>
              <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ガイド</a:t>
            </a:r>
            <a:r>
              <a:rPr lang="en-US" altLang="ja-JP"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_A-gate</a:t>
            </a:r>
            <a:r>
              <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の使い方</a:t>
            </a:r>
            <a:r>
              <a:rPr lang="en-US" altLang="ja-JP"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_</a:t>
            </a:r>
            <a:r>
              <a:rPr lang="en-US" altLang="ja-JP"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基本操作編</a:t>
            </a:r>
            <a:endPar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172187" y="3629422"/>
            <a:ext cx="6454391" cy="439244"/>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altLang="ja-JP"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AWS_</a:t>
            </a:r>
            <a:r>
              <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ガイド</a:t>
            </a:r>
            <a:r>
              <a:rPr lang="en-US" altLang="ja-JP"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_A-gate</a:t>
            </a:r>
            <a:r>
              <a:rPr lang="ja-JP" altLang="en-US"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の使い方</a:t>
            </a:r>
            <a:r>
              <a:rPr lang="en-US" altLang="ja-JP" sz="20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_</a:t>
            </a:r>
            <a:r>
              <a:rPr lang="en-US" altLang="ja-JP"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・テナント開発編</a:t>
            </a:r>
            <a:endParaRPr kumimoji="1" lang="ja-JP" altLang="en-US" sz="20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p:cNvSpPr/>
          <p:nvPr/>
        </p:nvSpPr>
        <p:spPr>
          <a:xfrm>
            <a:off x="172188" y="4068666"/>
            <a:ext cx="11844000" cy="1930400"/>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0"/>
              </a:spcBef>
              <a:spcAft>
                <a:spcPct val="0"/>
              </a:spcAft>
            </a:pPr>
            <a:r>
              <a:rPr lang="en-US" altLang="ja-JP" sz="2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対象読者</a:t>
            </a:r>
            <a:r>
              <a:rPr lang="en-US" altLang="ja-JP" sz="2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テナントシステムの開発をされる方（主にテナント</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管理者・テナント担当者の</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方）</a:t>
            </a:r>
            <a:endPar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内容</a:t>
            </a:r>
            <a:r>
              <a:rPr lang="en-US" altLang="ja-JP" sz="2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テナントシステム開発時の</a:t>
            </a:r>
            <a:r>
              <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の設定・構築の手順</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a:t>
            </a:r>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ロールの作成方法等</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000"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四角形吹き出し 2"/>
          <p:cNvSpPr/>
          <p:nvPr/>
        </p:nvSpPr>
        <p:spPr>
          <a:xfrm>
            <a:off x="7032977" y="3496734"/>
            <a:ext cx="1952978" cy="487265"/>
          </a:xfrm>
          <a:prstGeom prst="wedgeRectCallout">
            <a:avLst>
              <a:gd name="adj1" fmla="val -73722"/>
              <a:gd name="adj2" fmla="val 31562"/>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400" b="1" dirty="0" smtClean="0">
                <a:latin typeface="Meiryo UI" panose="020B0604030504040204" pitchFamily="50" charset="-128"/>
                <a:ea typeface="Meiryo UI" panose="020B0604030504040204" pitchFamily="50" charset="-128"/>
              </a:rPr>
              <a:t>本ドキュメント</a:t>
            </a:r>
            <a:endParaRPr kumimoji="1" lang="ja-JP" altLang="en-US" sz="2400" b="1" dirty="0">
              <a:latin typeface="Meiryo UI" panose="020B0604030504040204" pitchFamily="50" charset="-128"/>
              <a:ea typeface="Meiryo UI" panose="020B0604030504040204" pitchFamily="50" charset="-128"/>
            </a:endParaRPr>
          </a:p>
        </p:txBody>
      </p:sp>
      <p:sp>
        <p:nvSpPr>
          <p:cNvPr id="8" name="正方形/長方形 7"/>
          <p:cNvSpPr/>
          <p:nvPr/>
        </p:nvSpPr>
        <p:spPr>
          <a:xfrm>
            <a:off x="172188" y="1275645"/>
            <a:ext cx="11844000" cy="1930400"/>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0"/>
              </a:spcBef>
              <a:spcAft>
                <a:spcPct val="0"/>
              </a:spcAft>
            </a:pPr>
            <a:r>
              <a:rPr lang="en-US" altLang="ja-JP" sz="2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対象読者</a:t>
            </a:r>
            <a:r>
              <a:rPr lang="en-US" altLang="ja-JP" sz="2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ユーザ）の管理をご担当される方（</a:t>
            </a:r>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管理グループの権限を有する方）</a:t>
            </a:r>
            <a:endPar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を初めてご利用に</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なる開発者・運用者の方</a:t>
            </a:r>
            <a:r>
              <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br>
            <a:r>
              <a:rPr lang="en-US" altLang="ja-JP" sz="2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内容</a:t>
            </a:r>
            <a:r>
              <a:rPr lang="en-US" altLang="ja-JP" sz="2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ユーザの</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作成</a:t>
            </a:r>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削除</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グループへの参加・除外（テナントアカウントの操作権限の付与・剥奪）方法</a:t>
            </a:r>
            <a:endPar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0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への</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ログイン～テナントアカウントでの操作の始め方等</a:t>
            </a:r>
            <a:endPar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74354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２－１</a:t>
            </a:r>
            <a:r>
              <a:rPr lang="ja-JP" altLang="en-US" dirty="0"/>
              <a:t>．</a:t>
            </a:r>
            <a:r>
              <a:rPr lang="en-US" altLang="ja-JP" dirty="0"/>
              <a:t>IAM</a:t>
            </a:r>
            <a:r>
              <a:rPr lang="ja-JP" altLang="en-US" dirty="0"/>
              <a:t>ロールの作成：</a:t>
            </a:r>
            <a:r>
              <a:rPr lang="ja-JP" altLang="en-US" dirty="0" smtClean="0"/>
              <a:t>制約事項</a:t>
            </a:r>
            <a:endParaRPr lang="ja-JP" altLang="en-US" dirty="0"/>
          </a:p>
        </p:txBody>
      </p:sp>
      <p:sp>
        <p:nvSpPr>
          <p:cNvPr id="12" name="正方形/長方形 11"/>
          <p:cNvSpPr/>
          <p:nvPr/>
        </p:nvSpPr>
        <p:spPr>
          <a:xfrm>
            <a:off x="172188" y="852504"/>
            <a:ext cx="11844000" cy="1384995"/>
          </a:xfrm>
          <a:prstGeom prst="rect">
            <a:avLst/>
          </a:prstGeom>
          <a:noFill/>
        </p:spPr>
        <p:txBody>
          <a:bodyPr wrap="square">
            <a:spAutoFit/>
          </a:bodyPr>
          <a:lstStyle/>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外部アカウント・</a:t>
            </a:r>
            <a:r>
              <a:rPr lang="en-US" altLang="ja-JP" sz="2800" b="1" u="sng"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FederatedUser</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との信頼関係の締結</a:t>
            </a:r>
            <a:endPar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詳細は後述の「ポリシー</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違反検知</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修復のルール（３）」を参照ください。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11427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２－１</a:t>
            </a:r>
            <a:r>
              <a:rPr lang="ja-JP" altLang="en-US" dirty="0"/>
              <a:t>．</a:t>
            </a:r>
            <a:r>
              <a:rPr lang="en-US" altLang="ja-JP" dirty="0"/>
              <a:t>IAM</a:t>
            </a:r>
            <a:r>
              <a:rPr lang="ja-JP" altLang="en-US" dirty="0"/>
              <a:t>ロールの作成：</a:t>
            </a:r>
            <a:r>
              <a:rPr lang="ja-JP" altLang="en-US" dirty="0" smtClean="0"/>
              <a:t>ポリシー違反検知修復・例外登録（１）</a:t>
            </a:r>
            <a:endParaRPr lang="en-US" altLang="ja-JP" dirty="0" smtClean="0"/>
          </a:p>
        </p:txBody>
      </p:sp>
      <p:sp>
        <p:nvSpPr>
          <p:cNvPr id="12" name="正方形/長方形 11"/>
          <p:cNvSpPr/>
          <p:nvPr/>
        </p:nvSpPr>
        <p:spPr>
          <a:xfrm>
            <a:off x="172188" y="852504"/>
            <a:ext cx="11844000" cy="4401205"/>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ポリシー違反検知修復のルール（１）</a:t>
            </a:r>
            <a:endParaRPr lang="en-US" altLang="ja-JP"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ポリシー違反の条件</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「１．</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ポリシーの作成」に抵触する</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ポリシーをアタッチした場合。</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修復処理の内容</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アタッチした</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ポリシーがデタッチされます。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例外登録の内容</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「１．</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ポリシーの作成」を参照ください。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814710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２－１</a:t>
            </a:r>
            <a:r>
              <a:rPr lang="ja-JP" altLang="en-US" dirty="0"/>
              <a:t>．</a:t>
            </a:r>
            <a:r>
              <a:rPr lang="en-US" altLang="ja-JP" dirty="0"/>
              <a:t>IAM</a:t>
            </a:r>
            <a:r>
              <a:rPr lang="ja-JP" altLang="en-US" dirty="0"/>
              <a:t>ロールの作成：</a:t>
            </a:r>
            <a:r>
              <a:rPr lang="ja-JP" altLang="en-US" dirty="0" smtClean="0"/>
              <a:t>ポリシー違反検知修復・例外</a:t>
            </a:r>
            <a:r>
              <a:rPr lang="ja-JP" altLang="en-US" dirty="0"/>
              <a:t>登録</a:t>
            </a:r>
            <a:r>
              <a:rPr lang="ja-JP" altLang="en-US" dirty="0" smtClean="0"/>
              <a:t>（２）</a:t>
            </a:r>
            <a:endParaRPr lang="en-US" altLang="ja-JP" dirty="0" smtClean="0"/>
          </a:p>
        </p:txBody>
      </p:sp>
      <p:sp>
        <p:nvSpPr>
          <p:cNvPr id="12" name="正方形/長方形 11"/>
          <p:cNvSpPr/>
          <p:nvPr/>
        </p:nvSpPr>
        <p:spPr>
          <a:xfrm>
            <a:off x="172188" y="852504"/>
            <a:ext cx="11844000" cy="5693866"/>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ポリシー違反検知修復のルール</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２</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ポリシー違反の条件</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管理ポリシー（一部の</a:t>
            </a:r>
            <a:r>
              <a:rPr lang="en-US" altLang="ja-JP"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ReadOnly</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系のポリシーを除く）をアタッチした場合。</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修復処理の内容</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アタッチした</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ポリシーがデタッチされます。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例外登録の内容</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下記を例外登録してください。</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例外登録対象の</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当該アカウントで利用したい</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管理ポリシーの</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ARN</a:t>
            </a: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35963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２－１</a:t>
            </a:r>
            <a:r>
              <a:rPr lang="ja-JP" altLang="en-US" dirty="0"/>
              <a:t>．</a:t>
            </a:r>
            <a:r>
              <a:rPr lang="en-US" altLang="ja-JP" dirty="0"/>
              <a:t>IAM</a:t>
            </a:r>
            <a:r>
              <a:rPr lang="ja-JP" altLang="en-US" dirty="0"/>
              <a:t>ロールの作成：</a:t>
            </a:r>
            <a:r>
              <a:rPr lang="ja-JP" altLang="en-US" dirty="0" smtClean="0"/>
              <a:t>ポリシー違反検知修復・例外</a:t>
            </a:r>
            <a:r>
              <a:rPr lang="ja-JP" altLang="en-US" dirty="0"/>
              <a:t>登録</a:t>
            </a:r>
            <a:r>
              <a:rPr lang="ja-JP" altLang="en-US" dirty="0" smtClean="0"/>
              <a:t>（３）</a:t>
            </a:r>
            <a:endParaRPr lang="en-US" altLang="ja-JP" dirty="0" smtClean="0"/>
          </a:p>
        </p:txBody>
      </p:sp>
      <p:sp>
        <p:nvSpPr>
          <p:cNvPr id="12" name="正方形/長方形 11"/>
          <p:cNvSpPr/>
          <p:nvPr/>
        </p:nvSpPr>
        <p:spPr>
          <a:xfrm>
            <a:off x="172188" y="852504"/>
            <a:ext cx="11844000" cy="4401205"/>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ポリシー違反検知修復のルール</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（３）</a:t>
            </a:r>
            <a:endParaRPr lang="en-US" altLang="ja-JP"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ポリシー違反の条件</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例外登録していない外部アカウントまた</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フェデレーテッドユーザーを信頼先に設定した場合。具体的には、下記条件の</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何れにも合致しない信頼先が含まれる</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場合。</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サービス</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対象アカウント自身の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エンティティ</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対象</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アカウントが紐づく</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管理アカウント、監査ログアカウントの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エンティティ</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例外登録している上記</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以外の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エンティティ</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例外登録しているフェデレーテッドユーザー</a:t>
            </a:r>
          </a:p>
        </p:txBody>
      </p:sp>
    </p:spTree>
    <p:extLst>
      <p:ext uri="{BB962C8B-B14F-4D97-AF65-F5344CB8AC3E}">
        <p14:creationId xmlns:p14="http://schemas.microsoft.com/office/powerpoint/2010/main" val="1596132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２－１</a:t>
            </a:r>
            <a:r>
              <a:rPr lang="ja-JP" altLang="en-US" dirty="0"/>
              <a:t>．</a:t>
            </a:r>
            <a:r>
              <a:rPr lang="en-US" altLang="ja-JP" dirty="0"/>
              <a:t>IAM</a:t>
            </a:r>
            <a:r>
              <a:rPr lang="ja-JP" altLang="en-US" dirty="0"/>
              <a:t>ロールの作成：</a:t>
            </a:r>
            <a:r>
              <a:rPr lang="ja-JP" altLang="en-US" dirty="0" smtClean="0"/>
              <a:t>ポリシー違反検知修復・例外登録</a:t>
            </a:r>
            <a:endParaRPr lang="en-US" altLang="ja-JP" dirty="0" smtClean="0"/>
          </a:p>
        </p:txBody>
      </p:sp>
      <p:sp>
        <p:nvSpPr>
          <p:cNvPr id="12" name="正方形/長方形 11"/>
          <p:cNvSpPr/>
          <p:nvPr/>
        </p:nvSpPr>
        <p:spPr>
          <a:xfrm>
            <a:off x="172188" y="852504"/>
            <a:ext cx="11844000" cy="3539430"/>
          </a:xfrm>
          <a:prstGeom prst="rect">
            <a:avLst/>
          </a:prstGeom>
          <a:noFill/>
        </p:spPr>
        <p:txBody>
          <a:bodyPr wrap="square">
            <a:spAutoFit/>
          </a:bodyPr>
          <a:lstStyle/>
          <a:p>
            <a:pPr fontAlgn="base">
              <a:spcBef>
                <a:spcPct val="0"/>
              </a:spcBef>
              <a:spcAft>
                <a:spcPct val="0"/>
              </a:spcAft>
            </a:pP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修復処理の内容</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当該</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ロールが削除されます。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例外登録の内容</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下記を例外登録してください。</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例外登録対象の</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信頼する外部アカウントのアカウント</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またはフェデレーテッドユーザ</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78610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sz="3600" b="1" dirty="0" smtClean="0">
                <a:latin typeface="Meiryo UI" panose="020B0604030504040204" pitchFamily="50" charset="-128"/>
                <a:ea typeface="Meiryo UI" panose="020B0604030504040204" pitchFamily="50" charset="-128"/>
              </a:rPr>
              <a:t>２－２．</a:t>
            </a:r>
            <a:r>
              <a:rPr lang="en-US" altLang="ja-JP" sz="3600" b="1" dirty="0" smtClean="0">
                <a:latin typeface="Meiryo UI" panose="020B0604030504040204" pitchFamily="50" charset="-128"/>
                <a:ea typeface="Meiryo UI" panose="020B0604030504040204" pitchFamily="50" charset="-128"/>
              </a:rPr>
              <a:t>IAM</a:t>
            </a:r>
            <a:r>
              <a:rPr lang="ja-JP" altLang="en-US" sz="3600" b="1" dirty="0" smtClean="0">
                <a:latin typeface="Meiryo UI" panose="020B0604030504040204" pitchFamily="50" charset="-128"/>
                <a:ea typeface="Meiryo UI" panose="020B0604030504040204" pitchFamily="50" charset="-128"/>
              </a:rPr>
              <a:t>ロール＋</a:t>
            </a:r>
            <a:r>
              <a:rPr lang="en-US" altLang="ja-JP" sz="3600" b="1" dirty="0" smtClean="0">
                <a:latin typeface="Meiryo UI" panose="020B0604030504040204" pitchFamily="50" charset="-128"/>
                <a:ea typeface="Meiryo UI" panose="020B0604030504040204" pitchFamily="50" charset="-128"/>
              </a:rPr>
              <a:t/>
            </a:r>
            <a:br>
              <a:rPr lang="en-US" altLang="ja-JP" sz="3600" b="1" dirty="0" smtClean="0">
                <a:latin typeface="Meiryo UI" panose="020B0604030504040204" pitchFamily="50" charset="-128"/>
                <a:ea typeface="Meiryo UI" panose="020B0604030504040204" pitchFamily="50" charset="-128"/>
              </a:rPr>
            </a:br>
            <a:r>
              <a:rPr lang="en-US" altLang="ja-JP" sz="3600" b="1" dirty="0" smtClean="0">
                <a:latin typeface="Meiryo UI" panose="020B0604030504040204" pitchFamily="50" charset="-128"/>
                <a:ea typeface="Meiryo UI" panose="020B0604030504040204" pitchFamily="50" charset="-128"/>
              </a:rPr>
              <a:t>IAM</a:t>
            </a:r>
            <a:r>
              <a:rPr lang="ja-JP" altLang="en-US" sz="3600" b="1" dirty="0" smtClean="0">
                <a:latin typeface="Meiryo UI" panose="020B0604030504040204" pitchFamily="50" charset="-128"/>
                <a:ea typeface="Meiryo UI" panose="020B0604030504040204" pitchFamily="50" charset="-128"/>
              </a:rPr>
              <a:t>グループの</a:t>
            </a:r>
            <a:r>
              <a:rPr lang="ja-JP" altLang="en-US" sz="3600" b="1" dirty="0">
                <a:latin typeface="Meiryo UI" panose="020B0604030504040204" pitchFamily="50" charset="-128"/>
                <a:ea typeface="Meiryo UI" panose="020B0604030504040204" pitchFamily="50" charset="-128"/>
              </a:rPr>
              <a:t>作成</a:t>
            </a:r>
            <a:endParaRPr kumimoji="1" lang="ja-JP" altLang="en-US"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55016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正方形/長方形 107"/>
          <p:cNvSpPr/>
          <p:nvPr/>
        </p:nvSpPr>
        <p:spPr>
          <a:xfrm>
            <a:off x="9441344" y="4320728"/>
            <a:ext cx="2076395"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正方形/長方形 86"/>
          <p:cNvSpPr/>
          <p:nvPr/>
        </p:nvSpPr>
        <p:spPr>
          <a:xfrm>
            <a:off x="8093197" y="1606610"/>
            <a:ext cx="1122524" cy="4211146"/>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楕円 79"/>
          <p:cNvSpPr/>
          <p:nvPr/>
        </p:nvSpPr>
        <p:spPr>
          <a:xfrm>
            <a:off x="7256721" y="3944471"/>
            <a:ext cx="696776" cy="2147676"/>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正方形/長方形 56"/>
          <p:cNvSpPr/>
          <p:nvPr/>
        </p:nvSpPr>
        <p:spPr>
          <a:xfrm>
            <a:off x="5676700" y="4320728"/>
            <a:ext cx="1425284"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 name="正方形/長方形 54"/>
          <p:cNvSpPr/>
          <p:nvPr/>
        </p:nvSpPr>
        <p:spPr>
          <a:xfrm>
            <a:off x="3747036" y="4320728"/>
            <a:ext cx="1607095"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正方形/長方形 2"/>
          <p:cNvSpPr/>
          <p:nvPr/>
        </p:nvSpPr>
        <p:spPr>
          <a:xfrm>
            <a:off x="812626" y="1646839"/>
            <a:ext cx="2628679"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テキスト プレースホルダー 1"/>
          <p:cNvSpPr>
            <a:spLocks noGrp="1"/>
          </p:cNvSpPr>
          <p:nvPr>
            <p:ph type="body" sz="quarter" idx="10"/>
          </p:nvPr>
        </p:nvSpPr>
        <p:spPr/>
        <p:txBody>
          <a:bodyPr>
            <a:normAutofit/>
          </a:bodyPr>
          <a:lstStyle/>
          <a:p>
            <a:r>
              <a:rPr lang="ja-JP" altLang="en-US" dirty="0"/>
              <a:t>２．</a:t>
            </a:r>
            <a:r>
              <a:rPr lang="en-US" altLang="ja-JP" dirty="0"/>
              <a:t>IAM</a:t>
            </a:r>
            <a:r>
              <a:rPr lang="ja-JP" altLang="en-US" dirty="0"/>
              <a:t>ロール・</a:t>
            </a:r>
            <a:r>
              <a:rPr lang="en-US" altLang="ja-JP" dirty="0"/>
              <a:t>IAM</a:t>
            </a:r>
            <a:r>
              <a:rPr lang="ja-JP" altLang="en-US" dirty="0"/>
              <a:t>グループの作成</a:t>
            </a:r>
          </a:p>
        </p:txBody>
      </p:sp>
      <p:sp>
        <p:nvSpPr>
          <p:cNvPr id="4" name="Rectangle 34">
            <a:extLst>
              <a:ext uri="{FF2B5EF4-FFF2-40B4-BE49-F238E27FC236}">
                <a16:creationId xmlns:a16="http://schemas.microsoft.com/office/drawing/2014/main" id="{CE7F7081-419C-2E4F-A999-2923C4338FC0}"/>
              </a:ext>
            </a:extLst>
          </p:cNvPr>
          <p:cNvSpPr/>
          <p:nvPr/>
        </p:nvSpPr>
        <p:spPr>
          <a:xfrm>
            <a:off x="524629" y="980646"/>
            <a:ext cx="11150296" cy="24348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sp>
        <p:nvSpPr>
          <p:cNvPr id="6" name="正方形/長方形 5"/>
          <p:cNvSpPr/>
          <p:nvPr/>
        </p:nvSpPr>
        <p:spPr>
          <a:xfrm>
            <a:off x="854829" y="1002145"/>
            <a:ext cx="2653604" cy="3656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2000"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rPr>
              <a:t>管理アカウント</a:t>
            </a:r>
            <a:endParaRPr lang="en-US" altLang="ja-JP" sz="2000"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7"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384929" y="848840"/>
            <a:ext cx="469900" cy="469900"/>
          </a:xfrm>
          <a:prstGeom prst="rect">
            <a:avLst/>
          </a:prstGeom>
        </p:spPr>
      </p:pic>
      <p:pic>
        <p:nvPicPr>
          <p:cNvPr id="8"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1222381" y="1845169"/>
            <a:ext cx="483586" cy="469900"/>
          </a:xfrm>
          <a:prstGeom prst="rect">
            <a:avLst/>
          </a:prstGeom>
        </p:spPr>
      </p:pic>
      <p:pic>
        <p:nvPicPr>
          <p:cNvPr id="9"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1845667" y="1845169"/>
            <a:ext cx="483586" cy="469900"/>
          </a:xfrm>
          <a:prstGeom prst="rect">
            <a:avLst/>
          </a:prstGeom>
        </p:spPr>
      </p:pic>
      <p:sp>
        <p:nvSpPr>
          <p:cNvPr id="13" name="正方形/長方形 12"/>
          <p:cNvSpPr/>
          <p:nvPr/>
        </p:nvSpPr>
        <p:spPr>
          <a:xfrm>
            <a:off x="2366307" y="1836243"/>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14" name="正方形/長方形 13"/>
          <p:cNvSpPr/>
          <p:nvPr/>
        </p:nvSpPr>
        <p:spPr>
          <a:xfrm>
            <a:off x="667078" y="2402388"/>
            <a:ext cx="2774227" cy="63070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プリセット</a:t>
            </a:r>
            <a:r>
              <a:rPr lang="ja-JP" altLang="en-US" dirty="0">
                <a:solidFill>
                  <a:schemeClr val="accent2">
                    <a:lumMod val="50000"/>
                  </a:schemeClr>
                </a:solidFill>
                <a:latin typeface="Meiryo UI" panose="020B0604030504040204" pitchFamily="50" charset="-128"/>
                <a:ea typeface="Meiryo UI" panose="020B0604030504040204" pitchFamily="50" charset="-128"/>
              </a:rPr>
              <a:t>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グループ</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（例：</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管理、テナント管理、</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endParaRPr kumimoji="1" lang="ja-JP" altLang="en-US"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5" name="Rectangle 34">
            <a:extLst>
              <a:ext uri="{FF2B5EF4-FFF2-40B4-BE49-F238E27FC236}">
                <a16:creationId xmlns:a16="http://schemas.microsoft.com/office/drawing/2014/main" id="{CE7F7081-419C-2E4F-A999-2923C4338FC0}"/>
              </a:ext>
            </a:extLst>
          </p:cNvPr>
          <p:cNvSpPr/>
          <p:nvPr/>
        </p:nvSpPr>
        <p:spPr>
          <a:xfrm>
            <a:off x="524629" y="3943504"/>
            <a:ext cx="11150296" cy="21536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pic>
        <p:nvPicPr>
          <p:cNvPr id="16"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384929" y="3713454"/>
            <a:ext cx="469900" cy="469900"/>
          </a:xfrm>
          <a:prstGeom prst="rect">
            <a:avLst/>
          </a:prstGeom>
        </p:spPr>
      </p:pic>
      <p:sp>
        <p:nvSpPr>
          <p:cNvPr id="17" name="正方形/長方形 16"/>
          <p:cNvSpPr/>
          <p:nvPr/>
        </p:nvSpPr>
        <p:spPr>
          <a:xfrm>
            <a:off x="812626" y="4320728"/>
            <a:ext cx="2628679"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p:nvSpPr>
        <p:spPr>
          <a:xfrm>
            <a:off x="4870545" y="4606377"/>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pic>
        <p:nvPicPr>
          <p:cNvPr id="23"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1236067" y="4606377"/>
            <a:ext cx="469900" cy="469900"/>
          </a:xfrm>
          <a:prstGeom prst="rect">
            <a:avLst/>
          </a:prstGeom>
        </p:spPr>
      </p:pic>
      <p:pic>
        <p:nvPicPr>
          <p:cNvPr id="24"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1852510" y="4606377"/>
            <a:ext cx="469900" cy="469900"/>
          </a:xfrm>
          <a:prstGeom prst="rect">
            <a:avLst/>
          </a:prstGeom>
        </p:spPr>
      </p:pic>
      <p:cxnSp>
        <p:nvCxnSpPr>
          <p:cNvPr id="29" name="直線矢印コネクタ 28"/>
          <p:cNvCxnSpPr>
            <a:stCxn id="8" idx="2"/>
            <a:endCxn id="23" idx="0"/>
          </p:cNvCxnSpPr>
          <p:nvPr/>
        </p:nvCxnSpPr>
        <p:spPr>
          <a:xfrm>
            <a:off x="1464174" y="2315069"/>
            <a:ext cx="6843" cy="2291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直線矢印コネクタ 29"/>
          <p:cNvCxnSpPr>
            <a:stCxn id="9" idx="2"/>
            <a:endCxn id="24" idx="0"/>
          </p:cNvCxnSpPr>
          <p:nvPr/>
        </p:nvCxnSpPr>
        <p:spPr>
          <a:xfrm>
            <a:off x="2087460" y="2315069"/>
            <a:ext cx="0" cy="2291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42"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6102719" y="4632314"/>
            <a:ext cx="469900" cy="469900"/>
          </a:xfrm>
          <a:prstGeom prst="rect">
            <a:avLst/>
          </a:prstGeom>
        </p:spPr>
      </p:pic>
      <p:pic>
        <p:nvPicPr>
          <p:cNvPr id="43"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8389749" y="4622051"/>
            <a:ext cx="469900" cy="469900"/>
          </a:xfrm>
          <a:prstGeom prst="rect">
            <a:avLst/>
          </a:prstGeom>
        </p:spPr>
      </p:pic>
      <p:pic>
        <p:nvPicPr>
          <p:cNvPr id="44"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8376063" y="1992130"/>
            <a:ext cx="483586" cy="469900"/>
          </a:xfrm>
          <a:prstGeom prst="rect">
            <a:avLst/>
          </a:prstGeom>
        </p:spPr>
      </p:pic>
      <p:pic>
        <p:nvPicPr>
          <p:cNvPr id="47" name="Graphic 52">
            <a:extLst>
              <a:ext uri="{FF2B5EF4-FFF2-40B4-BE49-F238E27FC236}">
                <a16:creationId xmlns:a16="http://schemas.microsoft.com/office/drawing/2014/main" id="{90D5A9DB-EC7C-6342-9486-0A731DEC214E}"/>
              </a:ext>
            </a:extLst>
          </p:cNvPr>
          <p:cNvPicPr>
            <a:picLocks noChangeAspect="1"/>
          </p:cNvPicPr>
          <p:nvPr/>
        </p:nvPicPr>
        <p:blipFill>
          <a:blip r:embed="rId37">
            <a:extLst>
              <a:ext uri="{96DAC541-7B7A-43D3-8B79-37D633B846F1}">
                <asvg:svgBlip xmlns:asvg="http://schemas.microsoft.com/office/drawing/2016/SVG/main" xmlns="" r:embed="rId29"/>
              </a:ext>
            </a:extLst>
          </a:blip>
          <a:stretch>
            <a:fillRect/>
          </a:stretch>
        </p:blipFill>
        <p:spPr>
          <a:xfrm>
            <a:off x="3847014" y="4615303"/>
            <a:ext cx="469900" cy="469900"/>
          </a:xfrm>
          <a:prstGeom prst="rect">
            <a:avLst/>
          </a:prstGeom>
        </p:spPr>
      </p:pic>
      <p:pic>
        <p:nvPicPr>
          <p:cNvPr id="48" name="Graphic 52">
            <a:extLst>
              <a:ext uri="{FF2B5EF4-FFF2-40B4-BE49-F238E27FC236}">
                <a16:creationId xmlns:a16="http://schemas.microsoft.com/office/drawing/2014/main" id="{90D5A9DB-EC7C-6342-9486-0A731DEC214E}"/>
              </a:ext>
            </a:extLst>
          </p:cNvPr>
          <p:cNvPicPr>
            <a:picLocks noChangeAspect="1"/>
          </p:cNvPicPr>
          <p:nvPr/>
        </p:nvPicPr>
        <p:blipFill>
          <a:blip r:embed="rId37">
            <a:extLst>
              <a:ext uri="{96DAC541-7B7A-43D3-8B79-37D633B846F1}">
                <asvg:svgBlip xmlns:asvg="http://schemas.microsoft.com/office/drawing/2016/SVG/main" xmlns="" r:embed="rId29"/>
              </a:ext>
            </a:extLst>
          </a:blip>
          <a:stretch>
            <a:fillRect/>
          </a:stretch>
        </p:blipFill>
        <p:spPr>
          <a:xfrm>
            <a:off x="4406009" y="4615985"/>
            <a:ext cx="469900" cy="469900"/>
          </a:xfrm>
          <a:prstGeom prst="rect">
            <a:avLst/>
          </a:prstGeom>
        </p:spPr>
      </p:pic>
      <p:sp>
        <p:nvSpPr>
          <p:cNvPr id="53" name="正方形/長方形 52"/>
          <p:cNvSpPr/>
          <p:nvPr/>
        </p:nvSpPr>
        <p:spPr>
          <a:xfrm>
            <a:off x="3772474" y="5240856"/>
            <a:ext cx="1512925"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ポリシー</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54" name="正方形/長方形 53"/>
          <p:cNvSpPr/>
          <p:nvPr/>
        </p:nvSpPr>
        <p:spPr>
          <a:xfrm>
            <a:off x="2366307" y="4530558"/>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56" name="楕円 55"/>
          <p:cNvSpPr/>
          <p:nvPr/>
        </p:nvSpPr>
        <p:spPr>
          <a:xfrm>
            <a:off x="3537831" y="4041320"/>
            <a:ext cx="544133" cy="496156"/>
          </a:xfrm>
          <a:prstGeom prst="ellipse">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１</a:t>
            </a:r>
            <a:endParaRPr kumimoji="1" lang="ja-JP" altLang="en-US" b="1" dirty="0"/>
          </a:p>
        </p:txBody>
      </p:sp>
      <p:sp>
        <p:nvSpPr>
          <p:cNvPr id="58" name="正方形/長方形 57"/>
          <p:cNvSpPr/>
          <p:nvPr/>
        </p:nvSpPr>
        <p:spPr>
          <a:xfrm>
            <a:off x="5450503" y="5234970"/>
            <a:ext cx="1834374"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ロール</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kumimoji="1"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r>
              <a:rPr kumimoji="1" lang="en-US" altLang="ja-JP" sz="1400" dirty="0" smtClean="0">
                <a:solidFill>
                  <a:schemeClr val="accent2">
                    <a:lumMod val="50000"/>
                  </a:schemeClr>
                </a:solidFill>
                <a:latin typeface="Meiryo UI" panose="020B0604030504040204" pitchFamily="50" charset="-128"/>
                <a:ea typeface="Meiryo UI" panose="020B0604030504040204" pitchFamily="50" charset="-128"/>
              </a:rPr>
              <a:t>AWS</a:t>
            </a:r>
            <a:r>
              <a:rPr kumimoji="1" lang="ja-JP" altLang="en-US" sz="1400" dirty="0" smtClean="0">
                <a:solidFill>
                  <a:schemeClr val="accent2">
                    <a:lumMod val="50000"/>
                  </a:schemeClr>
                </a:solidFill>
                <a:latin typeface="Meiryo UI" panose="020B0604030504040204" pitchFamily="50" charset="-128"/>
                <a:ea typeface="Meiryo UI" panose="020B0604030504040204" pitchFamily="50" charset="-128"/>
              </a:rPr>
              <a:t>サービス用）</a:t>
            </a:r>
            <a:endParaRPr kumimoji="1" lang="en-US" altLang="ja-JP" sz="14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59" name="楕円 58"/>
          <p:cNvSpPr/>
          <p:nvPr/>
        </p:nvSpPr>
        <p:spPr>
          <a:xfrm>
            <a:off x="5467495" y="4041320"/>
            <a:ext cx="544133" cy="496156"/>
          </a:xfrm>
          <a:prstGeom prst="ellipse">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２</a:t>
            </a:r>
            <a:endParaRPr kumimoji="1" lang="ja-JP" altLang="en-US" b="1" dirty="0"/>
          </a:p>
        </p:txBody>
      </p:sp>
      <p:sp>
        <p:nvSpPr>
          <p:cNvPr id="63" name="正方形/長方形 62"/>
          <p:cNvSpPr/>
          <p:nvPr/>
        </p:nvSpPr>
        <p:spPr>
          <a:xfrm>
            <a:off x="6790325" y="3587041"/>
            <a:ext cx="1834374"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sz="1400" dirty="0" smtClean="0">
              <a:solidFill>
                <a:schemeClr val="accent4"/>
              </a:solidFill>
              <a:latin typeface="Meiryo UI" panose="020B0604030504040204" pitchFamily="50" charset="-128"/>
              <a:ea typeface="Meiryo UI" panose="020B0604030504040204" pitchFamily="50" charset="-128"/>
            </a:endParaRPr>
          </a:p>
        </p:txBody>
      </p:sp>
      <p:pic>
        <p:nvPicPr>
          <p:cNvPr id="64" name="Graphic 44">
            <a:extLst>
              <a:ext uri="{FF2B5EF4-FFF2-40B4-BE49-F238E27FC236}">
                <a16:creationId xmlns:a16="http://schemas.microsoft.com/office/drawing/2014/main" id="{E2DAEC15-20F6-3647-8A23-EC2BA0B080D7}"/>
              </a:ext>
            </a:extLst>
          </p:cNvPr>
          <p:cNvPicPr>
            <a:picLocks noChangeAspect="1"/>
          </p:cNvPicPr>
          <p:nvPr/>
        </p:nvPicPr>
        <p:blipFill>
          <a:blip r:embed="rId38">
            <a:extLst>
              <a:ext uri="{96DAC541-7B7A-43D3-8B79-37D633B846F1}">
                <asvg:svgBlip xmlns:asvg="http://schemas.microsoft.com/office/drawing/2016/SVG/main" xmlns="" r:embed="rId19"/>
              </a:ext>
            </a:extLst>
          </a:blip>
          <a:stretch>
            <a:fillRect/>
          </a:stretch>
        </p:blipFill>
        <p:spPr>
          <a:xfrm>
            <a:off x="7353619" y="4128719"/>
            <a:ext cx="514354" cy="514354"/>
          </a:xfrm>
          <a:prstGeom prst="rect">
            <a:avLst/>
          </a:prstGeom>
        </p:spPr>
      </p:pic>
      <p:pic>
        <p:nvPicPr>
          <p:cNvPr id="67" name="Graphic 142">
            <a:extLst>
              <a:ext uri="{FF2B5EF4-FFF2-40B4-BE49-F238E27FC236}">
                <a16:creationId xmlns:a16="http://schemas.microsoft.com/office/drawing/2014/main" id="{378405FD-C5E0-D148-AE92-5CA4FBB1F406}"/>
              </a:ext>
            </a:extLst>
          </p:cNvPr>
          <p:cNvPicPr>
            <a:picLocks noChangeAspect="1"/>
          </p:cNvPicPr>
          <p:nvPr/>
        </p:nvPicPr>
        <p:blipFill>
          <a:blip r:embed="rId39">
            <a:extLst>
              <a:ext uri="{96DAC541-7B7A-43D3-8B79-37D633B846F1}">
                <asvg:svgBlip xmlns:asvg="http://schemas.microsoft.com/office/drawing/2016/SVG/main" xmlns="" r:embed="rId21"/>
              </a:ext>
            </a:extLst>
          </a:blip>
          <a:stretch>
            <a:fillRect/>
          </a:stretch>
        </p:blipFill>
        <p:spPr>
          <a:xfrm>
            <a:off x="7353220" y="4708292"/>
            <a:ext cx="514354" cy="514354"/>
          </a:xfrm>
          <a:prstGeom prst="rect">
            <a:avLst/>
          </a:prstGeom>
        </p:spPr>
      </p:pic>
      <p:cxnSp>
        <p:nvCxnSpPr>
          <p:cNvPr id="71" name="直線矢印コネクタ 70"/>
          <p:cNvCxnSpPr>
            <a:stCxn id="42" idx="3"/>
            <a:endCxn id="64" idx="1"/>
          </p:cNvCxnSpPr>
          <p:nvPr/>
        </p:nvCxnSpPr>
        <p:spPr>
          <a:xfrm flipV="1">
            <a:off x="6572619" y="4385896"/>
            <a:ext cx="781000" cy="4813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直線矢印コネクタ 73"/>
          <p:cNvCxnSpPr>
            <a:stCxn id="42" idx="3"/>
            <a:endCxn id="67" idx="1"/>
          </p:cNvCxnSpPr>
          <p:nvPr/>
        </p:nvCxnSpPr>
        <p:spPr>
          <a:xfrm>
            <a:off x="6572619" y="4867264"/>
            <a:ext cx="780601" cy="982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9" name="正方形/長方形 78"/>
          <p:cNvSpPr/>
          <p:nvPr/>
        </p:nvSpPr>
        <p:spPr>
          <a:xfrm>
            <a:off x="854829" y="3931367"/>
            <a:ext cx="2653604" cy="3656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dirty="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rPr>
              <a:t>アカウント</a:t>
            </a:r>
            <a:endParaRPr lang="en-US" altLang="ja-JP" sz="20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81" name="正方形/長方形 80"/>
          <p:cNvSpPr/>
          <p:nvPr/>
        </p:nvSpPr>
        <p:spPr>
          <a:xfrm rot="5400000">
            <a:off x="7363316" y="5238556"/>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cxnSp>
        <p:nvCxnSpPr>
          <p:cNvPr id="82" name="直線矢印コネクタ 81"/>
          <p:cNvCxnSpPr/>
          <p:nvPr/>
        </p:nvCxnSpPr>
        <p:spPr>
          <a:xfrm>
            <a:off x="6633223" y="4916366"/>
            <a:ext cx="718489" cy="5207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6" name="正方形/長方形 85"/>
          <p:cNvSpPr/>
          <p:nvPr/>
        </p:nvSpPr>
        <p:spPr>
          <a:xfrm>
            <a:off x="6756969" y="5810516"/>
            <a:ext cx="1696280" cy="28398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AWS</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サービス</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88" name="楕円 87"/>
          <p:cNvSpPr/>
          <p:nvPr/>
        </p:nvSpPr>
        <p:spPr>
          <a:xfrm>
            <a:off x="7867574" y="1443323"/>
            <a:ext cx="544133" cy="49615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smtClean="0"/>
              <a:t>２</a:t>
            </a:r>
            <a:endParaRPr kumimoji="1" lang="ja-JP" altLang="en-US" b="1" dirty="0"/>
          </a:p>
        </p:txBody>
      </p:sp>
      <p:cxnSp>
        <p:nvCxnSpPr>
          <p:cNvPr id="89" name="直線矢印コネクタ 88"/>
          <p:cNvCxnSpPr>
            <a:stCxn id="44" idx="2"/>
            <a:endCxn id="43" idx="0"/>
          </p:cNvCxnSpPr>
          <p:nvPr/>
        </p:nvCxnSpPr>
        <p:spPr>
          <a:xfrm>
            <a:off x="8617856" y="2462030"/>
            <a:ext cx="6843" cy="21600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2" name="正方形/長方形 91"/>
          <p:cNvSpPr/>
          <p:nvPr/>
        </p:nvSpPr>
        <p:spPr>
          <a:xfrm>
            <a:off x="7902220" y="5234970"/>
            <a:ext cx="1519363"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4"/>
                </a:solidFill>
                <a:latin typeface="Meiryo UI" panose="020B0604030504040204" pitchFamily="50" charset="-128"/>
                <a:ea typeface="Meiryo UI" panose="020B0604030504040204" pitchFamily="50" charset="-128"/>
              </a:rPr>
              <a:t>IAM</a:t>
            </a:r>
            <a:r>
              <a:rPr lang="ja-JP" altLang="en-US" dirty="0" smtClean="0">
                <a:solidFill>
                  <a:schemeClr val="accent4"/>
                </a:solidFill>
                <a:latin typeface="Meiryo UI" panose="020B0604030504040204" pitchFamily="50" charset="-128"/>
                <a:ea typeface="Meiryo UI" panose="020B0604030504040204" pitchFamily="50" charset="-128"/>
              </a:rPr>
              <a:t>ロール</a:t>
            </a:r>
            <a:endParaRPr lang="en-US" altLang="ja-JP" dirty="0" smtClean="0">
              <a:solidFill>
                <a:schemeClr val="accent4"/>
              </a:solidFill>
              <a:latin typeface="Meiryo UI" panose="020B0604030504040204" pitchFamily="50" charset="-128"/>
              <a:ea typeface="Meiryo UI" panose="020B0604030504040204" pitchFamily="50" charset="-128"/>
            </a:endParaRPr>
          </a:p>
          <a:p>
            <a:pPr algn="ctr"/>
            <a:r>
              <a:rPr lang="ja-JP" altLang="en-US" sz="1400" dirty="0">
                <a:solidFill>
                  <a:schemeClr val="accent4"/>
                </a:solidFill>
                <a:latin typeface="Meiryo UI" panose="020B0604030504040204" pitchFamily="50" charset="-128"/>
                <a:ea typeface="Meiryo UI" panose="020B0604030504040204" pitchFamily="50" charset="-128"/>
              </a:rPr>
              <a:t>（お客様独自で</a:t>
            </a:r>
            <a:endParaRPr lang="en-US" altLang="ja-JP" sz="1400" dirty="0">
              <a:solidFill>
                <a:schemeClr val="accent4"/>
              </a:solidFill>
              <a:latin typeface="Meiryo UI" panose="020B0604030504040204" pitchFamily="50" charset="-128"/>
              <a:ea typeface="Meiryo UI" panose="020B0604030504040204" pitchFamily="50" charset="-128"/>
            </a:endParaRPr>
          </a:p>
          <a:p>
            <a:pPr algn="ctr"/>
            <a:r>
              <a:rPr lang="ja-JP" altLang="en-US" sz="1400" dirty="0">
                <a:solidFill>
                  <a:schemeClr val="accent4"/>
                </a:solidFill>
                <a:latin typeface="Meiryo UI" panose="020B0604030504040204" pitchFamily="50" charset="-128"/>
                <a:ea typeface="Meiryo UI" panose="020B0604030504040204" pitchFamily="50" charset="-128"/>
              </a:rPr>
              <a:t>定義した役割）</a:t>
            </a:r>
            <a:endParaRPr lang="en-US" altLang="ja-JP" sz="1400" dirty="0">
              <a:solidFill>
                <a:schemeClr val="accent4"/>
              </a:solidFill>
              <a:latin typeface="Meiryo UI" panose="020B0604030504040204" pitchFamily="50" charset="-128"/>
              <a:ea typeface="Meiryo UI" panose="020B0604030504040204" pitchFamily="50" charset="-128"/>
            </a:endParaRPr>
          </a:p>
        </p:txBody>
      </p:sp>
      <p:sp>
        <p:nvSpPr>
          <p:cNvPr id="93" name="正方形/長方形 92"/>
          <p:cNvSpPr/>
          <p:nvPr/>
        </p:nvSpPr>
        <p:spPr>
          <a:xfrm>
            <a:off x="7646331" y="2676798"/>
            <a:ext cx="1939172"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4"/>
                </a:solidFill>
                <a:latin typeface="Meiryo UI" panose="020B0604030504040204" pitchFamily="50" charset="-128"/>
                <a:ea typeface="Meiryo UI" panose="020B0604030504040204" pitchFamily="50" charset="-128"/>
              </a:rPr>
              <a:t>IAM</a:t>
            </a:r>
            <a:r>
              <a:rPr lang="ja-JP" altLang="en-US" dirty="0" smtClean="0">
                <a:solidFill>
                  <a:schemeClr val="accent4"/>
                </a:solidFill>
                <a:latin typeface="Meiryo UI" panose="020B0604030504040204" pitchFamily="50" charset="-128"/>
                <a:ea typeface="Meiryo UI" panose="020B0604030504040204" pitchFamily="50" charset="-128"/>
              </a:rPr>
              <a:t>グループ</a:t>
            </a:r>
            <a:endParaRPr lang="en-US" altLang="ja-JP" dirty="0" smtClean="0">
              <a:solidFill>
                <a:schemeClr val="accent4"/>
              </a:solidFill>
              <a:latin typeface="Meiryo UI" panose="020B0604030504040204" pitchFamily="50" charset="-128"/>
              <a:ea typeface="Meiryo UI" panose="020B0604030504040204" pitchFamily="50" charset="-128"/>
            </a:endParaRPr>
          </a:p>
          <a:p>
            <a:pPr algn="ctr"/>
            <a:r>
              <a:rPr lang="ja-JP" altLang="en-US" sz="1400" dirty="0" smtClean="0">
                <a:solidFill>
                  <a:schemeClr val="accent4"/>
                </a:solidFill>
                <a:latin typeface="Meiryo UI" panose="020B0604030504040204" pitchFamily="50" charset="-128"/>
                <a:ea typeface="Meiryo UI" panose="020B0604030504040204" pitchFamily="50" charset="-128"/>
              </a:rPr>
              <a:t>（お客様独自で</a:t>
            </a:r>
            <a:endParaRPr lang="en-US" altLang="ja-JP" sz="1400" dirty="0" smtClean="0">
              <a:solidFill>
                <a:schemeClr val="accent4"/>
              </a:solidFill>
              <a:latin typeface="Meiryo UI" panose="020B0604030504040204" pitchFamily="50" charset="-128"/>
              <a:ea typeface="Meiryo UI" panose="020B0604030504040204" pitchFamily="50" charset="-128"/>
            </a:endParaRPr>
          </a:p>
          <a:p>
            <a:pPr algn="ctr"/>
            <a:r>
              <a:rPr lang="ja-JP" altLang="en-US" sz="1400" dirty="0" smtClean="0">
                <a:solidFill>
                  <a:schemeClr val="accent4"/>
                </a:solidFill>
                <a:latin typeface="Meiryo UI" panose="020B0604030504040204" pitchFamily="50" charset="-128"/>
                <a:ea typeface="Meiryo UI" panose="020B0604030504040204" pitchFamily="50" charset="-128"/>
              </a:rPr>
              <a:t>定義した役割）</a:t>
            </a:r>
            <a:endParaRPr lang="en-US" altLang="ja-JP" sz="1400" dirty="0" smtClean="0">
              <a:solidFill>
                <a:schemeClr val="accent4"/>
              </a:solidFill>
              <a:latin typeface="Meiryo UI" panose="020B0604030504040204" pitchFamily="50" charset="-128"/>
              <a:ea typeface="Meiryo UI" panose="020B0604030504040204" pitchFamily="50" charset="-128"/>
            </a:endParaRPr>
          </a:p>
        </p:txBody>
      </p:sp>
      <p:pic>
        <p:nvPicPr>
          <p:cNvPr id="94"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4402599" y="1148739"/>
            <a:ext cx="467790" cy="467790"/>
          </a:xfrm>
          <a:prstGeom prst="rect">
            <a:avLst/>
          </a:prstGeom>
        </p:spPr>
      </p:pic>
      <p:pic>
        <p:nvPicPr>
          <p:cNvPr id="95"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4919956" y="1148739"/>
            <a:ext cx="467790" cy="467790"/>
          </a:xfrm>
          <a:prstGeom prst="rect">
            <a:avLst/>
          </a:prstGeom>
        </p:spPr>
      </p:pic>
      <p:pic>
        <p:nvPicPr>
          <p:cNvPr id="96"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5431844" y="1148739"/>
            <a:ext cx="467790" cy="467790"/>
          </a:xfrm>
          <a:prstGeom prst="rect">
            <a:avLst/>
          </a:prstGeom>
        </p:spPr>
      </p:pic>
      <p:pic>
        <p:nvPicPr>
          <p:cNvPr id="97"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5953579" y="1148739"/>
            <a:ext cx="467790" cy="467790"/>
          </a:xfrm>
          <a:prstGeom prst="rect">
            <a:avLst/>
          </a:prstGeom>
        </p:spPr>
      </p:pic>
      <p:sp>
        <p:nvSpPr>
          <p:cNvPr id="98" name="正方形/長方形 97"/>
          <p:cNvSpPr/>
          <p:nvPr/>
        </p:nvSpPr>
        <p:spPr>
          <a:xfrm>
            <a:off x="6475314" y="1138149"/>
            <a:ext cx="409041" cy="50231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99" name="正方形/長方形 98"/>
          <p:cNvSpPr/>
          <p:nvPr/>
        </p:nvSpPr>
        <p:spPr>
          <a:xfrm>
            <a:off x="4242835" y="1668811"/>
            <a:ext cx="2774227"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ユーザ</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100"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9796228" y="4524732"/>
            <a:ext cx="467790" cy="467790"/>
          </a:xfrm>
          <a:prstGeom prst="rect">
            <a:avLst/>
          </a:prstGeom>
        </p:spPr>
      </p:pic>
      <p:pic>
        <p:nvPicPr>
          <p:cNvPr id="101" name="Graphic 48">
            <a:extLst>
              <a:ext uri="{FF2B5EF4-FFF2-40B4-BE49-F238E27FC236}">
                <a16:creationId xmlns:a16="http://schemas.microsoft.com/office/drawing/2014/main" id="{D57544FC-CFAA-5546-A4DC-2BDF2AA8E3B5}"/>
              </a:ext>
            </a:extLst>
          </p:cNvPr>
          <p:cNvPicPr>
            <a:picLocks noChangeAspect="1"/>
          </p:cNvPicPr>
          <p:nvPr/>
        </p:nvPicPr>
        <p:blipFill>
          <a:blip r:embed="rId41">
            <a:extLst>
              <a:ext uri="{96DAC541-7B7A-43D3-8B79-37D633B846F1}">
                <asvg:svgBlip xmlns:asvg="http://schemas.microsoft.com/office/drawing/2016/SVG/main" xmlns="" r:embed="rId25"/>
              </a:ext>
            </a:extLst>
          </a:blip>
          <a:stretch>
            <a:fillRect/>
          </a:stretch>
        </p:blipFill>
        <p:spPr>
          <a:xfrm>
            <a:off x="10674289" y="4517879"/>
            <a:ext cx="469900" cy="469900"/>
          </a:xfrm>
          <a:prstGeom prst="rect">
            <a:avLst/>
          </a:prstGeom>
        </p:spPr>
      </p:pic>
      <p:cxnSp>
        <p:nvCxnSpPr>
          <p:cNvPr id="102" name="直線矢印コネクタ 101"/>
          <p:cNvCxnSpPr>
            <a:stCxn id="100" idx="3"/>
            <a:endCxn id="101" idx="1"/>
          </p:cNvCxnSpPr>
          <p:nvPr/>
        </p:nvCxnSpPr>
        <p:spPr>
          <a:xfrm flipV="1">
            <a:off x="10264018" y="4752829"/>
            <a:ext cx="410271" cy="57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9" name="楕円 108"/>
          <p:cNvSpPr/>
          <p:nvPr/>
        </p:nvSpPr>
        <p:spPr>
          <a:xfrm>
            <a:off x="9289625" y="4041320"/>
            <a:ext cx="544133" cy="496156"/>
          </a:xfrm>
          <a:prstGeom prst="ellipse">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t>４</a:t>
            </a:r>
            <a:endParaRPr lang="en-US" altLang="ja-JP" b="1" dirty="0" smtClean="0"/>
          </a:p>
        </p:txBody>
      </p:sp>
      <p:sp>
        <p:nvSpPr>
          <p:cNvPr id="115" name="正方形/長方形 114"/>
          <p:cNvSpPr/>
          <p:nvPr/>
        </p:nvSpPr>
        <p:spPr>
          <a:xfrm>
            <a:off x="9267220" y="5234970"/>
            <a:ext cx="2518498"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ユーザ・</a:t>
            </a:r>
            <a:endParaRPr lang="en-US" altLang="ja-JP" sz="1400" dirty="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dirty="0" smtClean="0">
                <a:solidFill>
                  <a:schemeClr val="accent2">
                    <a:lumMod val="50000"/>
                  </a:schemeClr>
                </a:solidFill>
                <a:latin typeface="Meiryo UI" panose="020B0604030504040204" pitchFamily="50" charset="-128"/>
                <a:ea typeface="Meiryo UI" panose="020B0604030504040204" pitchFamily="50" charset="-128"/>
              </a:rPr>
              <a:t>アクセスキー／</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dirty="0" smtClean="0">
                <a:solidFill>
                  <a:schemeClr val="accent2">
                    <a:lumMod val="50000"/>
                  </a:schemeClr>
                </a:solidFill>
                <a:latin typeface="Meiryo UI" panose="020B0604030504040204" pitchFamily="50" charset="-128"/>
                <a:ea typeface="Meiryo UI" panose="020B0604030504040204" pitchFamily="50" charset="-128"/>
              </a:rPr>
              <a:t>シークレットアクセスキー</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0" name="正方形/長方形 59"/>
          <p:cNvSpPr/>
          <p:nvPr/>
        </p:nvSpPr>
        <p:spPr>
          <a:xfrm>
            <a:off x="3856428" y="3562241"/>
            <a:ext cx="1512925"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a:solidFill>
                  <a:schemeClr val="accent2">
                    <a:lumMod val="50000"/>
                  </a:schemeClr>
                </a:solidFill>
                <a:latin typeface="Meiryo UI" panose="020B0604030504040204" pitchFamily="50" charset="-128"/>
                <a:ea typeface="Meiryo UI" panose="020B0604030504040204" pitchFamily="50" charset="-128"/>
              </a:rPr>
              <a:t>ポリシ</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ーの</a:t>
            </a:r>
            <a:r>
              <a:rPr lang="ja-JP" altLang="en-US" dirty="0">
                <a:solidFill>
                  <a:schemeClr val="accent2">
                    <a:lumMod val="50000"/>
                  </a:schemeClr>
                </a:solidFill>
                <a:latin typeface="Meiryo UI" panose="020B0604030504040204" pitchFamily="50" charset="-128"/>
                <a:ea typeface="Meiryo UI" panose="020B0604030504040204" pitchFamily="50" charset="-128"/>
              </a:rPr>
              <a:t>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1" name="正方形/長方形 60"/>
          <p:cNvSpPr/>
          <p:nvPr/>
        </p:nvSpPr>
        <p:spPr>
          <a:xfrm>
            <a:off x="5763379" y="3562241"/>
            <a:ext cx="2058257"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AWS</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サービス用の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ロールの作成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2" name="正方形/長方形 61"/>
          <p:cNvSpPr/>
          <p:nvPr/>
        </p:nvSpPr>
        <p:spPr>
          <a:xfrm>
            <a:off x="8139640" y="987088"/>
            <a:ext cx="1909391"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smtClean="0">
                <a:solidFill>
                  <a:srgbClr val="C00000"/>
                </a:solidFill>
                <a:latin typeface="Meiryo UI" panose="020B0604030504040204" pitchFamily="50" charset="-128"/>
                <a:ea typeface="Meiryo UI" panose="020B0604030504040204" pitchFamily="50" charset="-128"/>
              </a:rPr>
              <a:t>IAM</a:t>
            </a:r>
            <a:r>
              <a:rPr lang="ja-JP" altLang="en-US" dirty="0" smtClean="0">
                <a:solidFill>
                  <a:srgbClr val="C00000"/>
                </a:solidFill>
                <a:latin typeface="Meiryo UI" panose="020B0604030504040204" pitchFamily="50" charset="-128"/>
                <a:ea typeface="Meiryo UI" panose="020B0604030504040204" pitchFamily="50" charset="-128"/>
              </a:rPr>
              <a:t>ユーザ用</a:t>
            </a:r>
            <a:r>
              <a:rPr kumimoji="1" lang="ja-JP" altLang="en-US" dirty="0" smtClean="0">
                <a:solidFill>
                  <a:srgbClr val="C00000"/>
                </a:solidFill>
                <a:latin typeface="Meiryo UI" panose="020B0604030504040204" pitchFamily="50" charset="-128"/>
                <a:ea typeface="Meiryo UI" panose="020B0604030504040204" pitchFamily="50" charset="-128"/>
              </a:rPr>
              <a:t>の</a:t>
            </a:r>
            <a:r>
              <a:rPr kumimoji="1" lang="en-US" altLang="ja-JP" dirty="0" smtClean="0">
                <a:solidFill>
                  <a:srgbClr val="C00000"/>
                </a:solidFill>
                <a:latin typeface="Meiryo UI" panose="020B0604030504040204" pitchFamily="50" charset="-128"/>
                <a:ea typeface="Meiryo UI" panose="020B0604030504040204" pitchFamily="50" charset="-128"/>
              </a:rPr>
              <a:t>IAM</a:t>
            </a:r>
            <a:r>
              <a:rPr kumimoji="1" lang="ja-JP" altLang="en-US" dirty="0" smtClean="0">
                <a:solidFill>
                  <a:srgbClr val="C00000"/>
                </a:solidFill>
                <a:latin typeface="Meiryo UI" panose="020B0604030504040204" pitchFamily="50" charset="-128"/>
                <a:ea typeface="Meiryo UI" panose="020B0604030504040204" pitchFamily="50" charset="-128"/>
              </a:rPr>
              <a:t>ロールの作成</a:t>
            </a:r>
            <a:endParaRPr kumimoji="1" lang="en-US" altLang="ja-JP" dirty="0" smtClean="0">
              <a:solidFill>
                <a:srgbClr val="C00000"/>
              </a:solidFill>
              <a:latin typeface="Meiryo UI" panose="020B0604030504040204" pitchFamily="50" charset="-128"/>
              <a:ea typeface="Meiryo UI" panose="020B0604030504040204" pitchFamily="50" charset="-128"/>
            </a:endParaRPr>
          </a:p>
        </p:txBody>
      </p:sp>
      <p:sp>
        <p:nvSpPr>
          <p:cNvPr id="65" name="正方形/長方形 64"/>
          <p:cNvSpPr/>
          <p:nvPr/>
        </p:nvSpPr>
        <p:spPr>
          <a:xfrm>
            <a:off x="9704082" y="3631897"/>
            <a:ext cx="2495502"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アクセスキー／</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dirty="0" smtClean="0">
                <a:solidFill>
                  <a:schemeClr val="accent2">
                    <a:lumMod val="50000"/>
                  </a:schemeClr>
                </a:solidFill>
                <a:latin typeface="Meiryo UI" panose="020B0604030504040204" pitchFamily="50" charset="-128"/>
                <a:ea typeface="Meiryo UI" panose="020B0604030504040204" pitchFamily="50" charset="-128"/>
              </a:rPr>
              <a:t>シークレットアクセスキーの作成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7710896" y="848840"/>
            <a:ext cx="2289664" cy="5126075"/>
          </a:xfrm>
          <a:prstGeom prst="rect">
            <a:avLst/>
          </a:prstGeom>
          <a:noFill/>
          <a:ln w="889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四角形吹き出し 10"/>
          <p:cNvSpPr/>
          <p:nvPr/>
        </p:nvSpPr>
        <p:spPr>
          <a:xfrm>
            <a:off x="5971277" y="2291571"/>
            <a:ext cx="1405459" cy="628547"/>
          </a:xfrm>
          <a:prstGeom prst="wedgeRectCallout">
            <a:avLst>
              <a:gd name="adj1" fmla="val 72747"/>
              <a:gd name="adj2" fmla="val 50543"/>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bg1"/>
                </a:solidFill>
                <a:latin typeface="Meiryo UI" panose="020B0604030504040204" pitchFamily="50" charset="-128"/>
                <a:ea typeface="Meiryo UI" panose="020B0604030504040204" pitchFamily="50" charset="-128"/>
              </a:rPr>
              <a:t>本パートでの説明箇所</a:t>
            </a:r>
            <a:endParaRPr kumimoji="1" lang="ja-JP" altLang="en-US" dirty="0">
              <a:solidFill>
                <a:schemeClr val="bg1"/>
              </a:solidFill>
              <a:latin typeface="Meiryo UI" panose="020B0604030504040204" pitchFamily="50" charset="-128"/>
              <a:ea typeface="Meiryo UI" panose="020B0604030504040204" pitchFamily="50" charset="-128"/>
            </a:endParaRPr>
          </a:p>
        </p:txBody>
      </p:sp>
      <p:sp>
        <p:nvSpPr>
          <p:cNvPr id="66" name="正方形/長方形 65"/>
          <p:cNvSpPr/>
          <p:nvPr/>
        </p:nvSpPr>
        <p:spPr>
          <a:xfrm>
            <a:off x="662159" y="5076277"/>
            <a:ext cx="2771650" cy="63070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プリセットの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ロール</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a:solidFill>
                  <a:schemeClr val="accent2">
                    <a:lumMod val="50000"/>
                  </a:schemeClr>
                </a:solidFill>
                <a:latin typeface="Meiryo UI" panose="020B0604030504040204" pitchFamily="50" charset="-128"/>
                <a:ea typeface="Meiryo UI" panose="020B0604030504040204" pitchFamily="50" charset="-128"/>
              </a:rPr>
              <a:t>（例</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1400" dirty="0">
                <a:solidFill>
                  <a:schemeClr val="accent2">
                    <a:lumMod val="50000"/>
                  </a:schemeClr>
                </a:solidFill>
                <a:latin typeface="Meiryo UI" panose="020B0604030504040204" pitchFamily="50" charset="-128"/>
                <a:ea typeface="Meiryo UI" panose="020B0604030504040204" pitchFamily="50" charset="-128"/>
              </a:rPr>
              <a:t>管理</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、テナント担当</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endParaRPr lang="ja-JP" altLang="en-US"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68" name="正方形/長方形 67"/>
          <p:cNvSpPr/>
          <p:nvPr/>
        </p:nvSpPr>
        <p:spPr>
          <a:xfrm>
            <a:off x="4007886" y="1629030"/>
            <a:ext cx="1045212"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楕円 68"/>
          <p:cNvSpPr/>
          <p:nvPr/>
        </p:nvSpPr>
        <p:spPr>
          <a:xfrm>
            <a:off x="3795401" y="1349622"/>
            <a:ext cx="544133" cy="496156"/>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t>３</a:t>
            </a:r>
            <a:endParaRPr lang="en-US" altLang="ja-JP" b="1" dirty="0" smtClean="0"/>
          </a:p>
        </p:txBody>
      </p:sp>
      <p:sp>
        <p:nvSpPr>
          <p:cNvPr id="70" name="正方形/長方形 69"/>
          <p:cNvSpPr/>
          <p:nvPr/>
        </p:nvSpPr>
        <p:spPr>
          <a:xfrm>
            <a:off x="3293996" y="2746023"/>
            <a:ext cx="2990413"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アクセスキー／</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dirty="0" smtClean="0">
                <a:solidFill>
                  <a:schemeClr val="accent2">
                    <a:lumMod val="50000"/>
                  </a:schemeClr>
                </a:solidFill>
                <a:latin typeface="Meiryo UI" panose="020B0604030504040204" pitchFamily="50" charset="-128"/>
                <a:ea typeface="Meiryo UI" panose="020B0604030504040204" pitchFamily="50" charset="-128"/>
              </a:rPr>
              <a:t>シークレットアクセスキーの作成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72" name="Graphic 48">
            <a:extLst>
              <a:ext uri="{FF2B5EF4-FFF2-40B4-BE49-F238E27FC236}">
                <a16:creationId xmlns:a16="http://schemas.microsoft.com/office/drawing/2014/main" id="{D57544FC-CFAA-5546-A4DC-2BDF2AA8E3B5}"/>
              </a:ext>
            </a:extLst>
          </p:cNvPr>
          <p:cNvPicPr>
            <a:picLocks noChangeAspect="1"/>
          </p:cNvPicPr>
          <p:nvPr/>
        </p:nvPicPr>
        <p:blipFill>
          <a:blip r:embed="rId41">
            <a:extLst>
              <a:ext uri="{96DAC541-7B7A-43D3-8B79-37D633B846F1}">
                <asvg:svgBlip xmlns:asvg="http://schemas.microsoft.com/office/drawing/2016/SVG/main" xmlns="" r:embed="rId42"/>
              </a:ext>
            </a:extLst>
          </a:blip>
          <a:stretch>
            <a:fillRect/>
          </a:stretch>
        </p:blipFill>
        <p:spPr>
          <a:xfrm>
            <a:off x="4410621" y="2153883"/>
            <a:ext cx="469900" cy="469900"/>
          </a:xfrm>
          <a:prstGeom prst="rect">
            <a:avLst/>
          </a:prstGeom>
        </p:spPr>
      </p:pic>
      <p:cxnSp>
        <p:nvCxnSpPr>
          <p:cNvPr id="73" name="直線矢印コネクタ 72"/>
          <p:cNvCxnSpPr/>
          <p:nvPr/>
        </p:nvCxnSpPr>
        <p:spPr>
          <a:xfrm>
            <a:off x="4636494" y="1616529"/>
            <a:ext cx="9077" cy="5373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301111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２－２．</a:t>
            </a:r>
            <a:r>
              <a:rPr lang="en-US" altLang="ja-JP" dirty="0"/>
              <a:t>IAM</a:t>
            </a:r>
            <a:r>
              <a:rPr lang="ja-JP" altLang="en-US" dirty="0"/>
              <a:t>ロール＋</a:t>
            </a:r>
            <a:r>
              <a:rPr lang="en-US" altLang="ja-JP" dirty="0"/>
              <a:t>IAM</a:t>
            </a:r>
            <a:r>
              <a:rPr lang="ja-JP" altLang="en-US" dirty="0"/>
              <a:t>グループの作成</a:t>
            </a:r>
            <a:r>
              <a:rPr lang="ja-JP" altLang="en-US" dirty="0" smtClean="0"/>
              <a:t>：</a:t>
            </a:r>
            <a:r>
              <a:rPr lang="ja-JP" altLang="en-US" dirty="0"/>
              <a:t>注意点</a:t>
            </a:r>
          </a:p>
        </p:txBody>
      </p:sp>
      <p:sp>
        <p:nvSpPr>
          <p:cNvPr id="12" name="正方形/長方形 11"/>
          <p:cNvSpPr/>
          <p:nvPr/>
        </p:nvSpPr>
        <p:spPr>
          <a:xfrm>
            <a:off x="172188" y="852504"/>
            <a:ext cx="11844000" cy="2677656"/>
          </a:xfrm>
          <a:prstGeom prst="rect">
            <a:avLst/>
          </a:prstGeom>
          <a:noFill/>
        </p:spPr>
        <p:txBody>
          <a:bodyPr wrap="square">
            <a:spAutoFit/>
          </a:bodyPr>
          <a:lstStyle/>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既存の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グループ</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の削除は、ご利用者様では実施いただけません（</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2021/9</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時点）。削除が必要な場合は、以下の申込書に必要事項をご記入の上、</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窓口</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宛</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にお送りください。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申込書は</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ポータルよりダウンロードいただけます。</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依頼</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グループ</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削除申込書</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7512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２－２．</a:t>
            </a:r>
            <a:r>
              <a:rPr lang="en-US" altLang="ja-JP" dirty="0" smtClean="0"/>
              <a:t>IAM</a:t>
            </a:r>
            <a:r>
              <a:rPr lang="ja-JP" altLang="en-US" dirty="0" smtClean="0"/>
              <a:t>ロール＋</a:t>
            </a:r>
            <a:r>
              <a:rPr lang="en-US" altLang="ja-JP" dirty="0" smtClean="0"/>
              <a:t>IAM</a:t>
            </a:r>
            <a:r>
              <a:rPr lang="ja-JP" altLang="en-US" dirty="0"/>
              <a:t>グループの</a:t>
            </a:r>
            <a:r>
              <a:rPr lang="ja-JP" altLang="en-US" dirty="0" smtClean="0"/>
              <a:t>作成：作業フロー</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3370026536"/>
              </p:ext>
            </p:extLst>
          </p:nvPr>
        </p:nvGraphicFramePr>
        <p:xfrm>
          <a:off x="205509" y="1425111"/>
          <a:ext cx="11810679" cy="5027496"/>
        </p:xfrm>
        <a:graphic>
          <a:graphicData uri="http://schemas.openxmlformats.org/drawingml/2006/table">
            <a:tbl>
              <a:tblPr firstRow="1" bandRow="1">
                <a:tableStyleId>{21E4AEA4-8DFA-4A89-87EB-49C32662AFE0}</a:tableStyleId>
              </a:tblPr>
              <a:tblGrid>
                <a:gridCol w="483423">
                  <a:extLst>
                    <a:ext uri="{9D8B030D-6E8A-4147-A177-3AD203B41FA5}">
                      <a16:colId xmlns:a16="http://schemas.microsoft.com/office/drawing/2014/main" val="664838577"/>
                    </a:ext>
                  </a:extLst>
                </a:gridCol>
                <a:gridCol w="5924810">
                  <a:extLst>
                    <a:ext uri="{9D8B030D-6E8A-4147-A177-3AD203B41FA5}">
                      <a16:colId xmlns:a16="http://schemas.microsoft.com/office/drawing/2014/main" val="1086095444"/>
                    </a:ext>
                  </a:extLst>
                </a:gridCol>
                <a:gridCol w="1427968">
                  <a:extLst>
                    <a:ext uri="{9D8B030D-6E8A-4147-A177-3AD203B41FA5}">
                      <a16:colId xmlns:a16="http://schemas.microsoft.com/office/drawing/2014/main" val="1544465941"/>
                    </a:ext>
                  </a:extLst>
                </a:gridCol>
                <a:gridCol w="1816274">
                  <a:extLst>
                    <a:ext uri="{9D8B030D-6E8A-4147-A177-3AD203B41FA5}">
                      <a16:colId xmlns:a16="http://schemas.microsoft.com/office/drawing/2014/main" val="3469824253"/>
                    </a:ext>
                  </a:extLst>
                </a:gridCol>
                <a:gridCol w="2158204">
                  <a:extLst>
                    <a:ext uri="{9D8B030D-6E8A-4147-A177-3AD203B41FA5}">
                      <a16:colId xmlns:a16="http://schemas.microsoft.com/office/drawing/2014/main" val="1827926826"/>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操作内容</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操作画面</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操作対象アカウント</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操作に利用するユーザ</a:t>
                      </a:r>
                      <a:r>
                        <a:rPr kumimoji="1" lang="en-US" altLang="ja-JP" sz="1600" dirty="0" smtClean="0">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ロール</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１</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スイッチロール先</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ロールの作成</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マネジメント</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コンソール</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スイッチロール先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u="sng" dirty="0" smtClean="0">
                          <a:solidFill>
                            <a:schemeClr val="accent4"/>
                          </a:solidFill>
                          <a:latin typeface="Meiryo UI" panose="020B0604030504040204" pitchFamily="50" charset="-128"/>
                          <a:ea typeface="Meiryo UI" panose="020B0604030504040204" pitchFamily="50" charset="-128"/>
                        </a:rPr>
                        <a:t>テナント管理ロール</a:t>
                      </a:r>
                      <a:endParaRPr kumimoji="1" lang="ja-JP" altLang="en-US" sz="1600" b="0" u="sng" dirty="0">
                        <a:solidFill>
                          <a:schemeClr val="accent4"/>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35272396"/>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２</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スイッチロール元</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グループの作成</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マネジメント</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コンソール</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ID</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管理アカウント</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テナント管理グループに所属する</a:t>
                      </a:r>
                      <a:r>
                        <a:rPr kumimoji="1" lang="en-US" altLang="ja-JP" sz="1600" b="0" u="sng"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b="0" u="sng" dirty="0" smtClean="0">
                          <a:solidFill>
                            <a:schemeClr val="accent2">
                              <a:lumMod val="50000"/>
                            </a:schemeClr>
                          </a:solidFill>
                          <a:latin typeface="Meiryo UI" panose="020B0604030504040204" pitchFamily="50" charset="-128"/>
                          <a:ea typeface="Meiryo UI" panose="020B0604030504040204" pitchFamily="50" charset="-128"/>
                        </a:rPr>
                        <a:t>ユーザ</a:t>
                      </a:r>
                      <a:endParaRPr kumimoji="1" lang="ja-JP" altLang="en-US" sz="1600" b="0" u="sng"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93004807"/>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３</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接続元</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IP</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アドレス申請（</a:t>
                      </a:r>
                      <a:r>
                        <a:rPr kumimoji="1" lang="ja-JP" altLang="en-US" sz="1600" b="1" u="sng" dirty="0" smtClean="0">
                          <a:solidFill>
                            <a:schemeClr val="accent2">
                              <a:lumMod val="50000"/>
                            </a:schemeClr>
                          </a:solidFill>
                          <a:latin typeface="Meiryo UI" panose="020B0604030504040204" pitchFamily="50" charset="-128"/>
                          <a:ea typeface="Meiryo UI" panose="020B0604030504040204" pitchFamily="50" charset="-128"/>
                        </a:rPr>
                        <a:t>必須</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スイッチロール先例外申請（</a:t>
                      </a:r>
                      <a:r>
                        <a:rPr kumimoji="1" lang="ja-JP" altLang="en-US" sz="1600" b="1" u="sng" dirty="0" smtClean="0">
                          <a:solidFill>
                            <a:schemeClr val="accent2">
                              <a:lumMod val="50000"/>
                            </a:schemeClr>
                          </a:solidFill>
                          <a:latin typeface="Meiryo UI" panose="020B0604030504040204" pitchFamily="50" charset="-128"/>
                          <a:ea typeface="Meiryo UI" panose="020B0604030504040204" pitchFamily="50" charset="-128"/>
                        </a:rPr>
                        <a:t>任意</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b="0" dirty="0" smtClean="0">
                          <a:solidFill>
                            <a:schemeClr val="accent4"/>
                          </a:solidFill>
                          <a:latin typeface="Meiryo UI" panose="020B0604030504040204" pitchFamily="50" charset="-128"/>
                          <a:ea typeface="Meiryo UI" panose="020B0604030504040204" pitchFamily="50" charset="-128"/>
                        </a:rPr>
                        <a:t>A-gate</a:t>
                      </a:r>
                    </a:p>
                    <a:p>
                      <a:r>
                        <a:rPr kumimoji="1" lang="ja-JP" altLang="en-US" sz="1600" b="0" dirty="0" smtClean="0">
                          <a:solidFill>
                            <a:schemeClr val="accent4"/>
                          </a:solidFill>
                          <a:latin typeface="Meiryo UI" panose="020B0604030504040204" pitchFamily="50" charset="-128"/>
                          <a:ea typeface="Meiryo UI" panose="020B0604030504040204" pitchFamily="50" charset="-128"/>
                        </a:rPr>
                        <a:t>ポータル</a:t>
                      </a:r>
                      <a:endParaRPr kumimoji="1" lang="en-US" altLang="ja-JP" sz="1600" b="0" dirty="0" smtClean="0">
                        <a:solidFill>
                          <a:schemeClr val="accent4"/>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スイッチロール先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個別担当者権限を持つ</a:t>
                      </a:r>
                      <a:r>
                        <a:rPr kumimoji="1" lang="en-US" altLang="ja-JP" sz="1600" b="0" u="sng" dirty="0" smtClean="0">
                          <a:solidFill>
                            <a:schemeClr val="accent4"/>
                          </a:solidFill>
                          <a:latin typeface="Meiryo UI" panose="020B0604030504040204" pitchFamily="50" charset="-128"/>
                          <a:ea typeface="Meiryo UI" panose="020B0604030504040204" pitchFamily="50" charset="-128"/>
                        </a:rPr>
                        <a:t>A-gate</a:t>
                      </a:r>
                      <a:r>
                        <a:rPr kumimoji="1" lang="ja-JP" altLang="en-US" sz="1600" b="0" u="sng" dirty="0" smtClean="0">
                          <a:solidFill>
                            <a:schemeClr val="accent4"/>
                          </a:solidFill>
                          <a:latin typeface="Meiryo UI" panose="020B0604030504040204" pitchFamily="50" charset="-128"/>
                          <a:ea typeface="Meiryo UI" panose="020B0604030504040204" pitchFamily="50" charset="-128"/>
                        </a:rPr>
                        <a:t>ポータルユーザ</a:t>
                      </a:r>
                      <a:endParaRPr kumimoji="1" lang="en-US" altLang="ja-JP" sz="1600" b="0" u="sng" dirty="0" smtClean="0">
                        <a:solidFill>
                          <a:schemeClr val="accent4"/>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34851967"/>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４</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上記申請の承認</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b="0" dirty="0" smtClean="0">
                          <a:solidFill>
                            <a:schemeClr val="accent4"/>
                          </a:solidFill>
                          <a:latin typeface="Meiryo UI" panose="020B0604030504040204" pitchFamily="50" charset="-128"/>
                          <a:ea typeface="Meiryo UI" panose="020B0604030504040204" pitchFamily="50" charset="-128"/>
                        </a:rPr>
                        <a:t>A-gate</a:t>
                      </a:r>
                    </a:p>
                    <a:p>
                      <a:r>
                        <a:rPr kumimoji="1" lang="ja-JP" altLang="en-US" sz="1600" b="0" dirty="0" smtClean="0">
                          <a:solidFill>
                            <a:schemeClr val="accent4"/>
                          </a:solidFill>
                          <a:latin typeface="Meiryo UI" panose="020B0604030504040204" pitchFamily="50" charset="-128"/>
                          <a:ea typeface="Meiryo UI" panose="020B0604030504040204" pitchFamily="50" charset="-128"/>
                        </a:rPr>
                        <a:t>ポータル</a:t>
                      </a:r>
                      <a:endParaRPr kumimoji="1" lang="ja-JP" altLang="en-US" sz="1600" b="0" dirty="0">
                        <a:solidFill>
                          <a:schemeClr val="accent4"/>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スイッチロール先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全体管理者、または</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個別管理者権限を持つ</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en-US" altLang="ja-JP" sz="1600" b="0" u="sng" dirty="0" smtClean="0">
                          <a:solidFill>
                            <a:schemeClr val="accent4"/>
                          </a:solidFill>
                          <a:latin typeface="Meiryo UI" panose="020B0604030504040204" pitchFamily="50" charset="-128"/>
                          <a:ea typeface="Meiryo UI" panose="020B0604030504040204" pitchFamily="50" charset="-128"/>
                        </a:rPr>
                        <a:t>A-gate</a:t>
                      </a:r>
                      <a:r>
                        <a:rPr kumimoji="1" lang="ja-JP" altLang="en-US" sz="1600" b="0" u="sng" dirty="0" smtClean="0">
                          <a:solidFill>
                            <a:schemeClr val="accent4"/>
                          </a:solidFill>
                          <a:latin typeface="Meiryo UI" panose="020B0604030504040204" pitchFamily="50" charset="-128"/>
                          <a:ea typeface="Meiryo UI" panose="020B0604030504040204" pitchFamily="50" charset="-128"/>
                        </a:rPr>
                        <a:t>ポータルユーザ</a:t>
                      </a:r>
                      <a:endParaRPr kumimoji="1" lang="ja-JP" altLang="en-US" sz="1600" b="0" u="sng" dirty="0">
                        <a:solidFill>
                          <a:schemeClr val="accent4"/>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46022823"/>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５</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スイッチロール用</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ポリシーの作成</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グループへのアタッチ</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en-US" altLang="ja-JP" sz="1600" b="1" dirty="0" smtClean="0">
                          <a:solidFill>
                            <a:schemeClr val="accent4"/>
                          </a:solidFill>
                          <a:latin typeface="Meiryo UI" panose="020B0604030504040204" pitchFamily="50" charset="-128"/>
                          <a:ea typeface="Meiryo UI" panose="020B0604030504040204" pitchFamily="50" charset="-128"/>
                        </a:rPr>
                        <a:t>※</a:t>
                      </a:r>
                      <a:r>
                        <a:rPr kumimoji="1" lang="ja-JP" altLang="en-US" sz="1600" b="1" dirty="0" smtClean="0">
                          <a:solidFill>
                            <a:schemeClr val="accent4"/>
                          </a:solidFill>
                          <a:latin typeface="Meiryo UI" panose="020B0604030504040204" pitchFamily="50" charset="-128"/>
                          <a:ea typeface="Meiryo UI" panose="020B0604030504040204" pitchFamily="50" charset="-128"/>
                        </a:rPr>
                        <a:t>３の「スイッチロール先例外申請」が無い場合、３・４と５は順不同</a:t>
                      </a:r>
                      <a:endParaRPr kumimoji="1" lang="ja-JP" altLang="en-US" sz="1600" b="1" dirty="0">
                        <a:solidFill>
                          <a:schemeClr val="accent4"/>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マネジメント</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コンソール</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ID</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管理アカウント</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テナント管理グループに所属する</a:t>
                      </a:r>
                      <a:r>
                        <a:rPr kumimoji="1" lang="en-US" altLang="ja-JP" sz="1600" b="0" u="sng"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b="0" u="sng" dirty="0" smtClean="0">
                          <a:solidFill>
                            <a:schemeClr val="accent2">
                              <a:lumMod val="50000"/>
                            </a:schemeClr>
                          </a:solidFill>
                          <a:latin typeface="Meiryo UI" panose="020B0604030504040204" pitchFamily="50" charset="-128"/>
                          <a:ea typeface="Meiryo UI" panose="020B0604030504040204" pitchFamily="50" charset="-128"/>
                        </a:rPr>
                        <a:t>ユーザ</a:t>
                      </a:r>
                      <a:endParaRPr kumimoji="1" lang="ja-JP" altLang="en-US" sz="1600" b="0" u="sng"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44894473"/>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６</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グループへの</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ユーザの追加</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マネジメント</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コンソール</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ID</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管理アカウント</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rPr>
                        <a:t>ID</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管理グループに</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所属する</a:t>
                      </a:r>
                      <a:r>
                        <a:rPr kumimoji="1" lang="en-US" altLang="ja-JP" sz="1600" b="0" u="sng"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b="0" u="sng" dirty="0" smtClean="0">
                          <a:solidFill>
                            <a:schemeClr val="accent2">
                              <a:lumMod val="50000"/>
                            </a:schemeClr>
                          </a:solidFill>
                          <a:latin typeface="Meiryo UI" panose="020B0604030504040204" pitchFamily="50" charset="-128"/>
                          <a:ea typeface="Meiryo UI" panose="020B0604030504040204" pitchFamily="50" charset="-128"/>
                        </a:rPr>
                        <a:t>ユーザ</a:t>
                      </a:r>
                      <a:endParaRPr kumimoji="1" lang="ja-JP" altLang="en-US" sz="1600" b="0" u="sng"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371981144"/>
                  </a:ext>
                </a:extLst>
              </a:tr>
            </a:tbl>
          </a:graphicData>
        </a:graphic>
      </p:graphicFrame>
      <p:sp>
        <p:nvSpPr>
          <p:cNvPr id="5" name="正方形/長方形 4"/>
          <p:cNvSpPr/>
          <p:nvPr/>
        </p:nvSpPr>
        <p:spPr>
          <a:xfrm>
            <a:off x="172188" y="852504"/>
            <a:ext cx="11844000" cy="523220"/>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作業フロー</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9806926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２－２－１</a:t>
            </a:r>
            <a:r>
              <a:rPr lang="ja-JP" altLang="en-US" dirty="0"/>
              <a:t>．スイッチロール先</a:t>
            </a:r>
            <a:r>
              <a:rPr lang="en-US" altLang="ja-JP" dirty="0"/>
              <a:t>IAM</a:t>
            </a:r>
            <a:r>
              <a:rPr lang="ja-JP" altLang="en-US" dirty="0"/>
              <a:t>ロールの</a:t>
            </a:r>
            <a:r>
              <a:rPr lang="ja-JP" altLang="en-US" dirty="0" smtClean="0"/>
              <a:t>作成</a:t>
            </a:r>
            <a:endParaRPr lang="ja-JP" altLang="en-US" dirty="0"/>
          </a:p>
        </p:txBody>
      </p:sp>
      <p:sp>
        <p:nvSpPr>
          <p:cNvPr id="12" name="正方形/長方形 11"/>
          <p:cNvSpPr/>
          <p:nvPr/>
        </p:nvSpPr>
        <p:spPr>
          <a:xfrm>
            <a:off x="172188" y="852504"/>
            <a:ext cx="11844000" cy="4401205"/>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■作業概要</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■作業手順</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「２－１</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ロールの作成」を参照ください。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457200" lvl="0" indent="-457200" fontAlgn="base">
              <a:spcBef>
                <a:spcPct val="0"/>
              </a:spcBef>
              <a:spcAft>
                <a:spcPct val="0"/>
              </a:spcAft>
              <a:buFont typeface="Meiryo UI" panose="020B0604030504040204" pitchFamily="50" charset="-128"/>
              <a:buChar char="※"/>
            </a:pPr>
            <a:r>
              <a:rPr lang="ja-JP" altLang="en-US" sz="2800" dirty="0" smtClean="0">
                <a:solidFill>
                  <a:srgbClr val="6785C1">
                    <a:lumMod val="50000"/>
                  </a:srgbClr>
                </a:solidFill>
                <a:latin typeface="Meiryo UI" panose="020B0604030504040204" pitchFamily="50" charset="-128"/>
                <a:ea typeface="Meiryo UI" panose="020B0604030504040204" pitchFamily="50" charset="-128"/>
                <a:cs typeface="Meiryo UI" panose="020B0604030504040204" pitchFamily="50" charset="-128"/>
              </a:rPr>
              <a:t>スイッチロール先テナントアカウント</a:t>
            </a:r>
            <a:r>
              <a:rPr lang="ja-JP" altLang="en-US" sz="2800" dirty="0">
                <a:solidFill>
                  <a:srgbClr val="6785C1">
                    <a:lumMod val="50000"/>
                  </a:srgbClr>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800" b="1" u="sng" dirty="0">
                <a:solidFill>
                  <a:srgbClr val="BC4328"/>
                </a:solidFill>
                <a:latin typeface="Meiryo UI" panose="020B0604030504040204" pitchFamily="50" charset="-128"/>
                <a:ea typeface="Meiryo UI" panose="020B0604030504040204" pitchFamily="50" charset="-128"/>
                <a:cs typeface="Meiryo UI" panose="020B0604030504040204" pitchFamily="50" charset="-128"/>
              </a:rPr>
              <a:t>テナント管理ロール</a:t>
            </a:r>
            <a:r>
              <a:rPr lang="ja-JP" altLang="en-US" sz="2800" dirty="0">
                <a:solidFill>
                  <a:srgbClr val="6785C1">
                    <a:lumMod val="50000"/>
                  </a:srgbClr>
                </a:solidFill>
                <a:latin typeface="Meiryo UI" panose="020B0604030504040204" pitchFamily="50" charset="-128"/>
                <a:ea typeface="Meiryo UI" panose="020B0604030504040204" pitchFamily="50" charset="-128"/>
                <a:cs typeface="Meiryo UI" panose="020B0604030504040204" pitchFamily="50" charset="-128"/>
              </a:rPr>
              <a:t>にスイッチロールして、操作をお願いいたします</a:t>
            </a:r>
            <a:r>
              <a:rPr lang="ja-JP" altLang="en-US" sz="2800" dirty="0" smtClean="0">
                <a:solidFill>
                  <a:srgbClr val="6785C1">
                    <a:lumMod val="50000"/>
                  </a:srgbClr>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800" dirty="0">
              <a:solidFill>
                <a:srgbClr val="6785C1">
                  <a:lumMod val="50000"/>
                </a:srgb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3241558778"/>
              </p:ext>
            </p:extLst>
          </p:nvPr>
        </p:nvGraphicFramePr>
        <p:xfrm>
          <a:off x="205509" y="1425111"/>
          <a:ext cx="11810679" cy="1279734"/>
        </p:xfrm>
        <a:graphic>
          <a:graphicData uri="http://schemas.openxmlformats.org/drawingml/2006/table">
            <a:tbl>
              <a:tblPr firstRow="1" bandRow="1">
                <a:tableStyleId>{21E4AEA4-8DFA-4A89-87EB-49C32662AFE0}</a:tableStyleId>
              </a:tblPr>
              <a:tblGrid>
                <a:gridCol w="483423">
                  <a:extLst>
                    <a:ext uri="{9D8B030D-6E8A-4147-A177-3AD203B41FA5}">
                      <a16:colId xmlns:a16="http://schemas.microsoft.com/office/drawing/2014/main" val="664838577"/>
                    </a:ext>
                  </a:extLst>
                </a:gridCol>
                <a:gridCol w="5924810">
                  <a:extLst>
                    <a:ext uri="{9D8B030D-6E8A-4147-A177-3AD203B41FA5}">
                      <a16:colId xmlns:a16="http://schemas.microsoft.com/office/drawing/2014/main" val="1086095444"/>
                    </a:ext>
                  </a:extLst>
                </a:gridCol>
                <a:gridCol w="1427968">
                  <a:extLst>
                    <a:ext uri="{9D8B030D-6E8A-4147-A177-3AD203B41FA5}">
                      <a16:colId xmlns:a16="http://schemas.microsoft.com/office/drawing/2014/main" val="1544465941"/>
                    </a:ext>
                  </a:extLst>
                </a:gridCol>
                <a:gridCol w="1816274">
                  <a:extLst>
                    <a:ext uri="{9D8B030D-6E8A-4147-A177-3AD203B41FA5}">
                      <a16:colId xmlns:a16="http://schemas.microsoft.com/office/drawing/2014/main" val="3469824253"/>
                    </a:ext>
                  </a:extLst>
                </a:gridCol>
                <a:gridCol w="2158204">
                  <a:extLst>
                    <a:ext uri="{9D8B030D-6E8A-4147-A177-3AD203B41FA5}">
                      <a16:colId xmlns:a16="http://schemas.microsoft.com/office/drawing/2014/main" val="1827926826"/>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操作内容</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操作画面</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操作対象アカウント</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操作に利用するユーザ</a:t>
                      </a:r>
                      <a:r>
                        <a:rPr kumimoji="1" lang="en-US" altLang="ja-JP" sz="1600" dirty="0" smtClean="0">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ロール</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１</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スイッチロール先</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ロールの作成</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マネジメント</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コンソール</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スイッチロール先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u="sng" dirty="0" smtClean="0">
                          <a:solidFill>
                            <a:schemeClr val="accent4"/>
                          </a:solidFill>
                          <a:latin typeface="Meiryo UI" panose="020B0604030504040204" pitchFamily="50" charset="-128"/>
                          <a:ea typeface="Meiryo UI" panose="020B0604030504040204" pitchFamily="50" charset="-128"/>
                        </a:rPr>
                        <a:t>テナント管理ロール</a:t>
                      </a:r>
                      <a:endParaRPr kumimoji="1" lang="ja-JP" altLang="en-US" sz="1600" b="0" u="sng" dirty="0">
                        <a:solidFill>
                          <a:schemeClr val="accent4"/>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35272396"/>
                  </a:ext>
                </a:extLst>
              </a:tr>
            </a:tbl>
          </a:graphicData>
        </a:graphic>
      </p:graphicFrame>
    </p:spTree>
    <p:extLst>
      <p:ext uri="{BB962C8B-B14F-4D97-AF65-F5344CB8AC3E}">
        <p14:creationId xmlns:p14="http://schemas.microsoft.com/office/powerpoint/2010/main" val="2458494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本ドキュメントでご説明すること</a:t>
            </a:r>
            <a:endParaRPr lang="ja-JP" altLang="en-US" dirty="0"/>
          </a:p>
        </p:txBody>
      </p:sp>
      <p:sp>
        <p:nvSpPr>
          <p:cNvPr id="15" name="正方形/長方形 14"/>
          <p:cNvSpPr/>
          <p:nvPr/>
        </p:nvSpPr>
        <p:spPr>
          <a:xfrm>
            <a:off x="174000" y="876820"/>
            <a:ext cx="11844000" cy="523220"/>
          </a:xfrm>
          <a:prstGeom prst="rect">
            <a:avLst/>
          </a:prstGeom>
          <a:solidFill>
            <a:schemeClr val="accent2">
              <a:lumMod val="20000"/>
              <a:lumOff val="80000"/>
            </a:schemeClr>
          </a:solidFill>
        </p:spPr>
        <p:txBody>
          <a:bodyPr wrap="square">
            <a:spAutoFit/>
          </a:bodyPr>
          <a:lstStyle/>
          <a:p>
            <a:pPr fontAlgn="base">
              <a:spcBef>
                <a:spcPct val="0"/>
              </a:spcBef>
              <a:spcAft>
                <a:spcPct val="0"/>
              </a:spcAft>
            </a:pP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下記の操作方法</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について説明</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する（</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よくある</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はドキュメント末尾に記載</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193549" y="1602978"/>
            <a:ext cx="734920" cy="1062008"/>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１</a:t>
            </a:r>
          </a:p>
        </p:txBody>
      </p:sp>
      <p:sp>
        <p:nvSpPr>
          <p:cNvPr id="18" name="正方形/長方形 17"/>
          <p:cNvSpPr/>
          <p:nvPr/>
        </p:nvSpPr>
        <p:spPr>
          <a:xfrm>
            <a:off x="1046199" y="1602978"/>
            <a:ext cx="2653604" cy="107016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ポリシーの作成</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20" name="正方形/長方形 19"/>
          <p:cNvSpPr/>
          <p:nvPr/>
        </p:nvSpPr>
        <p:spPr>
          <a:xfrm>
            <a:off x="3868614" y="1602978"/>
            <a:ext cx="8147573" cy="107016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・テナントアカウントにカスタマー管理ポリシーを作成する</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21" name="正方形/長方形 20"/>
          <p:cNvSpPr/>
          <p:nvPr/>
        </p:nvSpPr>
        <p:spPr>
          <a:xfrm>
            <a:off x="193549" y="2785259"/>
            <a:ext cx="734920" cy="1062008"/>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２</a:t>
            </a:r>
            <a:endParaRPr kumimoji="1" lang="ja-JP" altLang="en-US"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1046199" y="2785259"/>
            <a:ext cx="2653604" cy="107016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fontAlgn="base">
              <a:spcBef>
                <a:spcPct val="0"/>
              </a:spcBef>
              <a:spcAft>
                <a:spcPct val="0"/>
              </a:spcAft>
            </a:pP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ロール・</a:t>
            </a:r>
            <a:endParaRPr lang="en-US" altLang="ja-JP"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グループの作成</a:t>
            </a: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3868614" y="2785259"/>
            <a:ext cx="8147573" cy="107016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a:t>
            </a: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rPr>
              <a:t>AWS</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サービス用の</a:t>
            </a: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ロールを作成する</a:t>
            </a:r>
            <a:endParaRPr lang="en-US" altLang="ja-JP" sz="2000" b="1"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a:t>
            </a: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ユーザがスイッチロールして利用する</a:t>
            </a: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ロール、およびスイッチロール元の</a:t>
            </a: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グループを</a:t>
            </a:r>
            <a:r>
              <a:rPr lang="ja-JP" altLang="en-US" sz="2000" b="1" dirty="0">
                <a:solidFill>
                  <a:schemeClr val="accent2">
                    <a:lumMod val="50000"/>
                  </a:schemeClr>
                </a:solidFill>
                <a:latin typeface="Meiryo UI" panose="020B0604030504040204" pitchFamily="50" charset="-128"/>
                <a:ea typeface="Meiryo UI" panose="020B0604030504040204" pitchFamily="50" charset="-128"/>
              </a:rPr>
              <a:t>作成する</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a:p>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7" name="正方形/長方形 16"/>
          <p:cNvSpPr/>
          <p:nvPr/>
        </p:nvSpPr>
        <p:spPr>
          <a:xfrm>
            <a:off x="193549" y="3975642"/>
            <a:ext cx="734920" cy="1070168"/>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３</a:t>
            </a:r>
            <a:endParaRPr lang="en-US" altLang="ja-JP"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7" name="正方形/長方形 26"/>
          <p:cNvSpPr/>
          <p:nvPr/>
        </p:nvSpPr>
        <p:spPr>
          <a:xfrm>
            <a:off x="1046199" y="3975642"/>
            <a:ext cx="2653604" cy="2260550"/>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b="1" dirty="0">
                <a:solidFill>
                  <a:schemeClr val="accent2">
                    <a:lumMod val="50000"/>
                  </a:schemeClr>
                </a:solidFill>
                <a:latin typeface="Meiryo UI" panose="020B0604030504040204" pitchFamily="50" charset="-128"/>
                <a:ea typeface="Meiryo UI" panose="020B0604030504040204" pitchFamily="50" charset="-128"/>
              </a:rPr>
              <a:t>アクセスキー／</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a:p>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シークレットアクセスキー</a:t>
            </a:r>
            <a:endParaRPr lang="en-US" altLang="ja-JP" sz="2000" b="1"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等の</a:t>
            </a:r>
            <a:r>
              <a:rPr lang="ja-JP" altLang="en-US" sz="2000" b="1" dirty="0">
                <a:solidFill>
                  <a:schemeClr val="accent2">
                    <a:lumMod val="50000"/>
                  </a:schemeClr>
                </a:solidFill>
                <a:latin typeface="Meiryo UI" panose="020B0604030504040204" pitchFamily="50" charset="-128"/>
                <a:ea typeface="Meiryo UI" panose="020B0604030504040204" pitchFamily="50" charset="-128"/>
              </a:rPr>
              <a:t>作成</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28" name="正方形/長方形 27"/>
          <p:cNvSpPr/>
          <p:nvPr/>
        </p:nvSpPr>
        <p:spPr>
          <a:xfrm>
            <a:off x="3868614" y="3975642"/>
            <a:ext cx="8147573" cy="107016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b="1" u="sng" dirty="0" smtClean="0">
                <a:solidFill>
                  <a:schemeClr val="accent2">
                    <a:lumMod val="50000"/>
                  </a:schemeClr>
                </a:solidFill>
                <a:latin typeface="Meiryo UI" panose="020B0604030504040204" pitchFamily="50" charset="-128"/>
                <a:ea typeface="Meiryo UI" panose="020B0604030504040204" pitchFamily="50" charset="-128"/>
              </a:rPr>
              <a:t>■</a:t>
            </a:r>
            <a:r>
              <a:rPr lang="en-US" altLang="ja-JP" sz="2000" b="1" u="sng" dirty="0" smtClean="0">
                <a:solidFill>
                  <a:schemeClr val="accent2">
                    <a:lumMod val="50000"/>
                  </a:schemeClr>
                </a:solidFill>
                <a:latin typeface="Meiryo UI" panose="020B0604030504040204" pitchFamily="50" charset="-128"/>
                <a:ea typeface="Meiryo UI" panose="020B0604030504040204" pitchFamily="50" charset="-128"/>
              </a:rPr>
              <a:t>1</a:t>
            </a:r>
            <a:r>
              <a:rPr lang="ja-JP" altLang="en-US" sz="2000" b="1" u="sng" dirty="0" smtClean="0">
                <a:solidFill>
                  <a:schemeClr val="accent2">
                    <a:lumMod val="50000"/>
                  </a:schemeClr>
                </a:solidFill>
                <a:latin typeface="Meiryo UI" panose="020B0604030504040204" pitchFamily="50" charset="-128"/>
                <a:ea typeface="Meiryo UI" panose="020B0604030504040204" pitchFamily="50" charset="-128"/>
              </a:rPr>
              <a:t>：開発者・運用者の</a:t>
            </a:r>
            <a:r>
              <a:rPr lang="en-US" altLang="ja-JP" sz="2000" b="1" u="sng" dirty="0" smtClean="0">
                <a:solidFill>
                  <a:schemeClr val="accent2">
                    <a:lumMod val="50000"/>
                  </a:schemeClr>
                </a:solidFill>
                <a:latin typeface="Meiryo UI" panose="020B0604030504040204" pitchFamily="50" charset="-128"/>
                <a:ea typeface="Meiryo UI" panose="020B0604030504040204" pitchFamily="50" charset="-128"/>
              </a:rPr>
              <a:t>CLI</a:t>
            </a:r>
            <a:r>
              <a:rPr lang="ja-JP" altLang="en-US" sz="2000" b="1" u="sng" dirty="0" smtClean="0">
                <a:solidFill>
                  <a:schemeClr val="accent2">
                    <a:lumMod val="50000"/>
                  </a:schemeClr>
                </a:solidFill>
                <a:latin typeface="Meiryo UI" panose="020B0604030504040204" pitchFamily="50" charset="-128"/>
                <a:ea typeface="Meiryo UI" panose="020B0604030504040204" pitchFamily="50" charset="-128"/>
              </a:rPr>
              <a:t>操作用のキー</a:t>
            </a:r>
            <a:endParaRPr lang="en-US" altLang="ja-JP" sz="2000" b="1" u="sng"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sz="2000" b="1" dirty="0">
                <a:solidFill>
                  <a:schemeClr val="accent2">
                    <a:lumMod val="50000"/>
                  </a:schemeClr>
                </a:solidFill>
                <a:latin typeface="Meiryo UI" panose="020B0604030504040204" pitchFamily="50" charset="-128"/>
                <a:ea typeface="Meiryo UI" panose="020B0604030504040204" pitchFamily="50" charset="-128"/>
              </a:rPr>
              <a:t>・開発者・運用者が利用している</a:t>
            </a:r>
            <a:r>
              <a:rPr lang="en-US" altLang="ja-JP" sz="2000" b="1" u="sng" dirty="0" smtClean="0">
                <a:solidFill>
                  <a:schemeClr val="accent4"/>
                </a:solidFill>
                <a:latin typeface="Meiryo UI" panose="020B0604030504040204" pitchFamily="50" charset="-128"/>
                <a:ea typeface="Meiryo UI" panose="020B0604030504040204" pitchFamily="50" charset="-128"/>
              </a:rPr>
              <a:t>ID</a:t>
            </a:r>
            <a:r>
              <a:rPr lang="ja-JP" altLang="en-US" sz="2000" b="1" u="sng" dirty="0" smtClean="0">
                <a:solidFill>
                  <a:schemeClr val="accent4"/>
                </a:solidFill>
                <a:latin typeface="Meiryo UI" panose="020B0604030504040204" pitchFamily="50" charset="-128"/>
                <a:ea typeface="Meiryo UI" panose="020B0604030504040204" pitchFamily="50" charset="-128"/>
              </a:rPr>
              <a:t>管理アカウント上の</a:t>
            </a:r>
            <a:r>
              <a:rPr lang="en-US" altLang="ja-JP" sz="2000" b="1" u="sng" dirty="0" smtClean="0">
                <a:solidFill>
                  <a:schemeClr val="accent4"/>
                </a:solidFill>
                <a:latin typeface="Meiryo UI" panose="020B0604030504040204" pitchFamily="50" charset="-128"/>
                <a:ea typeface="Meiryo UI" panose="020B0604030504040204" pitchFamily="50" charset="-128"/>
              </a:rPr>
              <a:t>IAM</a:t>
            </a:r>
            <a:r>
              <a:rPr lang="ja-JP" altLang="en-US" sz="2000" b="1" u="sng" dirty="0" smtClean="0">
                <a:solidFill>
                  <a:schemeClr val="accent4"/>
                </a:solidFill>
                <a:latin typeface="Meiryo UI" panose="020B0604030504040204" pitchFamily="50" charset="-128"/>
                <a:ea typeface="Meiryo UI" panose="020B0604030504040204" pitchFamily="50" charset="-128"/>
              </a:rPr>
              <a:t>ユーザ</a:t>
            </a:r>
            <a:r>
              <a:rPr lang="ja-JP" altLang="en-US" sz="2000" b="1" u="sng" dirty="0">
                <a:solidFill>
                  <a:schemeClr val="accent4"/>
                </a:solidFill>
                <a:latin typeface="Meiryo UI" panose="020B0604030504040204" pitchFamily="50" charset="-128"/>
                <a:ea typeface="Meiryo UI" panose="020B0604030504040204" pitchFamily="50" charset="-128"/>
              </a:rPr>
              <a:t>に</a:t>
            </a:r>
            <a:r>
              <a:rPr lang="ja-JP" altLang="en-US" sz="2000" b="1" u="sng" dirty="0" smtClean="0">
                <a:solidFill>
                  <a:schemeClr val="accent4"/>
                </a:solidFill>
                <a:latin typeface="Meiryo UI" panose="020B0604030504040204" pitchFamily="50" charset="-128"/>
                <a:ea typeface="Meiryo UI" panose="020B0604030504040204" pitchFamily="50" charset="-128"/>
              </a:rPr>
              <a:t>対し</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、キーを作成する</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4" name="正方形/長方形 13"/>
          <p:cNvSpPr/>
          <p:nvPr/>
        </p:nvSpPr>
        <p:spPr>
          <a:xfrm>
            <a:off x="3868614" y="5166025"/>
            <a:ext cx="8147573" cy="1070168"/>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b="1" u="sng" dirty="0" smtClean="0">
                <a:solidFill>
                  <a:schemeClr val="accent2">
                    <a:lumMod val="50000"/>
                  </a:schemeClr>
                </a:solidFill>
                <a:latin typeface="Meiryo UI" panose="020B0604030504040204" pitchFamily="50" charset="-128"/>
                <a:ea typeface="Meiryo UI" panose="020B0604030504040204" pitchFamily="50" charset="-128"/>
              </a:rPr>
              <a:t>■</a:t>
            </a:r>
            <a:r>
              <a:rPr lang="en-US" altLang="ja-JP" sz="2000" b="1" u="sng" dirty="0" smtClean="0">
                <a:solidFill>
                  <a:schemeClr val="accent2">
                    <a:lumMod val="50000"/>
                  </a:schemeClr>
                </a:solidFill>
                <a:latin typeface="Meiryo UI" panose="020B0604030504040204" pitchFamily="50" charset="-128"/>
                <a:ea typeface="Meiryo UI" panose="020B0604030504040204" pitchFamily="50" charset="-128"/>
              </a:rPr>
              <a:t>2</a:t>
            </a:r>
            <a:r>
              <a:rPr lang="ja-JP" altLang="en-US" sz="2000" b="1" u="sng"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2000" b="1" u="sng" dirty="0">
                <a:solidFill>
                  <a:schemeClr val="accent2">
                    <a:lumMod val="50000"/>
                  </a:schemeClr>
                </a:solidFill>
                <a:latin typeface="Meiryo UI" panose="020B0604030504040204" pitchFamily="50" charset="-128"/>
                <a:ea typeface="Meiryo UI" panose="020B0604030504040204" pitchFamily="50" charset="-128"/>
              </a:rPr>
              <a:t>ミドルウェア・外部の</a:t>
            </a:r>
            <a:r>
              <a:rPr lang="en-US" altLang="ja-JP" sz="2000" b="1" u="sng" dirty="0" smtClean="0">
                <a:solidFill>
                  <a:schemeClr val="accent2">
                    <a:lumMod val="50000"/>
                  </a:schemeClr>
                </a:solidFill>
                <a:latin typeface="Meiryo UI" panose="020B0604030504040204" pitchFamily="50" charset="-128"/>
                <a:ea typeface="Meiryo UI" panose="020B0604030504040204" pitchFamily="50" charset="-128"/>
              </a:rPr>
              <a:t>SaaS</a:t>
            </a:r>
            <a:r>
              <a:rPr lang="ja-JP" altLang="en-US" sz="2000" b="1" u="sng" dirty="0" smtClean="0">
                <a:solidFill>
                  <a:schemeClr val="accent2">
                    <a:lumMod val="50000"/>
                  </a:schemeClr>
                </a:solidFill>
                <a:latin typeface="Meiryo UI" panose="020B0604030504040204" pitchFamily="50" charset="-128"/>
                <a:ea typeface="Meiryo UI" panose="020B0604030504040204" pitchFamily="50" charset="-128"/>
              </a:rPr>
              <a:t>等用のキー</a:t>
            </a:r>
            <a:endParaRPr lang="en-US" altLang="ja-JP" sz="2000" b="1" u="sng"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2000" b="1" u="sng" dirty="0" smtClean="0">
                <a:solidFill>
                  <a:schemeClr val="accent4"/>
                </a:solidFill>
                <a:latin typeface="Meiryo UI" panose="020B0604030504040204" pitchFamily="50" charset="-128"/>
                <a:ea typeface="Meiryo UI" panose="020B0604030504040204" pitchFamily="50" charset="-128"/>
              </a:rPr>
              <a:t>テナントアカウント上の</a:t>
            </a:r>
            <a:r>
              <a:rPr lang="en-US" altLang="ja-JP" sz="2000" b="1" u="sng" dirty="0" smtClean="0">
                <a:solidFill>
                  <a:schemeClr val="accent4"/>
                </a:solidFill>
                <a:latin typeface="Meiryo UI" panose="020B0604030504040204" pitchFamily="50" charset="-128"/>
                <a:ea typeface="Meiryo UI" panose="020B0604030504040204" pitchFamily="50" charset="-128"/>
              </a:rPr>
              <a:t>IAM</a:t>
            </a:r>
            <a:r>
              <a:rPr lang="ja-JP" altLang="en-US" sz="2000" b="1" u="sng" dirty="0" smtClean="0">
                <a:solidFill>
                  <a:schemeClr val="accent4"/>
                </a:solidFill>
                <a:latin typeface="Meiryo UI" panose="020B0604030504040204" pitchFamily="50" charset="-128"/>
                <a:ea typeface="Meiryo UI" panose="020B0604030504040204" pitchFamily="50" charset="-128"/>
              </a:rPr>
              <a:t>ユーザに対し</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、キーが必要なミドルウェア・外部の</a:t>
            </a:r>
            <a:r>
              <a:rPr lang="en-US" altLang="ja-JP" sz="2000" b="1" dirty="0" smtClean="0">
                <a:solidFill>
                  <a:schemeClr val="accent2">
                    <a:lumMod val="50000"/>
                  </a:schemeClr>
                </a:solidFill>
                <a:latin typeface="Meiryo UI" panose="020B0604030504040204" pitchFamily="50" charset="-128"/>
                <a:ea typeface="Meiryo UI" panose="020B0604030504040204" pitchFamily="50" charset="-128"/>
              </a:rPr>
              <a:t>SaaS</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等向けのキー（およびその他認証情報）を</a:t>
            </a:r>
            <a:r>
              <a:rPr lang="ja-JP" altLang="en-US" sz="2000" b="1" dirty="0">
                <a:solidFill>
                  <a:schemeClr val="accent2">
                    <a:lumMod val="50000"/>
                  </a:schemeClr>
                </a:solidFill>
                <a:latin typeface="Meiryo UI" panose="020B0604030504040204" pitchFamily="50" charset="-128"/>
                <a:ea typeface="Meiryo UI" panose="020B0604030504040204" pitchFamily="50" charset="-128"/>
              </a:rPr>
              <a:t>作成</a:t>
            </a:r>
            <a:r>
              <a:rPr lang="ja-JP" altLang="en-US" sz="2000" b="1" dirty="0" smtClean="0">
                <a:solidFill>
                  <a:schemeClr val="accent2">
                    <a:lumMod val="50000"/>
                  </a:schemeClr>
                </a:solidFill>
                <a:latin typeface="Meiryo UI" panose="020B0604030504040204" pitchFamily="50" charset="-128"/>
                <a:ea typeface="Meiryo UI" panose="020B0604030504040204" pitchFamily="50" charset="-128"/>
              </a:rPr>
              <a:t>する</a:t>
            </a:r>
            <a:endParaRPr lang="en-US" altLang="ja-JP" sz="2000" b="1"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9" name="正方形/長方形 18"/>
          <p:cNvSpPr/>
          <p:nvPr/>
        </p:nvSpPr>
        <p:spPr>
          <a:xfrm>
            <a:off x="193549" y="5166024"/>
            <a:ext cx="734920" cy="1070168"/>
          </a:xfrm>
          <a:prstGeom prst="rect">
            <a:avLst/>
          </a:prstGeom>
          <a:solidFill>
            <a:schemeClr val="accent2">
              <a:lumMod val="5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４</a:t>
            </a:r>
            <a:endParaRPr lang="en-US" altLang="ja-JP" sz="28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09416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a:xfrm>
            <a:off x="172188" y="852504"/>
            <a:ext cx="11844000" cy="3970318"/>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■作業概要</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■作業手順</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（１）対象テナントアカウント用のテナント管理グループに所属する</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ユーザで、マネジメントコンソールにログインします。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プレースホルダー 1"/>
          <p:cNvSpPr>
            <a:spLocks noGrp="1"/>
          </p:cNvSpPr>
          <p:nvPr>
            <p:ph type="body" sz="quarter" idx="10"/>
          </p:nvPr>
        </p:nvSpPr>
        <p:spPr/>
        <p:txBody>
          <a:bodyPr>
            <a:normAutofit/>
          </a:bodyPr>
          <a:lstStyle/>
          <a:p>
            <a:r>
              <a:rPr lang="ja-JP" altLang="en-US" dirty="0" smtClean="0"/>
              <a:t>２－２－２．</a:t>
            </a:r>
            <a:r>
              <a:rPr lang="ja-JP" altLang="en-US" dirty="0"/>
              <a:t>スイッチロール元</a:t>
            </a:r>
            <a:r>
              <a:rPr lang="en-US" altLang="ja-JP" dirty="0"/>
              <a:t>IAM</a:t>
            </a:r>
            <a:r>
              <a:rPr lang="ja-JP" altLang="en-US" dirty="0"/>
              <a:t>グループの作成</a:t>
            </a:r>
          </a:p>
        </p:txBody>
      </p:sp>
      <p:graphicFrame>
        <p:nvGraphicFramePr>
          <p:cNvPr id="6" name="表 5"/>
          <p:cNvGraphicFramePr>
            <a:graphicFrameLocks noGrp="1"/>
          </p:cNvGraphicFramePr>
          <p:nvPr>
            <p:extLst>
              <p:ext uri="{D42A27DB-BD31-4B8C-83A1-F6EECF244321}">
                <p14:modId xmlns:p14="http://schemas.microsoft.com/office/powerpoint/2010/main" val="2421375753"/>
              </p:ext>
            </p:extLst>
          </p:nvPr>
        </p:nvGraphicFramePr>
        <p:xfrm>
          <a:off x="205509" y="1425111"/>
          <a:ext cx="11810679" cy="1279734"/>
        </p:xfrm>
        <a:graphic>
          <a:graphicData uri="http://schemas.openxmlformats.org/drawingml/2006/table">
            <a:tbl>
              <a:tblPr firstRow="1" bandRow="1">
                <a:tableStyleId>{21E4AEA4-8DFA-4A89-87EB-49C32662AFE0}</a:tableStyleId>
              </a:tblPr>
              <a:tblGrid>
                <a:gridCol w="483423">
                  <a:extLst>
                    <a:ext uri="{9D8B030D-6E8A-4147-A177-3AD203B41FA5}">
                      <a16:colId xmlns:a16="http://schemas.microsoft.com/office/drawing/2014/main" val="664838577"/>
                    </a:ext>
                  </a:extLst>
                </a:gridCol>
                <a:gridCol w="5924810">
                  <a:extLst>
                    <a:ext uri="{9D8B030D-6E8A-4147-A177-3AD203B41FA5}">
                      <a16:colId xmlns:a16="http://schemas.microsoft.com/office/drawing/2014/main" val="1086095444"/>
                    </a:ext>
                  </a:extLst>
                </a:gridCol>
                <a:gridCol w="1427968">
                  <a:extLst>
                    <a:ext uri="{9D8B030D-6E8A-4147-A177-3AD203B41FA5}">
                      <a16:colId xmlns:a16="http://schemas.microsoft.com/office/drawing/2014/main" val="1544465941"/>
                    </a:ext>
                  </a:extLst>
                </a:gridCol>
                <a:gridCol w="1816274">
                  <a:extLst>
                    <a:ext uri="{9D8B030D-6E8A-4147-A177-3AD203B41FA5}">
                      <a16:colId xmlns:a16="http://schemas.microsoft.com/office/drawing/2014/main" val="3469824253"/>
                    </a:ext>
                  </a:extLst>
                </a:gridCol>
                <a:gridCol w="2158204">
                  <a:extLst>
                    <a:ext uri="{9D8B030D-6E8A-4147-A177-3AD203B41FA5}">
                      <a16:colId xmlns:a16="http://schemas.microsoft.com/office/drawing/2014/main" val="1827926826"/>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操作内容</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操作画面</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操作対象アカウント</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操作に利用するユーザ</a:t>
                      </a:r>
                      <a:r>
                        <a:rPr kumimoji="1" lang="en-US" altLang="ja-JP" sz="1600" dirty="0" smtClean="0">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ロール</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２</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スイッチロール元</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グループの作成</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マネジメント</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コンソール</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ID</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管理アカウント</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テナント管理グループに所属する</a:t>
                      </a:r>
                      <a:r>
                        <a:rPr kumimoji="1" lang="en-US" altLang="ja-JP" sz="1600" b="0" u="sng"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b="0" u="sng" dirty="0" smtClean="0">
                          <a:solidFill>
                            <a:schemeClr val="accent2">
                              <a:lumMod val="50000"/>
                            </a:schemeClr>
                          </a:solidFill>
                          <a:latin typeface="Meiryo UI" panose="020B0604030504040204" pitchFamily="50" charset="-128"/>
                          <a:ea typeface="Meiryo UI" panose="020B0604030504040204" pitchFamily="50" charset="-128"/>
                        </a:rPr>
                        <a:t>ユーザ</a:t>
                      </a:r>
                      <a:endParaRPr kumimoji="1" lang="ja-JP" altLang="en-US" sz="1600" b="0" u="sng"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35272396"/>
                  </a:ext>
                </a:extLst>
              </a:tr>
            </a:tbl>
          </a:graphicData>
        </a:graphic>
      </p:graphicFrame>
    </p:spTree>
    <p:extLst>
      <p:ext uri="{BB962C8B-B14F-4D97-AF65-F5344CB8AC3E}">
        <p14:creationId xmlns:p14="http://schemas.microsoft.com/office/powerpoint/2010/main" val="40856366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p:cNvSpPr/>
          <p:nvPr/>
        </p:nvSpPr>
        <p:spPr>
          <a:xfrm>
            <a:off x="172188" y="852504"/>
            <a:ext cx="11844000" cy="3970318"/>
          </a:xfrm>
          <a:prstGeom prst="rect">
            <a:avLst/>
          </a:prstGeom>
          <a:noFill/>
        </p:spPr>
        <p:txBody>
          <a:bodyPr wrap="square">
            <a:spAutoFit/>
          </a:bodyPr>
          <a:lstStyle/>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２</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本手順は任意</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作成する</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グループにて</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MFA</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の強制設定を行いたい場合には、申請書「</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MFA</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強制申込書</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」を記載し、</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問合せ窓口（</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a-gate_support@am.nttdata.co.jp</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）に申請してください。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本</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申請</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を行うと、以降同じテナントアカウントに紐づく</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グループを作成する際に</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MFA</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の強制設定が行われるようになります。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プレースホルダー 1"/>
          <p:cNvSpPr>
            <a:spLocks noGrp="1"/>
          </p:cNvSpPr>
          <p:nvPr>
            <p:ph type="body" sz="quarter" idx="10"/>
          </p:nvPr>
        </p:nvSpPr>
        <p:spPr/>
        <p:txBody>
          <a:bodyPr>
            <a:normAutofit/>
          </a:bodyPr>
          <a:lstStyle/>
          <a:p>
            <a:r>
              <a:rPr lang="ja-JP" altLang="en-US" dirty="0" smtClean="0"/>
              <a:t>２－２－２．</a:t>
            </a:r>
            <a:r>
              <a:rPr lang="ja-JP" altLang="en-US" dirty="0"/>
              <a:t>スイッチロール元</a:t>
            </a:r>
            <a:r>
              <a:rPr lang="en-US" altLang="ja-JP" dirty="0"/>
              <a:t>IAM</a:t>
            </a:r>
            <a:r>
              <a:rPr lang="ja-JP" altLang="en-US" dirty="0"/>
              <a:t>グループの作成</a:t>
            </a:r>
          </a:p>
        </p:txBody>
      </p:sp>
    </p:spTree>
    <p:extLst>
      <p:ext uri="{BB962C8B-B14F-4D97-AF65-F5344CB8AC3E}">
        <p14:creationId xmlns:p14="http://schemas.microsoft.com/office/powerpoint/2010/main" val="5365949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7697743" y="3243148"/>
            <a:ext cx="2873123" cy="649095"/>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6160237" y="3234258"/>
            <a:ext cx="1386076" cy="649095"/>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正方形/長方形 3"/>
          <p:cNvSpPr/>
          <p:nvPr/>
        </p:nvSpPr>
        <p:spPr>
          <a:xfrm>
            <a:off x="1868988" y="3238928"/>
            <a:ext cx="3918863" cy="649095"/>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テキスト プレースホルダー 1"/>
          <p:cNvSpPr>
            <a:spLocks noGrp="1"/>
          </p:cNvSpPr>
          <p:nvPr>
            <p:ph type="body" sz="quarter" idx="10"/>
          </p:nvPr>
        </p:nvSpPr>
        <p:spPr/>
        <p:txBody>
          <a:bodyPr>
            <a:normAutofit/>
          </a:bodyPr>
          <a:lstStyle/>
          <a:p>
            <a:r>
              <a:rPr lang="ja-JP" altLang="en-US" dirty="0" smtClean="0"/>
              <a:t>２－２－２</a:t>
            </a:r>
            <a:r>
              <a:rPr lang="ja-JP" altLang="en-US" dirty="0"/>
              <a:t>．スイッチロール元</a:t>
            </a:r>
            <a:r>
              <a:rPr lang="en-US" altLang="ja-JP" dirty="0"/>
              <a:t>IAM</a:t>
            </a:r>
            <a:r>
              <a:rPr lang="ja-JP" altLang="en-US" dirty="0"/>
              <a:t>グループの作成</a:t>
            </a:r>
          </a:p>
        </p:txBody>
      </p:sp>
      <p:sp>
        <p:nvSpPr>
          <p:cNvPr id="12" name="正方形/長方形 11"/>
          <p:cNvSpPr/>
          <p:nvPr/>
        </p:nvSpPr>
        <p:spPr>
          <a:xfrm>
            <a:off x="172188" y="852504"/>
            <a:ext cx="11844000" cy="954107"/>
          </a:xfrm>
          <a:prstGeom prst="rect">
            <a:avLst/>
          </a:prstGeom>
          <a:noFill/>
        </p:spPr>
        <p:txBody>
          <a:bodyPr wrap="square">
            <a:spAutoFit/>
          </a:bodyPr>
          <a:lstStyle/>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（２）下記命名ルールに則り</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グループを作成します。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1124073" y="1978802"/>
            <a:ext cx="9943854" cy="81581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r>
              <a:rPr lang="en-US" altLang="ja-JP" sz="4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xxxx</a:t>
            </a:r>
            <a:r>
              <a:rPr lang="en-US" altLang="ja-JP" sz="4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40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xx</a:t>
            </a:r>
            <a:r>
              <a:rPr lang="en-US" altLang="ja-JP" sz="4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40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tn</a:t>
            </a:r>
            <a:r>
              <a:rPr lang="en-US" altLang="ja-JP" sz="4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4000" b="1"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xxxx</a:t>
            </a:r>
            <a:r>
              <a:rPr lang="en-US" altLang="ja-JP" sz="4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-U-{※</a:t>
            </a:r>
            <a:r>
              <a:rPr lang="ja-JP" altLang="en-US" sz="4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任意の名称</a:t>
            </a:r>
            <a:r>
              <a:rPr lang="en-US" altLang="ja-JP" sz="4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左中かっこ 2"/>
          <p:cNvSpPr/>
          <p:nvPr/>
        </p:nvSpPr>
        <p:spPr>
          <a:xfrm rot="16200000">
            <a:off x="3534027" y="382293"/>
            <a:ext cx="586596" cy="5101231"/>
          </a:xfrm>
          <a:prstGeom prst="leftBrace">
            <a:avLst/>
          </a:prstGeom>
          <a:ln>
            <a:solidFill>
              <a:schemeClr val="accent2">
                <a:lumMod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8" name="正方形/長方形 7"/>
          <p:cNvSpPr/>
          <p:nvPr/>
        </p:nvSpPr>
        <p:spPr>
          <a:xfrm>
            <a:off x="1679347" y="3225701"/>
            <a:ext cx="4313208" cy="7886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2000" b="1" u="sng" dirty="0" smtClean="0">
                <a:solidFill>
                  <a:schemeClr val="accent3">
                    <a:lumMod val="50000"/>
                  </a:schemeClr>
                </a:solidFill>
                <a:latin typeface="Meiryo UI" panose="020B0604030504040204" pitchFamily="50" charset="-128"/>
                <a:ea typeface="Meiryo UI" panose="020B0604030504040204" pitchFamily="50" charset="-128"/>
              </a:rPr>
              <a:t>操作しているテナント管理グループの</a:t>
            </a:r>
            <a:endParaRPr lang="en-US" altLang="ja-JP" sz="2000" b="1" u="sng" dirty="0" smtClean="0">
              <a:solidFill>
                <a:schemeClr val="accent3">
                  <a:lumMod val="50000"/>
                </a:schemeClr>
              </a:solidFill>
              <a:latin typeface="Meiryo UI" panose="020B0604030504040204" pitchFamily="50" charset="-128"/>
              <a:ea typeface="Meiryo UI" panose="020B0604030504040204" pitchFamily="50" charset="-128"/>
            </a:endParaRPr>
          </a:p>
          <a:p>
            <a:pPr algn="ctr"/>
            <a:r>
              <a:rPr lang="en-US" altLang="ja-JP" sz="2000" b="1" u="sng" dirty="0" smtClean="0">
                <a:solidFill>
                  <a:schemeClr val="accent4"/>
                </a:solidFill>
                <a:latin typeface="Meiryo UI" panose="020B0604030504040204" pitchFamily="50" charset="-128"/>
                <a:ea typeface="Meiryo UI" panose="020B0604030504040204" pitchFamily="50" charset="-128"/>
              </a:rPr>
              <a:t>IAM</a:t>
            </a:r>
            <a:r>
              <a:rPr lang="ja-JP" altLang="en-US" sz="2000" b="1" u="sng" dirty="0" smtClean="0">
                <a:solidFill>
                  <a:schemeClr val="accent4"/>
                </a:solidFill>
                <a:latin typeface="Meiryo UI" panose="020B0604030504040204" pitchFamily="50" charset="-128"/>
                <a:ea typeface="Meiryo UI" panose="020B0604030504040204" pitchFamily="50" charset="-128"/>
              </a:rPr>
              <a:t>グループ名と合わせる</a:t>
            </a:r>
            <a:endParaRPr lang="en-US" altLang="ja-JP" sz="2000" b="1" u="sng" dirty="0">
              <a:solidFill>
                <a:schemeClr val="accent4"/>
              </a:solidFill>
              <a:latin typeface="Meiryo UI" panose="020B0604030504040204" pitchFamily="50" charset="-128"/>
              <a:ea typeface="Meiryo UI" panose="020B0604030504040204" pitchFamily="50" charset="-128"/>
            </a:endParaRPr>
          </a:p>
        </p:txBody>
      </p:sp>
      <p:sp>
        <p:nvSpPr>
          <p:cNvPr id="10" name="左中かっこ 9"/>
          <p:cNvSpPr/>
          <p:nvPr/>
        </p:nvSpPr>
        <p:spPr>
          <a:xfrm rot="16200000">
            <a:off x="8825059" y="1152147"/>
            <a:ext cx="586596" cy="3570864"/>
          </a:xfrm>
          <a:prstGeom prst="leftBrace">
            <a:avLst/>
          </a:prstGeom>
          <a:ln>
            <a:solidFill>
              <a:schemeClr val="accent2">
                <a:lumMod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11" name="正方形/長方形 10"/>
          <p:cNvSpPr/>
          <p:nvPr/>
        </p:nvSpPr>
        <p:spPr>
          <a:xfrm>
            <a:off x="7623564" y="3225701"/>
            <a:ext cx="3047787" cy="7886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2000" b="1" u="sng" dirty="0" smtClean="0">
                <a:solidFill>
                  <a:schemeClr val="accent3">
                    <a:lumMod val="50000"/>
                  </a:schemeClr>
                </a:solidFill>
                <a:latin typeface="Meiryo UI" panose="020B0604030504040204" pitchFamily="50" charset="-128"/>
                <a:ea typeface="Meiryo UI" panose="020B0604030504040204" pitchFamily="50" charset="-128"/>
              </a:rPr>
              <a:t>IAM</a:t>
            </a:r>
            <a:r>
              <a:rPr lang="ja-JP" altLang="en-US" sz="2000" b="1" u="sng" dirty="0" smtClean="0">
                <a:solidFill>
                  <a:schemeClr val="accent3">
                    <a:lumMod val="50000"/>
                  </a:schemeClr>
                </a:solidFill>
                <a:latin typeface="Meiryo UI" panose="020B0604030504040204" pitchFamily="50" charset="-128"/>
                <a:ea typeface="Meiryo UI" panose="020B0604030504040204" pitchFamily="50" charset="-128"/>
              </a:rPr>
              <a:t>ロールの役割に応じて</a:t>
            </a:r>
            <a:endParaRPr lang="en-US" altLang="ja-JP" sz="2000" b="1" u="sng" dirty="0" smtClean="0">
              <a:solidFill>
                <a:schemeClr val="accent3">
                  <a:lumMod val="50000"/>
                </a:schemeClr>
              </a:solidFill>
              <a:latin typeface="Meiryo UI" panose="020B0604030504040204" pitchFamily="50" charset="-128"/>
              <a:ea typeface="Meiryo UI" panose="020B0604030504040204" pitchFamily="50" charset="-128"/>
            </a:endParaRPr>
          </a:p>
          <a:p>
            <a:pPr algn="ctr"/>
            <a:r>
              <a:rPr lang="ja-JP" altLang="en-US" sz="2000" b="1" u="sng" dirty="0" smtClean="0">
                <a:solidFill>
                  <a:schemeClr val="accent3">
                    <a:lumMod val="50000"/>
                  </a:schemeClr>
                </a:solidFill>
                <a:latin typeface="Meiryo UI" panose="020B0604030504040204" pitchFamily="50" charset="-128"/>
                <a:ea typeface="Meiryo UI" panose="020B0604030504040204" pitchFamily="50" charset="-128"/>
              </a:rPr>
              <a:t>自由に決めて</a:t>
            </a:r>
            <a:r>
              <a:rPr lang="en-US" altLang="ja-JP" sz="2000" b="1" u="sng" dirty="0" smtClean="0">
                <a:solidFill>
                  <a:schemeClr val="accent3">
                    <a:lumMod val="50000"/>
                  </a:schemeClr>
                </a:solidFill>
                <a:latin typeface="Meiryo UI" panose="020B0604030504040204" pitchFamily="50" charset="-128"/>
                <a:ea typeface="Meiryo UI" panose="020B0604030504040204" pitchFamily="50" charset="-128"/>
              </a:rPr>
              <a:t>OK</a:t>
            </a:r>
            <a:endParaRPr lang="en-US" altLang="ja-JP" sz="2000" b="1" u="sng" dirty="0">
              <a:solidFill>
                <a:schemeClr val="accent3">
                  <a:lumMod val="50000"/>
                </a:schemeClr>
              </a:solidFill>
              <a:latin typeface="Meiryo UI" panose="020B0604030504040204" pitchFamily="50" charset="-128"/>
              <a:ea typeface="Meiryo UI" panose="020B0604030504040204" pitchFamily="50" charset="-128"/>
            </a:endParaRPr>
          </a:p>
        </p:txBody>
      </p:sp>
      <p:sp>
        <p:nvSpPr>
          <p:cNvPr id="13" name="正方形/長方形 12"/>
          <p:cNvSpPr/>
          <p:nvPr/>
        </p:nvSpPr>
        <p:spPr>
          <a:xfrm>
            <a:off x="5431537" y="1542547"/>
            <a:ext cx="5634578" cy="43158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fontAlgn="base">
              <a:spcBef>
                <a:spcPct val="0"/>
              </a:spcBef>
              <a:spcAft>
                <a:spcPct val="0"/>
              </a:spcAft>
            </a:pPr>
            <a:r>
              <a:rPr lang="en-US" altLang="ja-JP" sz="2000"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x</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：ご利用の</a:t>
            </a:r>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アカウント毎に異なる英数字</a:t>
            </a:r>
            <a:endPar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72188" y="4313443"/>
            <a:ext cx="11844000" cy="1938992"/>
          </a:xfrm>
          <a:prstGeom prst="rect">
            <a:avLst/>
          </a:prstGeom>
          <a:noFill/>
        </p:spPr>
        <p:txBody>
          <a:bodyPr wrap="square">
            <a:spAutoFit/>
          </a:bodyPr>
          <a:lstStyle/>
          <a:p>
            <a:pPr fontAlgn="base">
              <a:spcBef>
                <a:spcPct val="0"/>
              </a:spcBef>
              <a:spcAft>
                <a:spcPct val="0"/>
              </a:spcAft>
            </a:pP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命名の例</a:t>
            </a:r>
            <a:endPar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テナント管理グループ名が「</a:t>
            </a:r>
            <a:r>
              <a:rPr lang="en-US" altLang="ja-JP" sz="24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2400" b="1" u="sng"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nttd</a:t>
            </a:r>
            <a:r>
              <a:rPr lang="en-US" altLang="ja-JP" sz="24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pr</a:t>
            </a:r>
            <a:r>
              <a:rPr lang="en-US" altLang="ja-JP" sz="24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tn</a:t>
            </a:r>
            <a:r>
              <a:rPr lang="en-US" altLang="ja-JP" sz="24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-bank</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-T-</a:t>
            </a:r>
            <a:r>
              <a:rPr lang="en-US" altLang="ja-JP" sz="2400" b="1"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DevManagerGroup</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」の場合、</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■命名</a:t>
            </a:r>
            <a:r>
              <a:rPr lang="ja-JP" altLang="en-US" sz="2400" b="1"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可能</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24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2400" b="1" u="sng" dirty="0" err="1">
                <a:solidFill>
                  <a:schemeClr val="accent4"/>
                </a:solidFill>
                <a:latin typeface="Meiryo UI" panose="020B0604030504040204" pitchFamily="50" charset="-128"/>
                <a:ea typeface="Meiryo UI" panose="020B0604030504040204" pitchFamily="50" charset="-128"/>
                <a:cs typeface="Meiryo UI" panose="020B0604030504040204" pitchFamily="50" charset="-128"/>
              </a:rPr>
              <a:t>nttd</a:t>
            </a:r>
            <a:r>
              <a:rPr lang="en-US" altLang="ja-JP" sz="24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err="1">
                <a:solidFill>
                  <a:schemeClr val="accent4"/>
                </a:solidFill>
                <a:latin typeface="Meiryo UI" panose="020B0604030504040204" pitchFamily="50" charset="-128"/>
                <a:ea typeface="Meiryo UI" panose="020B0604030504040204" pitchFamily="50" charset="-128"/>
                <a:cs typeface="Meiryo UI" panose="020B0604030504040204" pitchFamily="50" charset="-128"/>
              </a:rPr>
              <a:t>pr</a:t>
            </a:r>
            <a:r>
              <a:rPr lang="en-US" altLang="ja-JP" sz="24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err="1">
                <a:solidFill>
                  <a:schemeClr val="accent4"/>
                </a:solidFill>
                <a:latin typeface="Meiryo UI" panose="020B0604030504040204" pitchFamily="50" charset="-128"/>
                <a:ea typeface="Meiryo UI" panose="020B0604030504040204" pitchFamily="50" charset="-128"/>
                <a:cs typeface="Meiryo UI" panose="020B0604030504040204" pitchFamily="50" charset="-128"/>
              </a:rPr>
              <a:t>tn</a:t>
            </a:r>
            <a:r>
              <a:rPr lang="en-US" altLang="ja-JP" sz="24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-bank-U-</a:t>
            </a:r>
            <a:r>
              <a:rPr lang="en-US" altLang="ja-JP" sz="2400" b="1" u="sng"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MyOriginalGroup</a:t>
            </a:r>
            <a:r>
              <a:rPr lang="ja-JP" altLang="en-US" sz="24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■命名</a:t>
            </a:r>
            <a:r>
              <a:rPr lang="ja-JP" altLang="en-US" sz="24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不可能</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b="1" u="sng"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MyOriginalGroup</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16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xxxx</a:t>
            </a:r>
            <a:r>
              <a:rPr lang="en-US" altLang="ja-JP" sz="16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-xx</a:t>
            </a:r>
            <a:r>
              <a:rPr lang="ja-JP" altLang="en-US" sz="16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～の接頭辞は必須）</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2400" b="1"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nttd</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pr</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tn</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err="1" smtClean="0">
                <a:solidFill>
                  <a:schemeClr val="accent3">
                    <a:lumMod val="75000"/>
                  </a:schemeClr>
                </a:solidFill>
                <a:latin typeface="Meiryo UI" panose="020B0604030504040204" pitchFamily="50" charset="-128"/>
                <a:ea typeface="Meiryo UI" panose="020B0604030504040204" pitchFamily="50" charset="-128"/>
                <a:cs typeface="Meiryo UI" panose="020B0604030504040204" pitchFamily="50" charset="-128"/>
              </a:rPr>
              <a:t>abcd</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-U-</a:t>
            </a:r>
            <a:r>
              <a:rPr lang="en-US" altLang="ja-JP" sz="2400" b="1"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MyOriginalGroup</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（接頭辞は変更不可）</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等</a:t>
            </a:r>
            <a:endPar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左中かっこ 13"/>
          <p:cNvSpPr/>
          <p:nvPr/>
        </p:nvSpPr>
        <p:spPr>
          <a:xfrm rot="16200000">
            <a:off x="6560587" y="2456968"/>
            <a:ext cx="586596" cy="951884"/>
          </a:xfrm>
          <a:prstGeom prst="leftBrace">
            <a:avLst/>
          </a:prstGeom>
          <a:ln>
            <a:solidFill>
              <a:schemeClr val="accent2">
                <a:lumMod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16" name="正方形/長方形 15"/>
          <p:cNvSpPr/>
          <p:nvPr/>
        </p:nvSpPr>
        <p:spPr>
          <a:xfrm>
            <a:off x="6103793" y="3238928"/>
            <a:ext cx="1482715" cy="7886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2000" b="1" u="sng" dirty="0" smtClean="0">
                <a:solidFill>
                  <a:schemeClr val="accent3">
                    <a:lumMod val="50000"/>
                  </a:schemeClr>
                </a:solidFill>
                <a:latin typeface="Meiryo UI" panose="020B0604030504040204" pitchFamily="50" charset="-128"/>
                <a:ea typeface="Meiryo UI" panose="020B0604030504040204" pitchFamily="50" charset="-128"/>
              </a:rPr>
              <a:t>“</a:t>
            </a:r>
            <a:r>
              <a:rPr lang="en-US" altLang="ja-JP" sz="2000" b="1" u="sng" dirty="0" smtClean="0">
                <a:solidFill>
                  <a:schemeClr val="accent3">
                    <a:lumMod val="50000"/>
                  </a:schemeClr>
                </a:solidFill>
                <a:latin typeface="Meiryo UI" panose="020B0604030504040204" pitchFamily="50" charset="-128"/>
                <a:ea typeface="Meiryo UI" panose="020B0604030504040204" pitchFamily="50" charset="-128"/>
              </a:rPr>
              <a:t>-U-</a:t>
            </a:r>
            <a:r>
              <a:rPr lang="ja-JP" altLang="en-US" sz="2000" b="1" u="sng" dirty="0" smtClean="0">
                <a:solidFill>
                  <a:schemeClr val="accent3">
                    <a:lumMod val="50000"/>
                  </a:schemeClr>
                </a:solidFill>
                <a:latin typeface="Meiryo UI" panose="020B0604030504040204" pitchFamily="50" charset="-128"/>
                <a:ea typeface="Meiryo UI" panose="020B0604030504040204" pitchFamily="50" charset="-128"/>
              </a:rPr>
              <a:t>”固定</a:t>
            </a:r>
            <a:endParaRPr lang="en-US" altLang="ja-JP" sz="2000" b="1" u="sng" dirty="0">
              <a:solidFill>
                <a:schemeClr val="accent3">
                  <a:lumMod val="50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387119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２－２－２．スイッチロール元</a:t>
            </a:r>
            <a:r>
              <a:rPr lang="en-US" altLang="ja-JP" dirty="0"/>
              <a:t>IAM</a:t>
            </a:r>
            <a:r>
              <a:rPr lang="ja-JP" altLang="en-US" dirty="0"/>
              <a:t>グループの作成</a:t>
            </a:r>
          </a:p>
        </p:txBody>
      </p:sp>
      <p:sp>
        <p:nvSpPr>
          <p:cNvPr id="12" name="正方形/長方形 11"/>
          <p:cNvSpPr/>
          <p:nvPr/>
        </p:nvSpPr>
        <p:spPr>
          <a:xfrm>
            <a:off x="172188" y="852504"/>
            <a:ext cx="11844000" cy="1815882"/>
          </a:xfrm>
          <a:prstGeom prst="rect">
            <a:avLst/>
          </a:prstGeom>
          <a:noFill/>
        </p:spPr>
        <p:txBody>
          <a:bodyPr wrap="square">
            <a:spAutoFit/>
          </a:bodyPr>
          <a:lstStyle/>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本手順を実施した時点では、当該</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グループには</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自動</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a-kiwi-AgateAllDenyPolicy0000</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」という名称の</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が</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アタッチ</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され</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、いずれ</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の接続元からも何も操作できない制限がかかっております。</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そのため、</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必ず後続の手順により適切な接続元を登録した上でご利用ください</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472479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２－２－３．接続元</a:t>
            </a:r>
            <a:r>
              <a:rPr lang="en-US" altLang="ja-JP" dirty="0"/>
              <a:t>IP</a:t>
            </a:r>
            <a:r>
              <a:rPr lang="ja-JP" altLang="en-US" dirty="0"/>
              <a:t>アドレス</a:t>
            </a:r>
            <a:r>
              <a:rPr lang="ja-JP" altLang="en-US" dirty="0" smtClean="0"/>
              <a:t>申請、スイッチロール先申請</a:t>
            </a:r>
            <a:endParaRPr lang="ja-JP" altLang="en-US" dirty="0"/>
          </a:p>
        </p:txBody>
      </p:sp>
      <p:sp>
        <p:nvSpPr>
          <p:cNvPr id="12" name="正方形/長方形 11"/>
          <p:cNvSpPr/>
          <p:nvPr/>
        </p:nvSpPr>
        <p:spPr>
          <a:xfrm>
            <a:off x="172188" y="852504"/>
            <a:ext cx="11844000" cy="4401205"/>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■作業概要</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■作業手順</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（１）　接続元</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アドレス申請（</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必須</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当該</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グループへの接続を許可する</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アドレスを、</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ポータルから登録しま</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詳細な手順は「</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ガイド</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の使い方</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ポータル編」</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を参照してください。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224135174"/>
              </p:ext>
            </p:extLst>
          </p:nvPr>
        </p:nvGraphicFramePr>
        <p:xfrm>
          <a:off x="205509" y="1425111"/>
          <a:ext cx="11810679" cy="1279734"/>
        </p:xfrm>
        <a:graphic>
          <a:graphicData uri="http://schemas.openxmlformats.org/drawingml/2006/table">
            <a:tbl>
              <a:tblPr firstRow="1" bandRow="1">
                <a:tableStyleId>{21E4AEA4-8DFA-4A89-87EB-49C32662AFE0}</a:tableStyleId>
              </a:tblPr>
              <a:tblGrid>
                <a:gridCol w="483423">
                  <a:extLst>
                    <a:ext uri="{9D8B030D-6E8A-4147-A177-3AD203B41FA5}">
                      <a16:colId xmlns:a16="http://schemas.microsoft.com/office/drawing/2014/main" val="664838577"/>
                    </a:ext>
                  </a:extLst>
                </a:gridCol>
                <a:gridCol w="5924810">
                  <a:extLst>
                    <a:ext uri="{9D8B030D-6E8A-4147-A177-3AD203B41FA5}">
                      <a16:colId xmlns:a16="http://schemas.microsoft.com/office/drawing/2014/main" val="1086095444"/>
                    </a:ext>
                  </a:extLst>
                </a:gridCol>
                <a:gridCol w="1427968">
                  <a:extLst>
                    <a:ext uri="{9D8B030D-6E8A-4147-A177-3AD203B41FA5}">
                      <a16:colId xmlns:a16="http://schemas.microsoft.com/office/drawing/2014/main" val="1544465941"/>
                    </a:ext>
                  </a:extLst>
                </a:gridCol>
                <a:gridCol w="1816274">
                  <a:extLst>
                    <a:ext uri="{9D8B030D-6E8A-4147-A177-3AD203B41FA5}">
                      <a16:colId xmlns:a16="http://schemas.microsoft.com/office/drawing/2014/main" val="3469824253"/>
                    </a:ext>
                  </a:extLst>
                </a:gridCol>
                <a:gridCol w="2158204">
                  <a:extLst>
                    <a:ext uri="{9D8B030D-6E8A-4147-A177-3AD203B41FA5}">
                      <a16:colId xmlns:a16="http://schemas.microsoft.com/office/drawing/2014/main" val="1827926826"/>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操作内容</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操作画面</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操作対象アカウント</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操作に利用するユーザ</a:t>
                      </a:r>
                      <a:r>
                        <a:rPr kumimoji="1" lang="en-US" altLang="ja-JP" sz="1600" dirty="0" smtClean="0">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ロール</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３</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接続元</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IP</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アドレス申請（</a:t>
                      </a:r>
                      <a:r>
                        <a:rPr kumimoji="1" lang="ja-JP" altLang="en-US" sz="1600" b="1" u="sng" dirty="0" smtClean="0">
                          <a:solidFill>
                            <a:schemeClr val="accent2">
                              <a:lumMod val="50000"/>
                            </a:schemeClr>
                          </a:solidFill>
                          <a:latin typeface="Meiryo UI" panose="020B0604030504040204" pitchFamily="50" charset="-128"/>
                          <a:ea typeface="Meiryo UI" panose="020B0604030504040204" pitchFamily="50" charset="-128"/>
                        </a:rPr>
                        <a:t>必須</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スイッチロール先例外申請（</a:t>
                      </a:r>
                      <a:r>
                        <a:rPr kumimoji="1" lang="ja-JP" altLang="en-US" sz="1600" b="1" u="sng" dirty="0" smtClean="0">
                          <a:solidFill>
                            <a:schemeClr val="accent2">
                              <a:lumMod val="50000"/>
                            </a:schemeClr>
                          </a:solidFill>
                          <a:latin typeface="Meiryo UI" panose="020B0604030504040204" pitchFamily="50" charset="-128"/>
                          <a:ea typeface="Meiryo UI" panose="020B0604030504040204" pitchFamily="50" charset="-128"/>
                        </a:rPr>
                        <a:t>任意</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b="0" dirty="0" smtClean="0">
                          <a:solidFill>
                            <a:schemeClr val="accent4"/>
                          </a:solidFill>
                          <a:latin typeface="Meiryo UI" panose="020B0604030504040204" pitchFamily="50" charset="-128"/>
                          <a:ea typeface="Meiryo UI" panose="020B0604030504040204" pitchFamily="50" charset="-128"/>
                        </a:rPr>
                        <a:t>A-gate</a:t>
                      </a:r>
                    </a:p>
                    <a:p>
                      <a:r>
                        <a:rPr kumimoji="1" lang="ja-JP" altLang="en-US" sz="1600" b="0" dirty="0" smtClean="0">
                          <a:solidFill>
                            <a:schemeClr val="accent4"/>
                          </a:solidFill>
                          <a:latin typeface="Meiryo UI" panose="020B0604030504040204" pitchFamily="50" charset="-128"/>
                          <a:ea typeface="Meiryo UI" panose="020B0604030504040204" pitchFamily="50" charset="-128"/>
                        </a:rPr>
                        <a:t>ポータル</a:t>
                      </a:r>
                      <a:endParaRPr kumimoji="1" lang="en-US" altLang="ja-JP" sz="1600" b="0" dirty="0" smtClean="0">
                        <a:solidFill>
                          <a:schemeClr val="accent4"/>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スイッチロール先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個別担当者権限を持つ</a:t>
                      </a:r>
                      <a:r>
                        <a:rPr kumimoji="1" lang="en-US" altLang="ja-JP" sz="1600" b="0" u="sng" dirty="0" smtClean="0">
                          <a:solidFill>
                            <a:schemeClr val="accent4"/>
                          </a:solidFill>
                          <a:latin typeface="Meiryo UI" panose="020B0604030504040204" pitchFamily="50" charset="-128"/>
                          <a:ea typeface="Meiryo UI" panose="020B0604030504040204" pitchFamily="50" charset="-128"/>
                        </a:rPr>
                        <a:t>A-gate</a:t>
                      </a:r>
                      <a:r>
                        <a:rPr kumimoji="1" lang="ja-JP" altLang="en-US" sz="1600" b="0" u="sng" dirty="0" smtClean="0">
                          <a:solidFill>
                            <a:schemeClr val="accent4"/>
                          </a:solidFill>
                          <a:latin typeface="Meiryo UI" panose="020B0604030504040204" pitchFamily="50" charset="-128"/>
                          <a:ea typeface="Meiryo UI" panose="020B0604030504040204" pitchFamily="50" charset="-128"/>
                        </a:rPr>
                        <a:t>ポータルユーザ</a:t>
                      </a:r>
                      <a:endParaRPr kumimoji="1" lang="en-US" altLang="ja-JP" sz="1600" b="0" u="sng" dirty="0" smtClean="0">
                        <a:solidFill>
                          <a:schemeClr val="accent4"/>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35272396"/>
                  </a:ext>
                </a:extLst>
              </a:tr>
            </a:tbl>
          </a:graphicData>
        </a:graphic>
      </p:graphicFrame>
    </p:spTree>
    <p:extLst>
      <p:ext uri="{BB962C8B-B14F-4D97-AF65-F5344CB8AC3E}">
        <p14:creationId xmlns:p14="http://schemas.microsoft.com/office/powerpoint/2010/main" val="3517436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7" name="直線コネクタ 86"/>
          <p:cNvCxnSpPr/>
          <p:nvPr/>
        </p:nvCxnSpPr>
        <p:spPr>
          <a:xfrm flipH="1">
            <a:off x="2278086" y="2607854"/>
            <a:ext cx="0" cy="357824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88" name="直線コネクタ 87"/>
          <p:cNvCxnSpPr/>
          <p:nvPr/>
        </p:nvCxnSpPr>
        <p:spPr>
          <a:xfrm flipH="1">
            <a:off x="4692018" y="2607854"/>
            <a:ext cx="0" cy="357824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89" name="直線コネクタ 88"/>
          <p:cNvCxnSpPr/>
          <p:nvPr/>
        </p:nvCxnSpPr>
        <p:spPr>
          <a:xfrm flipH="1">
            <a:off x="8136987" y="2607854"/>
            <a:ext cx="0" cy="357824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02" name="直線コネクタ 101"/>
          <p:cNvCxnSpPr/>
          <p:nvPr/>
        </p:nvCxnSpPr>
        <p:spPr>
          <a:xfrm flipH="1">
            <a:off x="10638495" y="2607854"/>
            <a:ext cx="0" cy="3578245"/>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433222" y="3125488"/>
            <a:ext cx="1701367" cy="120267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テキスト プレースホルダー 1"/>
          <p:cNvSpPr>
            <a:spLocks noGrp="1"/>
          </p:cNvSpPr>
          <p:nvPr>
            <p:ph type="body" sz="quarter" idx="10"/>
          </p:nvPr>
        </p:nvSpPr>
        <p:spPr/>
        <p:txBody>
          <a:bodyPr>
            <a:normAutofit/>
          </a:bodyPr>
          <a:lstStyle/>
          <a:p>
            <a:r>
              <a:rPr lang="ja-JP" altLang="en-US" dirty="0" smtClean="0"/>
              <a:t>２－２－３．</a:t>
            </a:r>
            <a:r>
              <a:rPr lang="ja-JP" altLang="en-US" dirty="0"/>
              <a:t>スイッチロール先申請（任意）、接続元</a:t>
            </a:r>
            <a:r>
              <a:rPr lang="en-US" altLang="ja-JP" dirty="0"/>
              <a:t>IP</a:t>
            </a:r>
            <a:r>
              <a:rPr lang="ja-JP" altLang="en-US" dirty="0"/>
              <a:t>アドレス申請</a:t>
            </a:r>
          </a:p>
        </p:txBody>
      </p:sp>
      <p:sp>
        <p:nvSpPr>
          <p:cNvPr id="12" name="正方形/長方形 11"/>
          <p:cNvSpPr/>
          <p:nvPr/>
        </p:nvSpPr>
        <p:spPr>
          <a:xfrm>
            <a:off x="172188" y="852504"/>
            <a:ext cx="11844000" cy="1815882"/>
          </a:xfrm>
          <a:prstGeom prst="rect">
            <a:avLst/>
          </a:prstGeom>
          <a:noFill/>
        </p:spPr>
        <p:txBody>
          <a:bodyPr wrap="square">
            <a:spAutoFit/>
          </a:bodyPr>
          <a:lstStyle/>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２</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スイッチロール先例外申請（</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任意</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スイッチロールする先が</a:t>
            </a:r>
            <a:r>
              <a:rPr lang="ja-JP" altLang="en-US" sz="2800" b="1"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「当該</a:t>
            </a:r>
            <a:r>
              <a:rPr lang="en-US" altLang="ja-JP" sz="2800" b="1"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グループと紐づくアカウントの</a:t>
            </a:r>
            <a:r>
              <a:rPr lang="en-US" altLang="ja-JP" sz="2800" b="1"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ロール」</a:t>
            </a:r>
            <a:r>
              <a:rPr lang="en-US" altLang="ja-JP" sz="2800" b="1"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800" b="1"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b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の場合のみ、例外登録が</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不要です。その他</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の場合</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ポータルより</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スイッチロール先</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アカウントを例外登録してください。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a:xfrm>
            <a:off x="2465238" y="3125488"/>
            <a:ext cx="2037266" cy="120267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Rectangle 34">
            <a:extLst>
              <a:ext uri="{FF2B5EF4-FFF2-40B4-BE49-F238E27FC236}">
                <a16:creationId xmlns:a16="http://schemas.microsoft.com/office/drawing/2014/main" id="{CE7F7081-419C-2E4F-A999-2923C4338FC0}"/>
              </a:ext>
            </a:extLst>
          </p:cNvPr>
          <p:cNvSpPr/>
          <p:nvPr/>
        </p:nvSpPr>
        <p:spPr>
          <a:xfrm>
            <a:off x="337972" y="2764481"/>
            <a:ext cx="6696728" cy="16612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sp>
        <p:nvSpPr>
          <p:cNvPr id="7" name="正方形/長方形 6"/>
          <p:cNvSpPr/>
          <p:nvPr/>
        </p:nvSpPr>
        <p:spPr>
          <a:xfrm>
            <a:off x="668172" y="2785979"/>
            <a:ext cx="1906794" cy="2663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管理アカウント（</a:t>
            </a:r>
            <a:r>
              <a:rPr lang="ja-JP" altLang="en-US" sz="1200" b="1" dirty="0" smtClean="0">
                <a:solidFill>
                  <a:schemeClr val="accent2">
                    <a:lumMod val="50000"/>
                  </a:schemeClr>
                </a:solidFill>
                <a:latin typeface="Meiryo UI" panose="020B0604030504040204" pitchFamily="50" charset="-128"/>
                <a:ea typeface="Meiryo UI" panose="020B0604030504040204" pitchFamily="50" charset="-128"/>
              </a:rPr>
              <a:t>本番</a:t>
            </a:r>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a:t>
            </a:r>
            <a:endParaRPr lang="en-US" altLang="ja-JP" sz="1200"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8"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198272" y="2632674"/>
            <a:ext cx="469900" cy="469900"/>
          </a:xfrm>
          <a:prstGeom prst="rect">
            <a:avLst/>
          </a:prstGeom>
        </p:spPr>
      </p:pic>
      <p:pic>
        <p:nvPicPr>
          <p:cNvPr id="9"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558444" y="3479265"/>
            <a:ext cx="428628" cy="428628"/>
          </a:xfrm>
          <a:prstGeom prst="rect">
            <a:avLst/>
          </a:prstGeom>
        </p:spPr>
      </p:pic>
      <p:pic>
        <p:nvPicPr>
          <p:cNvPr id="10"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2599136" y="3479265"/>
            <a:ext cx="428628" cy="428628"/>
          </a:xfrm>
          <a:prstGeom prst="rect">
            <a:avLst/>
          </a:prstGeom>
        </p:spPr>
      </p:pic>
      <p:sp>
        <p:nvSpPr>
          <p:cNvPr id="13" name="正方形/長方形 12"/>
          <p:cNvSpPr/>
          <p:nvPr/>
        </p:nvSpPr>
        <p:spPr>
          <a:xfrm>
            <a:off x="433222" y="3162759"/>
            <a:ext cx="1456538" cy="22661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グループ</a:t>
            </a: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中央系</a:t>
            </a: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a:t>
            </a:r>
          </a:p>
        </p:txBody>
      </p:sp>
      <p:sp>
        <p:nvSpPr>
          <p:cNvPr id="26" name="正方形/長方形 25"/>
          <p:cNvSpPr/>
          <p:nvPr/>
        </p:nvSpPr>
        <p:spPr>
          <a:xfrm>
            <a:off x="446825" y="3955285"/>
            <a:ext cx="651866" cy="2175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管理</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27"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1097084" y="3479265"/>
            <a:ext cx="428628" cy="428628"/>
          </a:xfrm>
          <a:prstGeom prst="rect">
            <a:avLst/>
          </a:prstGeom>
        </p:spPr>
      </p:pic>
      <p:sp>
        <p:nvSpPr>
          <p:cNvPr id="28" name="正方形/長方形 27"/>
          <p:cNvSpPr/>
          <p:nvPr/>
        </p:nvSpPr>
        <p:spPr>
          <a:xfrm>
            <a:off x="919361" y="3955285"/>
            <a:ext cx="777039" cy="2175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全テナント</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管理</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30" name="正方形/長方形 29"/>
          <p:cNvSpPr/>
          <p:nvPr/>
        </p:nvSpPr>
        <p:spPr>
          <a:xfrm>
            <a:off x="1554605" y="3428978"/>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31" name="正方形/長方形 30"/>
          <p:cNvSpPr/>
          <p:nvPr/>
        </p:nvSpPr>
        <p:spPr>
          <a:xfrm>
            <a:off x="2489064" y="3162759"/>
            <a:ext cx="2013439" cy="20856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グループ</a:t>
            </a: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テナント</a:t>
            </a:r>
            <a:r>
              <a:rPr lang="en-US" altLang="ja-JP" sz="1400" b="1" dirty="0" smtClean="0">
                <a:solidFill>
                  <a:schemeClr val="accent2">
                    <a:lumMod val="50000"/>
                  </a:schemeClr>
                </a:solidFill>
                <a:latin typeface="Meiryo UI" panose="020B0604030504040204" pitchFamily="50" charset="-128"/>
                <a:ea typeface="Meiryo UI" panose="020B0604030504040204" pitchFamily="50" charset="-128"/>
              </a:rPr>
              <a:t>A</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用</a:t>
            </a: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a:t>
            </a:r>
          </a:p>
        </p:txBody>
      </p:sp>
      <p:sp>
        <p:nvSpPr>
          <p:cNvPr id="32" name="正方形/長方形 31"/>
          <p:cNvSpPr/>
          <p:nvPr/>
        </p:nvSpPr>
        <p:spPr>
          <a:xfrm>
            <a:off x="2480148" y="3955285"/>
            <a:ext cx="651866" cy="2175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管理</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33"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3125743" y="3479265"/>
            <a:ext cx="428628" cy="428628"/>
          </a:xfrm>
          <a:prstGeom prst="rect">
            <a:avLst/>
          </a:prstGeom>
        </p:spPr>
      </p:pic>
      <p:sp>
        <p:nvSpPr>
          <p:cNvPr id="34" name="正方形/長方形 33"/>
          <p:cNvSpPr/>
          <p:nvPr/>
        </p:nvSpPr>
        <p:spPr>
          <a:xfrm>
            <a:off x="3006755" y="3955285"/>
            <a:ext cx="651866" cy="2175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テナント担当</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37" name="正方形/長方形 36"/>
          <p:cNvSpPr/>
          <p:nvPr/>
        </p:nvSpPr>
        <p:spPr>
          <a:xfrm>
            <a:off x="4879524" y="3125488"/>
            <a:ext cx="2037266" cy="120267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38"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5013422" y="3479265"/>
            <a:ext cx="428628" cy="428628"/>
          </a:xfrm>
          <a:prstGeom prst="rect">
            <a:avLst/>
          </a:prstGeom>
        </p:spPr>
      </p:pic>
      <p:sp>
        <p:nvSpPr>
          <p:cNvPr id="39" name="正方形/長方形 38"/>
          <p:cNvSpPr/>
          <p:nvPr/>
        </p:nvSpPr>
        <p:spPr>
          <a:xfrm>
            <a:off x="4903350" y="3162759"/>
            <a:ext cx="2013439" cy="20856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グループ</a:t>
            </a: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テナント</a:t>
            </a:r>
            <a:r>
              <a:rPr lang="en-US" altLang="ja-JP" sz="1400" b="1" dirty="0" smtClean="0">
                <a:solidFill>
                  <a:schemeClr val="accent4"/>
                </a:solidFill>
                <a:latin typeface="Meiryo UI" panose="020B0604030504040204" pitchFamily="50" charset="-128"/>
                <a:ea typeface="Meiryo UI" panose="020B0604030504040204" pitchFamily="50" charset="-128"/>
              </a:rPr>
              <a:t>B</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用</a:t>
            </a: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a:t>
            </a:r>
          </a:p>
        </p:txBody>
      </p:sp>
      <p:sp>
        <p:nvSpPr>
          <p:cNvPr id="40" name="正方形/長方形 39"/>
          <p:cNvSpPr/>
          <p:nvPr/>
        </p:nvSpPr>
        <p:spPr>
          <a:xfrm>
            <a:off x="4894434" y="3955285"/>
            <a:ext cx="651866" cy="2175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管理</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41"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5540029" y="3479265"/>
            <a:ext cx="428628" cy="428628"/>
          </a:xfrm>
          <a:prstGeom prst="rect">
            <a:avLst/>
          </a:prstGeom>
        </p:spPr>
      </p:pic>
      <p:sp>
        <p:nvSpPr>
          <p:cNvPr id="42" name="正方形/長方形 41"/>
          <p:cNvSpPr/>
          <p:nvPr/>
        </p:nvSpPr>
        <p:spPr>
          <a:xfrm>
            <a:off x="5421041" y="3955285"/>
            <a:ext cx="651866" cy="2175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テナント担当</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4" name="楕円 3"/>
          <p:cNvSpPr/>
          <p:nvPr/>
        </p:nvSpPr>
        <p:spPr>
          <a:xfrm>
            <a:off x="6097706" y="3534735"/>
            <a:ext cx="694944" cy="625044"/>
          </a:xfrm>
          <a:prstGeom prst="ellipse">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43"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6227479" y="3479265"/>
            <a:ext cx="428628" cy="428628"/>
          </a:xfrm>
          <a:prstGeom prst="rect">
            <a:avLst/>
          </a:prstGeom>
        </p:spPr>
      </p:pic>
      <p:sp>
        <p:nvSpPr>
          <p:cNvPr id="45" name="正方形/長方形 44"/>
          <p:cNvSpPr/>
          <p:nvPr/>
        </p:nvSpPr>
        <p:spPr>
          <a:xfrm>
            <a:off x="2465238" y="5252885"/>
            <a:ext cx="2037266" cy="103818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正方形/長方形 46"/>
          <p:cNvSpPr/>
          <p:nvPr/>
        </p:nvSpPr>
        <p:spPr>
          <a:xfrm>
            <a:off x="2489064" y="5290156"/>
            <a:ext cx="2013439" cy="20856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ロール</a:t>
            </a: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テナント</a:t>
            </a:r>
            <a:r>
              <a:rPr lang="en-US" altLang="ja-JP" sz="1400" b="1" dirty="0" smtClean="0">
                <a:solidFill>
                  <a:schemeClr val="accent2">
                    <a:lumMod val="50000"/>
                  </a:schemeClr>
                </a:solidFill>
                <a:latin typeface="Meiryo UI" panose="020B0604030504040204" pitchFamily="50" charset="-128"/>
                <a:ea typeface="Meiryo UI" panose="020B0604030504040204" pitchFamily="50" charset="-128"/>
              </a:rPr>
              <a:t>A</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用</a:t>
            </a: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a:t>
            </a:r>
          </a:p>
        </p:txBody>
      </p:sp>
      <p:sp>
        <p:nvSpPr>
          <p:cNvPr id="48" name="正方形/長方形 47"/>
          <p:cNvSpPr/>
          <p:nvPr/>
        </p:nvSpPr>
        <p:spPr>
          <a:xfrm>
            <a:off x="2480148" y="5960762"/>
            <a:ext cx="651866" cy="2175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管理</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50" name="正方形/長方形 49"/>
          <p:cNvSpPr/>
          <p:nvPr/>
        </p:nvSpPr>
        <p:spPr>
          <a:xfrm>
            <a:off x="3006755" y="5960762"/>
            <a:ext cx="651866" cy="2175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テナント担当</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51" name="Rectangle 34">
            <a:extLst>
              <a:ext uri="{FF2B5EF4-FFF2-40B4-BE49-F238E27FC236}">
                <a16:creationId xmlns:a16="http://schemas.microsoft.com/office/drawing/2014/main" id="{CE7F7081-419C-2E4F-A999-2923C4338FC0}"/>
              </a:ext>
            </a:extLst>
          </p:cNvPr>
          <p:cNvSpPr/>
          <p:nvPr/>
        </p:nvSpPr>
        <p:spPr>
          <a:xfrm>
            <a:off x="2349652" y="4733335"/>
            <a:ext cx="2271116" cy="163088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sp>
        <p:nvSpPr>
          <p:cNvPr id="52" name="正方形/長方形 51"/>
          <p:cNvSpPr/>
          <p:nvPr/>
        </p:nvSpPr>
        <p:spPr>
          <a:xfrm>
            <a:off x="2679852" y="4754833"/>
            <a:ext cx="1822651" cy="30359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endParaRPr lang="en-US" altLang="ja-JP" sz="1200" dirty="0" smtClean="0">
              <a:solidFill>
                <a:schemeClr val="accent2">
                  <a:lumMod val="50000"/>
                </a:schemeClr>
              </a:solidFill>
              <a:latin typeface="Meiryo UI" panose="020B0604030504040204" pitchFamily="50" charset="-128"/>
              <a:ea typeface="Meiryo UI" panose="020B0604030504040204" pitchFamily="50" charset="-128"/>
            </a:endParaRPr>
          </a:p>
          <a:p>
            <a:r>
              <a:rPr lang="en-US" altLang="ja-JP" sz="12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テナント</a:t>
            </a:r>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rPr>
              <a:t>A</a:t>
            </a:r>
            <a:r>
              <a:rPr lang="ja-JP" altLang="en-US" sz="1600" b="1" dirty="0" smtClean="0">
                <a:solidFill>
                  <a:schemeClr val="accent2">
                    <a:lumMod val="50000"/>
                  </a:schemeClr>
                </a:solidFill>
                <a:latin typeface="Meiryo UI" panose="020B0604030504040204" pitchFamily="50" charset="-128"/>
                <a:ea typeface="Meiryo UI" panose="020B0604030504040204" pitchFamily="50" charset="-128"/>
              </a:rPr>
              <a:t>本番</a:t>
            </a:r>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a:t>
            </a:r>
            <a:endParaRPr lang="en-US" altLang="ja-JP" sz="1200"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53"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2209952" y="4601528"/>
            <a:ext cx="469900" cy="469900"/>
          </a:xfrm>
          <a:prstGeom prst="rect">
            <a:avLst/>
          </a:prstGeom>
        </p:spPr>
      </p:pic>
      <p:pic>
        <p:nvPicPr>
          <p:cNvPr id="54"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2571131" y="5546861"/>
            <a:ext cx="469900" cy="469900"/>
          </a:xfrm>
          <a:prstGeom prst="rect">
            <a:avLst/>
          </a:prstGeom>
        </p:spPr>
      </p:pic>
      <p:pic>
        <p:nvPicPr>
          <p:cNvPr id="55"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3105107" y="5546861"/>
            <a:ext cx="469900" cy="469900"/>
          </a:xfrm>
          <a:prstGeom prst="rect">
            <a:avLst/>
          </a:prstGeom>
        </p:spPr>
      </p:pic>
      <p:sp>
        <p:nvSpPr>
          <p:cNvPr id="56" name="正方形/長方形 55"/>
          <p:cNvSpPr/>
          <p:nvPr/>
        </p:nvSpPr>
        <p:spPr>
          <a:xfrm>
            <a:off x="4879170" y="5252885"/>
            <a:ext cx="2037266" cy="103818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正方形/長方形 56"/>
          <p:cNvSpPr/>
          <p:nvPr/>
        </p:nvSpPr>
        <p:spPr>
          <a:xfrm>
            <a:off x="4902996" y="5290156"/>
            <a:ext cx="2013439" cy="20856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ロール</a:t>
            </a: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テナント</a:t>
            </a:r>
            <a:r>
              <a:rPr lang="en-US" altLang="ja-JP" sz="1400" b="1" dirty="0" smtClean="0">
                <a:solidFill>
                  <a:schemeClr val="accent4"/>
                </a:solidFill>
                <a:latin typeface="Meiryo UI" panose="020B0604030504040204" pitchFamily="50" charset="-128"/>
                <a:ea typeface="Meiryo UI" panose="020B0604030504040204" pitchFamily="50" charset="-128"/>
              </a:rPr>
              <a:t>B</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用</a:t>
            </a: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a:t>
            </a:r>
          </a:p>
        </p:txBody>
      </p:sp>
      <p:sp>
        <p:nvSpPr>
          <p:cNvPr id="58" name="正方形/長方形 57"/>
          <p:cNvSpPr/>
          <p:nvPr/>
        </p:nvSpPr>
        <p:spPr>
          <a:xfrm>
            <a:off x="4894080" y="5960762"/>
            <a:ext cx="651866" cy="2175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管理</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59" name="正方形/長方形 58"/>
          <p:cNvSpPr/>
          <p:nvPr/>
        </p:nvSpPr>
        <p:spPr>
          <a:xfrm>
            <a:off x="5420687" y="5960762"/>
            <a:ext cx="651866" cy="2175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テナント担当</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0" name="Rectangle 34">
            <a:extLst>
              <a:ext uri="{FF2B5EF4-FFF2-40B4-BE49-F238E27FC236}">
                <a16:creationId xmlns:a16="http://schemas.microsoft.com/office/drawing/2014/main" id="{CE7F7081-419C-2E4F-A999-2923C4338FC0}"/>
              </a:ext>
            </a:extLst>
          </p:cNvPr>
          <p:cNvSpPr/>
          <p:nvPr/>
        </p:nvSpPr>
        <p:spPr>
          <a:xfrm>
            <a:off x="4763584" y="4733335"/>
            <a:ext cx="2271116" cy="163088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sp>
        <p:nvSpPr>
          <p:cNvPr id="61" name="正方形/長方形 60"/>
          <p:cNvSpPr/>
          <p:nvPr/>
        </p:nvSpPr>
        <p:spPr>
          <a:xfrm>
            <a:off x="5093784" y="4754833"/>
            <a:ext cx="1822651" cy="30359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endParaRPr lang="en-US" altLang="ja-JP" sz="1200" dirty="0" smtClean="0">
              <a:solidFill>
                <a:schemeClr val="accent2">
                  <a:lumMod val="50000"/>
                </a:schemeClr>
              </a:solidFill>
              <a:latin typeface="Meiryo UI" panose="020B0604030504040204" pitchFamily="50" charset="-128"/>
              <a:ea typeface="Meiryo UI" panose="020B0604030504040204" pitchFamily="50" charset="-128"/>
            </a:endParaRPr>
          </a:p>
          <a:p>
            <a:r>
              <a:rPr lang="en-US" altLang="ja-JP" sz="12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テナント</a:t>
            </a:r>
            <a:r>
              <a:rPr lang="en-US" altLang="ja-JP" sz="1600" b="1" dirty="0" smtClean="0">
                <a:solidFill>
                  <a:schemeClr val="accent4"/>
                </a:solidFill>
                <a:latin typeface="Meiryo UI" panose="020B0604030504040204" pitchFamily="50" charset="-128"/>
                <a:ea typeface="Meiryo UI" panose="020B0604030504040204" pitchFamily="50" charset="-128"/>
              </a:rPr>
              <a:t>B</a:t>
            </a:r>
            <a:r>
              <a:rPr lang="ja-JP" altLang="en-US" sz="1600" b="1" dirty="0" smtClean="0">
                <a:solidFill>
                  <a:schemeClr val="accent4"/>
                </a:solidFill>
                <a:latin typeface="Meiryo UI" panose="020B0604030504040204" pitchFamily="50" charset="-128"/>
                <a:ea typeface="Meiryo UI" panose="020B0604030504040204" pitchFamily="50" charset="-128"/>
              </a:rPr>
              <a:t>本番</a:t>
            </a:r>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a:t>
            </a:r>
            <a:endParaRPr lang="en-US" altLang="ja-JP" sz="1200"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62"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4623884" y="4601528"/>
            <a:ext cx="469900" cy="469900"/>
          </a:xfrm>
          <a:prstGeom prst="rect">
            <a:avLst/>
          </a:prstGeom>
        </p:spPr>
      </p:pic>
      <p:pic>
        <p:nvPicPr>
          <p:cNvPr id="63"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4985063" y="5546861"/>
            <a:ext cx="469900" cy="469900"/>
          </a:xfrm>
          <a:prstGeom prst="rect">
            <a:avLst/>
          </a:prstGeom>
        </p:spPr>
      </p:pic>
      <p:pic>
        <p:nvPicPr>
          <p:cNvPr id="64"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5519039" y="5546861"/>
            <a:ext cx="469900" cy="469900"/>
          </a:xfrm>
          <a:prstGeom prst="rect">
            <a:avLst/>
          </a:prstGeom>
        </p:spPr>
      </p:pic>
      <p:pic>
        <p:nvPicPr>
          <p:cNvPr id="65"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6204657" y="5546861"/>
            <a:ext cx="469900" cy="469900"/>
          </a:xfrm>
          <a:prstGeom prst="rect">
            <a:avLst/>
          </a:prstGeom>
        </p:spPr>
      </p:pic>
      <p:pic>
        <p:nvPicPr>
          <p:cNvPr id="66"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3816360" y="5546861"/>
            <a:ext cx="469900" cy="469900"/>
          </a:xfrm>
          <a:prstGeom prst="rect">
            <a:avLst/>
          </a:prstGeom>
        </p:spPr>
      </p:pic>
      <p:sp>
        <p:nvSpPr>
          <p:cNvPr id="67" name="Rectangle 34">
            <a:extLst>
              <a:ext uri="{FF2B5EF4-FFF2-40B4-BE49-F238E27FC236}">
                <a16:creationId xmlns:a16="http://schemas.microsoft.com/office/drawing/2014/main" id="{CE7F7081-419C-2E4F-A999-2923C4338FC0}"/>
              </a:ext>
            </a:extLst>
          </p:cNvPr>
          <p:cNvSpPr/>
          <p:nvPr/>
        </p:nvSpPr>
        <p:spPr>
          <a:xfrm>
            <a:off x="7525458" y="2764481"/>
            <a:ext cx="2943469" cy="16612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pic>
        <p:nvPicPr>
          <p:cNvPr id="69"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7385758" y="2632674"/>
            <a:ext cx="469900" cy="469900"/>
          </a:xfrm>
          <a:prstGeom prst="rect">
            <a:avLst/>
          </a:prstGeom>
        </p:spPr>
      </p:pic>
      <p:sp>
        <p:nvSpPr>
          <p:cNvPr id="70" name="正方形/長方形 69"/>
          <p:cNvSpPr/>
          <p:nvPr/>
        </p:nvSpPr>
        <p:spPr>
          <a:xfrm>
            <a:off x="7914024" y="2785979"/>
            <a:ext cx="1906794" cy="26635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管理アカウント（</a:t>
            </a:r>
            <a:r>
              <a:rPr lang="ja-JP" altLang="en-US" sz="1200" b="1" dirty="0">
                <a:solidFill>
                  <a:schemeClr val="accent2">
                    <a:lumMod val="50000"/>
                  </a:schemeClr>
                </a:solidFill>
                <a:latin typeface="Meiryo UI" panose="020B0604030504040204" pitchFamily="50" charset="-128"/>
                <a:ea typeface="Meiryo UI" panose="020B0604030504040204" pitchFamily="50" charset="-128"/>
              </a:rPr>
              <a:t>開発</a:t>
            </a:r>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a:t>
            </a:r>
            <a:endParaRPr lang="en-US" altLang="ja-JP" sz="12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81" name="正方形/長方形 80"/>
          <p:cNvSpPr/>
          <p:nvPr/>
        </p:nvSpPr>
        <p:spPr>
          <a:xfrm>
            <a:off x="8313751" y="3125488"/>
            <a:ext cx="2037266" cy="120267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82"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8447649" y="3479265"/>
            <a:ext cx="428628" cy="428628"/>
          </a:xfrm>
          <a:prstGeom prst="rect">
            <a:avLst/>
          </a:prstGeom>
        </p:spPr>
      </p:pic>
      <p:sp>
        <p:nvSpPr>
          <p:cNvPr id="83" name="正方形/長方形 82"/>
          <p:cNvSpPr/>
          <p:nvPr/>
        </p:nvSpPr>
        <p:spPr>
          <a:xfrm>
            <a:off x="8337577" y="3162759"/>
            <a:ext cx="2013439" cy="20856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グループ</a:t>
            </a: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テナント</a:t>
            </a:r>
            <a:r>
              <a:rPr lang="en-US" altLang="ja-JP" sz="1400" b="1" dirty="0" smtClean="0">
                <a:solidFill>
                  <a:schemeClr val="accent2">
                    <a:lumMod val="50000"/>
                  </a:schemeClr>
                </a:solidFill>
                <a:latin typeface="Meiryo UI" panose="020B0604030504040204" pitchFamily="50" charset="-128"/>
                <a:ea typeface="Meiryo UI" panose="020B0604030504040204" pitchFamily="50" charset="-128"/>
              </a:rPr>
              <a:t>B</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用</a:t>
            </a: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a:t>
            </a:r>
          </a:p>
        </p:txBody>
      </p:sp>
      <p:sp>
        <p:nvSpPr>
          <p:cNvPr id="84" name="正方形/長方形 83"/>
          <p:cNvSpPr/>
          <p:nvPr/>
        </p:nvSpPr>
        <p:spPr>
          <a:xfrm>
            <a:off x="8328661" y="3955285"/>
            <a:ext cx="651866" cy="2175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管理</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85"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8974256" y="3479265"/>
            <a:ext cx="428628" cy="428628"/>
          </a:xfrm>
          <a:prstGeom prst="rect">
            <a:avLst/>
          </a:prstGeom>
        </p:spPr>
      </p:pic>
      <p:sp>
        <p:nvSpPr>
          <p:cNvPr id="86" name="正方形/長方形 85"/>
          <p:cNvSpPr/>
          <p:nvPr/>
        </p:nvSpPr>
        <p:spPr>
          <a:xfrm>
            <a:off x="8855268" y="3955285"/>
            <a:ext cx="651866" cy="2175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テナント担当</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90" name="正方形/長方形 89"/>
          <p:cNvSpPr/>
          <p:nvPr/>
        </p:nvSpPr>
        <p:spPr>
          <a:xfrm>
            <a:off x="8313397" y="5252885"/>
            <a:ext cx="2037266" cy="103818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1" name="正方形/長方形 90"/>
          <p:cNvSpPr/>
          <p:nvPr/>
        </p:nvSpPr>
        <p:spPr>
          <a:xfrm>
            <a:off x="8337223" y="5290156"/>
            <a:ext cx="2013439" cy="20856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ロール</a:t>
            </a: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テナント</a:t>
            </a:r>
            <a:r>
              <a:rPr lang="en-US" altLang="ja-JP" sz="1400" b="1" dirty="0" smtClean="0">
                <a:solidFill>
                  <a:schemeClr val="accent2">
                    <a:lumMod val="50000"/>
                  </a:schemeClr>
                </a:solidFill>
                <a:latin typeface="Meiryo UI" panose="020B0604030504040204" pitchFamily="50" charset="-128"/>
                <a:ea typeface="Meiryo UI" panose="020B0604030504040204" pitchFamily="50" charset="-128"/>
              </a:rPr>
              <a:t>B</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用</a:t>
            </a: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a:t>
            </a:r>
          </a:p>
        </p:txBody>
      </p:sp>
      <p:sp>
        <p:nvSpPr>
          <p:cNvPr id="92" name="正方形/長方形 91"/>
          <p:cNvSpPr/>
          <p:nvPr/>
        </p:nvSpPr>
        <p:spPr>
          <a:xfrm>
            <a:off x="8328307" y="5960762"/>
            <a:ext cx="651866" cy="2175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管理</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93" name="正方形/長方形 92"/>
          <p:cNvSpPr/>
          <p:nvPr/>
        </p:nvSpPr>
        <p:spPr>
          <a:xfrm>
            <a:off x="8854914" y="5960762"/>
            <a:ext cx="651866" cy="2175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テナント担当</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94" name="Rectangle 34">
            <a:extLst>
              <a:ext uri="{FF2B5EF4-FFF2-40B4-BE49-F238E27FC236}">
                <a16:creationId xmlns:a16="http://schemas.microsoft.com/office/drawing/2014/main" id="{CE7F7081-419C-2E4F-A999-2923C4338FC0}"/>
              </a:ext>
            </a:extLst>
          </p:cNvPr>
          <p:cNvSpPr/>
          <p:nvPr/>
        </p:nvSpPr>
        <p:spPr>
          <a:xfrm>
            <a:off x="8197811" y="4733335"/>
            <a:ext cx="2271116" cy="163088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sp>
        <p:nvSpPr>
          <p:cNvPr id="95" name="正方形/長方形 94"/>
          <p:cNvSpPr/>
          <p:nvPr/>
        </p:nvSpPr>
        <p:spPr>
          <a:xfrm>
            <a:off x="8528011" y="4754833"/>
            <a:ext cx="1822651" cy="30359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endParaRPr lang="en-US" altLang="ja-JP" sz="1200" dirty="0" smtClean="0">
              <a:solidFill>
                <a:schemeClr val="accent2">
                  <a:lumMod val="50000"/>
                </a:schemeClr>
              </a:solidFill>
              <a:latin typeface="Meiryo UI" panose="020B0604030504040204" pitchFamily="50" charset="-128"/>
              <a:ea typeface="Meiryo UI" panose="020B0604030504040204" pitchFamily="50" charset="-128"/>
            </a:endParaRPr>
          </a:p>
          <a:p>
            <a:r>
              <a:rPr lang="en-US" altLang="ja-JP" sz="12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テナント</a:t>
            </a:r>
            <a:r>
              <a:rPr lang="en-US" altLang="ja-JP" sz="1600" b="1" dirty="0" smtClean="0">
                <a:solidFill>
                  <a:schemeClr val="accent2">
                    <a:lumMod val="50000"/>
                  </a:schemeClr>
                </a:solidFill>
                <a:latin typeface="Meiryo UI" panose="020B0604030504040204" pitchFamily="50" charset="-128"/>
                <a:ea typeface="Meiryo UI" panose="020B0604030504040204" pitchFamily="50" charset="-128"/>
              </a:rPr>
              <a:t>B</a:t>
            </a:r>
            <a:r>
              <a:rPr lang="ja-JP" altLang="en-US" sz="1600" b="1" dirty="0">
                <a:solidFill>
                  <a:schemeClr val="accent2">
                    <a:lumMod val="50000"/>
                  </a:schemeClr>
                </a:solidFill>
                <a:latin typeface="Meiryo UI" panose="020B0604030504040204" pitchFamily="50" charset="-128"/>
                <a:ea typeface="Meiryo UI" panose="020B0604030504040204" pitchFamily="50" charset="-128"/>
              </a:rPr>
              <a:t>開発</a:t>
            </a:r>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a:t>
            </a:r>
            <a:endParaRPr lang="en-US" altLang="ja-JP" sz="1200"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96"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8058111" y="4601528"/>
            <a:ext cx="469900" cy="469900"/>
          </a:xfrm>
          <a:prstGeom prst="rect">
            <a:avLst/>
          </a:prstGeom>
        </p:spPr>
      </p:pic>
      <p:pic>
        <p:nvPicPr>
          <p:cNvPr id="97"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8419290" y="5546861"/>
            <a:ext cx="469900" cy="469900"/>
          </a:xfrm>
          <a:prstGeom prst="rect">
            <a:avLst/>
          </a:prstGeom>
        </p:spPr>
      </p:pic>
      <p:pic>
        <p:nvPicPr>
          <p:cNvPr id="98"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8953266" y="5546861"/>
            <a:ext cx="469900" cy="469900"/>
          </a:xfrm>
          <a:prstGeom prst="rect">
            <a:avLst/>
          </a:prstGeom>
        </p:spPr>
      </p:pic>
      <p:pic>
        <p:nvPicPr>
          <p:cNvPr id="99"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9638884" y="5546861"/>
            <a:ext cx="469900" cy="469900"/>
          </a:xfrm>
          <a:prstGeom prst="rect">
            <a:avLst/>
          </a:prstGeom>
        </p:spPr>
      </p:pic>
      <p:sp>
        <p:nvSpPr>
          <p:cNvPr id="100" name="楕円 99"/>
          <p:cNvSpPr/>
          <p:nvPr/>
        </p:nvSpPr>
        <p:spPr>
          <a:xfrm>
            <a:off x="7680148" y="3234381"/>
            <a:ext cx="443699" cy="104546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正方形/長方形 100"/>
          <p:cNvSpPr/>
          <p:nvPr/>
        </p:nvSpPr>
        <p:spPr>
          <a:xfrm>
            <a:off x="7545127" y="3637924"/>
            <a:ext cx="651866" cy="21759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1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100" dirty="0" smtClean="0">
                <a:solidFill>
                  <a:schemeClr val="accent2">
                    <a:lumMod val="50000"/>
                  </a:schemeClr>
                </a:solidFill>
                <a:latin typeface="Meiryo UI" panose="020B0604030504040204" pitchFamily="50" charset="-128"/>
                <a:ea typeface="Meiryo UI" panose="020B0604030504040204" pitchFamily="50" charset="-128"/>
              </a:rPr>
              <a:t>省略</a:t>
            </a:r>
            <a:endParaRPr lang="en-US" altLang="ja-JP" sz="1100" dirty="0" smtClean="0">
              <a:solidFill>
                <a:schemeClr val="accent2">
                  <a:lumMod val="50000"/>
                </a:schemeClr>
              </a:solidFill>
              <a:latin typeface="Meiryo UI" panose="020B0604030504040204" pitchFamily="50" charset="-128"/>
              <a:ea typeface="Meiryo UI" panose="020B0604030504040204" pitchFamily="50" charset="-128"/>
            </a:endParaRPr>
          </a:p>
        </p:txBody>
      </p:sp>
      <p:cxnSp>
        <p:nvCxnSpPr>
          <p:cNvPr id="103" name="直線矢印コネクタ 102"/>
          <p:cNvCxnSpPr>
            <a:stCxn id="44" idx="0"/>
            <a:endCxn id="65" idx="0"/>
          </p:cNvCxnSpPr>
          <p:nvPr/>
        </p:nvCxnSpPr>
        <p:spPr>
          <a:xfrm flipH="1">
            <a:off x="6439607" y="3906517"/>
            <a:ext cx="5571" cy="16403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3" name="カギ線コネクタ 112"/>
          <p:cNvCxnSpPr>
            <a:stCxn id="44" idx="0"/>
            <a:endCxn id="66" idx="0"/>
          </p:cNvCxnSpPr>
          <p:nvPr/>
        </p:nvCxnSpPr>
        <p:spPr>
          <a:xfrm rot="16200000" flipH="1" flipV="1">
            <a:off x="4428072" y="3529755"/>
            <a:ext cx="1640344" cy="2393868"/>
          </a:xfrm>
          <a:prstGeom prst="bentConnector3">
            <a:avLst>
              <a:gd name="adj1" fmla="val 38835"/>
            </a:avLst>
          </a:prstGeom>
          <a:ln>
            <a:tailEnd type="triangle"/>
          </a:ln>
        </p:spPr>
        <p:style>
          <a:lnRef idx="2">
            <a:schemeClr val="dk1"/>
          </a:lnRef>
          <a:fillRef idx="0">
            <a:schemeClr val="dk1"/>
          </a:fillRef>
          <a:effectRef idx="1">
            <a:schemeClr val="dk1"/>
          </a:effectRef>
          <a:fontRef idx="minor">
            <a:schemeClr val="tx1"/>
          </a:fontRef>
        </p:style>
      </p:cxnSp>
      <p:cxnSp>
        <p:nvCxnSpPr>
          <p:cNvPr id="115" name="カギ線コネクタ 114"/>
          <p:cNvCxnSpPr>
            <a:stCxn id="44" idx="0"/>
            <a:endCxn id="99" idx="0"/>
          </p:cNvCxnSpPr>
          <p:nvPr/>
        </p:nvCxnSpPr>
        <p:spPr>
          <a:xfrm rot="16200000" flipH="1">
            <a:off x="7339334" y="3012361"/>
            <a:ext cx="1640344" cy="3428656"/>
          </a:xfrm>
          <a:prstGeom prst="bentConnector3">
            <a:avLst>
              <a:gd name="adj1" fmla="val 38835"/>
            </a:avLst>
          </a:prstGeom>
          <a:ln>
            <a:tailEnd type="triangle"/>
          </a:ln>
        </p:spPr>
        <p:style>
          <a:lnRef idx="2">
            <a:schemeClr val="dk1"/>
          </a:lnRef>
          <a:fillRef idx="0">
            <a:schemeClr val="dk1"/>
          </a:fillRef>
          <a:effectRef idx="1">
            <a:schemeClr val="dk1"/>
          </a:effectRef>
          <a:fontRef idx="minor">
            <a:schemeClr val="tx1"/>
          </a:fontRef>
        </p:style>
      </p:cxnSp>
      <p:sp>
        <p:nvSpPr>
          <p:cNvPr id="127" name="Rectangle 34">
            <a:extLst>
              <a:ext uri="{FF2B5EF4-FFF2-40B4-BE49-F238E27FC236}">
                <a16:creationId xmlns:a16="http://schemas.microsoft.com/office/drawing/2014/main" id="{CE7F7081-419C-2E4F-A999-2923C4338FC0}"/>
              </a:ext>
            </a:extLst>
          </p:cNvPr>
          <p:cNvSpPr/>
          <p:nvPr/>
        </p:nvSpPr>
        <p:spPr>
          <a:xfrm>
            <a:off x="10745371" y="4733335"/>
            <a:ext cx="1270817" cy="163088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sp>
        <p:nvSpPr>
          <p:cNvPr id="128" name="正方形/長方形 127"/>
          <p:cNvSpPr/>
          <p:nvPr/>
        </p:nvSpPr>
        <p:spPr>
          <a:xfrm>
            <a:off x="11197492" y="4754833"/>
            <a:ext cx="938254" cy="30359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社外</a:t>
            </a:r>
            <a:endParaRPr lang="en-US" altLang="ja-JP" sz="1200"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アカウント等</a:t>
            </a:r>
            <a:endParaRPr lang="en-US" altLang="ja-JP" sz="1200"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129"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10605671" y="4601528"/>
            <a:ext cx="469900" cy="469900"/>
          </a:xfrm>
          <a:prstGeom prst="rect">
            <a:avLst/>
          </a:prstGeom>
        </p:spPr>
      </p:pic>
      <p:pic>
        <p:nvPicPr>
          <p:cNvPr id="132"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10968388" y="5546861"/>
            <a:ext cx="469900" cy="469900"/>
          </a:xfrm>
          <a:prstGeom prst="rect">
            <a:avLst/>
          </a:prstGeom>
        </p:spPr>
      </p:pic>
      <p:cxnSp>
        <p:nvCxnSpPr>
          <p:cNvPr id="133" name="カギ線コネクタ 132"/>
          <p:cNvCxnSpPr>
            <a:stCxn id="43" idx="2"/>
            <a:endCxn id="132" idx="0"/>
          </p:cNvCxnSpPr>
          <p:nvPr/>
        </p:nvCxnSpPr>
        <p:spPr>
          <a:xfrm rot="16200000" flipH="1">
            <a:off x="8003081" y="2346604"/>
            <a:ext cx="1638968" cy="4761545"/>
          </a:xfrm>
          <a:prstGeom prst="bentConnector3">
            <a:avLst>
              <a:gd name="adj1" fmla="val 38098"/>
            </a:avLst>
          </a:prstGeom>
          <a:ln>
            <a:tailEnd type="triangle"/>
          </a:ln>
        </p:spPr>
        <p:style>
          <a:lnRef idx="2">
            <a:schemeClr val="dk1"/>
          </a:lnRef>
          <a:fillRef idx="0">
            <a:schemeClr val="dk1"/>
          </a:fillRef>
          <a:effectRef idx="1">
            <a:schemeClr val="dk1"/>
          </a:effectRef>
          <a:fontRef idx="minor">
            <a:schemeClr val="tx1"/>
          </a:fontRef>
        </p:style>
      </p:cxnSp>
      <p:sp>
        <p:nvSpPr>
          <p:cNvPr id="137" name="四角形吹き出し 136"/>
          <p:cNvSpPr/>
          <p:nvPr/>
        </p:nvSpPr>
        <p:spPr>
          <a:xfrm>
            <a:off x="6823855" y="5936018"/>
            <a:ext cx="932407" cy="452276"/>
          </a:xfrm>
          <a:prstGeom prst="wedgeRectCallout">
            <a:avLst>
              <a:gd name="adj1" fmla="val -77059"/>
              <a:gd name="adj2" fmla="val -61502"/>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b="1" dirty="0" smtClean="0">
                <a:latin typeface="Meiryo UI" panose="020B0604030504040204" pitchFamily="50" charset="-128"/>
                <a:ea typeface="Meiryo UI" panose="020B0604030504040204" pitchFamily="50" charset="-128"/>
              </a:rPr>
              <a:t>例外登録</a:t>
            </a:r>
            <a:endParaRPr kumimoji="1" lang="en-US" altLang="ja-JP" sz="1400" b="1" dirty="0" smtClean="0">
              <a:latin typeface="Meiryo UI" panose="020B0604030504040204" pitchFamily="50" charset="-128"/>
              <a:ea typeface="Meiryo UI" panose="020B0604030504040204" pitchFamily="50" charset="-128"/>
            </a:endParaRPr>
          </a:p>
          <a:p>
            <a:pPr algn="ctr"/>
            <a:r>
              <a:rPr kumimoji="1" lang="ja-JP" altLang="en-US" sz="1400" b="1" dirty="0" smtClean="0">
                <a:latin typeface="Meiryo UI" panose="020B0604030504040204" pitchFamily="50" charset="-128"/>
                <a:ea typeface="Meiryo UI" panose="020B0604030504040204" pitchFamily="50" charset="-128"/>
              </a:rPr>
              <a:t>不要</a:t>
            </a:r>
            <a:endParaRPr kumimoji="1" lang="ja-JP" altLang="en-US" sz="1400" b="1" dirty="0">
              <a:latin typeface="Meiryo UI" panose="020B0604030504040204" pitchFamily="50" charset="-128"/>
              <a:ea typeface="Meiryo UI" panose="020B0604030504040204" pitchFamily="50" charset="-128"/>
            </a:endParaRPr>
          </a:p>
        </p:txBody>
      </p:sp>
      <p:sp>
        <p:nvSpPr>
          <p:cNvPr id="138" name="四角形吹き出し 137"/>
          <p:cNvSpPr/>
          <p:nvPr/>
        </p:nvSpPr>
        <p:spPr>
          <a:xfrm>
            <a:off x="4045201" y="5936018"/>
            <a:ext cx="932407" cy="452276"/>
          </a:xfrm>
          <a:prstGeom prst="wedgeRectCallout">
            <a:avLst>
              <a:gd name="adj1" fmla="val -62676"/>
              <a:gd name="adj2" fmla="val -61502"/>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b="1" dirty="0" smtClean="0">
                <a:latin typeface="Meiryo UI" panose="020B0604030504040204" pitchFamily="50" charset="-128"/>
                <a:ea typeface="Meiryo UI" panose="020B0604030504040204" pitchFamily="50" charset="-128"/>
              </a:rPr>
              <a:t>例外登録</a:t>
            </a:r>
            <a:endParaRPr kumimoji="1" lang="en-US" altLang="ja-JP" sz="1400" b="1" dirty="0" smtClean="0">
              <a:latin typeface="Meiryo UI" panose="020B0604030504040204" pitchFamily="50" charset="-128"/>
              <a:ea typeface="Meiryo UI" panose="020B0604030504040204" pitchFamily="50" charset="-128"/>
            </a:endParaRPr>
          </a:p>
          <a:p>
            <a:pPr algn="ctr"/>
            <a:r>
              <a:rPr kumimoji="1" lang="ja-JP" altLang="en-US" sz="1400" b="1" dirty="0" smtClean="0">
                <a:latin typeface="Meiryo UI" panose="020B0604030504040204" pitchFamily="50" charset="-128"/>
                <a:ea typeface="Meiryo UI" panose="020B0604030504040204" pitchFamily="50" charset="-128"/>
              </a:rPr>
              <a:t>必要</a:t>
            </a:r>
            <a:endParaRPr kumimoji="1" lang="ja-JP" altLang="en-US" sz="1400" b="1" dirty="0">
              <a:latin typeface="Meiryo UI" panose="020B0604030504040204" pitchFamily="50" charset="-128"/>
              <a:ea typeface="Meiryo UI" panose="020B0604030504040204" pitchFamily="50" charset="-128"/>
            </a:endParaRPr>
          </a:p>
        </p:txBody>
      </p:sp>
      <p:sp>
        <p:nvSpPr>
          <p:cNvPr id="139" name="四角形吹き出し 138"/>
          <p:cNvSpPr/>
          <p:nvPr/>
        </p:nvSpPr>
        <p:spPr>
          <a:xfrm>
            <a:off x="9919024" y="5936018"/>
            <a:ext cx="932407" cy="452276"/>
          </a:xfrm>
          <a:prstGeom prst="wedgeRectCallout">
            <a:avLst>
              <a:gd name="adj1" fmla="val -62676"/>
              <a:gd name="adj2" fmla="val -61502"/>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b="1" dirty="0" smtClean="0">
                <a:latin typeface="Meiryo UI" panose="020B0604030504040204" pitchFamily="50" charset="-128"/>
                <a:ea typeface="Meiryo UI" panose="020B0604030504040204" pitchFamily="50" charset="-128"/>
              </a:rPr>
              <a:t>例外登録</a:t>
            </a:r>
            <a:endParaRPr kumimoji="1" lang="en-US" altLang="ja-JP" sz="1400" b="1" dirty="0" smtClean="0">
              <a:latin typeface="Meiryo UI" panose="020B0604030504040204" pitchFamily="50" charset="-128"/>
              <a:ea typeface="Meiryo UI" panose="020B0604030504040204" pitchFamily="50" charset="-128"/>
            </a:endParaRPr>
          </a:p>
          <a:p>
            <a:pPr algn="ctr"/>
            <a:r>
              <a:rPr kumimoji="1" lang="ja-JP" altLang="en-US" sz="1400" b="1" dirty="0" smtClean="0">
                <a:latin typeface="Meiryo UI" panose="020B0604030504040204" pitchFamily="50" charset="-128"/>
                <a:ea typeface="Meiryo UI" panose="020B0604030504040204" pitchFamily="50" charset="-128"/>
              </a:rPr>
              <a:t>必要</a:t>
            </a:r>
            <a:endParaRPr kumimoji="1" lang="ja-JP" altLang="en-US" sz="1400" b="1" dirty="0">
              <a:latin typeface="Meiryo UI" panose="020B0604030504040204" pitchFamily="50" charset="-128"/>
              <a:ea typeface="Meiryo UI" panose="020B0604030504040204" pitchFamily="50" charset="-128"/>
            </a:endParaRPr>
          </a:p>
        </p:txBody>
      </p:sp>
      <p:sp>
        <p:nvSpPr>
          <p:cNvPr id="140" name="四角形吹き出し 139"/>
          <p:cNvSpPr/>
          <p:nvPr/>
        </p:nvSpPr>
        <p:spPr>
          <a:xfrm>
            <a:off x="11203338" y="5936018"/>
            <a:ext cx="932407" cy="452276"/>
          </a:xfrm>
          <a:prstGeom prst="wedgeRectCallout">
            <a:avLst>
              <a:gd name="adj1" fmla="val -62676"/>
              <a:gd name="adj2" fmla="val -61502"/>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b="1" dirty="0" smtClean="0">
                <a:latin typeface="Meiryo UI" panose="020B0604030504040204" pitchFamily="50" charset="-128"/>
                <a:ea typeface="Meiryo UI" panose="020B0604030504040204" pitchFamily="50" charset="-128"/>
              </a:rPr>
              <a:t>例外登録</a:t>
            </a:r>
            <a:endParaRPr kumimoji="1" lang="en-US" altLang="ja-JP" sz="1400" b="1" dirty="0" smtClean="0">
              <a:latin typeface="Meiryo UI" panose="020B0604030504040204" pitchFamily="50" charset="-128"/>
              <a:ea typeface="Meiryo UI" panose="020B0604030504040204" pitchFamily="50" charset="-128"/>
            </a:endParaRPr>
          </a:p>
          <a:p>
            <a:pPr algn="ctr"/>
            <a:r>
              <a:rPr kumimoji="1" lang="ja-JP" altLang="en-US" sz="1400" b="1" dirty="0" smtClean="0">
                <a:latin typeface="Meiryo UI" panose="020B0604030504040204" pitchFamily="50" charset="-128"/>
                <a:ea typeface="Meiryo UI" panose="020B0604030504040204" pitchFamily="50" charset="-128"/>
              </a:rPr>
              <a:t>必要</a:t>
            </a:r>
            <a:endParaRPr kumimoji="1" lang="ja-JP" altLang="en-US" sz="1400" b="1" dirty="0">
              <a:latin typeface="Meiryo UI" panose="020B0604030504040204" pitchFamily="50" charset="-128"/>
              <a:ea typeface="Meiryo UI" panose="020B0604030504040204" pitchFamily="50" charset="-128"/>
            </a:endParaRPr>
          </a:p>
        </p:txBody>
      </p:sp>
      <p:sp>
        <p:nvSpPr>
          <p:cNvPr id="44" name="正方形/長方形 43"/>
          <p:cNvSpPr/>
          <p:nvPr/>
        </p:nvSpPr>
        <p:spPr>
          <a:xfrm>
            <a:off x="5910069" y="3906517"/>
            <a:ext cx="1070218" cy="3136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200" b="1" dirty="0" smtClean="0">
                <a:solidFill>
                  <a:schemeClr val="accent4"/>
                </a:solidFill>
                <a:latin typeface="Meiryo UI" panose="020B0604030504040204" pitchFamily="50" charset="-128"/>
                <a:ea typeface="Meiryo UI" panose="020B0604030504040204" pitchFamily="50" charset="-128"/>
              </a:rPr>
              <a:t>新規作成した</a:t>
            </a:r>
            <a:endParaRPr lang="en-US" altLang="ja-JP" sz="1200" b="1" dirty="0" smtClean="0">
              <a:solidFill>
                <a:schemeClr val="accent4"/>
              </a:solidFill>
              <a:latin typeface="Meiryo UI" panose="020B0604030504040204" pitchFamily="50" charset="-128"/>
              <a:ea typeface="Meiryo UI" panose="020B0604030504040204" pitchFamily="50" charset="-128"/>
            </a:endParaRPr>
          </a:p>
          <a:p>
            <a:pPr algn="ctr"/>
            <a:r>
              <a:rPr lang="en-US" altLang="ja-JP" sz="1200" b="1" dirty="0" smtClean="0">
                <a:solidFill>
                  <a:schemeClr val="accent4"/>
                </a:solidFill>
                <a:latin typeface="Meiryo UI" panose="020B0604030504040204" pitchFamily="50" charset="-128"/>
                <a:ea typeface="Meiryo UI" panose="020B0604030504040204" pitchFamily="50" charset="-128"/>
              </a:rPr>
              <a:t>IAM</a:t>
            </a:r>
            <a:r>
              <a:rPr lang="ja-JP" altLang="en-US" sz="1200" b="1" dirty="0" smtClean="0">
                <a:solidFill>
                  <a:schemeClr val="accent4"/>
                </a:solidFill>
                <a:latin typeface="Meiryo UI" panose="020B0604030504040204" pitchFamily="50" charset="-128"/>
                <a:ea typeface="Meiryo UI" panose="020B0604030504040204" pitchFamily="50" charset="-128"/>
              </a:rPr>
              <a:t>グループ</a:t>
            </a:r>
            <a:endParaRPr lang="en-US" altLang="ja-JP" sz="1200" b="1" dirty="0" smtClean="0">
              <a:solidFill>
                <a:schemeClr val="accent4"/>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03550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２－２－４．各種申請の承認</a:t>
            </a:r>
            <a:endParaRPr lang="ja-JP" altLang="en-US" dirty="0"/>
          </a:p>
        </p:txBody>
      </p:sp>
      <p:sp>
        <p:nvSpPr>
          <p:cNvPr id="12" name="正方形/長方形 11"/>
          <p:cNvSpPr/>
          <p:nvPr/>
        </p:nvSpPr>
        <p:spPr>
          <a:xfrm>
            <a:off x="172188" y="852504"/>
            <a:ext cx="11844000" cy="3539430"/>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■作業概要</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■作業手順</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（１）　前手順で実施した</a:t>
            </a:r>
            <a:r>
              <a:rPr lang="ja-JP" altLang="en-US" sz="2800" dirty="0">
                <a:solidFill>
                  <a:schemeClr val="accent2">
                    <a:lumMod val="50000"/>
                  </a:schemeClr>
                </a:solidFill>
                <a:latin typeface="Meiryo UI" panose="020B0604030504040204" pitchFamily="50" charset="-128"/>
                <a:ea typeface="Meiryo UI" panose="020B0604030504040204" pitchFamily="50" charset="-128"/>
              </a:rPr>
              <a:t>接続元</a:t>
            </a:r>
            <a:r>
              <a:rPr lang="en-US" altLang="ja-JP" sz="2800" dirty="0">
                <a:solidFill>
                  <a:schemeClr val="accent2">
                    <a:lumMod val="50000"/>
                  </a:schemeClr>
                </a:solidFill>
                <a:latin typeface="Meiryo UI" panose="020B0604030504040204" pitchFamily="50" charset="-128"/>
                <a:ea typeface="Meiryo UI" panose="020B0604030504040204" pitchFamily="50" charset="-128"/>
              </a:rPr>
              <a:t>IP</a:t>
            </a:r>
            <a:r>
              <a:rPr lang="ja-JP" altLang="en-US" sz="2800" dirty="0">
                <a:solidFill>
                  <a:schemeClr val="accent2">
                    <a:lumMod val="50000"/>
                  </a:schemeClr>
                </a:solidFill>
                <a:latin typeface="Meiryo UI" panose="020B0604030504040204" pitchFamily="50" charset="-128"/>
                <a:ea typeface="Meiryo UI" panose="020B0604030504040204" pitchFamily="50" charset="-128"/>
              </a:rPr>
              <a:t>アドレス</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申請、スイッチロール先</a:t>
            </a:r>
            <a:r>
              <a:rPr lang="ja-JP" altLang="en-US" sz="2800" dirty="0">
                <a:solidFill>
                  <a:schemeClr val="accent2">
                    <a:lumMod val="50000"/>
                  </a:schemeClr>
                </a:solidFill>
                <a:latin typeface="Meiryo UI" panose="020B0604030504040204" pitchFamily="50" charset="-128"/>
                <a:ea typeface="Meiryo UI" panose="020B0604030504040204" pitchFamily="50" charset="-128"/>
              </a:rPr>
              <a:t>例外申請</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申請した場合のみ）を承認します。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656452509"/>
              </p:ext>
            </p:extLst>
          </p:nvPr>
        </p:nvGraphicFramePr>
        <p:xfrm>
          <a:off x="205509" y="1425111"/>
          <a:ext cx="11810679" cy="1402080"/>
        </p:xfrm>
        <a:graphic>
          <a:graphicData uri="http://schemas.openxmlformats.org/drawingml/2006/table">
            <a:tbl>
              <a:tblPr firstRow="1" bandRow="1">
                <a:tableStyleId>{21E4AEA4-8DFA-4A89-87EB-49C32662AFE0}</a:tableStyleId>
              </a:tblPr>
              <a:tblGrid>
                <a:gridCol w="483423">
                  <a:extLst>
                    <a:ext uri="{9D8B030D-6E8A-4147-A177-3AD203B41FA5}">
                      <a16:colId xmlns:a16="http://schemas.microsoft.com/office/drawing/2014/main" val="664838577"/>
                    </a:ext>
                  </a:extLst>
                </a:gridCol>
                <a:gridCol w="5924810">
                  <a:extLst>
                    <a:ext uri="{9D8B030D-6E8A-4147-A177-3AD203B41FA5}">
                      <a16:colId xmlns:a16="http://schemas.microsoft.com/office/drawing/2014/main" val="1086095444"/>
                    </a:ext>
                  </a:extLst>
                </a:gridCol>
                <a:gridCol w="1427968">
                  <a:extLst>
                    <a:ext uri="{9D8B030D-6E8A-4147-A177-3AD203B41FA5}">
                      <a16:colId xmlns:a16="http://schemas.microsoft.com/office/drawing/2014/main" val="1544465941"/>
                    </a:ext>
                  </a:extLst>
                </a:gridCol>
                <a:gridCol w="1816274">
                  <a:extLst>
                    <a:ext uri="{9D8B030D-6E8A-4147-A177-3AD203B41FA5}">
                      <a16:colId xmlns:a16="http://schemas.microsoft.com/office/drawing/2014/main" val="3469824253"/>
                    </a:ext>
                  </a:extLst>
                </a:gridCol>
                <a:gridCol w="2158204">
                  <a:extLst>
                    <a:ext uri="{9D8B030D-6E8A-4147-A177-3AD203B41FA5}">
                      <a16:colId xmlns:a16="http://schemas.microsoft.com/office/drawing/2014/main" val="1827926826"/>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操作内容</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操作画面</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操作対象アカウント</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操作に利用するユーザ</a:t>
                      </a:r>
                      <a:r>
                        <a:rPr kumimoji="1" lang="en-US" altLang="ja-JP" sz="1600" dirty="0" smtClean="0">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ロール</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４</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上記申請の承認</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b="0" dirty="0" smtClean="0">
                          <a:solidFill>
                            <a:schemeClr val="accent4"/>
                          </a:solidFill>
                          <a:latin typeface="Meiryo UI" panose="020B0604030504040204" pitchFamily="50" charset="-128"/>
                          <a:ea typeface="Meiryo UI" panose="020B0604030504040204" pitchFamily="50" charset="-128"/>
                        </a:rPr>
                        <a:t>A-gate</a:t>
                      </a:r>
                    </a:p>
                    <a:p>
                      <a:r>
                        <a:rPr kumimoji="1" lang="ja-JP" altLang="en-US" sz="1600" b="0" dirty="0" smtClean="0">
                          <a:solidFill>
                            <a:schemeClr val="accent4"/>
                          </a:solidFill>
                          <a:latin typeface="Meiryo UI" panose="020B0604030504040204" pitchFamily="50" charset="-128"/>
                          <a:ea typeface="Meiryo UI" panose="020B0604030504040204" pitchFamily="50" charset="-128"/>
                        </a:rPr>
                        <a:t>ポータル</a:t>
                      </a:r>
                      <a:endParaRPr kumimoji="1" lang="ja-JP" altLang="en-US" sz="1600" b="0" dirty="0">
                        <a:solidFill>
                          <a:schemeClr val="accent4"/>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スイッチロール先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全体管理者、または</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個別管理者権限を持つ</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en-US" altLang="ja-JP" sz="1600" b="0" u="sng" dirty="0" smtClean="0">
                          <a:solidFill>
                            <a:schemeClr val="accent4"/>
                          </a:solidFill>
                          <a:latin typeface="Meiryo UI" panose="020B0604030504040204" pitchFamily="50" charset="-128"/>
                          <a:ea typeface="Meiryo UI" panose="020B0604030504040204" pitchFamily="50" charset="-128"/>
                        </a:rPr>
                        <a:t>A-gate</a:t>
                      </a:r>
                      <a:r>
                        <a:rPr kumimoji="1" lang="ja-JP" altLang="en-US" sz="1600" b="0" u="sng" dirty="0" smtClean="0">
                          <a:solidFill>
                            <a:schemeClr val="accent4"/>
                          </a:solidFill>
                          <a:latin typeface="Meiryo UI" panose="020B0604030504040204" pitchFamily="50" charset="-128"/>
                          <a:ea typeface="Meiryo UI" panose="020B0604030504040204" pitchFamily="50" charset="-128"/>
                        </a:rPr>
                        <a:t>ポータルユーザ</a:t>
                      </a:r>
                      <a:endParaRPr kumimoji="1" lang="ja-JP" altLang="en-US" sz="1600" b="0" u="sng" dirty="0">
                        <a:solidFill>
                          <a:schemeClr val="accent4"/>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35272396"/>
                  </a:ext>
                </a:extLst>
              </a:tr>
            </a:tbl>
          </a:graphicData>
        </a:graphic>
      </p:graphicFrame>
    </p:spTree>
    <p:extLst>
      <p:ext uri="{BB962C8B-B14F-4D97-AF65-F5344CB8AC3E}">
        <p14:creationId xmlns:p14="http://schemas.microsoft.com/office/powerpoint/2010/main" val="17304393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２－２－５．</a:t>
            </a:r>
            <a:r>
              <a:rPr lang="ja-JP" altLang="en-US" dirty="0"/>
              <a:t>スイッチロール用</a:t>
            </a:r>
            <a:r>
              <a:rPr lang="en-US" altLang="ja-JP" dirty="0"/>
              <a:t>IAM</a:t>
            </a:r>
            <a:r>
              <a:rPr lang="ja-JP" altLang="en-US" dirty="0"/>
              <a:t>ポリシーの作成・</a:t>
            </a:r>
            <a:r>
              <a:rPr lang="en-US" altLang="ja-JP" dirty="0"/>
              <a:t>IAM</a:t>
            </a:r>
            <a:r>
              <a:rPr lang="ja-JP" altLang="en-US" dirty="0"/>
              <a:t>グループへのアタッチ</a:t>
            </a:r>
          </a:p>
        </p:txBody>
      </p:sp>
      <p:sp>
        <p:nvSpPr>
          <p:cNvPr id="12" name="正方形/長方形 11"/>
          <p:cNvSpPr/>
          <p:nvPr/>
        </p:nvSpPr>
        <p:spPr>
          <a:xfrm>
            <a:off x="172188" y="852504"/>
            <a:ext cx="11844000" cy="4401205"/>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■作業概要</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■作業手順</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（１）スイッチロール用</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ポリシーの作成</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目的の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ロールにスイッチロールする権限を付与するための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ポリシーを作成します。作成にあたるルールを次スライド以降に記載します。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3690339893"/>
              </p:ext>
            </p:extLst>
          </p:nvPr>
        </p:nvGraphicFramePr>
        <p:xfrm>
          <a:off x="205509" y="1425111"/>
          <a:ext cx="11810679" cy="1402080"/>
        </p:xfrm>
        <a:graphic>
          <a:graphicData uri="http://schemas.openxmlformats.org/drawingml/2006/table">
            <a:tbl>
              <a:tblPr firstRow="1" bandRow="1">
                <a:tableStyleId>{21E4AEA4-8DFA-4A89-87EB-49C32662AFE0}</a:tableStyleId>
              </a:tblPr>
              <a:tblGrid>
                <a:gridCol w="483423">
                  <a:extLst>
                    <a:ext uri="{9D8B030D-6E8A-4147-A177-3AD203B41FA5}">
                      <a16:colId xmlns:a16="http://schemas.microsoft.com/office/drawing/2014/main" val="664838577"/>
                    </a:ext>
                  </a:extLst>
                </a:gridCol>
                <a:gridCol w="5924810">
                  <a:extLst>
                    <a:ext uri="{9D8B030D-6E8A-4147-A177-3AD203B41FA5}">
                      <a16:colId xmlns:a16="http://schemas.microsoft.com/office/drawing/2014/main" val="1086095444"/>
                    </a:ext>
                  </a:extLst>
                </a:gridCol>
                <a:gridCol w="1427968">
                  <a:extLst>
                    <a:ext uri="{9D8B030D-6E8A-4147-A177-3AD203B41FA5}">
                      <a16:colId xmlns:a16="http://schemas.microsoft.com/office/drawing/2014/main" val="1544465941"/>
                    </a:ext>
                  </a:extLst>
                </a:gridCol>
                <a:gridCol w="1816274">
                  <a:extLst>
                    <a:ext uri="{9D8B030D-6E8A-4147-A177-3AD203B41FA5}">
                      <a16:colId xmlns:a16="http://schemas.microsoft.com/office/drawing/2014/main" val="3469824253"/>
                    </a:ext>
                  </a:extLst>
                </a:gridCol>
                <a:gridCol w="2158204">
                  <a:extLst>
                    <a:ext uri="{9D8B030D-6E8A-4147-A177-3AD203B41FA5}">
                      <a16:colId xmlns:a16="http://schemas.microsoft.com/office/drawing/2014/main" val="1827926826"/>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操作内容</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操作画面</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操作対象アカウント</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操作に利用するユーザ</a:t>
                      </a:r>
                      <a:r>
                        <a:rPr kumimoji="1" lang="en-US" altLang="ja-JP" sz="1600" dirty="0" smtClean="0">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ロール</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５</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スイッチロール用</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ポリシーの作成</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グループへのアタッチ</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en-US" altLang="ja-JP" sz="1600" b="1" dirty="0" smtClean="0">
                          <a:solidFill>
                            <a:schemeClr val="accent4"/>
                          </a:solidFill>
                          <a:latin typeface="Meiryo UI" panose="020B0604030504040204" pitchFamily="50" charset="-128"/>
                          <a:ea typeface="Meiryo UI" panose="020B0604030504040204" pitchFamily="50" charset="-128"/>
                        </a:rPr>
                        <a:t>※</a:t>
                      </a:r>
                      <a:r>
                        <a:rPr kumimoji="1" lang="ja-JP" altLang="en-US" sz="1600" b="1" dirty="0" smtClean="0">
                          <a:solidFill>
                            <a:schemeClr val="accent4"/>
                          </a:solidFill>
                          <a:latin typeface="Meiryo UI" panose="020B0604030504040204" pitchFamily="50" charset="-128"/>
                          <a:ea typeface="Meiryo UI" panose="020B0604030504040204" pitchFamily="50" charset="-128"/>
                        </a:rPr>
                        <a:t>３の「スイッチロール先例外申請」が無い場合、３・４と５は順不同</a:t>
                      </a:r>
                      <a:endParaRPr kumimoji="1" lang="ja-JP" altLang="en-US" sz="1600" b="1" dirty="0">
                        <a:solidFill>
                          <a:schemeClr val="accent4"/>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マネジメント</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コンソール</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ID</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管理アカウント</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テナント管理グループに所属する</a:t>
                      </a:r>
                      <a:r>
                        <a:rPr kumimoji="1" lang="en-US" altLang="ja-JP" sz="1600" b="0" u="sng"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b="0" u="sng" dirty="0" smtClean="0">
                          <a:solidFill>
                            <a:schemeClr val="accent2">
                              <a:lumMod val="50000"/>
                            </a:schemeClr>
                          </a:solidFill>
                          <a:latin typeface="Meiryo UI" panose="020B0604030504040204" pitchFamily="50" charset="-128"/>
                          <a:ea typeface="Meiryo UI" panose="020B0604030504040204" pitchFamily="50" charset="-128"/>
                        </a:rPr>
                        <a:t>ユーザ</a:t>
                      </a:r>
                      <a:endParaRPr kumimoji="1" lang="ja-JP" altLang="en-US" sz="1600" b="0" u="sng"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35272396"/>
                  </a:ext>
                </a:extLst>
              </a:tr>
            </a:tbl>
          </a:graphicData>
        </a:graphic>
      </p:graphicFrame>
    </p:spTree>
    <p:extLst>
      <p:ext uri="{BB962C8B-B14F-4D97-AF65-F5344CB8AC3E}">
        <p14:creationId xmlns:p14="http://schemas.microsoft.com/office/powerpoint/2010/main" val="19609458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7697743" y="3531246"/>
            <a:ext cx="2873123" cy="649095"/>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p:nvSpPr>
        <p:spPr>
          <a:xfrm>
            <a:off x="6160237" y="3522356"/>
            <a:ext cx="1386076" cy="649095"/>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正方形/長方形 3"/>
          <p:cNvSpPr/>
          <p:nvPr/>
        </p:nvSpPr>
        <p:spPr>
          <a:xfrm>
            <a:off x="1868988" y="3527026"/>
            <a:ext cx="3918863" cy="649095"/>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テキスト プレースホルダー 1"/>
          <p:cNvSpPr>
            <a:spLocks noGrp="1"/>
          </p:cNvSpPr>
          <p:nvPr>
            <p:ph type="body" sz="quarter" idx="10"/>
          </p:nvPr>
        </p:nvSpPr>
        <p:spPr/>
        <p:txBody>
          <a:bodyPr>
            <a:normAutofit/>
          </a:bodyPr>
          <a:lstStyle/>
          <a:p>
            <a:r>
              <a:rPr lang="ja-JP" altLang="en-US" dirty="0"/>
              <a:t>２－２－５．スイッチロール用</a:t>
            </a:r>
            <a:r>
              <a:rPr lang="en-US" altLang="ja-JP" dirty="0"/>
              <a:t>IAM</a:t>
            </a:r>
            <a:r>
              <a:rPr lang="ja-JP" altLang="en-US" dirty="0"/>
              <a:t>ポリシーの作成・</a:t>
            </a:r>
            <a:r>
              <a:rPr lang="en-US" altLang="ja-JP" dirty="0"/>
              <a:t>IAM</a:t>
            </a:r>
            <a:r>
              <a:rPr lang="ja-JP" altLang="en-US" dirty="0"/>
              <a:t>グループへのアタッチ</a:t>
            </a:r>
          </a:p>
        </p:txBody>
      </p:sp>
      <p:sp>
        <p:nvSpPr>
          <p:cNvPr id="12" name="正方形/長方形 11"/>
          <p:cNvSpPr/>
          <p:nvPr/>
        </p:nvSpPr>
        <p:spPr>
          <a:xfrm>
            <a:off x="172188" y="852504"/>
            <a:ext cx="11844000" cy="1384995"/>
          </a:xfrm>
          <a:prstGeom prst="rect">
            <a:avLst/>
          </a:prstGeom>
          <a:noFill/>
        </p:spPr>
        <p:txBody>
          <a:bodyPr wrap="square">
            <a:spAutoFit/>
          </a:bodyPr>
          <a:lstStyle/>
          <a:p>
            <a:pPr fontAlgn="base">
              <a:spcBef>
                <a:spcPct val="0"/>
              </a:spcBef>
              <a:spcAft>
                <a:spcPct val="0"/>
              </a:spcAft>
            </a:pPr>
            <a:r>
              <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ポリシーの名前</a:t>
            </a:r>
            <a:r>
              <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下記命名ルールに則り</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ーを作成します。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1124073" y="2266900"/>
            <a:ext cx="9943854" cy="81581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r>
              <a:rPr lang="en-US" altLang="ja-JP" sz="4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xxxx</a:t>
            </a:r>
            <a:r>
              <a:rPr lang="en-US" altLang="ja-JP" sz="4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40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xx</a:t>
            </a:r>
            <a:r>
              <a:rPr lang="en-US" altLang="ja-JP" sz="4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40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tn</a:t>
            </a:r>
            <a:r>
              <a:rPr lang="en-US" altLang="ja-JP" sz="4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4000" b="1"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xxxx</a:t>
            </a:r>
            <a:r>
              <a:rPr lang="en-US" altLang="ja-JP" sz="4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-U-{※</a:t>
            </a:r>
            <a:r>
              <a:rPr lang="ja-JP" altLang="en-US" sz="4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任意の名称</a:t>
            </a:r>
            <a:r>
              <a:rPr lang="en-US" altLang="ja-JP" sz="4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左中かっこ 2"/>
          <p:cNvSpPr/>
          <p:nvPr/>
        </p:nvSpPr>
        <p:spPr>
          <a:xfrm rot="16200000">
            <a:off x="3534027" y="670391"/>
            <a:ext cx="586596" cy="5101231"/>
          </a:xfrm>
          <a:prstGeom prst="leftBrace">
            <a:avLst/>
          </a:prstGeom>
          <a:ln>
            <a:solidFill>
              <a:schemeClr val="accent2">
                <a:lumMod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8" name="正方形/長方形 7"/>
          <p:cNvSpPr/>
          <p:nvPr/>
        </p:nvSpPr>
        <p:spPr>
          <a:xfrm>
            <a:off x="1679347" y="3513799"/>
            <a:ext cx="4313208" cy="7886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2000" b="1" u="sng" dirty="0" smtClean="0">
                <a:solidFill>
                  <a:schemeClr val="accent3">
                    <a:lumMod val="50000"/>
                  </a:schemeClr>
                </a:solidFill>
                <a:latin typeface="Meiryo UI" panose="020B0604030504040204" pitchFamily="50" charset="-128"/>
                <a:ea typeface="Meiryo UI" panose="020B0604030504040204" pitchFamily="50" charset="-128"/>
              </a:rPr>
              <a:t>操作しているテナント管理グループの</a:t>
            </a:r>
            <a:endParaRPr lang="en-US" altLang="ja-JP" sz="2000" b="1" u="sng" dirty="0" smtClean="0">
              <a:solidFill>
                <a:schemeClr val="accent3">
                  <a:lumMod val="50000"/>
                </a:schemeClr>
              </a:solidFill>
              <a:latin typeface="Meiryo UI" panose="020B0604030504040204" pitchFamily="50" charset="-128"/>
              <a:ea typeface="Meiryo UI" panose="020B0604030504040204" pitchFamily="50" charset="-128"/>
            </a:endParaRPr>
          </a:p>
          <a:p>
            <a:pPr algn="ctr"/>
            <a:r>
              <a:rPr lang="en-US" altLang="ja-JP" sz="2000" b="1" u="sng" dirty="0" smtClean="0">
                <a:solidFill>
                  <a:schemeClr val="accent4"/>
                </a:solidFill>
                <a:latin typeface="Meiryo UI" panose="020B0604030504040204" pitchFamily="50" charset="-128"/>
                <a:ea typeface="Meiryo UI" panose="020B0604030504040204" pitchFamily="50" charset="-128"/>
              </a:rPr>
              <a:t>IAM</a:t>
            </a:r>
            <a:r>
              <a:rPr lang="ja-JP" altLang="en-US" sz="2000" b="1" u="sng" dirty="0" smtClean="0">
                <a:solidFill>
                  <a:schemeClr val="accent4"/>
                </a:solidFill>
                <a:latin typeface="Meiryo UI" panose="020B0604030504040204" pitchFamily="50" charset="-128"/>
                <a:ea typeface="Meiryo UI" panose="020B0604030504040204" pitchFamily="50" charset="-128"/>
              </a:rPr>
              <a:t>グループ名と合わせる</a:t>
            </a:r>
            <a:endParaRPr lang="en-US" altLang="ja-JP" sz="2000" b="1" u="sng" dirty="0">
              <a:solidFill>
                <a:schemeClr val="accent4"/>
              </a:solidFill>
              <a:latin typeface="Meiryo UI" panose="020B0604030504040204" pitchFamily="50" charset="-128"/>
              <a:ea typeface="Meiryo UI" panose="020B0604030504040204" pitchFamily="50" charset="-128"/>
            </a:endParaRPr>
          </a:p>
        </p:txBody>
      </p:sp>
      <p:sp>
        <p:nvSpPr>
          <p:cNvPr id="10" name="左中かっこ 9"/>
          <p:cNvSpPr/>
          <p:nvPr/>
        </p:nvSpPr>
        <p:spPr>
          <a:xfrm rot="16200000">
            <a:off x="8825059" y="1440245"/>
            <a:ext cx="586596" cy="3570864"/>
          </a:xfrm>
          <a:prstGeom prst="leftBrace">
            <a:avLst/>
          </a:prstGeom>
          <a:ln>
            <a:solidFill>
              <a:schemeClr val="accent2">
                <a:lumMod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11" name="正方形/長方形 10"/>
          <p:cNvSpPr/>
          <p:nvPr/>
        </p:nvSpPr>
        <p:spPr>
          <a:xfrm>
            <a:off x="7623564" y="3513799"/>
            <a:ext cx="3047787" cy="7886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2000" b="1" u="sng" dirty="0" smtClean="0">
                <a:solidFill>
                  <a:schemeClr val="accent3">
                    <a:lumMod val="50000"/>
                  </a:schemeClr>
                </a:solidFill>
                <a:latin typeface="Meiryo UI" panose="020B0604030504040204" pitchFamily="50" charset="-128"/>
                <a:ea typeface="Meiryo UI" panose="020B0604030504040204" pitchFamily="50" charset="-128"/>
              </a:rPr>
              <a:t>IAM</a:t>
            </a:r>
            <a:r>
              <a:rPr lang="ja-JP" altLang="en-US" sz="2000" b="1" u="sng" dirty="0" smtClean="0">
                <a:solidFill>
                  <a:schemeClr val="accent3">
                    <a:lumMod val="50000"/>
                  </a:schemeClr>
                </a:solidFill>
                <a:latin typeface="Meiryo UI" panose="020B0604030504040204" pitchFamily="50" charset="-128"/>
                <a:ea typeface="Meiryo UI" panose="020B0604030504040204" pitchFamily="50" charset="-128"/>
              </a:rPr>
              <a:t>ロールの役割に応じて</a:t>
            </a:r>
            <a:endParaRPr lang="en-US" altLang="ja-JP" sz="2000" b="1" u="sng" dirty="0" smtClean="0">
              <a:solidFill>
                <a:schemeClr val="accent3">
                  <a:lumMod val="50000"/>
                </a:schemeClr>
              </a:solidFill>
              <a:latin typeface="Meiryo UI" panose="020B0604030504040204" pitchFamily="50" charset="-128"/>
              <a:ea typeface="Meiryo UI" panose="020B0604030504040204" pitchFamily="50" charset="-128"/>
            </a:endParaRPr>
          </a:p>
          <a:p>
            <a:pPr algn="ctr"/>
            <a:r>
              <a:rPr lang="ja-JP" altLang="en-US" sz="2000" b="1" u="sng" dirty="0" smtClean="0">
                <a:solidFill>
                  <a:schemeClr val="accent3">
                    <a:lumMod val="50000"/>
                  </a:schemeClr>
                </a:solidFill>
                <a:latin typeface="Meiryo UI" panose="020B0604030504040204" pitchFamily="50" charset="-128"/>
                <a:ea typeface="Meiryo UI" panose="020B0604030504040204" pitchFamily="50" charset="-128"/>
              </a:rPr>
              <a:t>自由に決めて</a:t>
            </a:r>
            <a:r>
              <a:rPr lang="en-US" altLang="ja-JP" sz="2000" b="1" u="sng" dirty="0" smtClean="0">
                <a:solidFill>
                  <a:schemeClr val="accent3">
                    <a:lumMod val="50000"/>
                  </a:schemeClr>
                </a:solidFill>
                <a:latin typeface="Meiryo UI" panose="020B0604030504040204" pitchFamily="50" charset="-128"/>
                <a:ea typeface="Meiryo UI" panose="020B0604030504040204" pitchFamily="50" charset="-128"/>
              </a:rPr>
              <a:t>OK</a:t>
            </a:r>
            <a:endParaRPr lang="en-US" altLang="ja-JP" sz="2000" b="1" u="sng" dirty="0">
              <a:solidFill>
                <a:schemeClr val="accent3">
                  <a:lumMod val="50000"/>
                </a:schemeClr>
              </a:solidFill>
              <a:latin typeface="Meiryo UI" panose="020B0604030504040204" pitchFamily="50" charset="-128"/>
              <a:ea typeface="Meiryo UI" panose="020B0604030504040204" pitchFamily="50" charset="-128"/>
            </a:endParaRPr>
          </a:p>
        </p:txBody>
      </p:sp>
      <p:sp>
        <p:nvSpPr>
          <p:cNvPr id="13" name="正方形/長方形 12"/>
          <p:cNvSpPr/>
          <p:nvPr/>
        </p:nvSpPr>
        <p:spPr>
          <a:xfrm>
            <a:off x="5431537" y="1830645"/>
            <a:ext cx="5634578" cy="43158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fontAlgn="base">
              <a:spcBef>
                <a:spcPct val="0"/>
              </a:spcBef>
              <a:spcAft>
                <a:spcPct val="0"/>
              </a:spcAft>
            </a:pPr>
            <a:r>
              <a:rPr lang="en-US" altLang="ja-JP" sz="2000"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x</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：ご利用の</a:t>
            </a:r>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アカウント毎に異なる英数字</a:t>
            </a:r>
            <a:endPar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172188" y="4376073"/>
            <a:ext cx="11844000" cy="1938992"/>
          </a:xfrm>
          <a:prstGeom prst="rect">
            <a:avLst/>
          </a:prstGeom>
          <a:noFill/>
        </p:spPr>
        <p:txBody>
          <a:bodyPr wrap="square">
            <a:spAutoFit/>
          </a:bodyPr>
          <a:lstStyle/>
          <a:p>
            <a:pPr fontAlgn="base">
              <a:spcBef>
                <a:spcPct val="0"/>
              </a:spcBef>
              <a:spcAft>
                <a:spcPct val="0"/>
              </a:spcAft>
            </a:pP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命名の例</a:t>
            </a:r>
            <a:endPar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テナント管理グループ名が「</a:t>
            </a:r>
            <a:r>
              <a:rPr lang="en-US" altLang="ja-JP" sz="24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2400" b="1" u="sng"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nttd</a:t>
            </a:r>
            <a:r>
              <a:rPr lang="en-US" altLang="ja-JP" sz="24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pr</a:t>
            </a:r>
            <a:r>
              <a:rPr lang="en-US" altLang="ja-JP" sz="24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tn</a:t>
            </a:r>
            <a:r>
              <a:rPr lang="en-US" altLang="ja-JP" sz="24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-bank</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-T-</a:t>
            </a:r>
            <a:r>
              <a:rPr lang="en-US" altLang="ja-JP" sz="2400" b="1"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DevManagerGroup</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」の場合、</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■命名</a:t>
            </a:r>
            <a:r>
              <a:rPr lang="ja-JP" altLang="en-US" sz="2400" b="1"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可能</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24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2400" b="1" u="sng"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nttd</a:t>
            </a:r>
            <a:r>
              <a:rPr lang="en-US" altLang="ja-JP" sz="24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pr</a:t>
            </a:r>
            <a:r>
              <a:rPr lang="en-US" altLang="ja-JP" sz="24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tn</a:t>
            </a:r>
            <a:r>
              <a:rPr lang="en-US" altLang="ja-JP" sz="24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-bank-U-</a:t>
            </a:r>
            <a:r>
              <a:rPr lang="en-US" altLang="ja-JP" sz="2400" b="1"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MyOriginalPolicy</a:t>
            </a:r>
            <a:r>
              <a:rPr lang="ja-JP" altLang="en-US"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■命名</a:t>
            </a:r>
            <a:r>
              <a:rPr lang="ja-JP" altLang="en-US" sz="24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不可能</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b="1"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MyOriginalPolicy</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16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xxxx</a:t>
            </a:r>
            <a:r>
              <a:rPr lang="en-US" altLang="ja-JP" sz="16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-xx</a:t>
            </a:r>
            <a:r>
              <a:rPr lang="ja-JP" altLang="en-US" sz="16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～の接頭辞は必須）</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2400" b="1"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nttd</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pr</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tn</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err="1" smtClean="0">
                <a:solidFill>
                  <a:schemeClr val="accent3">
                    <a:lumMod val="75000"/>
                  </a:schemeClr>
                </a:solidFill>
                <a:latin typeface="Meiryo UI" panose="020B0604030504040204" pitchFamily="50" charset="-128"/>
                <a:ea typeface="Meiryo UI" panose="020B0604030504040204" pitchFamily="50" charset="-128"/>
                <a:cs typeface="Meiryo UI" panose="020B0604030504040204" pitchFamily="50" charset="-128"/>
              </a:rPr>
              <a:t>abcd</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-U-</a:t>
            </a:r>
            <a:r>
              <a:rPr lang="en-US" altLang="ja-JP" sz="2400" b="1" u="sng"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MyOriginalPolicy</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（接頭辞は変更不可）</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等</a:t>
            </a:r>
            <a:endPar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左中かっこ 13"/>
          <p:cNvSpPr/>
          <p:nvPr/>
        </p:nvSpPr>
        <p:spPr>
          <a:xfrm rot="16200000">
            <a:off x="6560587" y="2745066"/>
            <a:ext cx="586596" cy="951884"/>
          </a:xfrm>
          <a:prstGeom prst="leftBrace">
            <a:avLst/>
          </a:prstGeom>
          <a:ln>
            <a:solidFill>
              <a:schemeClr val="accent2">
                <a:lumMod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16" name="正方形/長方形 15"/>
          <p:cNvSpPr/>
          <p:nvPr/>
        </p:nvSpPr>
        <p:spPr>
          <a:xfrm>
            <a:off x="6103793" y="3527026"/>
            <a:ext cx="1482715" cy="7886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2000" b="1" u="sng" dirty="0" smtClean="0">
                <a:solidFill>
                  <a:schemeClr val="accent3">
                    <a:lumMod val="50000"/>
                  </a:schemeClr>
                </a:solidFill>
                <a:latin typeface="Meiryo UI" panose="020B0604030504040204" pitchFamily="50" charset="-128"/>
                <a:ea typeface="Meiryo UI" panose="020B0604030504040204" pitchFamily="50" charset="-128"/>
              </a:rPr>
              <a:t>“</a:t>
            </a:r>
            <a:r>
              <a:rPr lang="en-US" altLang="ja-JP" sz="2000" b="1" u="sng" dirty="0" smtClean="0">
                <a:solidFill>
                  <a:schemeClr val="accent3">
                    <a:lumMod val="50000"/>
                  </a:schemeClr>
                </a:solidFill>
                <a:latin typeface="Meiryo UI" panose="020B0604030504040204" pitchFamily="50" charset="-128"/>
                <a:ea typeface="Meiryo UI" panose="020B0604030504040204" pitchFamily="50" charset="-128"/>
              </a:rPr>
              <a:t>-U-</a:t>
            </a:r>
            <a:r>
              <a:rPr lang="ja-JP" altLang="en-US" sz="2000" b="1" u="sng" dirty="0" smtClean="0">
                <a:solidFill>
                  <a:schemeClr val="accent3">
                    <a:lumMod val="50000"/>
                  </a:schemeClr>
                </a:solidFill>
                <a:latin typeface="Meiryo UI" panose="020B0604030504040204" pitchFamily="50" charset="-128"/>
                <a:ea typeface="Meiryo UI" panose="020B0604030504040204" pitchFamily="50" charset="-128"/>
              </a:rPr>
              <a:t>”固定</a:t>
            </a:r>
            <a:endParaRPr lang="en-US" altLang="ja-JP" sz="2000" b="1" u="sng" dirty="0">
              <a:solidFill>
                <a:schemeClr val="accent3">
                  <a:lumMod val="50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841434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２－２－５．</a:t>
            </a:r>
            <a:r>
              <a:rPr lang="ja-JP" altLang="en-US" dirty="0"/>
              <a:t>スイッチロール用</a:t>
            </a:r>
            <a:r>
              <a:rPr lang="en-US" altLang="ja-JP" dirty="0"/>
              <a:t>IAM</a:t>
            </a:r>
            <a:r>
              <a:rPr lang="ja-JP" altLang="en-US" dirty="0"/>
              <a:t>ポリシーの作成・</a:t>
            </a:r>
            <a:r>
              <a:rPr lang="en-US" altLang="ja-JP" dirty="0"/>
              <a:t>IAM</a:t>
            </a:r>
            <a:r>
              <a:rPr lang="ja-JP" altLang="en-US" dirty="0"/>
              <a:t>グループへのアタッチ</a:t>
            </a:r>
          </a:p>
        </p:txBody>
      </p:sp>
      <p:sp>
        <p:nvSpPr>
          <p:cNvPr id="12" name="正方形/長方形 11"/>
          <p:cNvSpPr/>
          <p:nvPr/>
        </p:nvSpPr>
        <p:spPr>
          <a:xfrm>
            <a:off x="172188" y="852504"/>
            <a:ext cx="11844000" cy="954107"/>
          </a:xfrm>
          <a:prstGeom prst="rect">
            <a:avLst/>
          </a:prstGeom>
          <a:noFill/>
        </p:spPr>
        <p:txBody>
          <a:bodyPr wrap="square">
            <a:spAutoFit/>
          </a:bodyPr>
          <a:lstStyle/>
          <a:p>
            <a:pPr fontAlgn="base">
              <a:spcBef>
                <a:spcPct val="0"/>
              </a:spcBef>
              <a:spcAft>
                <a:spcPct val="0"/>
              </a:spcAft>
            </a:pPr>
            <a:r>
              <a:rPr lang="en-US" altLang="ja-JP"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ポリシーの内容（ひな型）</a:t>
            </a:r>
            <a:r>
              <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下記</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8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の箇所を適切な内容に変更しコピー＆ペーストで作成してください。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501041" y="1911551"/>
            <a:ext cx="11022904" cy="3474640"/>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a:solidFill>
                  <a:schemeClr val="accent2">
                    <a:lumMod val="50000"/>
                  </a:schemeClr>
                </a:solidFill>
                <a:latin typeface="Meiryo UI" panose="020B0604030504040204" pitchFamily="50" charset="-128"/>
                <a:ea typeface="Meiryo UI" panose="020B0604030504040204" pitchFamily="50" charset="-128"/>
              </a:rPr>
              <a:t>{</a:t>
            </a:r>
          </a:p>
          <a:p>
            <a:r>
              <a:rPr lang="en-US" altLang="ja-JP" dirty="0">
                <a:solidFill>
                  <a:schemeClr val="accent2">
                    <a:lumMod val="50000"/>
                  </a:schemeClr>
                </a:solidFill>
                <a:latin typeface="Meiryo UI" panose="020B0604030504040204" pitchFamily="50" charset="-128"/>
                <a:ea typeface="Meiryo UI" panose="020B0604030504040204" pitchFamily="50" charset="-128"/>
              </a:rPr>
              <a:t>    "Version": "2012-10-17",</a:t>
            </a:r>
          </a:p>
          <a:p>
            <a:r>
              <a:rPr lang="en-US" altLang="ja-JP" dirty="0">
                <a:solidFill>
                  <a:schemeClr val="accent2">
                    <a:lumMod val="50000"/>
                  </a:schemeClr>
                </a:solidFill>
                <a:latin typeface="Meiryo UI" panose="020B0604030504040204" pitchFamily="50" charset="-128"/>
                <a:ea typeface="Meiryo UI" panose="020B0604030504040204" pitchFamily="50" charset="-128"/>
              </a:rPr>
              <a:t>    "Statement": [</a:t>
            </a:r>
          </a:p>
          <a:p>
            <a:r>
              <a:rPr lang="en-US" altLang="ja-JP" dirty="0">
                <a:solidFill>
                  <a:schemeClr val="accent2">
                    <a:lumMod val="50000"/>
                  </a:schemeClr>
                </a:solidFill>
                <a:latin typeface="Meiryo UI" panose="020B0604030504040204" pitchFamily="50" charset="-128"/>
                <a:ea typeface="Meiryo UI" panose="020B0604030504040204" pitchFamily="50" charset="-128"/>
              </a:rPr>
              <a:t>        {</a:t>
            </a:r>
          </a:p>
          <a:p>
            <a:r>
              <a:rPr lang="en-US" altLang="ja-JP" dirty="0">
                <a:solidFill>
                  <a:schemeClr val="accent2">
                    <a:lumMod val="50000"/>
                  </a:schemeClr>
                </a:solidFill>
                <a:latin typeface="Meiryo UI" panose="020B0604030504040204" pitchFamily="50" charset="-128"/>
                <a:ea typeface="Meiryo UI" panose="020B0604030504040204" pitchFamily="50" charset="-128"/>
              </a:rPr>
              <a:t>            "Effect": </a:t>
            </a:r>
            <a:r>
              <a:rPr lang="en-US" altLang="ja-JP" dirty="0" smtClean="0">
                <a:solidFill>
                  <a:schemeClr val="accent2">
                    <a:lumMod val="50000"/>
                  </a:schemeClr>
                </a:solidFill>
                <a:latin typeface="Meiryo UI" panose="020B0604030504040204" pitchFamily="50" charset="-128"/>
                <a:ea typeface="Meiryo UI" panose="020B0604030504040204" pitchFamily="50" charset="-128"/>
              </a:rPr>
              <a:t>"Allow</a:t>
            </a:r>
            <a:r>
              <a:rPr lang="en-US" altLang="ja-JP" dirty="0">
                <a:solidFill>
                  <a:schemeClr val="accent2">
                    <a:lumMod val="50000"/>
                  </a:schemeClr>
                </a:solidFill>
                <a:latin typeface="Meiryo UI" panose="020B0604030504040204" pitchFamily="50" charset="-128"/>
                <a:ea typeface="Meiryo UI" panose="020B0604030504040204" pitchFamily="50" charset="-128"/>
              </a:rPr>
              <a:t>",</a:t>
            </a:r>
          </a:p>
          <a:p>
            <a:r>
              <a:rPr lang="en-US" altLang="ja-JP" dirty="0">
                <a:solidFill>
                  <a:schemeClr val="accent2">
                    <a:lumMod val="50000"/>
                  </a:schemeClr>
                </a:solidFill>
                <a:latin typeface="Meiryo UI" panose="020B0604030504040204" pitchFamily="50" charset="-128"/>
                <a:ea typeface="Meiryo UI" panose="020B0604030504040204" pitchFamily="50" charset="-128"/>
              </a:rPr>
              <a:t> </a:t>
            </a:r>
            <a:r>
              <a:rPr lang="en-US" altLang="ja-JP" dirty="0" smtClean="0">
                <a:solidFill>
                  <a:schemeClr val="accent2">
                    <a:lumMod val="50000"/>
                  </a:schemeClr>
                </a:solidFill>
                <a:latin typeface="Meiryo UI" panose="020B0604030504040204" pitchFamily="50" charset="-128"/>
                <a:ea typeface="Meiryo UI" panose="020B0604030504040204" pitchFamily="50" charset="-128"/>
              </a:rPr>
              <a:t>           </a:t>
            </a:r>
            <a:r>
              <a:rPr lang="en-US" altLang="ja-JP" dirty="0">
                <a:solidFill>
                  <a:schemeClr val="accent2">
                    <a:lumMod val="50000"/>
                  </a:schemeClr>
                </a:solidFill>
                <a:latin typeface="Meiryo UI" panose="020B0604030504040204" pitchFamily="50" charset="-128"/>
                <a:ea typeface="Meiryo UI" panose="020B0604030504040204" pitchFamily="50" charset="-128"/>
              </a:rPr>
              <a:t>"Action": "</a:t>
            </a:r>
            <a:r>
              <a:rPr lang="en-US" altLang="ja-JP" dirty="0" err="1" smtClean="0">
                <a:solidFill>
                  <a:schemeClr val="accent2">
                    <a:lumMod val="50000"/>
                  </a:schemeClr>
                </a:solidFill>
                <a:latin typeface="Meiryo UI" panose="020B0604030504040204" pitchFamily="50" charset="-128"/>
                <a:ea typeface="Meiryo UI" panose="020B0604030504040204" pitchFamily="50" charset="-128"/>
              </a:rPr>
              <a:t>sts:AssumeRole</a:t>
            </a:r>
            <a:r>
              <a:rPr lang="en-US" altLang="ja-JP" dirty="0">
                <a:solidFill>
                  <a:schemeClr val="accent2">
                    <a:lumMod val="50000"/>
                  </a:schemeClr>
                </a:solidFill>
                <a:latin typeface="Meiryo UI" panose="020B0604030504040204" pitchFamily="50" charset="-128"/>
                <a:ea typeface="Meiryo UI" panose="020B0604030504040204" pitchFamily="50" charset="-128"/>
              </a:rPr>
              <a:t>",</a:t>
            </a:r>
          </a:p>
          <a:p>
            <a:r>
              <a:rPr lang="en-US" altLang="ja-JP" dirty="0">
                <a:solidFill>
                  <a:schemeClr val="accent2">
                    <a:lumMod val="50000"/>
                  </a:schemeClr>
                </a:solidFill>
                <a:latin typeface="Meiryo UI" panose="020B0604030504040204" pitchFamily="50" charset="-128"/>
                <a:ea typeface="Meiryo UI" panose="020B0604030504040204" pitchFamily="50" charset="-128"/>
              </a:rPr>
              <a:t>            "</a:t>
            </a:r>
            <a:r>
              <a:rPr lang="en-US" altLang="ja-JP" dirty="0" smtClean="0">
                <a:solidFill>
                  <a:schemeClr val="accent2">
                    <a:lumMod val="50000"/>
                  </a:schemeClr>
                </a:solidFill>
                <a:latin typeface="Meiryo UI" panose="020B0604030504040204" pitchFamily="50" charset="-128"/>
                <a:ea typeface="Meiryo UI" panose="020B0604030504040204" pitchFamily="50" charset="-128"/>
              </a:rPr>
              <a:t>Resource</a:t>
            </a:r>
            <a:r>
              <a:rPr lang="en-US" altLang="ja-JP" dirty="0">
                <a:solidFill>
                  <a:schemeClr val="accent2">
                    <a:lumMod val="50000"/>
                  </a:schemeClr>
                </a:solidFill>
                <a:latin typeface="Meiryo UI" panose="020B0604030504040204" pitchFamily="50" charset="-128"/>
                <a:ea typeface="Meiryo UI" panose="020B0604030504040204" pitchFamily="50" charset="-128"/>
              </a:rPr>
              <a:t>": [</a:t>
            </a:r>
          </a:p>
          <a:p>
            <a:r>
              <a:rPr lang="en-US" altLang="ja-JP" dirty="0">
                <a:solidFill>
                  <a:schemeClr val="accent2">
                    <a:lumMod val="50000"/>
                  </a:schemeClr>
                </a:solidFill>
                <a:latin typeface="Meiryo UI" panose="020B0604030504040204" pitchFamily="50" charset="-128"/>
                <a:ea typeface="Meiryo UI" panose="020B0604030504040204" pitchFamily="50" charset="-128"/>
              </a:rPr>
              <a:t>                </a:t>
            </a:r>
            <a:r>
              <a:rPr lang="en-US" altLang="ja-JP" b="1" u="sng" dirty="0" smtClean="0">
                <a:solidFill>
                  <a:schemeClr val="accent4"/>
                </a:solidFill>
                <a:latin typeface="Meiryo UI" panose="020B0604030504040204" pitchFamily="50" charset="-128"/>
                <a:ea typeface="Meiryo UI" panose="020B0604030504040204" pitchFamily="50" charset="-128"/>
              </a:rPr>
              <a:t>{※</a:t>
            </a:r>
            <a:r>
              <a:rPr lang="en-US" altLang="ja-JP" b="1" u="sng" dirty="0" smtClean="0">
                <a:solidFill>
                  <a:schemeClr val="accent4"/>
                </a:solidFill>
                <a:latin typeface="Meiryo UI" panose="020B0604030504040204" pitchFamily="50" charset="-128"/>
                <a:ea typeface="Meiryo UI" panose="020B0604030504040204" pitchFamily="50" charset="-128"/>
              </a:rPr>
              <a:t>No,1</a:t>
            </a:r>
            <a:r>
              <a:rPr lang="ja-JP" altLang="en-US" b="1" u="sng" dirty="0" smtClean="0">
                <a:solidFill>
                  <a:schemeClr val="accent4"/>
                </a:solidFill>
                <a:latin typeface="Meiryo UI" panose="020B0604030504040204" pitchFamily="50" charset="-128"/>
                <a:ea typeface="Meiryo UI" panose="020B0604030504040204" pitchFamily="50" charset="-128"/>
              </a:rPr>
              <a:t>の</a:t>
            </a:r>
            <a:r>
              <a:rPr lang="ja-JP" altLang="en-US" b="1" u="sng" dirty="0" smtClean="0">
                <a:solidFill>
                  <a:schemeClr val="accent4"/>
                </a:solidFill>
                <a:latin typeface="Meiryo UI" panose="020B0604030504040204" pitchFamily="50" charset="-128"/>
                <a:ea typeface="Meiryo UI" panose="020B0604030504040204" pitchFamily="50" charset="-128"/>
              </a:rPr>
              <a:t>手順で作成したスイッチロール先</a:t>
            </a:r>
            <a:r>
              <a:rPr lang="en-US" altLang="ja-JP" b="1" u="sng" dirty="0" smtClean="0">
                <a:solidFill>
                  <a:schemeClr val="accent4"/>
                </a:solidFill>
                <a:latin typeface="Meiryo UI" panose="020B0604030504040204" pitchFamily="50" charset="-128"/>
                <a:ea typeface="Meiryo UI" panose="020B0604030504040204" pitchFamily="50" charset="-128"/>
              </a:rPr>
              <a:t>IAM</a:t>
            </a:r>
            <a:r>
              <a:rPr lang="ja-JP" altLang="en-US" b="1" u="sng" dirty="0" smtClean="0">
                <a:solidFill>
                  <a:schemeClr val="accent4"/>
                </a:solidFill>
                <a:latin typeface="Meiryo UI" panose="020B0604030504040204" pitchFamily="50" charset="-128"/>
                <a:ea typeface="Meiryo UI" panose="020B0604030504040204" pitchFamily="50" charset="-128"/>
              </a:rPr>
              <a:t>ロールの</a:t>
            </a:r>
            <a:r>
              <a:rPr lang="en-US" altLang="ja-JP" b="1" u="sng" dirty="0" smtClean="0">
                <a:solidFill>
                  <a:schemeClr val="accent4"/>
                </a:solidFill>
                <a:latin typeface="Meiryo UI" panose="020B0604030504040204" pitchFamily="50" charset="-128"/>
                <a:ea typeface="Meiryo UI" panose="020B0604030504040204" pitchFamily="50" charset="-128"/>
              </a:rPr>
              <a:t>ARN}</a:t>
            </a:r>
            <a:endParaRPr lang="en-US" altLang="ja-JP" b="1" u="sng" dirty="0">
              <a:solidFill>
                <a:schemeClr val="accent4"/>
              </a:solidFill>
              <a:latin typeface="Meiryo UI" panose="020B0604030504040204" pitchFamily="50" charset="-128"/>
              <a:ea typeface="Meiryo UI" panose="020B0604030504040204" pitchFamily="50" charset="-128"/>
            </a:endParaRPr>
          </a:p>
          <a:p>
            <a:r>
              <a:rPr lang="en-US" altLang="ja-JP" dirty="0">
                <a:solidFill>
                  <a:schemeClr val="accent2">
                    <a:lumMod val="50000"/>
                  </a:schemeClr>
                </a:solidFill>
                <a:latin typeface="Meiryo UI" panose="020B0604030504040204" pitchFamily="50" charset="-128"/>
                <a:ea typeface="Meiryo UI" panose="020B0604030504040204" pitchFamily="50" charset="-128"/>
              </a:rPr>
              <a:t>            ]</a:t>
            </a:r>
          </a:p>
          <a:p>
            <a:r>
              <a:rPr lang="en-US" altLang="ja-JP" dirty="0">
                <a:solidFill>
                  <a:schemeClr val="accent2">
                    <a:lumMod val="50000"/>
                  </a:schemeClr>
                </a:solidFill>
                <a:latin typeface="Meiryo UI" panose="020B0604030504040204" pitchFamily="50" charset="-128"/>
                <a:ea typeface="Meiryo UI" panose="020B0604030504040204" pitchFamily="50" charset="-128"/>
              </a:rPr>
              <a:t>        }</a:t>
            </a:r>
          </a:p>
          <a:p>
            <a:r>
              <a:rPr lang="en-US" altLang="ja-JP" dirty="0">
                <a:solidFill>
                  <a:schemeClr val="accent2">
                    <a:lumMod val="50000"/>
                  </a:schemeClr>
                </a:solidFill>
                <a:latin typeface="Meiryo UI" panose="020B0604030504040204" pitchFamily="50" charset="-128"/>
                <a:ea typeface="Meiryo UI" panose="020B0604030504040204" pitchFamily="50" charset="-128"/>
              </a:rPr>
              <a:t>    ]</a:t>
            </a:r>
          </a:p>
          <a:p>
            <a:r>
              <a:rPr lang="en-US" altLang="ja-JP" dirty="0">
                <a:solidFill>
                  <a:schemeClr val="accent2">
                    <a:lumMod val="50000"/>
                  </a:schemeClr>
                </a:solidFill>
                <a:latin typeface="Meiryo UI" panose="020B0604030504040204" pitchFamily="50" charset="-128"/>
                <a:ea typeface="Meiryo UI" panose="020B0604030504040204" pitchFamily="50" charset="-128"/>
              </a:rPr>
              <a:t>}</a:t>
            </a:r>
          </a:p>
        </p:txBody>
      </p:sp>
      <p:sp>
        <p:nvSpPr>
          <p:cNvPr id="6" name="正方形/長方形 5"/>
          <p:cNvSpPr/>
          <p:nvPr/>
        </p:nvSpPr>
        <p:spPr>
          <a:xfrm>
            <a:off x="172188" y="5395041"/>
            <a:ext cx="11844000" cy="1015663"/>
          </a:xfrm>
          <a:prstGeom prst="rect">
            <a:avLst/>
          </a:prstGeom>
          <a:noFill/>
        </p:spPr>
        <p:txBody>
          <a:bodyPr wrap="square">
            <a:spAutoFit/>
          </a:bodyPr>
          <a:lstStyle/>
          <a:p>
            <a:pPr fontAlgn="base">
              <a:spcBef>
                <a:spcPct val="0"/>
              </a:spcBef>
              <a:spcAft>
                <a:spcPct val="0"/>
              </a:spcAft>
            </a:pPr>
            <a:r>
              <a:rPr lang="en-US" altLang="ja-JP" sz="20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rPr>
              <a:t>　</a:t>
            </a:r>
            <a:r>
              <a:rPr lang="en-US" altLang="ja-JP" sz="2000" b="1" u="sng" dirty="0" smtClean="0">
                <a:solidFill>
                  <a:schemeClr val="accent4"/>
                </a:solidFill>
                <a:latin typeface="Meiryo UI" panose="020B0604030504040204" pitchFamily="50" charset="-128"/>
                <a:ea typeface="Meiryo UI" panose="020B0604030504040204" pitchFamily="50" charset="-128"/>
              </a:rPr>
              <a:t>“</a:t>
            </a:r>
            <a:r>
              <a:rPr lang="en-US" altLang="ja-JP" sz="2000" b="1" u="sng" dirty="0" err="1">
                <a:solidFill>
                  <a:schemeClr val="accent4"/>
                </a:solidFill>
                <a:latin typeface="Meiryo UI" panose="020B0604030504040204" pitchFamily="50" charset="-128"/>
                <a:ea typeface="Meiryo UI" panose="020B0604030504040204" pitchFamily="50" charset="-128"/>
              </a:rPr>
              <a:t>sts:AssumeRole</a:t>
            </a:r>
            <a:r>
              <a:rPr lang="en-US" altLang="ja-JP" sz="2000" b="1" u="sng" dirty="0" smtClean="0">
                <a:solidFill>
                  <a:schemeClr val="accent4"/>
                </a:solidFill>
                <a:latin typeface="Meiryo UI" panose="020B0604030504040204" pitchFamily="50" charset="-128"/>
                <a:ea typeface="Meiryo UI" panose="020B0604030504040204" pitchFamily="50" charset="-128"/>
              </a:rPr>
              <a:t>”</a:t>
            </a:r>
            <a:r>
              <a:rPr lang="ja-JP" altLang="en-US" sz="2000" b="1" u="sng" dirty="0" smtClean="0">
                <a:solidFill>
                  <a:schemeClr val="accent4"/>
                </a:solidFill>
                <a:latin typeface="Meiryo UI" panose="020B0604030504040204" pitchFamily="50" charset="-128"/>
                <a:ea typeface="Meiryo UI" panose="020B0604030504040204" pitchFamily="50" charset="-128"/>
              </a:rPr>
              <a:t>以外の</a:t>
            </a:r>
            <a:r>
              <a:rPr lang="en-US" altLang="ja-JP" sz="20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Action</a:t>
            </a:r>
            <a:r>
              <a:rPr lang="ja-JP" altLang="en-US" sz="20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を許可した場合</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、および</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当該</a:t>
            </a:r>
            <a:r>
              <a:rPr lang="en-US" altLang="ja-JP" sz="20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グループに紐づくテナントアカウント以外の</a:t>
            </a:r>
            <a:r>
              <a:rPr lang="en-US" altLang="ja-JP" sz="20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ロール（</a:t>
            </a:r>
            <a:r>
              <a:rPr lang="en-US" altLang="ja-JP" sz="20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ARN</a:t>
            </a:r>
            <a:r>
              <a:rPr lang="ja-JP" altLang="en-US" sz="20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）を、</a:t>
            </a:r>
            <a:r>
              <a:rPr lang="en-US" altLang="ja-JP" sz="20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No,</a:t>
            </a:r>
            <a:r>
              <a:rPr lang="ja-JP" altLang="en-US" sz="20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３で例外登録せずに指定した</a:t>
            </a:r>
            <a:r>
              <a:rPr lang="ja-JP" altLang="en-US" sz="20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場合</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、検知修復の対象となり、</a:t>
            </a:r>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グループにアタッチすることができません。</a:t>
            </a:r>
            <a:endPar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67137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正方形/長方形 69"/>
          <p:cNvSpPr/>
          <p:nvPr/>
        </p:nvSpPr>
        <p:spPr>
          <a:xfrm>
            <a:off x="4007886" y="1629030"/>
            <a:ext cx="1045212" cy="1497028"/>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8" name="正方形/長方形 107"/>
          <p:cNvSpPr/>
          <p:nvPr/>
        </p:nvSpPr>
        <p:spPr>
          <a:xfrm>
            <a:off x="9441344" y="4320728"/>
            <a:ext cx="2076395" cy="1497028"/>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正方形/長方形 86"/>
          <p:cNvSpPr/>
          <p:nvPr/>
        </p:nvSpPr>
        <p:spPr>
          <a:xfrm>
            <a:off x="8093197" y="1606610"/>
            <a:ext cx="1122524" cy="4211146"/>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楕円 79"/>
          <p:cNvSpPr/>
          <p:nvPr/>
        </p:nvSpPr>
        <p:spPr>
          <a:xfrm>
            <a:off x="7256721" y="3944471"/>
            <a:ext cx="696776" cy="2147676"/>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正方形/長方形 56"/>
          <p:cNvSpPr/>
          <p:nvPr/>
        </p:nvSpPr>
        <p:spPr>
          <a:xfrm>
            <a:off x="5676700" y="4320728"/>
            <a:ext cx="1425284" cy="1497028"/>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 name="正方形/長方形 54"/>
          <p:cNvSpPr/>
          <p:nvPr/>
        </p:nvSpPr>
        <p:spPr>
          <a:xfrm>
            <a:off x="3747036" y="4320728"/>
            <a:ext cx="1607095" cy="1497028"/>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正方形/長方形 2"/>
          <p:cNvSpPr/>
          <p:nvPr/>
        </p:nvSpPr>
        <p:spPr>
          <a:xfrm>
            <a:off x="812626" y="1646839"/>
            <a:ext cx="2628679"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テキスト プレースホルダー 1"/>
          <p:cNvSpPr>
            <a:spLocks noGrp="1"/>
          </p:cNvSpPr>
          <p:nvPr>
            <p:ph type="body" sz="quarter" idx="10"/>
          </p:nvPr>
        </p:nvSpPr>
        <p:spPr/>
        <p:txBody>
          <a:bodyPr>
            <a:normAutofit/>
          </a:bodyPr>
          <a:lstStyle/>
          <a:p>
            <a:r>
              <a:rPr lang="ja-JP" altLang="en-US" dirty="0"/>
              <a:t>全体像</a:t>
            </a:r>
          </a:p>
        </p:txBody>
      </p:sp>
      <p:sp>
        <p:nvSpPr>
          <p:cNvPr id="4" name="Rectangle 34">
            <a:extLst>
              <a:ext uri="{FF2B5EF4-FFF2-40B4-BE49-F238E27FC236}">
                <a16:creationId xmlns:a16="http://schemas.microsoft.com/office/drawing/2014/main" id="{CE7F7081-419C-2E4F-A999-2923C4338FC0}"/>
              </a:ext>
            </a:extLst>
          </p:cNvPr>
          <p:cNvSpPr/>
          <p:nvPr/>
        </p:nvSpPr>
        <p:spPr>
          <a:xfrm>
            <a:off x="524629" y="980646"/>
            <a:ext cx="11150296" cy="24348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sp>
        <p:nvSpPr>
          <p:cNvPr id="6" name="正方形/長方形 5"/>
          <p:cNvSpPr/>
          <p:nvPr/>
        </p:nvSpPr>
        <p:spPr>
          <a:xfrm>
            <a:off x="854829" y="1002145"/>
            <a:ext cx="2653604" cy="3656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2000"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rPr>
              <a:t>管理アカウント</a:t>
            </a:r>
            <a:endParaRPr lang="en-US" altLang="ja-JP" sz="2000"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7"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384929" y="848840"/>
            <a:ext cx="469900" cy="469900"/>
          </a:xfrm>
          <a:prstGeom prst="rect">
            <a:avLst/>
          </a:prstGeom>
        </p:spPr>
      </p:pic>
      <p:pic>
        <p:nvPicPr>
          <p:cNvPr id="8"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1222381" y="1845169"/>
            <a:ext cx="483586" cy="469900"/>
          </a:xfrm>
          <a:prstGeom prst="rect">
            <a:avLst/>
          </a:prstGeom>
        </p:spPr>
      </p:pic>
      <p:pic>
        <p:nvPicPr>
          <p:cNvPr id="9"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1845667" y="1845169"/>
            <a:ext cx="483586" cy="469900"/>
          </a:xfrm>
          <a:prstGeom prst="rect">
            <a:avLst/>
          </a:prstGeom>
        </p:spPr>
      </p:pic>
      <p:sp>
        <p:nvSpPr>
          <p:cNvPr id="13" name="正方形/長方形 12"/>
          <p:cNvSpPr/>
          <p:nvPr/>
        </p:nvSpPr>
        <p:spPr>
          <a:xfrm>
            <a:off x="2366307" y="1836243"/>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14" name="正方形/長方形 13"/>
          <p:cNvSpPr/>
          <p:nvPr/>
        </p:nvSpPr>
        <p:spPr>
          <a:xfrm>
            <a:off x="667078" y="2402388"/>
            <a:ext cx="2774227" cy="63070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プリセット</a:t>
            </a:r>
            <a:r>
              <a:rPr lang="ja-JP" altLang="en-US" dirty="0">
                <a:solidFill>
                  <a:schemeClr val="accent2">
                    <a:lumMod val="50000"/>
                  </a:schemeClr>
                </a:solidFill>
                <a:latin typeface="Meiryo UI" panose="020B0604030504040204" pitchFamily="50" charset="-128"/>
                <a:ea typeface="Meiryo UI" panose="020B0604030504040204" pitchFamily="50" charset="-128"/>
              </a:rPr>
              <a:t>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グループ</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（例：</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管理、テナント管理、</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endParaRPr kumimoji="1" lang="ja-JP" altLang="en-US"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5" name="Rectangle 34">
            <a:extLst>
              <a:ext uri="{FF2B5EF4-FFF2-40B4-BE49-F238E27FC236}">
                <a16:creationId xmlns:a16="http://schemas.microsoft.com/office/drawing/2014/main" id="{CE7F7081-419C-2E4F-A999-2923C4338FC0}"/>
              </a:ext>
            </a:extLst>
          </p:cNvPr>
          <p:cNvSpPr/>
          <p:nvPr/>
        </p:nvSpPr>
        <p:spPr>
          <a:xfrm>
            <a:off x="524629" y="3943504"/>
            <a:ext cx="11150296" cy="21536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pic>
        <p:nvPicPr>
          <p:cNvPr id="16"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384929" y="3713454"/>
            <a:ext cx="469900" cy="469900"/>
          </a:xfrm>
          <a:prstGeom prst="rect">
            <a:avLst/>
          </a:prstGeom>
        </p:spPr>
      </p:pic>
      <p:sp>
        <p:nvSpPr>
          <p:cNvPr id="17" name="正方形/長方形 16"/>
          <p:cNvSpPr/>
          <p:nvPr/>
        </p:nvSpPr>
        <p:spPr>
          <a:xfrm>
            <a:off x="812626" y="4320728"/>
            <a:ext cx="2628679"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p:nvSpPr>
        <p:spPr>
          <a:xfrm>
            <a:off x="4870545" y="4606377"/>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pic>
        <p:nvPicPr>
          <p:cNvPr id="23"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1236067" y="4606377"/>
            <a:ext cx="469900" cy="469900"/>
          </a:xfrm>
          <a:prstGeom prst="rect">
            <a:avLst/>
          </a:prstGeom>
        </p:spPr>
      </p:pic>
      <p:pic>
        <p:nvPicPr>
          <p:cNvPr id="24"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1852510" y="4606377"/>
            <a:ext cx="469900" cy="469900"/>
          </a:xfrm>
          <a:prstGeom prst="rect">
            <a:avLst/>
          </a:prstGeom>
        </p:spPr>
      </p:pic>
      <p:cxnSp>
        <p:nvCxnSpPr>
          <p:cNvPr id="29" name="直線矢印コネクタ 28"/>
          <p:cNvCxnSpPr>
            <a:stCxn id="8" idx="2"/>
            <a:endCxn id="23" idx="0"/>
          </p:cNvCxnSpPr>
          <p:nvPr/>
        </p:nvCxnSpPr>
        <p:spPr>
          <a:xfrm>
            <a:off x="1464174" y="2315069"/>
            <a:ext cx="6843" cy="2291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直線矢印コネクタ 29"/>
          <p:cNvCxnSpPr>
            <a:stCxn id="9" idx="2"/>
            <a:endCxn id="24" idx="0"/>
          </p:cNvCxnSpPr>
          <p:nvPr/>
        </p:nvCxnSpPr>
        <p:spPr>
          <a:xfrm>
            <a:off x="2087460" y="2315069"/>
            <a:ext cx="0" cy="2291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42"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6102719" y="4632314"/>
            <a:ext cx="469900" cy="469900"/>
          </a:xfrm>
          <a:prstGeom prst="rect">
            <a:avLst/>
          </a:prstGeom>
        </p:spPr>
      </p:pic>
      <p:pic>
        <p:nvPicPr>
          <p:cNvPr id="43"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8389749" y="4622051"/>
            <a:ext cx="469900" cy="469900"/>
          </a:xfrm>
          <a:prstGeom prst="rect">
            <a:avLst/>
          </a:prstGeom>
        </p:spPr>
      </p:pic>
      <p:pic>
        <p:nvPicPr>
          <p:cNvPr id="44"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8376063" y="1992130"/>
            <a:ext cx="483586" cy="469900"/>
          </a:xfrm>
          <a:prstGeom prst="rect">
            <a:avLst/>
          </a:prstGeom>
        </p:spPr>
      </p:pic>
      <p:pic>
        <p:nvPicPr>
          <p:cNvPr id="47" name="Graphic 52">
            <a:extLst>
              <a:ext uri="{FF2B5EF4-FFF2-40B4-BE49-F238E27FC236}">
                <a16:creationId xmlns:a16="http://schemas.microsoft.com/office/drawing/2014/main" id="{90D5A9DB-EC7C-6342-9486-0A731DEC214E}"/>
              </a:ext>
            </a:extLst>
          </p:cNvPr>
          <p:cNvPicPr>
            <a:picLocks noChangeAspect="1"/>
          </p:cNvPicPr>
          <p:nvPr/>
        </p:nvPicPr>
        <p:blipFill>
          <a:blip r:embed="rId37">
            <a:extLst>
              <a:ext uri="{96DAC541-7B7A-43D3-8B79-37D633B846F1}">
                <asvg:svgBlip xmlns:asvg="http://schemas.microsoft.com/office/drawing/2016/SVG/main" xmlns="" r:embed="rId29"/>
              </a:ext>
            </a:extLst>
          </a:blip>
          <a:stretch>
            <a:fillRect/>
          </a:stretch>
        </p:blipFill>
        <p:spPr>
          <a:xfrm>
            <a:off x="3847014" y="4615303"/>
            <a:ext cx="469900" cy="469900"/>
          </a:xfrm>
          <a:prstGeom prst="rect">
            <a:avLst/>
          </a:prstGeom>
        </p:spPr>
      </p:pic>
      <p:pic>
        <p:nvPicPr>
          <p:cNvPr id="48" name="Graphic 52">
            <a:extLst>
              <a:ext uri="{FF2B5EF4-FFF2-40B4-BE49-F238E27FC236}">
                <a16:creationId xmlns:a16="http://schemas.microsoft.com/office/drawing/2014/main" id="{90D5A9DB-EC7C-6342-9486-0A731DEC214E}"/>
              </a:ext>
            </a:extLst>
          </p:cNvPr>
          <p:cNvPicPr>
            <a:picLocks noChangeAspect="1"/>
          </p:cNvPicPr>
          <p:nvPr/>
        </p:nvPicPr>
        <p:blipFill>
          <a:blip r:embed="rId37">
            <a:extLst>
              <a:ext uri="{96DAC541-7B7A-43D3-8B79-37D633B846F1}">
                <asvg:svgBlip xmlns:asvg="http://schemas.microsoft.com/office/drawing/2016/SVG/main" xmlns="" r:embed="rId29"/>
              </a:ext>
            </a:extLst>
          </a:blip>
          <a:stretch>
            <a:fillRect/>
          </a:stretch>
        </p:blipFill>
        <p:spPr>
          <a:xfrm>
            <a:off x="4406009" y="4615985"/>
            <a:ext cx="469900" cy="469900"/>
          </a:xfrm>
          <a:prstGeom prst="rect">
            <a:avLst/>
          </a:prstGeom>
        </p:spPr>
      </p:pic>
      <p:sp>
        <p:nvSpPr>
          <p:cNvPr id="53" name="正方形/長方形 52"/>
          <p:cNvSpPr/>
          <p:nvPr/>
        </p:nvSpPr>
        <p:spPr>
          <a:xfrm>
            <a:off x="3772474" y="5240856"/>
            <a:ext cx="1512925"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4"/>
                </a:solidFill>
                <a:latin typeface="Meiryo UI" panose="020B0604030504040204" pitchFamily="50" charset="-128"/>
                <a:ea typeface="Meiryo UI" panose="020B0604030504040204" pitchFamily="50" charset="-128"/>
              </a:rPr>
              <a:t>IAM</a:t>
            </a:r>
            <a:r>
              <a:rPr lang="ja-JP" altLang="en-US" dirty="0" smtClean="0">
                <a:solidFill>
                  <a:schemeClr val="accent4"/>
                </a:solidFill>
                <a:latin typeface="Meiryo UI" panose="020B0604030504040204" pitchFamily="50" charset="-128"/>
                <a:ea typeface="Meiryo UI" panose="020B0604030504040204" pitchFamily="50" charset="-128"/>
              </a:rPr>
              <a:t>ポリシー</a:t>
            </a:r>
            <a:endParaRPr kumimoji="1" lang="en-US" altLang="ja-JP" dirty="0" smtClean="0">
              <a:solidFill>
                <a:schemeClr val="accent4"/>
              </a:solidFill>
              <a:latin typeface="Meiryo UI" panose="020B0604030504040204" pitchFamily="50" charset="-128"/>
              <a:ea typeface="Meiryo UI" panose="020B0604030504040204" pitchFamily="50" charset="-128"/>
            </a:endParaRPr>
          </a:p>
        </p:txBody>
      </p:sp>
      <p:sp>
        <p:nvSpPr>
          <p:cNvPr id="54" name="正方形/長方形 53"/>
          <p:cNvSpPr/>
          <p:nvPr/>
        </p:nvSpPr>
        <p:spPr>
          <a:xfrm>
            <a:off x="2366307" y="4530558"/>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56" name="楕円 55"/>
          <p:cNvSpPr/>
          <p:nvPr/>
        </p:nvSpPr>
        <p:spPr>
          <a:xfrm>
            <a:off x="3537831" y="4041320"/>
            <a:ext cx="544133" cy="49615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１</a:t>
            </a:r>
            <a:endParaRPr kumimoji="1" lang="ja-JP" altLang="en-US" b="1" dirty="0"/>
          </a:p>
        </p:txBody>
      </p:sp>
      <p:sp>
        <p:nvSpPr>
          <p:cNvPr id="58" name="正方形/長方形 57"/>
          <p:cNvSpPr/>
          <p:nvPr/>
        </p:nvSpPr>
        <p:spPr>
          <a:xfrm>
            <a:off x="5450503" y="5234970"/>
            <a:ext cx="1834374"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4"/>
                </a:solidFill>
                <a:latin typeface="Meiryo UI" panose="020B0604030504040204" pitchFamily="50" charset="-128"/>
                <a:ea typeface="Meiryo UI" panose="020B0604030504040204" pitchFamily="50" charset="-128"/>
              </a:rPr>
              <a:t>IAM</a:t>
            </a:r>
            <a:r>
              <a:rPr lang="ja-JP" altLang="en-US" dirty="0" smtClean="0">
                <a:solidFill>
                  <a:schemeClr val="accent4"/>
                </a:solidFill>
                <a:latin typeface="Meiryo UI" panose="020B0604030504040204" pitchFamily="50" charset="-128"/>
                <a:ea typeface="Meiryo UI" panose="020B0604030504040204" pitchFamily="50" charset="-128"/>
              </a:rPr>
              <a:t>ロール</a:t>
            </a:r>
            <a:endParaRPr lang="en-US" altLang="ja-JP" dirty="0" smtClean="0">
              <a:solidFill>
                <a:schemeClr val="accent4"/>
              </a:solidFill>
              <a:latin typeface="Meiryo UI" panose="020B0604030504040204" pitchFamily="50" charset="-128"/>
              <a:ea typeface="Meiryo UI" panose="020B0604030504040204" pitchFamily="50" charset="-128"/>
            </a:endParaRPr>
          </a:p>
          <a:p>
            <a:pPr algn="ctr"/>
            <a:r>
              <a:rPr kumimoji="1" lang="ja-JP" altLang="en-US" sz="1400" dirty="0" smtClean="0">
                <a:solidFill>
                  <a:schemeClr val="accent4"/>
                </a:solidFill>
                <a:latin typeface="Meiryo UI" panose="020B0604030504040204" pitchFamily="50" charset="-128"/>
                <a:ea typeface="Meiryo UI" panose="020B0604030504040204" pitchFamily="50" charset="-128"/>
              </a:rPr>
              <a:t>（</a:t>
            </a:r>
            <a:r>
              <a:rPr kumimoji="1" lang="en-US" altLang="ja-JP" sz="1400" dirty="0" smtClean="0">
                <a:solidFill>
                  <a:schemeClr val="accent4"/>
                </a:solidFill>
                <a:latin typeface="Meiryo UI" panose="020B0604030504040204" pitchFamily="50" charset="-128"/>
                <a:ea typeface="Meiryo UI" panose="020B0604030504040204" pitchFamily="50" charset="-128"/>
              </a:rPr>
              <a:t>AWS</a:t>
            </a:r>
            <a:r>
              <a:rPr kumimoji="1" lang="ja-JP" altLang="en-US" sz="1400" dirty="0" smtClean="0">
                <a:solidFill>
                  <a:schemeClr val="accent4"/>
                </a:solidFill>
                <a:latin typeface="Meiryo UI" panose="020B0604030504040204" pitchFamily="50" charset="-128"/>
                <a:ea typeface="Meiryo UI" panose="020B0604030504040204" pitchFamily="50" charset="-128"/>
              </a:rPr>
              <a:t>サービス用）</a:t>
            </a:r>
            <a:endParaRPr kumimoji="1" lang="en-US" altLang="ja-JP" sz="1400" dirty="0" smtClean="0">
              <a:solidFill>
                <a:schemeClr val="accent4"/>
              </a:solidFill>
              <a:latin typeface="Meiryo UI" panose="020B0604030504040204" pitchFamily="50" charset="-128"/>
              <a:ea typeface="Meiryo UI" panose="020B0604030504040204" pitchFamily="50" charset="-128"/>
            </a:endParaRPr>
          </a:p>
        </p:txBody>
      </p:sp>
      <p:sp>
        <p:nvSpPr>
          <p:cNvPr id="59" name="楕円 58"/>
          <p:cNvSpPr/>
          <p:nvPr/>
        </p:nvSpPr>
        <p:spPr>
          <a:xfrm>
            <a:off x="5467495" y="4041320"/>
            <a:ext cx="544133" cy="49615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２</a:t>
            </a:r>
            <a:endParaRPr kumimoji="1" lang="ja-JP" altLang="en-US" b="1" dirty="0"/>
          </a:p>
        </p:txBody>
      </p:sp>
      <p:sp>
        <p:nvSpPr>
          <p:cNvPr id="63" name="正方形/長方形 62"/>
          <p:cNvSpPr/>
          <p:nvPr/>
        </p:nvSpPr>
        <p:spPr>
          <a:xfrm>
            <a:off x="6790325" y="3587041"/>
            <a:ext cx="1834374"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sz="1400" dirty="0" smtClean="0">
              <a:solidFill>
                <a:schemeClr val="accent4"/>
              </a:solidFill>
              <a:latin typeface="Meiryo UI" panose="020B0604030504040204" pitchFamily="50" charset="-128"/>
              <a:ea typeface="Meiryo UI" panose="020B0604030504040204" pitchFamily="50" charset="-128"/>
            </a:endParaRPr>
          </a:p>
        </p:txBody>
      </p:sp>
      <p:pic>
        <p:nvPicPr>
          <p:cNvPr id="64" name="Graphic 44">
            <a:extLst>
              <a:ext uri="{FF2B5EF4-FFF2-40B4-BE49-F238E27FC236}">
                <a16:creationId xmlns:a16="http://schemas.microsoft.com/office/drawing/2014/main" id="{E2DAEC15-20F6-3647-8A23-EC2BA0B080D7}"/>
              </a:ext>
            </a:extLst>
          </p:cNvPr>
          <p:cNvPicPr>
            <a:picLocks noChangeAspect="1"/>
          </p:cNvPicPr>
          <p:nvPr/>
        </p:nvPicPr>
        <p:blipFill>
          <a:blip r:embed="rId38">
            <a:extLst>
              <a:ext uri="{96DAC541-7B7A-43D3-8B79-37D633B846F1}">
                <asvg:svgBlip xmlns:asvg="http://schemas.microsoft.com/office/drawing/2016/SVG/main" xmlns="" r:embed="rId19"/>
              </a:ext>
            </a:extLst>
          </a:blip>
          <a:stretch>
            <a:fillRect/>
          </a:stretch>
        </p:blipFill>
        <p:spPr>
          <a:xfrm>
            <a:off x="7353619" y="4128719"/>
            <a:ext cx="514354" cy="514354"/>
          </a:xfrm>
          <a:prstGeom prst="rect">
            <a:avLst/>
          </a:prstGeom>
        </p:spPr>
      </p:pic>
      <p:pic>
        <p:nvPicPr>
          <p:cNvPr id="67" name="Graphic 142">
            <a:extLst>
              <a:ext uri="{FF2B5EF4-FFF2-40B4-BE49-F238E27FC236}">
                <a16:creationId xmlns:a16="http://schemas.microsoft.com/office/drawing/2014/main" id="{378405FD-C5E0-D148-AE92-5CA4FBB1F406}"/>
              </a:ext>
            </a:extLst>
          </p:cNvPr>
          <p:cNvPicPr>
            <a:picLocks noChangeAspect="1"/>
          </p:cNvPicPr>
          <p:nvPr/>
        </p:nvPicPr>
        <p:blipFill>
          <a:blip r:embed="rId39">
            <a:extLst>
              <a:ext uri="{96DAC541-7B7A-43D3-8B79-37D633B846F1}">
                <asvg:svgBlip xmlns:asvg="http://schemas.microsoft.com/office/drawing/2016/SVG/main" xmlns="" r:embed="rId21"/>
              </a:ext>
            </a:extLst>
          </a:blip>
          <a:stretch>
            <a:fillRect/>
          </a:stretch>
        </p:blipFill>
        <p:spPr>
          <a:xfrm>
            <a:off x="7353220" y="4708292"/>
            <a:ext cx="514354" cy="514354"/>
          </a:xfrm>
          <a:prstGeom prst="rect">
            <a:avLst/>
          </a:prstGeom>
        </p:spPr>
      </p:pic>
      <p:cxnSp>
        <p:nvCxnSpPr>
          <p:cNvPr id="71" name="直線矢印コネクタ 70"/>
          <p:cNvCxnSpPr>
            <a:stCxn id="42" idx="3"/>
            <a:endCxn id="64" idx="1"/>
          </p:cNvCxnSpPr>
          <p:nvPr/>
        </p:nvCxnSpPr>
        <p:spPr>
          <a:xfrm flipV="1">
            <a:off x="6572619" y="4385896"/>
            <a:ext cx="781000" cy="4813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直線矢印コネクタ 73"/>
          <p:cNvCxnSpPr>
            <a:stCxn id="42" idx="3"/>
            <a:endCxn id="67" idx="1"/>
          </p:cNvCxnSpPr>
          <p:nvPr/>
        </p:nvCxnSpPr>
        <p:spPr>
          <a:xfrm>
            <a:off x="6572619" y="4867264"/>
            <a:ext cx="780601" cy="982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9" name="正方形/長方形 78"/>
          <p:cNvSpPr/>
          <p:nvPr/>
        </p:nvSpPr>
        <p:spPr>
          <a:xfrm>
            <a:off x="854829" y="3931367"/>
            <a:ext cx="2653604" cy="3656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dirty="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rPr>
              <a:t>アカウント</a:t>
            </a:r>
            <a:endParaRPr lang="en-US" altLang="ja-JP" sz="20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81" name="正方形/長方形 80"/>
          <p:cNvSpPr/>
          <p:nvPr/>
        </p:nvSpPr>
        <p:spPr>
          <a:xfrm rot="5400000">
            <a:off x="7363316" y="5238556"/>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cxnSp>
        <p:nvCxnSpPr>
          <p:cNvPr id="82" name="直線矢印コネクタ 81"/>
          <p:cNvCxnSpPr/>
          <p:nvPr/>
        </p:nvCxnSpPr>
        <p:spPr>
          <a:xfrm>
            <a:off x="6633223" y="4916366"/>
            <a:ext cx="718489" cy="5207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6" name="正方形/長方形 85"/>
          <p:cNvSpPr/>
          <p:nvPr/>
        </p:nvSpPr>
        <p:spPr>
          <a:xfrm>
            <a:off x="6756969" y="5810516"/>
            <a:ext cx="1696280" cy="28398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AWS</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サービス</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88" name="楕円 87"/>
          <p:cNvSpPr/>
          <p:nvPr/>
        </p:nvSpPr>
        <p:spPr>
          <a:xfrm>
            <a:off x="7867574" y="1443323"/>
            <a:ext cx="544133" cy="49615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smtClean="0"/>
              <a:t>２</a:t>
            </a:r>
            <a:endParaRPr kumimoji="1" lang="ja-JP" altLang="en-US" b="1" dirty="0"/>
          </a:p>
        </p:txBody>
      </p:sp>
      <p:cxnSp>
        <p:nvCxnSpPr>
          <p:cNvPr id="89" name="直線矢印コネクタ 88"/>
          <p:cNvCxnSpPr>
            <a:stCxn id="44" idx="2"/>
            <a:endCxn id="43" idx="0"/>
          </p:cNvCxnSpPr>
          <p:nvPr/>
        </p:nvCxnSpPr>
        <p:spPr>
          <a:xfrm>
            <a:off x="8617856" y="2462030"/>
            <a:ext cx="6843" cy="21600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94"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4402599" y="1148739"/>
            <a:ext cx="467790" cy="467790"/>
          </a:xfrm>
          <a:prstGeom prst="rect">
            <a:avLst/>
          </a:prstGeom>
        </p:spPr>
      </p:pic>
      <p:pic>
        <p:nvPicPr>
          <p:cNvPr id="95"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4919956" y="1148739"/>
            <a:ext cx="467790" cy="467790"/>
          </a:xfrm>
          <a:prstGeom prst="rect">
            <a:avLst/>
          </a:prstGeom>
        </p:spPr>
      </p:pic>
      <p:pic>
        <p:nvPicPr>
          <p:cNvPr id="96"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5431844" y="1148739"/>
            <a:ext cx="467790" cy="467790"/>
          </a:xfrm>
          <a:prstGeom prst="rect">
            <a:avLst/>
          </a:prstGeom>
        </p:spPr>
      </p:pic>
      <p:pic>
        <p:nvPicPr>
          <p:cNvPr id="97"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5953579" y="1148739"/>
            <a:ext cx="467790" cy="467790"/>
          </a:xfrm>
          <a:prstGeom prst="rect">
            <a:avLst/>
          </a:prstGeom>
        </p:spPr>
      </p:pic>
      <p:sp>
        <p:nvSpPr>
          <p:cNvPr id="98" name="正方形/長方形 97"/>
          <p:cNvSpPr/>
          <p:nvPr/>
        </p:nvSpPr>
        <p:spPr>
          <a:xfrm>
            <a:off x="6475314" y="1138149"/>
            <a:ext cx="409041" cy="50231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99" name="正方形/長方形 98"/>
          <p:cNvSpPr/>
          <p:nvPr/>
        </p:nvSpPr>
        <p:spPr>
          <a:xfrm>
            <a:off x="4242835" y="1668811"/>
            <a:ext cx="2774227"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ユーザ</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100"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9796228" y="4524732"/>
            <a:ext cx="467790" cy="467790"/>
          </a:xfrm>
          <a:prstGeom prst="rect">
            <a:avLst/>
          </a:prstGeom>
        </p:spPr>
      </p:pic>
      <p:pic>
        <p:nvPicPr>
          <p:cNvPr id="101" name="Graphic 48">
            <a:extLst>
              <a:ext uri="{FF2B5EF4-FFF2-40B4-BE49-F238E27FC236}">
                <a16:creationId xmlns:a16="http://schemas.microsoft.com/office/drawing/2014/main" id="{D57544FC-CFAA-5546-A4DC-2BDF2AA8E3B5}"/>
              </a:ext>
            </a:extLst>
          </p:cNvPr>
          <p:cNvPicPr>
            <a:picLocks noChangeAspect="1"/>
          </p:cNvPicPr>
          <p:nvPr/>
        </p:nvPicPr>
        <p:blipFill>
          <a:blip r:embed="rId41">
            <a:extLst>
              <a:ext uri="{96DAC541-7B7A-43D3-8B79-37D633B846F1}">
                <asvg:svgBlip xmlns:asvg="http://schemas.microsoft.com/office/drawing/2016/SVG/main" xmlns="" r:embed="rId25"/>
              </a:ext>
            </a:extLst>
          </a:blip>
          <a:stretch>
            <a:fillRect/>
          </a:stretch>
        </p:blipFill>
        <p:spPr>
          <a:xfrm>
            <a:off x="10674289" y="4517879"/>
            <a:ext cx="469900" cy="469900"/>
          </a:xfrm>
          <a:prstGeom prst="rect">
            <a:avLst/>
          </a:prstGeom>
        </p:spPr>
      </p:pic>
      <p:cxnSp>
        <p:nvCxnSpPr>
          <p:cNvPr id="102" name="直線矢印コネクタ 101"/>
          <p:cNvCxnSpPr>
            <a:stCxn id="100" idx="3"/>
            <a:endCxn id="101" idx="1"/>
          </p:cNvCxnSpPr>
          <p:nvPr/>
        </p:nvCxnSpPr>
        <p:spPr>
          <a:xfrm flipV="1">
            <a:off x="10264018" y="4752829"/>
            <a:ext cx="410271" cy="57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9" name="楕円 108"/>
          <p:cNvSpPr/>
          <p:nvPr/>
        </p:nvSpPr>
        <p:spPr>
          <a:xfrm>
            <a:off x="9289625" y="4041320"/>
            <a:ext cx="544133" cy="49615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t>４</a:t>
            </a:r>
            <a:endParaRPr lang="en-US" altLang="ja-JP" b="1" dirty="0" smtClean="0"/>
          </a:p>
        </p:txBody>
      </p:sp>
      <p:sp>
        <p:nvSpPr>
          <p:cNvPr id="115" name="正方形/長方形 114"/>
          <p:cNvSpPr/>
          <p:nvPr/>
        </p:nvSpPr>
        <p:spPr>
          <a:xfrm>
            <a:off x="9267220" y="5234970"/>
            <a:ext cx="2518498"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4"/>
                </a:solidFill>
                <a:latin typeface="Meiryo UI" panose="020B0604030504040204" pitchFamily="50" charset="-128"/>
                <a:ea typeface="Meiryo UI" panose="020B0604030504040204" pitchFamily="50" charset="-128"/>
              </a:rPr>
              <a:t>IAM</a:t>
            </a:r>
            <a:r>
              <a:rPr lang="ja-JP" altLang="en-US" dirty="0" smtClean="0">
                <a:solidFill>
                  <a:schemeClr val="accent4"/>
                </a:solidFill>
                <a:latin typeface="Meiryo UI" panose="020B0604030504040204" pitchFamily="50" charset="-128"/>
                <a:ea typeface="Meiryo UI" panose="020B0604030504040204" pitchFamily="50" charset="-128"/>
              </a:rPr>
              <a:t>ユーザ・</a:t>
            </a:r>
            <a:endParaRPr lang="en-US" altLang="ja-JP" sz="1400" dirty="0">
              <a:solidFill>
                <a:schemeClr val="accent4"/>
              </a:solidFill>
              <a:latin typeface="Meiryo UI" panose="020B0604030504040204" pitchFamily="50" charset="-128"/>
              <a:ea typeface="Meiryo UI" panose="020B0604030504040204" pitchFamily="50" charset="-128"/>
            </a:endParaRPr>
          </a:p>
          <a:p>
            <a:pPr algn="ctr"/>
            <a:r>
              <a:rPr lang="ja-JP" altLang="en-US" dirty="0" smtClean="0">
                <a:solidFill>
                  <a:schemeClr val="accent4"/>
                </a:solidFill>
                <a:latin typeface="Meiryo UI" panose="020B0604030504040204" pitchFamily="50" charset="-128"/>
                <a:ea typeface="Meiryo UI" panose="020B0604030504040204" pitchFamily="50" charset="-128"/>
              </a:rPr>
              <a:t>アクセスキー／</a:t>
            </a:r>
            <a:endParaRPr lang="en-US" altLang="ja-JP" dirty="0" smtClean="0">
              <a:solidFill>
                <a:schemeClr val="accent4"/>
              </a:solidFill>
              <a:latin typeface="Meiryo UI" panose="020B0604030504040204" pitchFamily="50" charset="-128"/>
              <a:ea typeface="Meiryo UI" panose="020B0604030504040204" pitchFamily="50" charset="-128"/>
            </a:endParaRPr>
          </a:p>
          <a:p>
            <a:pPr algn="ctr"/>
            <a:r>
              <a:rPr lang="ja-JP" altLang="en-US" dirty="0" smtClean="0">
                <a:solidFill>
                  <a:schemeClr val="accent4"/>
                </a:solidFill>
                <a:latin typeface="Meiryo UI" panose="020B0604030504040204" pitchFamily="50" charset="-128"/>
                <a:ea typeface="Meiryo UI" panose="020B0604030504040204" pitchFamily="50" charset="-128"/>
              </a:rPr>
              <a:t>シークレットアクセスキー</a:t>
            </a:r>
            <a:endParaRPr lang="en-US" altLang="ja-JP" dirty="0" smtClean="0">
              <a:solidFill>
                <a:schemeClr val="accent4"/>
              </a:solidFill>
              <a:latin typeface="Meiryo UI" panose="020B0604030504040204" pitchFamily="50" charset="-128"/>
              <a:ea typeface="Meiryo UI" panose="020B0604030504040204" pitchFamily="50" charset="-128"/>
            </a:endParaRPr>
          </a:p>
        </p:txBody>
      </p:sp>
      <p:sp>
        <p:nvSpPr>
          <p:cNvPr id="60" name="正方形/長方形 59"/>
          <p:cNvSpPr/>
          <p:nvPr/>
        </p:nvSpPr>
        <p:spPr>
          <a:xfrm>
            <a:off x="3856428" y="3562241"/>
            <a:ext cx="1512925"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dirty="0" smtClean="0">
                <a:solidFill>
                  <a:srgbClr val="C00000"/>
                </a:solidFill>
                <a:latin typeface="Meiryo UI" panose="020B0604030504040204" pitchFamily="50" charset="-128"/>
                <a:ea typeface="Meiryo UI" panose="020B0604030504040204" pitchFamily="50" charset="-128"/>
              </a:rPr>
              <a:t>IAM</a:t>
            </a:r>
            <a:r>
              <a:rPr lang="ja-JP" altLang="en-US" dirty="0">
                <a:solidFill>
                  <a:srgbClr val="C00000"/>
                </a:solidFill>
                <a:latin typeface="Meiryo UI" panose="020B0604030504040204" pitchFamily="50" charset="-128"/>
                <a:ea typeface="Meiryo UI" panose="020B0604030504040204" pitchFamily="50" charset="-128"/>
              </a:rPr>
              <a:t>ポリシ</a:t>
            </a:r>
            <a:r>
              <a:rPr lang="ja-JP" altLang="en-US" dirty="0" smtClean="0">
                <a:solidFill>
                  <a:srgbClr val="C00000"/>
                </a:solidFill>
                <a:latin typeface="Meiryo UI" panose="020B0604030504040204" pitchFamily="50" charset="-128"/>
                <a:ea typeface="Meiryo UI" panose="020B0604030504040204" pitchFamily="50" charset="-128"/>
              </a:rPr>
              <a:t>ーの</a:t>
            </a:r>
            <a:r>
              <a:rPr lang="ja-JP" altLang="en-US" dirty="0">
                <a:solidFill>
                  <a:srgbClr val="C00000"/>
                </a:solidFill>
                <a:latin typeface="Meiryo UI" panose="020B0604030504040204" pitchFamily="50" charset="-128"/>
                <a:ea typeface="Meiryo UI" panose="020B0604030504040204" pitchFamily="50" charset="-128"/>
              </a:rPr>
              <a:t>作成</a:t>
            </a:r>
            <a:endParaRPr kumimoji="1" lang="en-US" altLang="ja-JP" dirty="0" smtClean="0">
              <a:solidFill>
                <a:srgbClr val="C00000"/>
              </a:solidFill>
              <a:latin typeface="Meiryo UI" panose="020B0604030504040204" pitchFamily="50" charset="-128"/>
              <a:ea typeface="Meiryo UI" panose="020B0604030504040204" pitchFamily="50" charset="-128"/>
            </a:endParaRPr>
          </a:p>
        </p:txBody>
      </p:sp>
      <p:sp>
        <p:nvSpPr>
          <p:cNvPr id="61" name="正方形/長方形 60"/>
          <p:cNvSpPr/>
          <p:nvPr/>
        </p:nvSpPr>
        <p:spPr>
          <a:xfrm>
            <a:off x="5763379" y="3562241"/>
            <a:ext cx="2058257"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dirty="0" smtClean="0">
                <a:solidFill>
                  <a:srgbClr val="C00000"/>
                </a:solidFill>
                <a:latin typeface="Meiryo UI" panose="020B0604030504040204" pitchFamily="50" charset="-128"/>
                <a:ea typeface="Meiryo UI" panose="020B0604030504040204" pitchFamily="50" charset="-128"/>
              </a:rPr>
              <a:t>AWS</a:t>
            </a:r>
            <a:r>
              <a:rPr kumimoji="1" lang="ja-JP" altLang="en-US" dirty="0" smtClean="0">
                <a:solidFill>
                  <a:srgbClr val="C00000"/>
                </a:solidFill>
                <a:latin typeface="Meiryo UI" panose="020B0604030504040204" pitchFamily="50" charset="-128"/>
                <a:ea typeface="Meiryo UI" panose="020B0604030504040204" pitchFamily="50" charset="-128"/>
              </a:rPr>
              <a:t>サービス用の</a:t>
            </a:r>
            <a:r>
              <a:rPr kumimoji="1" lang="en-US" altLang="ja-JP" dirty="0" smtClean="0">
                <a:solidFill>
                  <a:srgbClr val="C00000"/>
                </a:solidFill>
                <a:latin typeface="Meiryo UI" panose="020B0604030504040204" pitchFamily="50" charset="-128"/>
                <a:ea typeface="Meiryo UI" panose="020B0604030504040204" pitchFamily="50" charset="-128"/>
              </a:rPr>
              <a:t>IAM</a:t>
            </a:r>
            <a:r>
              <a:rPr kumimoji="1" lang="ja-JP" altLang="en-US" dirty="0" smtClean="0">
                <a:solidFill>
                  <a:srgbClr val="C00000"/>
                </a:solidFill>
                <a:latin typeface="Meiryo UI" panose="020B0604030504040204" pitchFamily="50" charset="-128"/>
                <a:ea typeface="Meiryo UI" panose="020B0604030504040204" pitchFamily="50" charset="-128"/>
              </a:rPr>
              <a:t>ロールの作成</a:t>
            </a:r>
            <a:endParaRPr kumimoji="1" lang="en-US" altLang="ja-JP" dirty="0" smtClean="0">
              <a:solidFill>
                <a:srgbClr val="C00000"/>
              </a:solidFill>
              <a:latin typeface="Meiryo UI" panose="020B0604030504040204" pitchFamily="50" charset="-128"/>
              <a:ea typeface="Meiryo UI" panose="020B0604030504040204" pitchFamily="50" charset="-128"/>
            </a:endParaRPr>
          </a:p>
        </p:txBody>
      </p:sp>
      <p:sp>
        <p:nvSpPr>
          <p:cNvPr id="62" name="正方形/長方形 61"/>
          <p:cNvSpPr/>
          <p:nvPr/>
        </p:nvSpPr>
        <p:spPr>
          <a:xfrm>
            <a:off x="8139640" y="987088"/>
            <a:ext cx="1909391"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smtClean="0">
                <a:solidFill>
                  <a:srgbClr val="C00000"/>
                </a:solidFill>
                <a:latin typeface="Meiryo UI" panose="020B0604030504040204" pitchFamily="50" charset="-128"/>
                <a:ea typeface="Meiryo UI" panose="020B0604030504040204" pitchFamily="50" charset="-128"/>
              </a:rPr>
              <a:t>IAM</a:t>
            </a:r>
            <a:r>
              <a:rPr lang="ja-JP" altLang="en-US" dirty="0" smtClean="0">
                <a:solidFill>
                  <a:srgbClr val="C00000"/>
                </a:solidFill>
                <a:latin typeface="Meiryo UI" panose="020B0604030504040204" pitchFamily="50" charset="-128"/>
                <a:ea typeface="Meiryo UI" panose="020B0604030504040204" pitchFamily="50" charset="-128"/>
              </a:rPr>
              <a:t>ユーザ用</a:t>
            </a:r>
            <a:r>
              <a:rPr kumimoji="1" lang="ja-JP" altLang="en-US" dirty="0" smtClean="0">
                <a:solidFill>
                  <a:srgbClr val="C00000"/>
                </a:solidFill>
                <a:latin typeface="Meiryo UI" panose="020B0604030504040204" pitchFamily="50" charset="-128"/>
                <a:ea typeface="Meiryo UI" panose="020B0604030504040204" pitchFamily="50" charset="-128"/>
              </a:rPr>
              <a:t>の</a:t>
            </a:r>
            <a:r>
              <a:rPr kumimoji="1" lang="en-US" altLang="ja-JP" dirty="0" smtClean="0">
                <a:solidFill>
                  <a:srgbClr val="C00000"/>
                </a:solidFill>
                <a:latin typeface="Meiryo UI" panose="020B0604030504040204" pitchFamily="50" charset="-128"/>
                <a:ea typeface="Meiryo UI" panose="020B0604030504040204" pitchFamily="50" charset="-128"/>
              </a:rPr>
              <a:t>IAM</a:t>
            </a:r>
            <a:r>
              <a:rPr kumimoji="1" lang="ja-JP" altLang="en-US" dirty="0" smtClean="0">
                <a:solidFill>
                  <a:srgbClr val="C00000"/>
                </a:solidFill>
                <a:latin typeface="Meiryo UI" panose="020B0604030504040204" pitchFamily="50" charset="-128"/>
                <a:ea typeface="Meiryo UI" panose="020B0604030504040204" pitchFamily="50" charset="-128"/>
              </a:rPr>
              <a:t>ロールの作成</a:t>
            </a:r>
            <a:endParaRPr kumimoji="1" lang="en-US" altLang="ja-JP" dirty="0" smtClean="0">
              <a:solidFill>
                <a:srgbClr val="C00000"/>
              </a:solidFill>
              <a:latin typeface="Meiryo UI" panose="020B0604030504040204" pitchFamily="50" charset="-128"/>
              <a:ea typeface="Meiryo UI" panose="020B0604030504040204" pitchFamily="50" charset="-128"/>
            </a:endParaRPr>
          </a:p>
        </p:txBody>
      </p:sp>
      <p:sp>
        <p:nvSpPr>
          <p:cNvPr id="65" name="正方形/長方形 64"/>
          <p:cNvSpPr/>
          <p:nvPr/>
        </p:nvSpPr>
        <p:spPr>
          <a:xfrm>
            <a:off x="9704082" y="3631897"/>
            <a:ext cx="2495502"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smtClean="0">
                <a:solidFill>
                  <a:srgbClr val="C00000"/>
                </a:solidFill>
                <a:latin typeface="Meiryo UI" panose="020B0604030504040204" pitchFamily="50" charset="-128"/>
                <a:ea typeface="Meiryo UI" panose="020B0604030504040204" pitchFamily="50" charset="-128"/>
              </a:rPr>
              <a:t>アクセスキー／</a:t>
            </a:r>
            <a:endParaRPr kumimoji="1" lang="en-US" altLang="ja-JP" dirty="0" smtClean="0">
              <a:solidFill>
                <a:srgbClr val="C00000"/>
              </a:solidFill>
              <a:latin typeface="Meiryo UI" panose="020B0604030504040204" pitchFamily="50" charset="-128"/>
              <a:ea typeface="Meiryo UI" panose="020B0604030504040204" pitchFamily="50" charset="-128"/>
            </a:endParaRPr>
          </a:p>
          <a:p>
            <a:r>
              <a:rPr lang="ja-JP" altLang="en-US" dirty="0" smtClean="0">
                <a:solidFill>
                  <a:srgbClr val="C00000"/>
                </a:solidFill>
                <a:latin typeface="Meiryo UI" panose="020B0604030504040204" pitchFamily="50" charset="-128"/>
                <a:ea typeface="Meiryo UI" panose="020B0604030504040204" pitchFamily="50" charset="-128"/>
              </a:rPr>
              <a:t>シークレットアクセスキーの作成</a:t>
            </a:r>
            <a:endParaRPr kumimoji="1" lang="en-US" altLang="ja-JP" dirty="0" smtClean="0">
              <a:solidFill>
                <a:srgbClr val="C00000"/>
              </a:solidFill>
              <a:latin typeface="Meiryo UI" panose="020B0604030504040204" pitchFamily="50" charset="-128"/>
              <a:ea typeface="Meiryo UI" panose="020B0604030504040204" pitchFamily="50" charset="-128"/>
            </a:endParaRPr>
          </a:p>
        </p:txBody>
      </p:sp>
      <p:sp>
        <p:nvSpPr>
          <p:cNvPr id="66" name="正方形/長方形 65"/>
          <p:cNvSpPr/>
          <p:nvPr/>
        </p:nvSpPr>
        <p:spPr>
          <a:xfrm>
            <a:off x="662159" y="5076277"/>
            <a:ext cx="2771650" cy="63070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プリセットの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ロール</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a:solidFill>
                  <a:schemeClr val="accent2">
                    <a:lumMod val="50000"/>
                  </a:schemeClr>
                </a:solidFill>
                <a:latin typeface="Meiryo UI" panose="020B0604030504040204" pitchFamily="50" charset="-128"/>
                <a:ea typeface="Meiryo UI" panose="020B0604030504040204" pitchFamily="50" charset="-128"/>
              </a:rPr>
              <a:t>（例</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1400" dirty="0">
                <a:solidFill>
                  <a:schemeClr val="accent2">
                    <a:lumMod val="50000"/>
                  </a:schemeClr>
                </a:solidFill>
                <a:latin typeface="Meiryo UI" panose="020B0604030504040204" pitchFamily="50" charset="-128"/>
                <a:ea typeface="Meiryo UI" panose="020B0604030504040204" pitchFamily="50" charset="-128"/>
              </a:rPr>
              <a:t>管理</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、テナント担当</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endParaRPr lang="ja-JP" altLang="en-US"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68" name="正方形/長方形 67"/>
          <p:cNvSpPr/>
          <p:nvPr/>
        </p:nvSpPr>
        <p:spPr>
          <a:xfrm>
            <a:off x="7902220" y="5234970"/>
            <a:ext cx="1519363"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4"/>
                </a:solidFill>
                <a:latin typeface="Meiryo UI" panose="020B0604030504040204" pitchFamily="50" charset="-128"/>
                <a:ea typeface="Meiryo UI" panose="020B0604030504040204" pitchFamily="50" charset="-128"/>
              </a:rPr>
              <a:t>IAM</a:t>
            </a:r>
            <a:r>
              <a:rPr lang="ja-JP" altLang="en-US" dirty="0" smtClean="0">
                <a:solidFill>
                  <a:schemeClr val="accent4"/>
                </a:solidFill>
                <a:latin typeface="Meiryo UI" panose="020B0604030504040204" pitchFamily="50" charset="-128"/>
                <a:ea typeface="Meiryo UI" panose="020B0604030504040204" pitchFamily="50" charset="-128"/>
              </a:rPr>
              <a:t>ロール</a:t>
            </a:r>
            <a:endParaRPr lang="en-US" altLang="ja-JP" dirty="0" smtClean="0">
              <a:solidFill>
                <a:schemeClr val="accent4"/>
              </a:solidFill>
              <a:latin typeface="Meiryo UI" panose="020B0604030504040204" pitchFamily="50" charset="-128"/>
              <a:ea typeface="Meiryo UI" panose="020B0604030504040204" pitchFamily="50" charset="-128"/>
            </a:endParaRPr>
          </a:p>
          <a:p>
            <a:pPr algn="ctr"/>
            <a:r>
              <a:rPr lang="ja-JP" altLang="en-US" sz="1400" dirty="0">
                <a:solidFill>
                  <a:schemeClr val="accent4"/>
                </a:solidFill>
                <a:latin typeface="Meiryo UI" panose="020B0604030504040204" pitchFamily="50" charset="-128"/>
                <a:ea typeface="Meiryo UI" panose="020B0604030504040204" pitchFamily="50" charset="-128"/>
              </a:rPr>
              <a:t>（お客様独自で</a:t>
            </a:r>
            <a:endParaRPr lang="en-US" altLang="ja-JP" sz="1400" dirty="0">
              <a:solidFill>
                <a:schemeClr val="accent4"/>
              </a:solidFill>
              <a:latin typeface="Meiryo UI" panose="020B0604030504040204" pitchFamily="50" charset="-128"/>
              <a:ea typeface="Meiryo UI" panose="020B0604030504040204" pitchFamily="50" charset="-128"/>
            </a:endParaRPr>
          </a:p>
          <a:p>
            <a:pPr algn="ctr"/>
            <a:r>
              <a:rPr lang="ja-JP" altLang="en-US" sz="1400" dirty="0">
                <a:solidFill>
                  <a:schemeClr val="accent4"/>
                </a:solidFill>
                <a:latin typeface="Meiryo UI" panose="020B0604030504040204" pitchFamily="50" charset="-128"/>
                <a:ea typeface="Meiryo UI" panose="020B0604030504040204" pitchFamily="50" charset="-128"/>
              </a:rPr>
              <a:t>定義した役割）</a:t>
            </a:r>
            <a:endParaRPr lang="en-US" altLang="ja-JP" sz="1400" dirty="0">
              <a:solidFill>
                <a:schemeClr val="accent4"/>
              </a:solidFill>
              <a:latin typeface="Meiryo UI" panose="020B0604030504040204" pitchFamily="50" charset="-128"/>
              <a:ea typeface="Meiryo UI" panose="020B0604030504040204" pitchFamily="50" charset="-128"/>
            </a:endParaRPr>
          </a:p>
        </p:txBody>
      </p:sp>
      <p:sp>
        <p:nvSpPr>
          <p:cNvPr id="69" name="正方形/長方形 68"/>
          <p:cNvSpPr/>
          <p:nvPr/>
        </p:nvSpPr>
        <p:spPr>
          <a:xfrm>
            <a:off x="7646331" y="2676798"/>
            <a:ext cx="1939172"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4"/>
                </a:solidFill>
                <a:latin typeface="Meiryo UI" panose="020B0604030504040204" pitchFamily="50" charset="-128"/>
                <a:ea typeface="Meiryo UI" panose="020B0604030504040204" pitchFamily="50" charset="-128"/>
              </a:rPr>
              <a:t>IAM</a:t>
            </a:r>
            <a:r>
              <a:rPr lang="ja-JP" altLang="en-US" dirty="0" smtClean="0">
                <a:solidFill>
                  <a:schemeClr val="accent4"/>
                </a:solidFill>
                <a:latin typeface="Meiryo UI" panose="020B0604030504040204" pitchFamily="50" charset="-128"/>
                <a:ea typeface="Meiryo UI" panose="020B0604030504040204" pitchFamily="50" charset="-128"/>
              </a:rPr>
              <a:t>グループ</a:t>
            </a:r>
            <a:endParaRPr lang="en-US" altLang="ja-JP" dirty="0" smtClean="0">
              <a:solidFill>
                <a:schemeClr val="accent4"/>
              </a:solidFill>
              <a:latin typeface="Meiryo UI" panose="020B0604030504040204" pitchFamily="50" charset="-128"/>
              <a:ea typeface="Meiryo UI" panose="020B0604030504040204" pitchFamily="50" charset="-128"/>
            </a:endParaRPr>
          </a:p>
          <a:p>
            <a:pPr algn="ctr"/>
            <a:r>
              <a:rPr lang="ja-JP" altLang="en-US" sz="1400" dirty="0" smtClean="0">
                <a:solidFill>
                  <a:schemeClr val="accent4"/>
                </a:solidFill>
                <a:latin typeface="Meiryo UI" panose="020B0604030504040204" pitchFamily="50" charset="-128"/>
                <a:ea typeface="Meiryo UI" panose="020B0604030504040204" pitchFamily="50" charset="-128"/>
              </a:rPr>
              <a:t>（お客様独自で</a:t>
            </a:r>
            <a:endParaRPr lang="en-US" altLang="ja-JP" sz="1400" dirty="0" smtClean="0">
              <a:solidFill>
                <a:schemeClr val="accent4"/>
              </a:solidFill>
              <a:latin typeface="Meiryo UI" panose="020B0604030504040204" pitchFamily="50" charset="-128"/>
              <a:ea typeface="Meiryo UI" panose="020B0604030504040204" pitchFamily="50" charset="-128"/>
            </a:endParaRPr>
          </a:p>
          <a:p>
            <a:pPr algn="ctr"/>
            <a:r>
              <a:rPr lang="ja-JP" altLang="en-US" sz="1400" dirty="0" smtClean="0">
                <a:solidFill>
                  <a:schemeClr val="accent4"/>
                </a:solidFill>
                <a:latin typeface="Meiryo UI" panose="020B0604030504040204" pitchFamily="50" charset="-128"/>
                <a:ea typeface="Meiryo UI" panose="020B0604030504040204" pitchFamily="50" charset="-128"/>
              </a:rPr>
              <a:t>定義した役割）</a:t>
            </a:r>
            <a:endParaRPr lang="en-US" altLang="ja-JP" sz="1400" dirty="0" smtClean="0">
              <a:solidFill>
                <a:schemeClr val="accent4"/>
              </a:solidFill>
              <a:latin typeface="Meiryo UI" panose="020B0604030504040204" pitchFamily="50" charset="-128"/>
              <a:ea typeface="Meiryo UI" panose="020B0604030504040204" pitchFamily="50" charset="-128"/>
            </a:endParaRPr>
          </a:p>
        </p:txBody>
      </p:sp>
      <p:sp>
        <p:nvSpPr>
          <p:cNvPr id="72" name="楕円 71"/>
          <p:cNvSpPr/>
          <p:nvPr/>
        </p:nvSpPr>
        <p:spPr>
          <a:xfrm>
            <a:off x="3795401" y="1349622"/>
            <a:ext cx="544133" cy="49615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t>３</a:t>
            </a:r>
            <a:endParaRPr lang="en-US" altLang="ja-JP" b="1" dirty="0" smtClean="0"/>
          </a:p>
        </p:txBody>
      </p:sp>
      <p:sp>
        <p:nvSpPr>
          <p:cNvPr id="73" name="正方形/長方形 72"/>
          <p:cNvSpPr/>
          <p:nvPr/>
        </p:nvSpPr>
        <p:spPr>
          <a:xfrm>
            <a:off x="3293996" y="2746023"/>
            <a:ext cx="2990413"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smtClean="0">
                <a:solidFill>
                  <a:srgbClr val="C00000"/>
                </a:solidFill>
                <a:latin typeface="Meiryo UI" panose="020B0604030504040204" pitchFamily="50" charset="-128"/>
                <a:ea typeface="Meiryo UI" panose="020B0604030504040204" pitchFamily="50" charset="-128"/>
              </a:rPr>
              <a:t>アクセスキー／</a:t>
            </a:r>
            <a:endParaRPr kumimoji="1" lang="en-US" altLang="ja-JP" dirty="0" smtClean="0">
              <a:solidFill>
                <a:srgbClr val="C00000"/>
              </a:solidFill>
              <a:latin typeface="Meiryo UI" panose="020B0604030504040204" pitchFamily="50" charset="-128"/>
              <a:ea typeface="Meiryo UI" panose="020B0604030504040204" pitchFamily="50" charset="-128"/>
            </a:endParaRPr>
          </a:p>
          <a:p>
            <a:r>
              <a:rPr lang="ja-JP" altLang="en-US" dirty="0" smtClean="0">
                <a:solidFill>
                  <a:srgbClr val="C00000"/>
                </a:solidFill>
                <a:latin typeface="Meiryo UI" panose="020B0604030504040204" pitchFamily="50" charset="-128"/>
                <a:ea typeface="Meiryo UI" panose="020B0604030504040204" pitchFamily="50" charset="-128"/>
              </a:rPr>
              <a:t>シークレットアクセスキーの作成</a:t>
            </a:r>
            <a:endParaRPr kumimoji="1" lang="en-US" altLang="ja-JP" dirty="0" smtClean="0">
              <a:solidFill>
                <a:srgbClr val="C00000"/>
              </a:solidFill>
              <a:latin typeface="Meiryo UI" panose="020B0604030504040204" pitchFamily="50" charset="-128"/>
              <a:ea typeface="Meiryo UI" panose="020B0604030504040204" pitchFamily="50" charset="-128"/>
            </a:endParaRPr>
          </a:p>
        </p:txBody>
      </p:sp>
      <p:pic>
        <p:nvPicPr>
          <p:cNvPr id="75" name="Graphic 48">
            <a:extLst>
              <a:ext uri="{FF2B5EF4-FFF2-40B4-BE49-F238E27FC236}">
                <a16:creationId xmlns:a16="http://schemas.microsoft.com/office/drawing/2014/main" id="{D57544FC-CFAA-5546-A4DC-2BDF2AA8E3B5}"/>
              </a:ext>
            </a:extLst>
          </p:cNvPr>
          <p:cNvPicPr>
            <a:picLocks noChangeAspect="1"/>
          </p:cNvPicPr>
          <p:nvPr/>
        </p:nvPicPr>
        <p:blipFill>
          <a:blip r:embed="rId41">
            <a:extLst>
              <a:ext uri="{96DAC541-7B7A-43D3-8B79-37D633B846F1}">
                <asvg:svgBlip xmlns:asvg="http://schemas.microsoft.com/office/drawing/2016/SVG/main" xmlns="" r:embed="rId25"/>
              </a:ext>
            </a:extLst>
          </a:blip>
          <a:stretch>
            <a:fillRect/>
          </a:stretch>
        </p:blipFill>
        <p:spPr>
          <a:xfrm>
            <a:off x="4410621" y="2153883"/>
            <a:ext cx="469900" cy="469900"/>
          </a:xfrm>
          <a:prstGeom prst="rect">
            <a:avLst/>
          </a:prstGeom>
        </p:spPr>
      </p:pic>
      <p:cxnSp>
        <p:nvCxnSpPr>
          <p:cNvPr id="76" name="直線矢印コネクタ 75"/>
          <p:cNvCxnSpPr>
            <a:stCxn id="94" idx="2"/>
            <a:endCxn id="75" idx="0"/>
          </p:cNvCxnSpPr>
          <p:nvPr/>
        </p:nvCxnSpPr>
        <p:spPr>
          <a:xfrm>
            <a:off x="4636494" y="1616529"/>
            <a:ext cx="9077" cy="5373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525503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２－２－６．</a:t>
            </a:r>
            <a:r>
              <a:rPr lang="en-US" altLang="ja-JP" dirty="0"/>
              <a:t>IAM</a:t>
            </a:r>
            <a:r>
              <a:rPr lang="ja-JP" altLang="en-US" dirty="0"/>
              <a:t>グループへの</a:t>
            </a:r>
            <a:r>
              <a:rPr lang="en-US" altLang="ja-JP" dirty="0"/>
              <a:t>IAM</a:t>
            </a:r>
            <a:r>
              <a:rPr lang="ja-JP" altLang="en-US" dirty="0"/>
              <a:t>ユーザの追加</a:t>
            </a:r>
          </a:p>
        </p:txBody>
      </p:sp>
      <p:sp>
        <p:nvSpPr>
          <p:cNvPr id="12" name="正方形/長方形 11"/>
          <p:cNvSpPr/>
          <p:nvPr/>
        </p:nvSpPr>
        <p:spPr>
          <a:xfrm>
            <a:off x="172188" y="852504"/>
            <a:ext cx="11844000" cy="3539430"/>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■作業概要</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■作業手順</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（１）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プリセット</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ロールを利用する際と同様の手順で、必要な</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ユーザを作成した</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グループに所属させます。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2331789831"/>
              </p:ext>
            </p:extLst>
          </p:nvPr>
        </p:nvGraphicFramePr>
        <p:xfrm>
          <a:off x="205509" y="1425111"/>
          <a:ext cx="11810679" cy="1279734"/>
        </p:xfrm>
        <a:graphic>
          <a:graphicData uri="http://schemas.openxmlformats.org/drawingml/2006/table">
            <a:tbl>
              <a:tblPr firstRow="1" bandRow="1">
                <a:tableStyleId>{21E4AEA4-8DFA-4A89-87EB-49C32662AFE0}</a:tableStyleId>
              </a:tblPr>
              <a:tblGrid>
                <a:gridCol w="483423">
                  <a:extLst>
                    <a:ext uri="{9D8B030D-6E8A-4147-A177-3AD203B41FA5}">
                      <a16:colId xmlns:a16="http://schemas.microsoft.com/office/drawing/2014/main" val="664838577"/>
                    </a:ext>
                  </a:extLst>
                </a:gridCol>
                <a:gridCol w="5924810">
                  <a:extLst>
                    <a:ext uri="{9D8B030D-6E8A-4147-A177-3AD203B41FA5}">
                      <a16:colId xmlns:a16="http://schemas.microsoft.com/office/drawing/2014/main" val="1086095444"/>
                    </a:ext>
                  </a:extLst>
                </a:gridCol>
                <a:gridCol w="1427968">
                  <a:extLst>
                    <a:ext uri="{9D8B030D-6E8A-4147-A177-3AD203B41FA5}">
                      <a16:colId xmlns:a16="http://schemas.microsoft.com/office/drawing/2014/main" val="1544465941"/>
                    </a:ext>
                  </a:extLst>
                </a:gridCol>
                <a:gridCol w="1816274">
                  <a:extLst>
                    <a:ext uri="{9D8B030D-6E8A-4147-A177-3AD203B41FA5}">
                      <a16:colId xmlns:a16="http://schemas.microsoft.com/office/drawing/2014/main" val="3469824253"/>
                    </a:ext>
                  </a:extLst>
                </a:gridCol>
                <a:gridCol w="2158204">
                  <a:extLst>
                    <a:ext uri="{9D8B030D-6E8A-4147-A177-3AD203B41FA5}">
                      <a16:colId xmlns:a16="http://schemas.microsoft.com/office/drawing/2014/main" val="1827926826"/>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操作内容</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操作画面</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操作対象アカウント</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操作に利用するユーザ</a:t>
                      </a:r>
                      <a:r>
                        <a:rPr kumimoji="1" lang="en-US" altLang="ja-JP" sz="1600" dirty="0" smtClean="0">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ロール</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６</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グループへの</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ユーザの追加</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マネジメント</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コンソール</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ID</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管理アカウント</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rPr>
                        <a:t>ID</a:t>
                      </a:r>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管理グループに</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所属する</a:t>
                      </a:r>
                      <a:r>
                        <a:rPr kumimoji="1" lang="en-US" altLang="ja-JP" sz="1600" b="0" u="sng"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b="0" u="sng" dirty="0" smtClean="0">
                          <a:solidFill>
                            <a:schemeClr val="accent2">
                              <a:lumMod val="50000"/>
                            </a:schemeClr>
                          </a:solidFill>
                          <a:latin typeface="Meiryo UI" panose="020B0604030504040204" pitchFamily="50" charset="-128"/>
                          <a:ea typeface="Meiryo UI" panose="020B0604030504040204" pitchFamily="50" charset="-128"/>
                        </a:rPr>
                        <a:t>ユーザ</a:t>
                      </a:r>
                      <a:endParaRPr kumimoji="1" lang="ja-JP" altLang="en-US" sz="1600" b="0" u="sng"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35272396"/>
                  </a:ext>
                </a:extLst>
              </a:tr>
            </a:tbl>
          </a:graphicData>
        </a:graphic>
      </p:graphicFrame>
    </p:spTree>
    <p:extLst>
      <p:ext uri="{BB962C8B-B14F-4D97-AF65-F5344CB8AC3E}">
        <p14:creationId xmlns:p14="http://schemas.microsoft.com/office/powerpoint/2010/main" val="33471207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sz="3600" b="1" dirty="0">
                <a:latin typeface="Meiryo UI" panose="020B0604030504040204" pitchFamily="50" charset="-128"/>
                <a:ea typeface="Meiryo UI" panose="020B0604030504040204" pitchFamily="50" charset="-128"/>
              </a:rPr>
              <a:t>３</a:t>
            </a:r>
            <a:r>
              <a:rPr lang="ja-JP" altLang="en-US" sz="3600" b="1" dirty="0" smtClean="0">
                <a:latin typeface="Meiryo UI" panose="020B0604030504040204" pitchFamily="50" charset="-128"/>
                <a:ea typeface="Meiryo UI" panose="020B0604030504040204" pitchFamily="50" charset="-128"/>
              </a:rPr>
              <a:t>．アクセスキー／</a:t>
            </a:r>
            <a:br>
              <a:rPr lang="ja-JP" altLang="en-US" sz="3600" b="1" dirty="0" smtClean="0">
                <a:latin typeface="Meiryo UI" panose="020B0604030504040204" pitchFamily="50" charset="-128"/>
                <a:ea typeface="Meiryo UI" panose="020B0604030504040204" pitchFamily="50" charset="-128"/>
              </a:rPr>
            </a:br>
            <a:r>
              <a:rPr lang="ja-JP" altLang="en-US" sz="3600" b="1" dirty="0" smtClean="0">
                <a:latin typeface="Meiryo UI" panose="020B0604030504040204" pitchFamily="50" charset="-128"/>
                <a:ea typeface="Meiryo UI" panose="020B0604030504040204" pitchFamily="50" charset="-128"/>
              </a:rPr>
              <a:t>シークレットアクセスキーの作成</a:t>
            </a:r>
            <a:r>
              <a:rPr lang="en-US" altLang="ja-JP" sz="3600" b="1" dirty="0" smtClean="0">
                <a:latin typeface="Meiryo UI" panose="020B0604030504040204" pitchFamily="50" charset="-128"/>
                <a:ea typeface="Meiryo UI" panose="020B0604030504040204" pitchFamily="50" charset="-128"/>
              </a:rPr>
              <a:t/>
            </a:r>
            <a:br>
              <a:rPr lang="en-US" altLang="ja-JP" sz="3600" b="1" dirty="0" smtClean="0">
                <a:latin typeface="Meiryo UI" panose="020B0604030504040204" pitchFamily="50" charset="-128"/>
                <a:ea typeface="Meiryo UI" panose="020B0604030504040204" pitchFamily="50" charset="-128"/>
              </a:rPr>
            </a:br>
            <a:r>
              <a:rPr lang="ja-JP" altLang="en-US" sz="3600" b="1" dirty="0">
                <a:latin typeface="Meiryo UI" panose="020B0604030504040204" pitchFamily="50" charset="-128"/>
                <a:ea typeface="Meiryo UI" panose="020B0604030504040204" pitchFamily="50" charset="-128"/>
              </a:rPr>
              <a:t>（開発者・運用者の</a:t>
            </a:r>
            <a:r>
              <a:rPr lang="en-US" altLang="ja-JP" sz="3600" b="1" dirty="0">
                <a:latin typeface="Meiryo UI" panose="020B0604030504040204" pitchFamily="50" charset="-128"/>
                <a:ea typeface="Meiryo UI" panose="020B0604030504040204" pitchFamily="50" charset="-128"/>
              </a:rPr>
              <a:t>CLI</a:t>
            </a:r>
            <a:r>
              <a:rPr lang="ja-JP" altLang="en-US" sz="3600" b="1" dirty="0">
                <a:latin typeface="Meiryo UI" panose="020B0604030504040204" pitchFamily="50" charset="-128"/>
                <a:ea typeface="Meiryo UI" panose="020B0604030504040204" pitchFamily="50" charset="-128"/>
              </a:rPr>
              <a:t>操作用のキー）</a:t>
            </a:r>
            <a:br>
              <a:rPr lang="ja-JP" altLang="en-US" sz="3600" b="1" dirty="0">
                <a:latin typeface="Meiryo UI" panose="020B0604030504040204" pitchFamily="50" charset="-128"/>
                <a:ea typeface="Meiryo UI" panose="020B0604030504040204" pitchFamily="50" charset="-128"/>
              </a:rPr>
            </a:br>
            <a:endParaRPr kumimoji="1" lang="ja-JP" altLang="en-US"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76060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正方形/長方形 107"/>
          <p:cNvSpPr/>
          <p:nvPr/>
        </p:nvSpPr>
        <p:spPr>
          <a:xfrm>
            <a:off x="9441344" y="4320728"/>
            <a:ext cx="2076395"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正方形/長方形 86"/>
          <p:cNvSpPr/>
          <p:nvPr/>
        </p:nvSpPr>
        <p:spPr>
          <a:xfrm>
            <a:off x="8093197" y="1606610"/>
            <a:ext cx="1122524" cy="42111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楕円 79"/>
          <p:cNvSpPr/>
          <p:nvPr/>
        </p:nvSpPr>
        <p:spPr>
          <a:xfrm>
            <a:off x="7256721" y="3944471"/>
            <a:ext cx="696776" cy="2147676"/>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正方形/長方形 56"/>
          <p:cNvSpPr/>
          <p:nvPr/>
        </p:nvSpPr>
        <p:spPr>
          <a:xfrm>
            <a:off x="5676700" y="4320728"/>
            <a:ext cx="1425284"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 name="正方形/長方形 54"/>
          <p:cNvSpPr/>
          <p:nvPr/>
        </p:nvSpPr>
        <p:spPr>
          <a:xfrm>
            <a:off x="3747036" y="4320728"/>
            <a:ext cx="1607095"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正方形/長方形 2"/>
          <p:cNvSpPr/>
          <p:nvPr/>
        </p:nvSpPr>
        <p:spPr>
          <a:xfrm>
            <a:off x="812626" y="1646839"/>
            <a:ext cx="2628679"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テキスト プレースホルダー 1"/>
          <p:cNvSpPr>
            <a:spLocks noGrp="1"/>
          </p:cNvSpPr>
          <p:nvPr>
            <p:ph type="body" sz="quarter" idx="10"/>
          </p:nvPr>
        </p:nvSpPr>
        <p:spPr/>
        <p:txBody>
          <a:bodyPr>
            <a:normAutofit/>
          </a:bodyPr>
          <a:lstStyle/>
          <a:p>
            <a:r>
              <a:rPr lang="ja-JP" altLang="en-US" dirty="0"/>
              <a:t>３</a:t>
            </a:r>
            <a:r>
              <a:rPr lang="ja-JP" altLang="en-US" dirty="0" smtClean="0"/>
              <a:t>．</a:t>
            </a:r>
            <a:r>
              <a:rPr lang="ja-JP" altLang="en-US" dirty="0"/>
              <a:t>アクセスキー</a:t>
            </a:r>
            <a:r>
              <a:rPr lang="ja-JP" altLang="en-US" dirty="0" smtClean="0"/>
              <a:t>／シークレットアクセスキー等の作成</a:t>
            </a:r>
            <a:endParaRPr lang="ja-JP" altLang="en-US" dirty="0"/>
          </a:p>
        </p:txBody>
      </p:sp>
      <p:sp>
        <p:nvSpPr>
          <p:cNvPr id="4" name="Rectangle 34">
            <a:extLst>
              <a:ext uri="{FF2B5EF4-FFF2-40B4-BE49-F238E27FC236}">
                <a16:creationId xmlns:a16="http://schemas.microsoft.com/office/drawing/2014/main" id="{CE7F7081-419C-2E4F-A999-2923C4338FC0}"/>
              </a:ext>
            </a:extLst>
          </p:cNvPr>
          <p:cNvSpPr/>
          <p:nvPr/>
        </p:nvSpPr>
        <p:spPr>
          <a:xfrm>
            <a:off x="524629" y="980646"/>
            <a:ext cx="11150296" cy="24348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sp>
        <p:nvSpPr>
          <p:cNvPr id="6" name="正方形/長方形 5"/>
          <p:cNvSpPr/>
          <p:nvPr/>
        </p:nvSpPr>
        <p:spPr>
          <a:xfrm>
            <a:off x="854829" y="1002145"/>
            <a:ext cx="2653604" cy="3656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2000"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rPr>
              <a:t>管理アカウント</a:t>
            </a:r>
            <a:endParaRPr lang="en-US" altLang="ja-JP" sz="2000"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7"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384929" y="848840"/>
            <a:ext cx="469900" cy="469900"/>
          </a:xfrm>
          <a:prstGeom prst="rect">
            <a:avLst/>
          </a:prstGeom>
        </p:spPr>
      </p:pic>
      <p:pic>
        <p:nvPicPr>
          <p:cNvPr id="8"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1222381" y="1845169"/>
            <a:ext cx="483586" cy="469900"/>
          </a:xfrm>
          <a:prstGeom prst="rect">
            <a:avLst/>
          </a:prstGeom>
        </p:spPr>
      </p:pic>
      <p:pic>
        <p:nvPicPr>
          <p:cNvPr id="9"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1845667" y="1845169"/>
            <a:ext cx="483586" cy="469900"/>
          </a:xfrm>
          <a:prstGeom prst="rect">
            <a:avLst/>
          </a:prstGeom>
        </p:spPr>
      </p:pic>
      <p:sp>
        <p:nvSpPr>
          <p:cNvPr id="13" name="正方形/長方形 12"/>
          <p:cNvSpPr/>
          <p:nvPr/>
        </p:nvSpPr>
        <p:spPr>
          <a:xfrm>
            <a:off x="2366307" y="1836243"/>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14" name="正方形/長方形 13"/>
          <p:cNvSpPr/>
          <p:nvPr/>
        </p:nvSpPr>
        <p:spPr>
          <a:xfrm>
            <a:off x="667078" y="2402388"/>
            <a:ext cx="2774227" cy="63070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プリセット</a:t>
            </a:r>
            <a:r>
              <a:rPr lang="ja-JP" altLang="en-US" dirty="0">
                <a:solidFill>
                  <a:schemeClr val="accent2">
                    <a:lumMod val="50000"/>
                  </a:schemeClr>
                </a:solidFill>
                <a:latin typeface="Meiryo UI" panose="020B0604030504040204" pitchFamily="50" charset="-128"/>
                <a:ea typeface="Meiryo UI" panose="020B0604030504040204" pitchFamily="50" charset="-128"/>
              </a:rPr>
              <a:t>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グループ</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（例：</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管理、テナント管理、</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endParaRPr kumimoji="1" lang="ja-JP" altLang="en-US"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5" name="Rectangle 34">
            <a:extLst>
              <a:ext uri="{FF2B5EF4-FFF2-40B4-BE49-F238E27FC236}">
                <a16:creationId xmlns:a16="http://schemas.microsoft.com/office/drawing/2014/main" id="{CE7F7081-419C-2E4F-A999-2923C4338FC0}"/>
              </a:ext>
            </a:extLst>
          </p:cNvPr>
          <p:cNvSpPr/>
          <p:nvPr/>
        </p:nvSpPr>
        <p:spPr>
          <a:xfrm>
            <a:off x="524629" y="3943504"/>
            <a:ext cx="11150296" cy="21536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pic>
        <p:nvPicPr>
          <p:cNvPr id="16"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384929" y="3713454"/>
            <a:ext cx="469900" cy="469900"/>
          </a:xfrm>
          <a:prstGeom prst="rect">
            <a:avLst/>
          </a:prstGeom>
        </p:spPr>
      </p:pic>
      <p:sp>
        <p:nvSpPr>
          <p:cNvPr id="17" name="正方形/長方形 16"/>
          <p:cNvSpPr/>
          <p:nvPr/>
        </p:nvSpPr>
        <p:spPr>
          <a:xfrm>
            <a:off x="812626" y="4320728"/>
            <a:ext cx="2628679"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p:nvSpPr>
        <p:spPr>
          <a:xfrm>
            <a:off x="4870545" y="4606377"/>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pic>
        <p:nvPicPr>
          <p:cNvPr id="23"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1236067" y="4606377"/>
            <a:ext cx="469900" cy="469900"/>
          </a:xfrm>
          <a:prstGeom prst="rect">
            <a:avLst/>
          </a:prstGeom>
        </p:spPr>
      </p:pic>
      <p:pic>
        <p:nvPicPr>
          <p:cNvPr id="24"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1852510" y="4606377"/>
            <a:ext cx="469900" cy="469900"/>
          </a:xfrm>
          <a:prstGeom prst="rect">
            <a:avLst/>
          </a:prstGeom>
        </p:spPr>
      </p:pic>
      <p:cxnSp>
        <p:nvCxnSpPr>
          <p:cNvPr id="29" name="直線矢印コネクタ 28"/>
          <p:cNvCxnSpPr>
            <a:stCxn id="8" idx="2"/>
            <a:endCxn id="23" idx="0"/>
          </p:cNvCxnSpPr>
          <p:nvPr/>
        </p:nvCxnSpPr>
        <p:spPr>
          <a:xfrm>
            <a:off x="1464174" y="2315069"/>
            <a:ext cx="6843" cy="2291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直線矢印コネクタ 29"/>
          <p:cNvCxnSpPr>
            <a:stCxn id="9" idx="2"/>
            <a:endCxn id="24" idx="0"/>
          </p:cNvCxnSpPr>
          <p:nvPr/>
        </p:nvCxnSpPr>
        <p:spPr>
          <a:xfrm>
            <a:off x="2087460" y="2315069"/>
            <a:ext cx="0" cy="2291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42"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6102719" y="4632314"/>
            <a:ext cx="469900" cy="469900"/>
          </a:xfrm>
          <a:prstGeom prst="rect">
            <a:avLst/>
          </a:prstGeom>
        </p:spPr>
      </p:pic>
      <p:pic>
        <p:nvPicPr>
          <p:cNvPr id="43"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8389749" y="4622051"/>
            <a:ext cx="469900" cy="469900"/>
          </a:xfrm>
          <a:prstGeom prst="rect">
            <a:avLst/>
          </a:prstGeom>
        </p:spPr>
      </p:pic>
      <p:pic>
        <p:nvPicPr>
          <p:cNvPr id="44"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8376063" y="1992130"/>
            <a:ext cx="483586" cy="469900"/>
          </a:xfrm>
          <a:prstGeom prst="rect">
            <a:avLst/>
          </a:prstGeom>
        </p:spPr>
      </p:pic>
      <p:pic>
        <p:nvPicPr>
          <p:cNvPr id="47" name="Graphic 52">
            <a:extLst>
              <a:ext uri="{FF2B5EF4-FFF2-40B4-BE49-F238E27FC236}">
                <a16:creationId xmlns:a16="http://schemas.microsoft.com/office/drawing/2014/main" id="{90D5A9DB-EC7C-6342-9486-0A731DEC214E}"/>
              </a:ext>
            </a:extLst>
          </p:cNvPr>
          <p:cNvPicPr>
            <a:picLocks noChangeAspect="1"/>
          </p:cNvPicPr>
          <p:nvPr/>
        </p:nvPicPr>
        <p:blipFill>
          <a:blip r:embed="rId37">
            <a:extLst>
              <a:ext uri="{96DAC541-7B7A-43D3-8B79-37D633B846F1}">
                <asvg:svgBlip xmlns:asvg="http://schemas.microsoft.com/office/drawing/2016/SVG/main" xmlns="" r:embed="rId29"/>
              </a:ext>
            </a:extLst>
          </a:blip>
          <a:stretch>
            <a:fillRect/>
          </a:stretch>
        </p:blipFill>
        <p:spPr>
          <a:xfrm>
            <a:off x="3847014" y="4615303"/>
            <a:ext cx="469900" cy="469900"/>
          </a:xfrm>
          <a:prstGeom prst="rect">
            <a:avLst/>
          </a:prstGeom>
        </p:spPr>
      </p:pic>
      <p:pic>
        <p:nvPicPr>
          <p:cNvPr id="48" name="Graphic 52">
            <a:extLst>
              <a:ext uri="{FF2B5EF4-FFF2-40B4-BE49-F238E27FC236}">
                <a16:creationId xmlns:a16="http://schemas.microsoft.com/office/drawing/2014/main" id="{90D5A9DB-EC7C-6342-9486-0A731DEC214E}"/>
              </a:ext>
            </a:extLst>
          </p:cNvPr>
          <p:cNvPicPr>
            <a:picLocks noChangeAspect="1"/>
          </p:cNvPicPr>
          <p:nvPr/>
        </p:nvPicPr>
        <p:blipFill>
          <a:blip r:embed="rId37">
            <a:extLst>
              <a:ext uri="{96DAC541-7B7A-43D3-8B79-37D633B846F1}">
                <asvg:svgBlip xmlns:asvg="http://schemas.microsoft.com/office/drawing/2016/SVG/main" xmlns="" r:embed="rId29"/>
              </a:ext>
            </a:extLst>
          </a:blip>
          <a:stretch>
            <a:fillRect/>
          </a:stretch>
        </p:blipFill>
        <p:spPr>
          <a:xfrm>
            <a:off x="4406009" y="4615985"/>
            <a:ext cx="469900" cy="469900"/>
          </a:xfrm>
          <a:prstGeom prst="rect">
            <a:avLst/>
          </a:prstGeom>
        </p:spPr>
      </p:pic>
      <p:sp>
        <p:nvSpPr>
          <p:cNvPr id="53" name="正方形/長方形 52"/>
          <p:cNvSpPr/>
          <p:nvPr/>
        </p:nvSpPr>
        <p:spPr>
          <a:xfrm>
            <a:off x="3772474" y="5240856"/>
            <a:ext cx="1512925"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ポリシー</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54" name="正方形/長方形 53"/>
          <p:cNvSpPr/>
          <p:nvPr/>
        </p:nvSpPr>
        <p:spPr>
          <a:xfrm>
            <a:off x="2366307" y="4530558"/>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56" name="楕円 55"/>
          <p:cNvSpPr/>
          <p:nvPr/>
        </p:nvSpPr>
        <p:spPr>
          <a:xfrm>
            <a:off x="3537831" y="4041320"/>
            <a:ext cx="544133" cy="496156"/>
          </a:xfrm>
          <a:prstGeom prst="ellipse">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１</a:t>
            </a:r>
            <a:endParaRPr kumimoji="1" lang="ja-JP" altLang="en-US" b="1" dirty="0"/>
          </a:p>
        </p:txBody>
      </p:sp>
      <p:sp>
        <p:nvSpPr>
          <p:cNvPr id="58" name="正方形/長方形 57"/>
          <p:cNvSpPr/>
          <p:nvPr/>
        </p:nvSpPr>
        <p:spPr>
          <a:xfrm>
            <a:off x="5450503" y="5234970"/>
            <a:ext cx="1834374"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ロール</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kumimoji="1"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r>
              <a:rPr kumimoji="1" lang="en-US" altLang="ja-JP" sz="1400" dirty="0" smtClean="0">
                <a:solidFill>
                  <a:schemeClr val="accent2">
                    <a:lumMod val="50000"/>
                  </a:schemeClr>
                </a:solidFill>
                <a:latin typeface="Meiryo UI" panose="020B0604030504040204" pitchFamily="50" charset="-128"/>
                <a:ea typeface="Meiryo UI" panose="020B0604030504040204" pitchFamily="50" charset="-128"/>
              </a:rPr>
              <a:t>AWS</a:t>
            </a:r>
            <a:r>
              <a:rPr kumimoji="1" lang="ja-JP" altLang="en-US" sz="1400" dirty="0" smtClean="0">
                <a:solidFill>
                  <a:schemeClr val="accent2">
                    <a:lumMod val="50000"/>
                  </a:schemeClr>
                </a:solidFill>
                <a:latin typeface="Meiryo UI" panose="020B0604030504040204" pitchFamily="50" charset="-128"/>
                <a:ea typeface="Meiryo UI" panose="020B0604030504040204" pitchFamily="50" charset="-128"/>
              </a:rPr>
              <a:t>サービス用）</a:t>
            </a:r>
            <a:endParaRPr kumimoji="1" lang="en-US" altLang="ja-JP" sz="14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59" name="楕円 58"/>
          <p:cNvSpPr/>
          <p:nvPr/>
        </p:nvSpPr>
        <p:spPr>
          <a:xfrm>
            <a:off x="5467495" y="4041320"/>
            <a:ext cx="544133" cy="496156"/>
          </a:xfrm>
          <a:prstGeom prst="ellipse">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２</a:t>
            </a:r>
            <a:endParaRPr kumimoji="1" lang="ja-JP" altLang="en-US" b="1" dirty="0"/>
          </a:p>
        </p:txBody>
      </p:sp>
      <p:sp>
        <p:nvSpPr>
          <p:cNvPr id="63" name="正方形/長方形 62"/>
          <p:cNvSpPr/>
          <p:nvPr/>
        </p:nvSpPr>
        <p:spPr>
          <a:xfrm>
            <a:off x="6790325" y="3587041"/>
            <a:ext cx="1834374"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sz="1400" dirty="0" smtClean="0">
              <a:solidFill>
                <a:schemeClr val="accent4"/>
              </a:solidFill>
              <a:latin typeface="Meiryo UI" panose="020B0604030504040204" pitchFamily="50" charset="-128"/>
              <a:ea typeface="Meiryo UI" panose="020B0604030504040204" pitchFamily="50" charset="-128"/>
            </a:endParaRPr>
          </a:p>
        </p:txBody>
      </p:sp>
      <p:pic>
        <p:nvPicPr>
          <p:cNvPr id="64" name="Graphic 44">
            <a:extLst>
              <a:ext uri="{FF2B5EF4-FFF2-40B4-BE49-F238E27FC236}">
                <a16:creationId xmlns:a16="http://schemas.microsoft.com/office/drawing/2014/main" id="{E2DAEC15-20F6-3647-8A23-EC2BA0B080D7}"/>
              </a:ext>
            </a:extLst>
          </p:cNvPr>
          <p:cNvPicPr>
            <a:picLocks noChangeAspect="1"/>
          </p:cNvPicPr>
          <p:nvPr/>
        </p:nvPicPr>
        <p:blipFill>
          <a:blip r:embed="rId38">
            <a:extLst>
              <a:ext uri="{96DAC541-7B7A-43D3-8B79-37D633B846F1}">
                <asvg:svgBlip xmlns:asvg="http://schemas.microsoft.com/office/drawing/2016/SVG/main" xmlns="" r:embed="rId19"/>
              </a:ext>
            </a:extLst>
          </a:blip>
          <a:stretch>
            <a:fillRect/>
          </a:stretch>
        </p:blipFill>
        <p:spPr>
          <a:xfrm>
            <a:off x="7353619" y="4128719"/>
            <a:ext cx="514354" cy="514354"/>
          </a:xfrm>
          <a:prstGeom prst="rect">
            <a:avLst/>
          </a:prstGeom>
        </p:spPr>
      </p:pic>
      <p:pic>
        <p:nvPicPr>
          <p:cNvPr id="67" name="Graphic 142">
            <a:extLst>
              <a:ext uri="{FF2B5EF4-FFF2-40B4-BE49-F238E27FC236}">
                <a16:creationId xmlns:a16="http://schemas.microsoft.com/office/drawing/2014/main" id="{378405FD-C5E0-D148-AE92-5CA4FBB1F406}"/>
              </a:ext>
            </a:extLst>
          </p:cNvPr>
          <p:cNvPicPr>
            <a:picLocks noChangeAspect="1"/>
          </p:cNvPicPr>
          <p:nvPr/>
        </p:nvPicPr>
        <p:blipFill>
          <a:blip r:embed="rId39">
            <a:extLst>
              <a:ext uri="{96DAC541-7B7A-43D3-8B79-37D633B846F1}">
                <asvg:svgBlip xmlns:asvg="http://schemas.microsoft.com/office/drawing/2016/SVG/main" xmlns="" r:embed="rId21"/>
              </a:ext>
            </a:extLst>
          </a:blip>
          <a:stretch>
            <a:fillRect/>
          </a:stretch>
        </p:blipFill>
        <p:spPr>
          <a:xfrm>
            <a:off x="7353220" y="4708292"/>
            <a:ext cx="514354" cy="514354"/>
          </a:xfrm>
          <a:prstGeom prst="rect">
            <a:avLst/>
          </a:prstGeom>
        </p:spPr>
      </p:pic>
      <p:cxnSp>
        <p:nvCxnSpPr>
          <p:cNvPr id="71" name="直線矢印コネクタ 70"/>
          <p:cNvCxnSpPr>
            <a:stCxn id="42" idx="3"/>
            <a:endCxn id="64" idx="1"/>
          </p:cNvCxnSpPr>
          <p:nvPr/>
        </p:nvCxnSpPr>
        <p:spPr>
          <a:xfrm flipV="1">
            <a:off x="6572619" y="4385896"/>
            <a:ext cx="781000" cy="4813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直線矢印コネクタ 73"/>
          <p:cNvCxnSpPr>
            <a:stCxn id="42" idx="3"/>
            <a:endCxn id="67" idx="1"/>
          </p:cNvCxnSpPr>
          <p:nvPr/>
        </p:nvCxnSpPr>
        <p:spPr>
          <a:xfrm>
            <a:off x="6572619" y="4867264"/>
            <a:ext cx="780601" cy="982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9" name="正方形/長方形 78"/>
          <p:cNvSpPr/>
          <p:nvPr/>
        </p:nvSpPr>
        <p:spPr>
          <a:xfrm>
            <a:off x="854829" y="3931367"/>
            <a:ext cx="2653604" cy="3656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dirty="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rPr>
              <a:t>アカウント</a:t>
            </a:r>
            <a:endParaRPr lang="en-US" altLang="ja-JP" sz="20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81" name="正方形/長方形 80"/>
          <p:cNvSpPr/>
          <p:nvPr/>
        </p:nvSpPr>
        <p:spPr>
          <a:xfrm rot="5400000">
            <a:off x="7363316" y="5238556"/>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cxnSp>
        <p:nvCxnSpPr>
          <p:cNvPr id="82" name="直線矢印コネクタ 81"/>
          <p:cNvCxnSpPr/>
          <p:nvPr/>
        </p:nvCxnSpPr>
        <p:spPr>
          <a:xfrm>
            <a:off x="6633223" y="4916366"/>
            <a:ext cx="718489" cy="5207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6" name="正方形/長方形 85"/>
          <p:cNvSpPr/>
          <p:nvPr/>
        </p:nvSpPr>
        <p:spPr>
          <a:xfrm>
            <a:off x="6756969" y="5810516"/>
            <a:ext cx="1696280" cy="28398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AWS</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サービス</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88" name="楕円 87"/>
          <p:cNvSpPr/>
          <p:nvPr/>
        </p:nvSpPr>
        <p:spPr>
          <a:xfrm>
            <a:off x="7867574" y="1443323"/>
            <a:ext cx="544133" cy="496156"/>
          </a:xfrm>
          <a:prstGeom prst="ellipse">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smtClean="0"/>
              <a:t>２</a:t>
            </a:r>
            <a:endParaRPr kumimoji="1" lang="ja-JP" altLang="en-US" b="1" dirty="0"/>
          </a:p>
        </p:txBody>
      </p:sp>
      <p:cxnSp>
        <p:nvCxnSpPr>
          <p:cNvPr id="89" name="直線矢印コネクタ 88"/>
          <p:cNvCxnSpPr>
            <a:stCxn id="44" idx="2"/>
            <a:endCxn id="43" idx="0"/>
          </p:cNvCxnSpPr>
          <p:nvPr/>
        </p:nvCxnSpPr>
        <p:spPr>
          <a:xfrm>
            <a:off x="8617856" y="2462030"/>
            <a:ext cx="6843" cy="21600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94"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4402599" y="1148739"/>
            <a:ext cx="467790" cy="467790"/>
          </a:xfrm>
          <a:prstGeom prst="rect">
            <a:avLst/>
          </a:prstGeom>
        </p:spPr>
      </p:pic>
      <p:pic>
        <p:nvPicPr>
          <p:cNvPr id="95"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4919956" y="1148739"/>
            <a:ext cx="467790" cy="467790"/>
          </a:xfrm>
          <a:prstGeom prst="rect">
            <a:avLst/>
          </a:prstGeom>
        </p:spPr>
      </p:pic>
      <p:pic>
        <p:nvPicPr>
          <p:cNvPr id="96"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5431844" y="1148739"/>
            <a:ext cx="467790" cy="467790"/>
          </a:xfrm>
          <a:prstGeom prst="rect">
            <a:avLst/>
          </a:prstGeom>
        </p:spPr>
      </p:pic>
      <p:pic>
        <p:nvPicPr>
          <p:cNvPr id="97"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5953579" y="1148739"/>
            <a:ext cx="467790" cy="467790"/>
          </a:xfrm>
          <a:prstGeom prst="rect">
            <a:avLst/>
          </a:prstGeom>
        </p:spPr>
      </p:pic>
      <p:sp>
        <p:nvSpPr>
          <p:cNvPr id="98" name="正方形/長方形 97"/>
          <p:cNvSpPr/>
          <p:nvPr/>
        </p:nvSpPr>
        <p:spPr>
          <a:xfrm>
            <a:off x="6475314" y="1138149"/>
            <a:ext cx="409041" cy="50231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99" name="正方形/長方形 98"/>
          <p:cNvSpPr/>
          <p:nvPr/>
        </p:nvSpPr>
        <p:spPr>
          <a:xfrm>
            <a:off x="4242835" y="1668811"/>
            <a:ext cx="2774227"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ユーザ</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100"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9796228" y="4524732"/>
            <a:ext cx="467790" cy="467790"/>
          </a:xfrm>
          <a:prstGeom prst="rect">
            <a:avLst/>
          </a:prstGeom>
        </p:spPr>
      </p:pic>
      <p:pic>
        <p:nvPicPr>
          <p:cNvPr id="101" name="Graphic 48">
            <a:extLst>
              <a:ext uri="{FF2B5EF4-FFF2-40B4-BE49-F238E27FC236}">
                <a16:creationId xmlns:a16="http://schemas.microsoft.com/office/drawing/2014/main" id="{D57544FC-CFAA-5546-A4DC-2BDF2AA8E3B5}"/>
              </a:ext>
            </a:extLst>
          </p:cNvPr>
          <p:cNvPicPr>
            <a:picLocks noChangeAspect="1"/>
          </p:cNvPicPr>
          <p:nvPr/>
        </p:nvPicPr>
        <p:blipFill>
          <a:blip r:embed="rId41">
            <a:extLst>
              <a:ext uri="{96DAC541-7B7A-43D3-8B79-37D633B846F1}">
                <asvg:svgBlip xmlns:asvg="http://schemas.microsoft.com/office/drawing/2016/SVG/main" xmlns="" r:embed="rId25"/>
              </a:ext>
            </a:extLst>
          </a:blip>
          <a:stretch>
            <a:fillRect/>
          </a:stretch>
        </p:blipFill>
        <p:spPr>
          <a:xfrm>
            <a:off x="10674289" y="4517879"/>
            <a:ext cx="469900" cy="469900"/>
          </a:xfrm>
          <a:prstGeom prst="rect">
            <a:avLst/>
          </a:prstGeom>
        </p:spPr>
      </p:pic>
      <p:cxnSp>
        <p:nvCxnSpPr>
          <p:cNvPr id="102" name="直線矢印コネクタ 101"/>
          <p:cNvCxnSpPr>
            <a:stCxn id="100" idx="3"/>
            <a:endCxn id="101" idx="1"/>
          </p:cNvCxnSpPr>
          <p:nvPr/>
        </p:nvCxnSpPr>
        <p:spPr>
          <a:xfrm flipV="1">
            <a:off x="10264018" y="4752829"/>
            <a:ext cx="410271" cy="57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9" name="楕円 108"/>
          <p:cNvSpPr/>
          <p:nvPr/>
        </p:nvSpPr>
        <p:spPr>
          <a:xfrm>
            <a:off x="9289625" y="4041320"/>
            <a:ext cx="544133" cy="496156"/>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t>４</a:t>
            </a:r>
            <a:endParaRPr lang="en-US" altLang="ja-JP" b="1" dirty="0" smtClean="0"/>
          </a:p>
        </p:txBody>
      </p:sp>
      <p:sp>
        <p:nvSpPr>
          <p:cNvPr id="115" name="正方形/長方形 114"/>
          <p:cNvSpPr/>
          <p:nvPr/>
        </p:nvSpPr>
        <p:spPr>
          <a:xfrm>
            <a:off x="9267220" y="5234970"/>
            <a:ext cx="2518498"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4"/>
                </a:solidFill>
                <a:latin typeface="Meiryo UI" panose="020B0604030504040204" pitchFamily="50" charset="-128"/>
                <a:ea typeface="Meiryo UI" panose="020B0604030504040204" pitchFamily="50" charset="-128"/>
              </a:rPr>
              <a:t>IAM</a:t>
            </a:r>
            <a:r>
              <a:rPr lang="ja-JP" altLang="en-US" dirty="0" smtClean="0">
                <a:solidFill>
                  <a:schemeClr val="accent4"/>
                </a:solidFill>
                <a:latin typeface="Meiryo UI" panose="020B0604030504040204" pitchFamily="50" charset="-128"/>
                <a:ea typeface="Meiryo UI" panose="020B0604030504040204" pitchFamily="50" charset="-128"/>
              </a:rPr>
              <a:t>ユーザ・</a:t>
            </a:r>
            <a:endParaRPr lang="en-US" altLang="ja-JP" sz="1400" dirty="0">
              <a:solidFill>
                <a:schemeClr val="accent4"/>
              </a:solidFill>
              <a:latin typeface="Meiryo UI" panose="020B0604030504040204" pitchFamily="50" charset="-128"/>
              <a:ea typeface="Meiryo UI" panose="020B0604030504040204" pitchFamily="50" charset="-128"/>
            </a:endParaRPr>
          </a:p>
          <a:p>
            <a:pPr algn="ctr"/>
            <a:r>
              <a:rPr lang="ja-JP" altLang="en-US" dirty="0" smtClean="0">
                <a:solidFill>
                  <a:schemeClr val="accent4"/>
                </a:solidFill>
                <a:latin typeface="Meiryo UI" panose="020B0604030504040204" pitchFamily="50" charset="-128"/>
                <a:ea typeface="Meiryo UI" panose="020B0604030504040204" pitchFamily="50" charset="-128"/>
              </a:rPr>
              <a:t>アクセスキー／</a:t>
            </a:r>
            <a:endParaRPr lang="en-US" altLang="ja-JP" dirty="0" smtClean="0">
              <a:solidFill>
                <a:schemeClr val="accent4"/>
              </a:solidFill>
              <a:latin typeface="Meiryo UI" panose="020B0604030504040204" pitchFamily="50" charset="-128"/>
              <a:ea typeface="Meiryo UI" panose="020B0604030504040204" pitchFamily="50" charset="-128"/>
            </a:endParaRPr>
          </a:p>
          <a:p>
            <a:pPr algn="ctr"/>
            <a:r>
              <a:rPr lang="ja-JP" altLang="en-US" dirty="0" smtClean="0">
                <a:solidFill>
                  <a:schemeClr val="accent4"/>
                </a:solidFill>
                <a:latin typeface="Meiryo UI" panose="020B0604030504040204" pitchFamily="50" charset="-128"/>
                <a:ea typeface="Meiryo UI" panose="020B0604030504040204" pitchFamily="50" charset="-128"/>
              </a:rPr>
              <a:t>シークレットアクセスキー</a:t>
            </a:r>
            <a:endParaRPr lang="en-US" altLang="ja-JP" dirty="0" smtClean="0">
              <a:solidFill>
                <a:schemeClr val="accent4"/>
              </a:solidFill>
              <a:latin typeface="Meiryo UI" panose="020B0604030504040204" pitchFamily="50" charset="-128"/>
              <a:ea typeface="Meiryo UI" panose="020B0604030504040204" pitchFamily="50" charset="-128"/>
            </a:endParaRPr>
          </a:p>
        </p:txBody>
      </p:sp>
      <p:sp>
        <p:nvSpPr>
          <p:cNvPr id="60" name="正方形/長方形 59"/>
          <p:cNvSpPr/>
          <p:nvPr/>
        </p:nvSpPr>
        <p:spPr>
          <a:xfrm>
            <a:off x="3856428" y="3562241"/>
            <a:ext cx="1512925"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a:solidFill>
                  <a:schemeClr val="accent2">
                    <a:lumMod val="50000"/>
                  </a:schemeClr>
                </a:solidFill>
                <a:latin typeface="Meiryo UI" panose="020B0604030504040204" pitchFamily="50" charset="-128"/>
                <a:ea typeface="Meiryo UI" panose="020B0604030504040204" pitchFamily="50" charset="-128"/>
              </a:rPr>
              <a:t>ポリシ</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ーの</a:t>
            </a:r>
            <a:r>
              <a:rPr lang="ja-JP" altLang="en-US" dirty="0">
                <a:solidFill>
                  <a:schemeClr val="accent2">
                    <a:lumMod val="50000"/>
                  </a:schemeClr>
                </a:solidFill>
                <a:latin typeface="Meiryo UI" panose="020B0604030504040204" pitchFamily="50" charset="-128"/>
                <a:ea typeface="Meiryo UI" panose="020B0604030504040204" pitchFamily="50" charset="-128"/>
              </a:rPr>
              <a:t>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1" name="正方形/長方形 60"/>
          <p:cNvSpPr/>
          <p:nvPr/>
        </p:nvSpPr>
        <p:spPr>
          <a:xfrm>
            <a:off x="5763379" y="3562241"/>
            <a:ext cx="2058257"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AWS</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サービス用の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ロールの作成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2" name="正方形/長方形 61"/>
          <p:cNvSpPr/>
          <p:nvPr/>
        </p:nvSpPr>
        <p:spPr>
          <a:xfrm>
            <a:off x="8139640" y="987088"/>
            <a:ext cx="1909391"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ユーザ用</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ロールの作成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5" name="正方形/長方形 64"/>
          <p:cNvSpPr/>
          <p:nvPr/>
        </p:nvSpPr>
        <p:spPr>
          <a:xfrm>
            <a:off x="9704082" y="3631897"/>
            <a:ext cx="2495502"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アクセスキー／</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dirty="0" smtClean="0">
                <a:solidFill>
                  <a:schemeClr val="accent2">
                    <a:lumMod val="50000"/>
                  </a:schemeClr>
                </a:solidFill>
                <a:latin typeface="Meiryo UI" panose="020B0604030504040204" pitchFamily="50" charset="-128"/>
                <a:ea typeface="Meiryo UI" panose="020B0604030504040204" pitchFamily="50" charset="-128"/>
              </a:rPr>
              <a:t>シークレットアクセスキーの作成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6" name="正方形/長方形 65"/>
          <p:cNvSpPr/>
          <p:nvPr/>
        </p:nvSpPr>
        <p:spPr>
          <a:xfrm>
            <a:off x="662159" y="5076277"/>
            <a:ext cx="2771650" cy="63070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プリセットの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ロール</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a:solidFill>
                  <a:schemeClr val="accent2">
                    <a:lumMod val="50000"/>
                  </a:schemeClr>
                </a:solidFill>
                <a:latin typeface="Meiryo UI" panose="020B0604030504040204" pitchFamily="50" charset="-128"/>
                <a:ea typeface="Meiryo UI" panose="020B0604030504040204" pitchFamily="50" charset="-128"/>
              </a:rPr>
              <a:t>（例</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1400" dirty="0">
                <a:solidFill>
                  <a:schemeClr val="accent2">
                    <a:lumMod val="50000"/>
                  </a:schemeClr>
                </a:solidFill>
                <a:latin typeface="Meiryo UI" panose="020B0604030504040204" pitchFamily="50" charset="-128"/>
                <a:ea typeface="Meiryo UI" panose="020B0604030504040204" pitchFamily="50" charset="-128"/>
              </a:rPr>
              <a:t>管理</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、テナント担当</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endParaRPr lang="ja-JP" altLang="en-US"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68" name="正方形/長方形 67"/>
          <p:cNvSpPr/>
          <p:nvPr/>
        </p:nvSpPr>
        <p:spPr>
          <a:xfrm>
            <a:off x="7902220" y="5234970"/>
            <a:ext cx="1519363"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ロール</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a:solidFill>
                  <a:schemeClr val="accent2">
                    <a:lumMod val="50000"/>
                  </a:schemeClr>
                </a:solidFill>
                <a:latin typeface="Meiryo UI" panose="020B0604030504040204" pitchFamily="50" charset="-128"/>
                <a:ea typeface="Meiryo UI" panose="020B0604030504040204" pitchFamily="50" charset="-128"/>
              </a:rPr>
              <a:t>（お客様独自で</a:t>
            </a:r>
            <a:endParaRPr lang="en-US" altLang="ja-JP" sz="1400" dirty="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a:solidFill>
                  <a:schemeClr val="accent2">
                    <a:lumMod val="50000"/>
                  </a:schemeClr>
                </a:solidFill>
                <a:latin typeface="Meiryo UI" panose="020B0604030504040204" pitchFamily="50" charset="-128"/>
                <a:ea typeface="Meiryo UI" panose="020B0604030504040204" pitchFamily="50" charset="-128"/>
              </a:rPr>
              <a:t>定義した役割）</a:t>
            </a:r>
            <a:endParaRPr lang="en-US" altLang="ja-JP"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69" name="正方形/長方形 68"/>
          <p:cNvSpPr/>
          <p:nvPr/>
        </p:nvSpPr>
        <p:spPr>
          <a:xfrm>
            <a:off x="7646331" y="2676798"/>
            <a:ext cx="1939172"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グループ</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（お客様独自で</a:t>
            </a:r>
            <a:endParaRPr lang="en-US" altLang="ja-JP" sz="1400"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定義した役割）</a:t>
            </a:r>
            <a:endParaRPr lang="en-US" altLang="ja-JP" sz="14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70" name="正方形/長方形 69"/>
          <p:cNvSpPr/>
          <p:nvPr/>
        </p:nvSpPr>
        <p:spPr>
          <a:xfrm>
            <a:off x="3280346" y="838971"/>
            <a:ext cx="2902133" cy="2712677"/>
          </a:xfrm>
          <a:prstGeom prst="rect">
            <a:avLst/>
          </a:prstGeom>
          <a:noFill/>
          <a:ln w="889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正方形/長方形 71"/>
          <p:cNvSpPr/>
          <p:nvPr/>
        </p:nvSpPr>
        <p:spPr>
          <a:xfrm>
            <a:off x="4007886" y="1629030"/>
            <a:ext cx="1045212" cy="1497028"/>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楕円 72"/>
          <p:cNvSpPr/>
          <p:nvPr/>
        </p:nvSpPr>
        <p:spPr>
          <a:xfrm>
            <a:off x="3795401" y="1349622"/>
            <a:ext cx="544133" cy="49615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t>３</a:t>
            </a:r>
            <a:endParaRPr lang="en-US" altLang="ja-JP" b="1" dirty="0" smtClean="0"/>
          </a:p>
        </p:txBody>
      </p:sp>
      <p:sp>
        <p:nvSpPr>
          <p:cNvPr id="75" name="正方形/長方形 74"/>
          <p:cNvSpPr/>
          <p:nvPr/>
        </p:nvSpPr>
        <p:spPr>
          <a:xfrm>
            <a:off x="3293996" y="2746023"/>
            <a:ext cx="2990413"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accent4"/>
                </a:solidFill>
                <a:latin typeface="Meiryo UI" panose="020B0604030504040204" pitchFamily="50" charset="-128"/>
                <a:ea typeface="Meiryo UI" panose="020B0604030504040204" pitchFamily="50" charset="-128"/>
              </a:rPr>
              <a:t>アクセスキー／</a:t>
            </a:r>
            <a:endParaRPr kumimoji="1" lang="en-US" altLang="ja-JP" dirty="0" smtClean="0">
              <a:solidFill>
                <a:schemeClr val="accent4"/>
              </a:solidFill>
              <a:latin typeface="Meiryo UI" panose="020B0604030504040204" pitchFamily="50" charset="-128"/>
              <a:ea typeface="Meiryo UI" panose="020B0604030504040204" pitchFamily="50" charset="-128"/>
            </a:endParaRPr>
          </a:p>
          <a:p>
            <a:r>
              <a:rPr lang="ja-JP" altLang="en-US" dirty="0" smtClean="0">
                <a:solidFill>
                  <a:schemeClr val="accent4"/>
                </a:solidFill>
                <a:latin typeface="Meiryo UI" panose="020B0604030504040204" pitchFamily="50" charset="-128"/>
                <a:ea typeface="Meiryo UI" panose="020B0604030504040204" pitchFamily="50" charset="-128"/>
              </a:rPr>
              <a:t>シークレットアクセスキーの作成</a:t>
            </a:r>
            <a:endParaRPr kumimoji="1" lang="en-US" altLang="ja-JP" dirty="0" smtClean="0">
              <a:solidFill>
                <a:schemeClr val="accent4"/>
              </a:solidFill>
              <a:latin typeface="Meiryo UI" panose="020B0604030504040204" pitchFamily="50" charset="-128"/>
              <a:ea typeface="Meiryo UI" panose="020B0604030504040204" pitchFamily="50" charset="-128"/>
            </a:endParaRPr>
          </a:p>
        </p:txBody>
      </p:sp>
      <p:pic>
        <p:nvPicPr>
          <p:cNvPr id="76" name="Graphic 48">
            <a:extLst>
              <a:ext uri="{FF2B5EF4-FFF2-40B4-BE49-F238E27FC236}">
                <a16:creationId xmlns:a16="http://schemas.microsoft.com/office/drawing/2014/main" id="{D57544FC-CFAA-5546-A4DC-2BDF2AA8E3B5}"/>
              </a:ext>
            </a:extLst>
          </p:cNvPr>
          <p:cNvPicPr>
            <a:picLocks noChangeAspect="1"/>
          </p:cNvPicPr>
          <p:nvPr/>
        </p:nvPicPr>
        <p:blipFill>
          <a:blip r:embed="rId41">
            <a:extLst>
              <a:ext uri="{96DAC541-7B7A-43D3-8B79-37D633B846F1}">
                <asvg:svgBlip xmlns:asvg="http://schemas.microsoft.com/office/drawing/2016/SVG/main" xmlns="" r:embed="rId42"/>
              </a:ext>
            </a:extLst>
          </a:blip>
          <a:stretch>
            <a:fillRect/>
          </a:stretch>
        </p:blipFill>
        <p:spPr>
          <a:xfrm>
            <a:off x="4410621" y="2153883"/>
            <a:ext cx="469900" cy="469900"/>
          </a:xfrm>
          <a:prstGeom prst="rect">
            <a:avLst/>
          </a:prstGeom>
        </p:spPr>
      </p:pic>
      <p:cxnSp>
        <p:nvCxnSpPr>
          <p:cNvPr id="77" name="直線矢印コネクタ 76"/>
          <p:cNvCxnSpPr/>
          <p:nvPr/>
        </p:nvCxnSpPr>
        <p:spPr>
          <a:xfrm>
            <a:off x="4636494" y="1616529"/>
            <a:ext cx="9077" cy="5373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57608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３</a:t>
            </a:r>
            <a:r>
              <a:rPr lang="ja-JP" altLang="en-US" dirty="0" smtClean="0"/>
              <a:t>．</a:t>
            </a:r>
            <a:r>
              <a:rPr lang="ja-JP" altLang="en-US" dirty="0"/>
              <a:t>アクセスキー／</a:t>
            </a:r>
            <a:r>
              <a:rPr lang="ja-JP" altLang="en-US" dirty="0" smtClean="0"/>
              <a:t>シークレットアクセスキー等の作成</a:t>
            </a:r>
            <a:endParaRPr lang="en-US" altLang="ja-JP" dirty="0" smtClean="0"/>
          </a:p>
        </p:txBody>
      </p:sp>
      <p:sp>
        <p:nvSpPr>
          <p:cNvPr id="12" name="正方形/長方形 11"/>
          <p:cNvSpPr/>
          <p:nvPr/>
        </p:nvSpPr>
        <p:spPr>
          <a:xfrm>
            <a:off x="172188" y="852504"/>
            <a:ext cx="11844000" cy="3108543"/>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できること</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管理アカウント上の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ユーザに対し、アクセスキー／シークレットアクセスキーを作成することができます。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本作業は、</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管理グループの権限をもつ</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ユーザでのみ</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実施</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することが</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できます。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7122943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３</a:t>
            </a:r>
            <a:r>
              <a:rPr lang="ja-JP" altLang="en-US" dirty="0" smtClean="0"/>
              <a:t>．</a:t>
            </a:r>
            <a:r>
              <a:rPr lang="ja-JP" altLang="en-US" dirty="0"/>
              <a:t>アクセスキー／</a:t>
            </a:r>
            <a:r>
              <a:rPr lang="ja-JP" altLang="en-US" dirty="0" smtClean="0"/>
              <a:t>シークレットアクセスキー等の作成</a:t>
            </a:r>
            <a:endParaRPr lang="en-US" altLang="ja-JP" dirty="0" smtClean="0"/>
          </a:p>
        </p:txBody>
      </p:sp>
      <p:sp>
        <p:nvSpPr>
          <p:cNvPr id="12" name="正方形/長方形 11"/>
          <p:cNvSpPr/>
          <p:nvPr/>
        </p:nvSpPr>
        <p:spPr>
          <a:xfrm>
            <a:off x="172188" y="852504"/>
            <a:ext cx="11844000" cy="4832092"/>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作業手順</a:t>
            </a: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1/2</a:t>
            </a: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1. 【</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必須</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ユーザの作成・アクセスキー／シークレットアクセスキーの</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作成</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詳細は「</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ガイド</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の使い方</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・基本操作編」を参照ください</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2. 【</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必須</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ユーザへのスイッチロール権限の</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付与</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アクセスキー／シークレットアクセスキーで操作する対象のアカウント・権限に応じ、</a:t>
            </a:r>
          </a:p>
          <a:p>
            <a:pPr fontAlgn="base">
              <a:spcBef>
                <a:spcPct val="0"/>
              </a:spcBef>
              <a:spcAft>
                <a:spcPct val="0"/>
              </a:spcAft>
            </a:pP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作成した</a:t>
            </a:r>
            <a:r>
              <a:rPr lang="en-US" altLang="ja-JP"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ユーザを適切な</a:t>
            </a:r>
            <a:r>
              <a:rPr lang="en-US" altLang="ja-JP"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グループに所属させてください</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（本操作により、テナントアカウント側にスイッチロールする権限が付与されます。</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詳細は「</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ガイド</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の使い方</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・基本操作編」を参照ください</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044400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３</a:t>
            </a:r>
            <a:r>
              <a:rPr lang="ja-JP" altLang="en-US" dirty="0" smtClean="0"/>
              <a:t>．</a:t>
            </a:r>
            <a:r>
              <a:rPr lang="ja-JP" altLang="en-US" dirty="0"/>
              <a:t>アクセスキー／</a:t>
            </a:r>
            <a:r>
              <a:rPr lang="ja-JP" altLang="en-US" dirty="0" smtClean="0"/>
              <a:t>シークレットアクセスキー等の作成</a:t>
            </a:r>
            <a:endParaRPr lang="en-US" altLang="ja-JP" dirty="0" smtClean="0"/>
          </a:p>
        </p:txBody>
      </p:sp>
      <p:sp>
        <p:nvSpPr>
          <p:cNvPr id="12" name="正方形/長方形 11"/>
          <p:cNvSpPr/>
          <p:nvPr/>
        </p:nvSpPr>
        <p:spPr>
          <a:xfrm>
            <a:off x="172188" y="852504"/>
            <a:ext cx="11844000" cy="3970318"/>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作業手順（</a:t>
            </a:r>
            <a:r>
              <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2/2</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3. 【</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任意</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グループに対する接続元</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アドレスの</a:t>
            </a:r>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設定</a:t>
            </a: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当該アクセスキー／シークレットアクセスキーを利用したスイッチロール操作は</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マネジメントコンソール</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操作用の</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ユーザと同様</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b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所属させた</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グループで許可している接続元</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アドレスからのみ実施することが可能</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です</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必要に応じ、</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ポータルの「</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コンソール</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接続元の登録」より接続元の</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アドレスを追加登録してください。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856719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sz="3600" b="1" dirty="0" smtClean="0">
                <a:latin typeface="Meiryo UI" panose="020B0604030504040204" pitchFamily="50" charset="-128"/>
                <a:ea typeface="Meiryo UI" panose="020B0604030504040204" pitchFamily="50" charset="-128"/>
              </a:rPr>
              <a:t>４．アクセスキー／</a:t>
            </a:r>
            <a:br>
              <a:rPr lang="ja-JP" altLang="en-US" sz="3600" b="1" dirty="0" smtClean="0">
                <a:latin typeface="Meiryo UI" panose="020B0604030504040204" pitchFamily="50" charset="-128"/>
                <a:ea typeface="Meiryo UI" panose="020B0604030504040204" pitchFamily="50" charset="-128"/>
              </a:rPr>
            </a:br>
            <a:r>
              <a:rPr lang="ja-JP" altLang="en-US" sz="3600" b="1" dirty="0" smtClean="0">
                <a:latin typeface="Meiryo UI" panose="020B0604030504040204" pitchFamily="50" charset="-128"/>
                <a:ea typeface="Meiryo UI" panose="020B0604030504040204" pitchFamily="50" charset="-128"/>
              </a:rPr>
              <a:t>シークレットアクセスキー等の作成</a:t>
            </a:r>
            <a:r>
              <a:rPr lang="en-US" altLang="ja-JP" sz="3600" b="1" dirty="0" smtClean="0">
                <a:latin typeface="Meiryo UI" panose="020B0604030504040204" pitchFamily="50" charset="-128"/>
                <a:ea typeface="Meiryo UI" panose="020B0604030504040204" pitchFamily="50" charset="-128"/>
              </a:rPr>
              <a:t/>
            </a:r>
            <a:br>
              <a:rPr lang="en-US" altLang="ja-JP" sz="3600" b="1" dirty="0" smtClean="0">
                <a:latin typeface="Meiryo UI" panose="020B0604030504040204" pitchFamily="50" charset="-128"/>
                <a:ea typeface="Meiryo UI" panose="020B0604030504040204" pitchFamily="50" charset="-128"/>
              </a:rPr>
            </a:br>
            <a:r>
              <a:rPr lang="ja-JP" altLang="en-US" sz="3600" b="1" dirty="0">
                <a:latin typeface="Meiryo UI" panose="020B0604030504040204" pitchFamily="50" charset="-128"/>
                <a:ea typeface="Meiryo UI" panose="020B0604030504040204" pitchFamily="50" charset="-128"/>
              </a:rPr>
              <a:t>（ミドルウェア・外部の</a:t>
            </a:r>
            <a:r>
              <a:rPr lang="en-US" altLang="ja-JP" sz="3600" b="1" dirty="0">
                <a:latin typeface="Meiryo UI" panose="020B0604030504040204" pitchFamily="50" charset="-128"/>
                <a:ea typeface="Meiryo UI" panose="020B0604030504040204" pitchFamily="50" charset="-128"/>
              </a:rPr>
              <a:t>SaaS</a:t>
            </a:r>
            <a:r>
              <a:rPr lang="ja-JP" altLang="en-US" sz="3600" b="1" dirty="0">
                <a:latin typeface="Meiryo UI" panose="020B0604030504040204" pitchFamily="50" charset="-128"/>
                <a:ea typeface="Meiryo UI" panose="020B0604030504040204" pitchFamily="50" charset="-128"/>
              </a:rPr>
              <a:t>等用のキー）</a:t>
            </a:r>
            <a:br>
              <a:rPr lang="ja-JP" altLang="en-US" sz="3600" b="1" dirty="0">
                <a:latin typeface="Meiryo UI" panose="020B0604030504040204" pitchFamily="50" charset="-128"/>
                <a:ea typeface="Meiryo UI" panose="020B0604030504040204" pitchFamily="50" charset="-128"/>
              </a:rPr>
            </a:br>
            <a:endParaRPr kumimoji="1" lang="ja-JP" altLang="en-US"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024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正方形/長方形 107"/>
          <p:cNvSpPr/>
          <p:nvPr/>
        </p:nvSpPr>
        <p:spPr>
          <a:xfrm>
            <a:off x="9441344" y="4320728"/>
            <a:ext cx="2076395" cy="1497028"/>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正方形/長方形 86"/>
          <p:cNvSpPr/>
          <p:nvPr/>
        </p:nvSpPr>
        <p:spPr>
          <a:xfrm>
            <a:off x="8093197" y="1606610"/>
            <a:ext cx="1122524" cy="42111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楕円 79"/>
          <p:cNvSpPr/>
          <p:nvPr/>
        </p:nvSpPr>
        <p:spPr>
          <a:xfrm>
            <a:off x="7256721" y="3944471"/>
            <a:ext cx="696776" cy="2147676"/>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正方形/長方形 56"/>
          <p:cNvSpPr/>
          <p:nvPr/>
        </p:nvSpPr>
        <p:spPr>
          <a:xfrm>
            <a:off x="5676700" y="4320728"/>
            <a:ext cx="1425284"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 name="正方形/長方形 54"/>
          <p:cNvSpPr/>
          <p:nvPr/>
        </p:nvSpPr>
        <p:spPr>
          <a:xfrm>
            <a:off x="3747036" y="4320728"/>
            <a:ext cx="1607095"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正方形/長方形 2"/>
          <p:cNvSpPr/>
          <p:nvPr/>
        </p:nvSpPr>
        <p:spPr>
          <a:xfrm>
            <a:off x="812626" y="1646839"/>
            <a:ext cx="2628679"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a:t>
            </a:r>
            <a:r>
              <a:rPr lang="ja-JP" altLang="en-US" dirty="0"/>
              <a:t>アクセスキー</a:t>
            </a:r>
            <a:r>
              <a:rPr lang="ja-JP" altLang="en-US" dirty="0" smtClean="0"/>
              <a:t>／シークレットアクセスキー等の作成</a:t>
            </a:r>
            <a:endParaRPr lang="ja-JP" altLang="en-US" dirty="0"/>
          </a:p>
        </p:txBody>
      </p:sp>
      <p:sp>
        <p:nvSpPr>
          <p:cNvPr id="4" name="Rectangle 34">
            <a:extLst>
              <a:ext uri="{FF2B5EF4-FFF2-40B4-BE49-F238E27FC236}">
                <a16:creationId xmlns:a16="http://schemas.microsoft.com/office/drawing/2014/main" id="{CE7F7081-419C-2E4F-A999-2923C4338FC0}"/>
              </a:ext>
            </a:extLst>
          </p:cNvPr>
          <p:cNvSpPr/>
          <p:nvPr/>
        </p:nvSpPr>
        <p:spPr>
          <a:xfrm>
            <a:off x="524629" y="980646"/>
            <a:ext cx="11150296" cy="24348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sp>
        <p:nvSpPr>
          <p:cNvPr id="6" name="正方形/長方形 5"/>
          <p:cNvSpPr/>
          <p:nvPr/>
        </p:nvSpPr>
        <p:spPr>
          <a:xfrm>
            <a:off x="854829" y="1002145"/>
            <a:ext cx="2653604" cy="3656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2000"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rPr>
              <a:t>管理アカウント</a:t>
            </a:r>
            <a:endParaRPr lang="en-US" altLang="ja-JP" sz="2000"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7"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384929" y="848840"/>
            <a:ext cx="469900" cy="469900"/>
          </a:xfrm>
          <a:prstGeom prst="rect">
            <a:avLst/>
          </a:prstGeom>
        </p:spPr>
      </p:pic>
      <p:pic>
        <p:nvPicPr>
          <p:cNvPr id="8"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1222381" y="1845169"/>
            <a:ext cx="483586" cy="469900"/>
          </a:xfrm>
          <a:prstGeom prst="rect">
            <a:avLst/>
          </a:prstGeom>
        </p:spPr>
      </p:pic>
      <p:pic>
        <p:nvPicPr>
          <p:cNvPr id="9"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1845667" y="1845169"/>
            <a:ext cx="483586" cy="469900"/>
          </a:xfrm>
          <a:prstGeom prst="rect">
            <a:avLst/>
          </a:prstGeom>
        </p:spPr>
      </p:pic>
      <p:sp>
        <p:nvSpPr>
          <p:cNvPr id="13" name="正方形/長方形 12"/>
          <p:cNvSpPr/>
          <p:nvPr/>
        </p:nvSpPr>
        <p:spPr>
          <a:xfrm>
            <a:off x="2366307" y="1836243"/>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14" name="正方形/長方形 13"/>
          <p:cNvSpPr/>
          <p:nvPr/>
        </p:nvSpPr>
        <p:spPr>
          <a:xfrm>
            <a:off x="667078" y="2402388"/>
            <a:ext cx="2774227" cy="63070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プリセット</a:t>
            </a:r>
            <a:r>
              <a:rPr lang="ja-JP" altLang="en-US" dirty="0">
                <a:solidFill>
                  <a:schemeClr val="accent2">
                    <a:lumMod val="50000"/>
                  </a:schemeClr>
                </a:solidFill>
                <a:latin typeface="Meiryo UI" panose="020B0604030504040204" pitchFamily="50" charset="-128"/>
                <a:ea typeface="Meiryo UI" panose="020B0604030504040204" pitchFamily="50" charset="-128"/>
              </a:rPr>
              <a:t>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グループ</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（例：</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管理、テナント管理、</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endParaRPr kumimoji="1" lang="ja-JP" altLang="en-US"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5" name="Rectangle 34">
            <a:extLst>
              <a:ext uri="{FF2B5EF4-FFF2-40B4-BE49-F238E27FC236}">
                <a16:creationId xmlns:a16="http://schemas.microsoft.com/office/drawing/2014/main" id="{CE7F7081-419C-2E4F-A999-2923C4338FC0}"/>
              </a:ext>
            </a:extLst>
          </p:cNvPr>
          <p:cNvSpPr/>
          <p:nvPr/>
        </p:nvSpPr>
        <p:spPr>
          <a:xfrm>
            <a:off x="524629" y="3943504"/>
            <a:ext cx="11150296" cy="21536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pic>
        <p:nvPicPr>
          <p:cNvPr id="16"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384929" y="3713454"/>
            <a:ext cx="469900" cy="469900"/>
          </a:xfrm>
          <a:prstGeom prst="rect">
            <a:avLst/>
          </a:prstGeom>
        </p:spPr>
      </p:pic>
      <p:sp>
        <p:nvSpPr>
          <p:cNvPr id="17" name="正方形/長方形 16"/>
          <p:cNvSpPr/>
          <p:nvPr/>
        </p:nvSpPr>
        <p:spPr>
          <a:xfrm>
            <a:off x="812626" y="4320728"/>
            <a:ext cx="2628679"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p:nvSpPr>
        <p:spPr>
          <a:xfrm>
            <a:off x="4870545" y="4606377"/>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pic>
        <p:nvPicPr>
          <p:cNvPr id="23"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1236067" y="4606377"/>
            <a:ext cx="469900" cy="469900"/>
          </a:xfrm>
          <a:prstGeom prst="rect">
            <a:avLst/>
          </a:prstGeom>
        </p:spPr>
      </p:pic>
      <p:pic>
        <p:nvPicPr>
          <p:cNvPr id="24"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1852510" y="4606377"/>
            <a:ext cx="469900" cy="469900"/>
          </a:xfrm>
          <a:prstGeom prst="rect">
            <a:avLst/>
          </a:prstGeom>
        </p:spPr>
      </p:pic>
      <p:cxnSp>
        <p:nvCxnSpPr>
          <p:cNvPr id="29" name="直線矢印コネクタ 28"/>
          <p:cNvCxnSpPr>
            <a:stCxn id="8" idx="2"/>
            <a:endCxn id="23" idx="0"/>
          </p:cNvCxnSpPr>
          <p:nvPr/>
        </p:nvCxnSpPr>
        <p:spPr>
          <a:xfrm>
            <a:off x="1464174" y="2315069"/>
            <a:ext cx="6843" cy="2291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直線矢印コネクタ 29"/>
          <p:cNvCxnSpPr>
            <a:stCxn id="9" idx="2"/>
            <a:endCxn id="24" idx="0"/>
          </p:cNvCxnSpPr>
          <p:nvPr/>
        </p:nvCxnSpPr>
        <p:spPr>
          <a:xfrm>
            <a:off x="2087460" y="2315069"/>
            <a:ext cx="0" cy="2291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42"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6102719" y="4632314"/>
            <a:ext cx="469900" cy="469900"/>
          </a:xfrm>
          <a:prstGeom prst="rect">
            <a:avLst/>
          </a:prstGeom>
        </p:spPr>
      </p:pic>
      <p:pic>
        <p:nvPicPr>
          <p:cNvPr id="43"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8389749" y="4622051"/>
            <a:ext cx="469900" cy="469900"/>
          </a:xfrm>
          <a:prstGeom prst="rect">
            <a:avLst/>
          </a:prstGeom>
        </p:spPr>
      </p:pic>
      <p:pic>
        <p:nvPicPr>
          <p:cNvPr id="44"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8376063" y="1992130"/>
            <a:ext cx="483586" cy="469900"/>
          </a:xfrm>
          <a:prstGeom prst="rect">
            <a:avLst/>
          </a:prstGeom>
        </p:spPr>
      </p:pic>
      <p:pic>
        <p:nvPicPr>
          <p:cNvPr id="47" name="Graphic 52">
            <a:extLst>
              <a:ext uri="{FF2B5EF4-FFF2-40B4-BE49-F238E27FC236}">
                <a16:creationId xmlns:a16="http://schemas.microsoft.com/office/drawing/2014/main" id="{90D5A9DB-EC7C-6342-9486-0A731DEC214E}"/>
              </a:ext>
            </a:extLst>
          </p:cNvPr>
          <p:cNvPicPr>
            <a:picLocks noChangeAspect="1"/>
          </p:cNvPicPr>
          <p:nvPr/>
        </p:nvPicPr>
        <p:blipFill>
          <a:blip r:embed="rId37">
            <a:extLst>
              <a:ext uri="{96DAC541-7B7A-43D3-8B79-37D633B846F1}">
                <asvg:svgBlip xmlns:asvg="http://schemas.microsoft.com/office/drawing/2016/SVG/main" xmlns="" r:embed="rId29"/>
              </a:ext>
            </a:extLst>
          </a:blip>
          <a:stretch>
            <a:fillRect/>
          </a:stretch>
        </p:blipFill>
        <p:spPr>
          <a:xfrm>
            <a:off x="3847014" y="4615303"/>
            <a:ext cx="469900" cy="469900"/>
          </a:xfrm>
          <a:prstGeom prst="rect">
            <a:avLst/>
          </a:prstGeom>
        </p:spPr>
      </p:pic>
      <p:pic>
        <p:nvPicPr>
          <p:cNvPr id="48" name="Graphic 52">
            <a:extLst>
              <a:ext uri="{FF2B5EF4-FFF2-40B4-BE49-F238E27FC236}">
                <a16:creationId xmlns:a16="http://schemas.microsoft.com/office/drawing/2014/main" id="{90D5A9DB-EC7C-6342-9486-0A731DEC214E}"/>
              </a:ext>
            </a:extLst>
          </p:cNvPr>
          <p:cNvPicPr>
            <a:picLocks noChangeAspect="1"/>
          </p:cNvPicPr>
          <p:nvPr/>
        </p:nvPicPr>
        <p:blipFill>
          <a:blip r:embed="rId37">
            <a:extLst>
              <a:ext uri="{96DAC541-7B7A-43D3-8B79-37D633B846F1}">
                <asvg:svgBlip xmlns:asvg="http://schemas.microsoft.com/office/drawing/2016/SVG/main" xmlns="" r:embed="rId29"/>
              </a:ext>
            </a:extLst>
          </a:blip>
          <a:stretch>
            <a:fillRect/>
          </a:stretch>
        </p:blipFill>
        <p:spPr>
          <a:xfrm>
            <a:off x="4406009" y="4615985"/>
            <a:ext cx="469900" cy="469900"/>
          </a:xfrm>
          <a:prstGeom prst="rect">
            <a:avLst/>
          </a:prstGeom>
        </p:spPr>
      </p:pic>
      <p:sp>
        <p:nvSpPr>
          <p:cNvPr id="53" name="正方形/長方形 52"/>
          <p:cNvSpPr/>
          <p:nvPr/>
        </p:nvSpPr>
        <p:spPr>
          <a:xfrm>
            <a:off x="3772474" y="5240856"/>
            <a:ext cx="1512925"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ポリシー</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54" name="正方形/長方形 53"/>
          <p:cNvSpPr/>
          <p:nvPr/>
        </p:nvSpPr>
        <p:spPr>
          <a:xfrm>
            <a:off x="2366307" y="4530558"/>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56" name="楕円 55"/>
          <p:cNvSpPr/>
          <p:nvPr/>
        </p:nvSpPr>
        <p:spPr>
          <a:xfrm>
            <a:off x="3537831" y="4041320"/>
            <a:ext cx="544133" cy="496156"/>
          </a:xfrm>
          <a:prstGeom prst="ellipse">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１</a:t>
            </a:r>
            <a:endParaRPr kumimoji="1" lang="ja-JP" altLang="en-US" b="1" dirty="0"/>
          </a:p>
        </p:txBody>
      </p:sp>
      <p:sp>
        <p:nvSpPr>
          <p:cNvPr id="58" name="正方形/長方形 57"/>
          <p:cNvSpPr/>
          <p:nvPr/>
        </p:nvSpPr>
        <p:spPr>
          <a:xfrm>
            <a:off x="5450503" y="5234970"/>
            <a:ext cx="1834374"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ロール</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kumimoji="1"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r>
              <a:rPr kumimoji="1" lang="en-US" altLang="ja-JP" sz="1400" dirty="0" smtClean="0">
                <a:solidFill>
                  <a:schemeClr val="accent2">
                    <a:lumMod val="50000"/>
                  </a:schemeClr>
                </a:solidFill>
                <a:latin typeface="Meiryo UI" panose="020B0604030504040204" pitchFamily="50" charset="-128"/>
                <a:ea typeface="Meiryo UI" panose="020B0604030504040204" pitchFamily="50" charset="-128"/>
              </a:rPr>
              <a:t>AWS</a:t>
            </a:r>
            <a:r>
              <a:rPr kumimoji="1" lang="ja-JP" altLang="en-US" sz="1400" dirty="0" smtClean="0">
                <a:solidFill>
                  <a:schemeClr val="accent2">
                    <a:lumMod val="50000"/>
                  </a:schemeClr>
                </a:solidFill>
                <a:latin typeface="Meiryo UI" panose="020B0604030504040204" pitchFamily="50" charset="-128"/>
                <a:ea typeface="Meiryo UI" panose="020B0604030504040204" pitchFamily="50" charset="-128"/>
              </a:rPr>
              <a:t>サービス用）</a:t>
            </a:r>
            <a:endParaRPr kumimoji="1" lang="en-US" altLang="ja-JP" sz="14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59" name="楕円 58"/>
          <p:cNvSpPr/>
          <p:nvPr/>
        </p:nvSpPr>
        <p:spPr>
          <a:xfrm>
            <a:off x="5467495" y="4041320"/>
            <a:ext cx="544133" cy="496156"/>
          </a:xfrm>
          <a:prstGeom prst="ellipse">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２</a:t>
            </a:r>
            <a:endParaRPr kumimoji="1" lang="ja-JP" altLang="en-US" b="1" dirty="0"/>
          </a:p>
        </p:txBody>
      </p:sp>
      <p:sp>
        <p:nvSpPr>
          <p:cNvPr id="63" name="正方形/長方形 62"/>
          <p:cNvSpPr/>
          <p:nvPr/>
        </p:nvSpPr>
        <p:spPr>
          <a:xfrm>
            <a:off x="6790325" y="3587041"/>
            <a:ext cx="1834374"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sz="1400" dirty="0" smtClean="0">
              <a:solidFill>
                <a:schemeClr val="accent4"/>
              </a:solidFill>
              <a:latin typeface="Meiryo UI" panose="020B0604030504040204" pitchFamily="50" charset="-128"/>
              <a:ea typeface="Meiryo UI" panose="020B0604030504040204" pitchFamily="50" charset="-128"/>
            </a:endParaRPr>
          </a:p>
        </p:txBody>
      </p:sp>
      <p:pic>
        <p:nvPicPr>
          <p:cNvPr id="64" name="Graphic 44">
            <a:extLst>
              <a:ext uri="{FF2B5EF4-FFF2-40B4-BE49-F238E27FC236}">
                <a16:creationId xmlns:a16="http://schemas.microsoft.com/office/drawing/2014/main" id="{E2DAEC15-20F6-3647-8A23-EC2BA0B080D7}"/>
              </a:ext>
            </a:extLst>
          </p:cNvPr>
          <p:cNvPicPr>
            <a:picLocks noChangeAspect="1"/>
          </p:cNvPicPr>
          <p:nvPr/>
        </p:nvPicPr>
        <p:blipFill>
          <a:blip r:embed="rId38">
            <a:extLst>
              <a:ext uri="{96DAC541-7B7A-43D3-8B79-37D633B846F1}">
                <asvg:svgBlip xmlns:asvg="http://schemas.microsoft.com/office/drawing/2016/SVG/main" xmlns="" r:embed="rId19"/>
              </a:ext>
            </a:extLst>
          </a:blip>
          <a:stretch>
            <a:fillRect/>
          </a:stretch>
        </p:blipFill>
        <p:spPr>
          <a:xfrm>
            <a:off x="7353619" y="4128719"/>
            <a:ext cx="514354" cy="514354"/>
          </a:xfrm>
          <a:prstGeom prst="rect">
            <a:avLst/>
          </a:prstGeom>
        </p:spPr>
      </p:pic>
      <p:pic>
        <p:nvPicPr>
          <p:cNvPr id="67" name="Graphic 142">
            <a:extLst>
              <a:ext uri="{FF2B5EF4-FFF2-40B4-BE49-F238E27FC236}">
                <a16:creationId xmlns:a16="http://schemas.microsoft.com/office/drawing/2014/main" id="{378405FD-C5E0-D148-AE92-5CA4FBB1F406}"/>
              </a:ext>
            </a:extLst>
          </p:cNvPr>
          <p:cNvPicPr>
            <a:picLocks noChangeAspect="1"/>
          </p:cNvPicPr>
          <p:nvPr/>
        </p:nvPicPr>
        <p:blipFill>
          <a:blip r:embed="rId39">
            <a:extLst>
              <a:ext uri="{96DAC541-7B7A-43D3-8B79-37D633B846F1}">
                <asvg:svgBlip xmlns:asvg="http://schemas.microsoft.com/office/drawing/2016/SVG/main" xmlns="" r:embed="rId21"/>
              </a:ext>
            </a:extLst>
          </a:blip>
          <a:stretch>
            <a:fillRect/>
          </a:stretch>
        </p:blipFill>
        <p:spPr>
          <a:xfrm>
            <a:off x="7353220" y="4708292"/>
            <a:ext cx="514354" cy="514354"/>
          </a:xfrm>
          <a:prstGeom prst="rect">
            <a:avLst/>
          </a:prstGeom>
        </p:spPr>
      </p:pic>
      <p:cxnSp>
        <p:nvCxnSpPr>
          <p:cNvPr id="71" name="直線矢印コネクタ 70"/>
          <p:cNvCxnSpPr>
            <a:stCxn id="42" idx="3"/>
            <a:endCxn id="64" idx="1"/>
          </p:cNvCxnSpPr>
          <p:nvPr/>
        </p:nvCxnSpPr>
        <p:spPr>
          <a:xfrm flipV="1">
            <a:off x="6572619" y="4385896"/>
            <a:ext cx="781000" cy="4813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直線矢印コネクタ 73"/>
          <p:cNvCxnSpPr>
            <a:stCxn id="42" idx="3"/>
            <a:endCxn id="67" idx="1"/>
          </p:cNvCxnSpPr>
          <p:nvPr/>
        </p:nvCxnSpPr>
        <p:spPr>
          <a:xfrm>
            <a:off x="6572619" y="4867264"/>
            <a:ext cx="780601" cy="982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9" name="正方形/長方形 78"/>
          <p:cNvSpPr/>
          <p:nvPr/>
        </p:nvSpPr>
        <p:spPr>
          <a:xfrm>
            <a:off x="854829" y="3931367"/>
            <a:ext cx="2653604" cy="3656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dirty="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rPr>
              <a:t>アカウント</a:t>
            </a:r>
            <a:endParaRPr lang="en-US" altLang="ja-JP" sz="20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81" name="正方形/長方形 80"/>
          <p:cNvSpPr/>
          <p:nvPr/>
        </p:nvSpPr>
        <p:spPr>
          <a:xfrm rot="5400000">
            <a:off x="7363316" y="5238556"/>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cxnSp>
        <p:nvCxnSpPr>
          <p:cNvPr id="82" name="直線矢印コネクタ 81"/>
          <p:cNvCxnSpPr/>
          <p:nvPr/>
        </p:nvCxnSpPr>
        <p:spPr>
          <a:xfrm>
            <a:off x="6633223" y="4916366"/>
            <a:ext cx="718489" cy="5207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6" name="正方形/長方形 85"/>
          <p:cNvSpPr/>
          <p:nvPr/>
        </p:nvSpPr>
        <p:spPr>
          <a:xfrm>
            <a:off x="6756969" y="5810516"/>
            <a:ext cx="1696280" cy="28398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AWS</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サービス</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88" name="楕円 87"/>
          <p:cNvSpPr/>
          <p:nvPr/>
        </p:nvSpPr>
        <p:spPr>
          <a:xfrm>
            <a:off x="7867574" y="1443323"/>
            <a:ext cx="544133" cy="496156"/>
          </a:xfrm>
          <a:prstGeom prst="ellipse">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smtClean="0"/>
              <a:t>２</a:t>
            </a:r>
            <a:endParaRPr kumimoji="1" lang="ja-JP" altLang="en-US" b="1" dirty="0"/>
          </a:p>
        </p:txBody>
      </p:sp>
      <p:cxnSp>
        <p:nvCxnSpPr>
          <p:cNvPr id="89" name="直線矢印コネクタ 88"/>
          <p:cNvCxnSpPr>
            <a:stCxn id="44" idx="2"/>
            <a:endCxn id="43" idx="0"/>
          </p:cNvCxnSpPr>
          <p:nvPr/>
        </p:nvCxnSpPr>
        <p:spPr>
          <a:xfrm>
            <a:off x="8617856" y="2462030"/>
            <a:ext cx="6843" cy="21600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94"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4402599" y="1148739"/>
            <a:ext cx="467790" cy="467790"/>
          </a:xfrm>
          <a:prstGeom prst="rect">
            <a:avLst/>
          </a:prstGeom>
        </p:spPr>
      </p:pic>
      <p:pic>
        <p:nvPicPr>
          <p:cNvPr id="95"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4919956" y="1148739"/>
            <a:ext cx="467790" cy="467790"/>
          </a:xfrm>
          <a:prstGeom prst="rect">
            <a:avLst/>
          </a:prstGeom>
        </p:spPr>
      </p:pic>
      <p:pic>
        <p:nvPicPr>
          <p:cNvPr id="96"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5431844" y="1148739"/>
            <a:ext cx="467790" cy="467790"/>
          </a:xfrm>
          <a:prstGeom prst="rect">
            <a:avLst/>
          </a:prstGeom>
        </p:spPr>
      </p:pic>
      <p:pic>
        <p:nvPicPr>
          <p:cNvPr id="97"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5953579" y="1148739"/>
            <a:ext cx="467790" cy="467790"/>
          </a:xfrm>
          <a:prstGeom prst="rect">
            <a:avLst/>
          </a:prstGeom>
        </p:spPr>
      </p:pic>
      <p:sp>
        <p:nvSpPr>
          <p:cNvPr id="98" name="正方形/長方形 97"/>
          <p:cNvSpPr/>
          <p:nvPr/>
        </p:nvSpPr>
        <p:spPr>
          <a:xfrm>
            <a:off x="6475314" y="1138149"/>
            <a:ext cx="409041" cy="50231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99" name="正方形/長方形 98"/>
          <p:cNvSpPr/>
          <p:nvPr/>
        </p:nvSpPr>
        <p:spPr>
          <a:xfrm>
            <a:off x="4242835" y="1668811"/>
            <a:ext cx="2774227"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ユーザ</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100"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9796228" y="4524732"/>
            <a:ext cx="467790" cy="467790"/>
          </a:xfrm>
          <a:prstGeom prst="rect">
            <a:avLst/>
          </a:prstGeom>
        </p:spPr>
      </p:pic>
      <p:pic>
        <p:nvPicPr>
          <p:cNvPr id="101" name="Graphic 48">
            <a:extLst>
              <a:ext uri="{FF2B5EF4-FFF2-40B4-BE49-F238E27FC236}">
                <a16:creationId xmlns:a16="http://schemas.microsoft.com/office/drawing/2014/main" id="{D57544FC-CFAA-5546-A4DC-2BDF2AA8E3B5}"/>
              </a:ext>
            </a:extLst>
          </p:cNvPr>
          <p:cNvPicPr>
            <a:picLocks noChangeAspect="1"/>
          </p:cNvPicPr>
          <p:nvPr/>
        </p:nvPicPr>
        <p:blipFill>
          <a:blip r:embed="rId41">
            <a:extLst>
              <a:ext uri="{96DAC541-7B7A-43D3-8B79-37D633B846F1}">
                <asvg:svgBlip xmlns:asvg="http://schemas.microsoft.com/office/drawing/2016/SVG/main" xmlns="" r:embed="rId25"/>
              </a:ext>
            </a:extLst>
          </a:blip>
          <a:stretch>
            <a:fillRect/>
          </a:stretch>
        </p:blipFill>
        <p:spPr>
          <a:xfrm>
            <a:off x="10674289" y="4517879"/>
            <a:ext cx="469900" cy="469900"/>
          </a:xfrm>
          <a:prstGeom prst="rect">
            <a:avLst/>
          </a:prstGeom>
        </p:spPr>
      </p:pic>
      <p:cxnSp>
        <p:nvCxnSpPr>
          <p:cNvPr id="102" name="直線矢印コネクタ 101"/>
          <p:cNvCxnSpPr>
            <a:stCxn id="100" idx="3"/>
            <a:endCxn id="101" idx="1"/>
          </p:cNvCxnSpPr>
          <p:nvPr/>
        </p:nvCxnSpPr>
        <p:spPr>
          <a:xfrm flipV="1">
            <a:off x="10264018" y="4752829"/>
            <a:ext cx="410271" cy="57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9" name="楕円 108"/>
          <p:cNvSpPr/>
          <p:nvPr/>
        </p:nvSpPr>
        <p:spPr>
          <a:xfrm>
            <a:off x="9289625" y="4041320"/>
            <a:ext cx="544133" cy="49615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t>４</a:t>
            </a:r>
            <a:endParaRPr lang="en-US" altLang="ja-JP" b="1" dirty="0" smtClean="0"/>
          </a:p>
        </p:txBody>
      </p:sp>
      <p:sp>
        <p:nvSpPr>
          <p:cNvPr id="115" name="正方形/長方形 114"/>
          <p:cNvSpPr/>
          <p:nvPr/>
        </p:nvSpPr>
        <p:spPr>
          <a:xfrm>
            <a:off x="9267220" y="5234970"/>
            <a:ext cx="2518498"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4"/>
                </a:solidFill>
                <a:latin typeface="Meiryo UI" panose="020B0604030504040204" pitchFamily="50" charset="-128"/>
                <a:ea typeface="Meiryo UI" panose="020B0604030504040204" pitchFamily="50" charset="-128"/>
              </a:rPr>
              <a:t>IAM</a:t>
            </a:r>
            <a:r>
              <a:rPr lang="ja-JP" altLang="en-US" dirty="0" smtClean="0">
                <a:solidFill>
                  <a:schemeClr val="accent4"/>
                </a:solidFill>
                <a:latin typeface="Meiryo UI" panose="020B0604030504040204" pitchFamily="50" charset="-128"/>
                <a:ea typeface="Meiryo UI" panose="020B0604030504040204" pitchFamily="50" charset="-128"/>
              </a:rPr>
              <a:t>ユーザ・</a:t>
            </a:r>
            <a:endParaRPr lang="en-US" altLang="ja-JP" sz="1400" dirty="0">
              <a:solidFill>
                <a:schemeClr val="accent4"/>
              </a:solidFill>
              <a:latin typeface="Meiryo UI" panose="020B0604030504040204" pitchFamily="50" charset="-128"/>
              <a:ea typeface="Meiryo UI" panose="020B0604030504040204" pitchFamily="50" charset="-128"/>
            </a:endParaRPr>
          </a:p>
          <a:p>
            <a:pPr algn="ctr"/>
            <a:r>
              <a:rPr lang="ja-JP" altLang="en-US" dirty="0" smtClean="0">
                <a:solidFill>
                  <a:schemeClr val="accent4"/>
                </a:solidFill>
                <a:latin typeface="Meiryo UI" panose="020B0604030504040204" pitchFamily="50" charset="-128"/>
                <a:ea typeface="Meiryo UI" panose="020B0604030504040204" pitchFamily="50" charset="-128"/>
              </a:rPr>
              <a:t>アクセスキー／</a:t>
            </a:r>
            <a:endParaRPr lang="en-US" altLang="ja-JP" dirty="0" smtClean="0">
              <a:solidFill>
                <a:schemeClr val="accent4"/>
              </a:solidFill>
              <a:latin typeface="Meiryo UI" panose="020B0604030504040204" pitchFamily="50" charset="-128"/>
              <a:ea typeface="Meiryo UI" panose="020B0604030504040204" pitchFamily="50" charset="-128"/>
            </a:endParaRPr>
          </a:p>
          <a:p>
            <a:pPr algn="ctr"/>
            <a:r>
              <a:rPr lang="ja-JP" altLang="en-US" dirty="0" smtClean="0">
                <a:solidFill>
                  <a:schemeClr val="accent4"/>
                </a:solidFill>
                <a:latin typeface="Meiryo UI" panose="020B0604030504040204" pitchFamily="50" charset="-128"/>
                <a:ea typeface="Meiryo UI" panose="020B0604030504040204" pitchFamily="50" charset="-128"/>
              </a:rPr>
              <a:t>シークレットアクセスキー</a:t>
            </a:r>
            <a:endParaRPr lang="en-US" altLang="ja-JP" dirty="0" smtClean="0">
              <a:solidFill>
                <a:schemeClr val="accent4"/>
              </a:solidFill>
              <a:latin typeface="Meiryo UI" panose="020B0604030504040204" pitchFamily="50" charset="-128"/>
              <a:ea typeface="Meiryo UI" panose="020B0604030504040204" pitchFamily="50" charset="-128"/>
            </a:endParaRPr>
          </a:p>
        </p:txBody>
      </p:sp>
      <p:sp>
        <p:nvSpPr>
          <p:cNvPr id="60" name="正方形/長方形 59"/>
          <p:cNvSpPr/>
          <p:nvPr/>
        </p:nvSpPr>
        <p:spPr>
          <a:xfrm>
            <a:off x="3856428" y="3562241"/>
            <a:ext cx="1512925"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a:solidFill>
                  <a:schemeClr val="accent2">
                    <a:lumMod val="50000"/>
                  </a:schemeClr>
                </a:solidFill>
                <a:latin typeface="Meiryo UI" panose="020B0604030504040204" pitchFamily="50" charset="-128"/>
                <a:ea typeface="Meiryo UI" panose="020B0604030504040204" pitchFamily="50" charset="-128"/>
              </a:rPr>
              <a:t>ポリシ</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ーの</a:t>
            </a:r>
            <a:r>
              <a:rPr lang="ja-JP" altLang="en-US" dirty="0">
                <a:solidFill>
                  <a:schemeClr val="accent2">
                    <a:lumMod val="50000"/>
                  </a:schemeClr>
                </a:solidFill>
                <a:latin typeface="Meiryo UI" panose="020B0604030504040204" pitchFamily="50" charset="-128"/>
                <a:ea typeface="Meiryo UI" panose="020B0604030504040204" pitchFamily="50" charset="-128"/>
              </a:rPr>
              <a:t>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1" name="正方形/長方形 60"/>
          <p:cNvSpPr/>
          <p:nvPr/>
        </p:nvSpPr>
        <p:spPr>
          <a:xfrm>
            <a:off x="5763379" y="3562241"/>
            <a:ext cx="2058257"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AWS</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サービス用の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ロールの作成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2" name="正方形/長方形 61"/>
          <p:cNvSpPr/>
          <p:nvPr/>
        </p:nvSpPr>
        <p:spPr>
          <a:xfrm>
            <a:off x="8139640" y="987088"/>
            <a:ext cx="1909391"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ユーザ用</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ロールの作成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5" name="正方形/長方形 64"/>
          <p:cNvSpPr/>
          <p:nvPr/>
        </p:nvSpPr>
        <p:spPr>
          <a:xfrm>
            <a:off x="9704082" y="3631897"/>
            <a:ext cx="2495502"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smtClean="0">
                <a:solidFill>
                  <a:srgbClr val="C00000"/>
                </a:solidFill>
                <a:latin typeface="Meiryo UI" panose="020B0604030504040204" pitchFamily="50" charset="-128"/>
                <a:ea typeface="Meiryo UI" panose="020B0604030504040204" pitchFamily="50" charset="-128"/>
              </a:rPr>
              <a:t>アクセスキー／</a:t>
            </a:r>
            <a:endParaRPr kumimoji="1" lang="en-US" altLang="ja-JP" dirty="0" smtClean="0">
              <a:solidFill>
                <a:srgbClr val="C00000"/>
              </a:solidFill>
              <a:latin typeface="Meiryo UI" panose="020B0604030504040204" pitchFamily="50" charset="-128"/>
              <a:ea typeface="Meiryo UI" panose="020B0604030504040204" pitchFamily="50" charset="-128"/>
            </a:endParaRPr>
          </a:p>
          <a:p>
            <a:r>
              <a:rPr lang="ja-JP" altLang="en-US" dirty="0" smtClean="0">
                <a:solidFill>
                  <a:srgbClr val="C00000"/>
                </a:solidFill>
                <a:latin typeface="Meiryo UI" panose="020B0604030504040204" pitchFamily="50" charset="-128"/>
                <a:ea typeface="Meiryo UI" panose="020B0604030504040204" pitchFamily="50" charset="-128"/>
              </a:rPr>
              <a:t>シークレットアクセスキーの作成</a:t>
            </a:r>
            <a:endParaRPr kumimoji="1" lang="en-US" altLang="ja-JP" dirty="0" smtClean="0">
              <a:solidFill>
                <a:srgbClr val="C00000"/>
              </a:solidFill>
              <a:latin typeface="Meiryo UI" panose="020B0604030504040204" pitchFamily="50" charset="-128"/>
              <a:ea typeface="Meiryo UI" panose="020B0604030504040204" pitchFamily="50" charset="-128"/>
            </a:endParaRPr>
          </a:p>
        </p:txBody>
      </p:sp>
      <p:sp>
        <p:nvSpPr>
          <p:cNvPr id="66" name="正方形/長方形 65"/>
          <p:cNvSpPr/>
          <p:nvPr/>
        </p:nvSpPr>
        <p:spPr>
          <a:xfrm>
            <a:off x="662159" y="5076277"/>
            <a:ext cx="2771650" cy="63070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プリセットの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ロール</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a:solidFill>
                  <a:schemeClr val="accent2">
                    <a:lumMod val="50000"/>
                  </a:schemeClr>
                </a:solidFill>
                <a:latin typeface="Meiryo UI" panose="020B0604030504040204" pitchFamily="50" charset="-128"/>
                <a:ea typeface="Meiryo UI" panose="020B0604030504040204" pitchFamily="50" charset="-128"/>
              </a:rPr>
              <a:t>（例</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1400" dirty="0">
                <a:solidFill>
                  <a:schemeClr val="accent2">
                    <a:lumMod val="50000"/>
                  </a:schemeClr>
                </a:solidFill>
                <a:latin typeface="Meiryo UI" panose="020B0604030504040204" pitchFamily="50" charset="-128"/>
                <a:ea typeface="Meiryo UI" panose="020B0604030504040204" pitchFamily="50" charset="-128"/>
              </a:rPr>
              <a:t>管理</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、テナント担当</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endParaRPr lang="ja-JP" altLang="en-US"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68" name="正方形/長方形 67"/>
          <p:cNvSpPr/>
          <p:nvPr/>
        </p:nvSpPr>
        <p:spPr>
          <a:xfrm>
            <a:off x="7902220" y="5234970"/>
            <a:ext cx="1519363"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ロール</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a:solidFill>
                  <a:schemeClr val="accent2">
                    <a:lumMod val="50000"/>
                  </a:schemeClr>
                </a:solidFill>
                <a:latin typeface="Meiryo UI" panose="020B0604030504040204" pitchFamily="50" charset="-128"/>
                <a:ea typeface="Meiryo UI" panose="020B0604030504040204" pitchFamily="50" charset="-128"/>
              </a:rPr>
              <a:t>（お客様独自で</a:t>
            </a:r>
            <a:endParaRPr lang="en-US" altLang="ja-JP" sz="1400" dirty="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a:solidFill>
                  <a:schemeClr val="accent2">
                    <a:lumMod val="50000"/>
                  </a:schemeClr>
                </a:solidFill>
                <a:latin typeface="Meiryo UI" panose="020B0604030504040204" pitchFamily="50" charset="-128"/>
                <a:ea typeface="Meiryo UI" panose="020B0604030504040204" pitchFamily="50" charset="-128"/>
              </a:rPr>
              <a:t>定義した役割）</a:t>
            </a:r>
            <a:endParaRPr lang="en-US" altLang="ja-JP"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69" name="正方形/長方形 68"/>
          <p:cNvSpPr/>
          <p:nvPr/>
        </p:nvSpPr>
        <p:spPr>
          <a:xfrm>
            <a:off x="7646331" y="2676798"/>
            <a:ext cx="1939172"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グループ</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（お客様独自で</a:t>
            </a:r>
            <a:endParaRPr lang="en-US" altLang="ja-JP" sz="1400"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定義した役割）</a:t>
            </a:r>
            <a:endParaRPr lang="en-US" altLang="ja-JP" sz="14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70" name="正方形/長方形 69"/>
          <p:cNvSpPr/>
          <p:nvPr/>
        </p:nvSpPr>
        <p:spPr>
          <a:xfrm>
            <a:off x="9219657" y="3311083"/>
            <a:ext cx="2902133" cy="2712677"/>
          </a:xfrm>
          <a:prstGeom prst="rect">
            <a:avLst/>
          </a:prstGeom>
          <a:noFill/>
          <a:ln w="889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正方形/長方形 71"/>
          <p:cNvSpPr/>
          <p:nvPr/>
        </p:nvSpPr>
        <p:spPr>
          <a:xfrm>
            <a:off x="4007886" y="1629030"/>
            <a:ext cx="1045212"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楕円 72"/>
          <p:cNvSpPr/>
          <p:nvPr/>
        </p:nvSpPr>
        <p:spPr>
          <a:xfrm>
            <a:off x="3795401" y="1349622"/>
            <a:ext cx="544133" cy="496156"/>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t>３</a:t>
            </a:r>
            <a:endParaRPr lang="en-US" altLang="ja-JP" b="1" dirty="0" smtClean="0"/>
          </a:p>
        </p:txBody>
      </p:sp>
      <p:sp>
        <p:nvSpPr>
          <p:cNvPr id="75" name="正方形/長方形 74"/>
          <p:cNvSpPr/>
          <p:nvPr/>
        </p:nvSpPr>
        <p:spPr>
          <a:xfrm>
            <a:off x="3293996" y="2746023"/>
            <a:ext cx="2990413"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アクセスキー／</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dirty="0" smtClean="0">
                <a:solidFill>
                  <a:schemeClr val="accent2">
                    <a:lumMod val="50000"/>
                  </a:schemeClr>
                </a:solidFill>
                <a:latin typeface="Meiryo UI" panose="020B0604030504040204" pitchFamily="50" charset="-128"/>
                <a:ea typeface="Meiryo UI" panose="020B0604030504040204" pitchFamily="50" charset="-128"/>
              </a:rPr>
              <a:t>シークレットアクセスキーの作成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76" name="Graphic 48">
            <a:extLst>
              <a:ext uri="{FF2B5EF4-FFF2-40B4-BE49-F238E27FC236}">
                <a16:creationId xmlns:a16="http://schemas.microsoft.com/office/drawing/2014/main" id="{D57544FC-CFAA-5546-A4DC-2BDF2AA8E3B5}"/>
              </a:ext>
            </a:extLst>
          </p:cNvPr>
          <p:cNvPicPr>
            <a:picLocks noChangeAspect="1"/>
          </p:cNvPicPr>
          <p:nvPr/>
        </p:nvPicPr>
        <p:blipFill>
          <a:blip r:embed="rId41">
            <a:extLst>
              <a:ext uri="{96DAC541-7B7A-43D3-8B79-37D633B846F1}">
                <asvg:svgBlip xmlns:asvg="http://schemas.microsoft.com/office/drawing/2016/SVG/main" xmlns="" r:embed="rId42"/>
              </a:ext>
            </a:extLst>
          </a:blip>
          <a:stretch>
            <a:fillRect/>
          </a:stretch>
        </p:blipFill>
        <p:spPr>
          <a:xfrm>
            <a:off x="4410621" y="2153883"/>
            <a:ext cx="469900" cy="469900"/>
          </a:xfrm>
          <a:prstGeom prst="rect">
            <a:avLst/>
          </a:prstGeom>
        </p:spPr>
      </p:pic>
      <p:cxnSp>
        <p:nvCxnSpPr>
          <p:cNvPr id="77" name="直線矢印コネクタ 76"/>
          <p:cNvCxnSpPr/>
          <p:nvPr/>
        </p:nvCxnSpPr>
        <p:spPr>
          <a:xfrm>
            <a:off x="4636494" y="1616529"/>
            <a:ext cx="9077" cy="5373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099655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a:t>
            </a:r>
            <a:r>
              <a:rPr lang="ja-JP" altLang="en-US" dirty="0"/>
              <a:t>アクセスキー／</a:t>
            </a:r>
            <a:r>
              <a:rPr lang="ja-JP" altLang="en-US" dirty="0" smtClean="0"/>
              <a:t>シークレットアクセスキー等の作成</a:t>
            </a:r>
            <a:endParaRPr lang="en-US" altLang="ja-JP" dirty="0" smtClean="0"/>
          </a:p>
        </p:txBody>
      </p:sp>
      <p:sp>
        <p:nvSpPr>
          <p:cNvPr id="12" name="正方形/長方形 11"/>
          <p:cNvSpPr/>
          <p:nvPr/>
        </p:nvSpPr>
        <p:spPr>
          <a:xfrm>
            <a:off x="172188" y="852504"/>
            <a:ext cx="11844000" cy="3108543"/>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できること</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テナントアカウントに</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ユーザを</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作成</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し、当該</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ユーザのアクセスキー／シークレットアクセスキー（および、</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ユーザに紐づくその他認証情報）を作成することができます。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（マネジメントコンソール用の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ユーザは作成いただくことができません。）</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本作業</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テナント管理ロール</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でのみ実施することが</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できます。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933693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a:t>
            </a:r>
            <a:r>
              <a:rPr lang="ja-JP" altLang="en-US" dirty="0"/>
              <a:t>アクセスキー／シークレットアクセスキー等の</a:t>
            </a:r>
            <a:r>
              <a:rPr lang="ja-JP" altLang="en-US" dirty="0" smtClean="0"/>
              <a:t>作成：作業前の要確認事項</a:t>
            </a:r>
            <a:endParaRPr lang="en-US" altLang="ja-JP" dirty="0" smtClean="0"/>
          </a:p>
        </p:txBody>
      </p:sp>
      <p:sp>
        <p:nvSpPr>
          <p:cNvPr id="12" name="正方形/長方形 11"/>
          <p:cNvSpPr/>
          <p:nvPr/>
        </p:nvSpPr>
        <p:spPr>
          <a:xfrm>
            <a:off x="172188" y="852504"/>
            <a:ext cx="11844000" cy="5970865"/>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作業前の要確認事項</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本作業では</a:t>
            </a:r>
            <a:r>
              <a:rPr lang="ja-JP" altLang="en-US" sz="2800"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テナントアカウント</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上に</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ユーザを作成します。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しかし、</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クラウドの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に対するガバナンス</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の観点</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から、</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ユーザは極力</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管理アカウントに集約する（テナントアカウントには作らない）ことを推奨</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しております。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そのため、キーが</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必要である要件を精査し</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要件を満たす他の手段</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管理アカウント上の</a:t>
            </a:r>
            <a:r>
              <a:rPr lang="en-US" altLang="ja-JP"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ユーザにキーを作成し、</a:t>
            </a:r>
            <a:r>
              <a:rPr lang="en-US" altLang="ja-JP"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CLI</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でテナントアカウントにスイッチロールして作業する</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等</a:t>
            </a:r>
            <a:r>
              <a:rPr lang="ja-JP" altLang="en-US"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en-US" altLang="ja-JP"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）が無いかを確認</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下さい。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）手順は</a:t>
            </a:r>
            <a:r>
              <a:rPr lang="ja-JP" altLang="en-US"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３．アクセスキー</a:t>
            </a:r>
            <a:r>
              <a:rPr lang="ja-JP" altLang="en-US"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／シークレットアクセスキー</a:t>
            </a:r>
            <a:r>
              <a:rPr lang="ja-JP" altLang="en-US"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作成（</a:t>
            </a:r>
            <a:r>
              <a:rPr lang="ja-JP" altLang="en-US"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開発者・運用者の</a:t>
            </a:r>
            <a:r>
              <a:rPr lang="en-US" altLang="ja-JP"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CLI</a:t>
            </a:r>
            <a:r>
              <a:rPr lang="ja-JP" altLang="en-US"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操作用のキー） 」</a:t>
            </a:r>
            <a:r>
              <a:rPr lang="ja-JP" altLang="en-US"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を参照ください。</a:t>
            </a:r>
            <a:endParaRPr lang="en-US" altLang="ja-JP"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そのうえで、真</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にやむをえない理由（例：テナントアカウント上で、</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ロールによる権限付与ができない製品や</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SaaS</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を利用する等）</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が認められた場合</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のみ、本操作を行う</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ことを推奨いたします。</a:t>
            </a:r>
            <a:endPar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850299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lang="ja-JP" altLang="en-US" sz="3600" b="1" dirty="0" smtClean="0">
                <a:latin typeface="Meiryo UI" panose="020B0604030504040204" pitchFamily="50" charset="-128"/>
                <a:ea typeface="Meiryo UI" panose="020B0604030504040204" pitchFamily="50" charset="-128"/>
              </a:rPr>
              <a:t>１．</a:t>
            </a:r>
            <a:r>
              <a:rPr lang="en-US" altLang="ja-JP" sz="3600" b="1" dirty="0" smtClean="0">
                <a:latin typeface="Meiryo UI" panose="020B0604030504040204" pitchFamily="50" charset="-128"/>
                <a:ea typeface="Meiryo UI" panose="020B0604030504040204" pitchFamily="50" charset="-128"/>
              </a:rPr>
              <a:t>IAM</a:t>
            </a:r>
            <a:r>
              <a:rPr lang="ja-JP" altLang="en-US" sz="3600" b="1" dirty="0" smtClean="0">
                <a:latin typeface="Meiryo UI" panose="020B0604030504040204" pitchFamily="50" charset="-128"/>
                <a:ea typeface="Meiryo UI" panose="020B0604030504040204" pitchFamily="50" charset="-128"/>
              </a:rPr>
              <a:t>ポリシーの作成</a:t>
            </a:r>
            <a:endParaRPr kumimoji="1" lang="ja-JP" altLang="en-US"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453477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a:t>
            </a:r>
            <a:r>
              <a:rPr lang="ja-JP" altLang="en-US" dirty="0"/>
              <a:t>アクセスキー／シークレットアクセスキー等の</a:t>
            </a:r>
            <a:r>
              <a:rPr lang="ja-JP" altLang="en-US" dirty="0" smtClean="0"/>
              <a:t>作成：注意点</a:t>
            </a:r>
            <a:endParaRPr lang="en-US" altLang="ja-JP" dirty="0" smtClean="0"/>
          </a:p>
        </p:txBody>
      </p:sp>
      <p:sp>
        <p:nvSpPr>
          <p:cNvPr id="12" name="正方形/長方形 11"/>
          <p:cNvSpPr/>
          <p:nvPr/>
        </p:nvSpPr>
        <p:spPr>
          <a:xfrm>
            <a:off x="172188" y="852504"/>
            <a:ext cx="11844000" cy="5632311"/>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注意点</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ユーザに付与する権限に対し、検知修復が作用致します。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（検知修復の条件等に関しては、後述の「３－４</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ポリシーの作成／キー作成対象の</a:t>
            </a:r>
            <a:r>
              <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ユーザへの</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アタッチ」を参照ください。）</a:t>
            </a:r>
            <a:endPar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ただし、既にご利用中の</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システム</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への影響を鑑み、</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本機能リリース以前に</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窓口に依頼いただいて作成した</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ユーザに対しては、検知修復は行われません。</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（具体的に</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、後述の「３－１</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．キー作成対象の</a:t>
            </a:r>
            <a:r>
              <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ユーザの</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作成」に記した</a:t>
            </a:r>
            <a:r>
              <a:rPr lang="ja-JP" altLang="en-US" sz="20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命名規則に則っていない</a:t>
            </a:r>
            <a:r>
              <a:rPr lang="en-US" altLang="ja-JP" sz="20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0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ユーザは検知修復の対象外</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としております。）</a:t>
            </a:r>
            <a:endPar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そのため、検知修復の対象としたい場合は任意のタイミングで</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本手順に</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沿</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って</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ユーザおよびキー</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作成し、既存のキーとの差替えを</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行ってください</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endPar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070173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a:t>
            </a:r>
            <a:r>
              <a:rPr lang="ja-JP" altLang="en-US" dirty="0"/>
              <a:t>アクセスキー／シークレットアクセスキー等の</a:t>
            </a:r>
            <a:r>
              <a:rPr lang="ja-JP" altLang="en-US" dirty="0" smtClean="0"/>
              <a:t>作成：注意点</a:t>
            </a:r>
            <a:endParaRPr lang="en-US" altLang="ja-JP" dirty="0" smtClean="0"/>
          </a:p>
        </p:txBody>
      </p:sp>
      <p:sp>
        <p:nvSpPr>
          <p:cNvPr id="12" name="正方形/長方形 11"/>
          <p:cNvSpPr/>
          <p:nvPr/>
        </p:nvSpPr>
        <p:spPr>
          <a:xfrm>
            <a:off x="172188" y="852504"/>
            <a:ext cx="11844000" cy="2677656"/>
          </a:xfrm>
          <a:prstGeom prst="rect">
            <a:avLst/>
          </a:prstGeom>
          <a:noFill/>
        </p:spPr>
        <p:txBody>
          <a:bodyPr wrap="square">
            <a:spAutoFit/>
          </a:bodyPr>
          <a:lstStyle/>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既存の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ユーザの削除は、ご利用者様では実施</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いただけません（</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2022/2</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時点）。削除が必要な場合は、以下の申込書に必要事項をご記入の上、</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窓口</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宛</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にお送りください。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申込書は</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ポータルよりダウンロードいただけます。</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依頼</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ユーザ削除</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申込書</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397034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a:t>
            </a:r>
            <a:r>
              <a:rPr lang="ja-JP" altLang="en-US" dirty="0"/>
              <a:t>アクセスキー／シークレットアクセスキー等の作成：</a:t>
            </a:r>
            <a:r>
              <a:rPr lang="ja-JP" altLang="en-US" dirty="0" smtClean="0"/>
              <a:t>作業フロー</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3982714873"/>
              </p:ext>
            </p:extLst>
          </p:nvPr>
        </p:nvGraphicFramePr>
        <p:xfrm>
          <a:off x="205509" y="1425111"/>
          <a:ext cx="11810679" cy="4204536"/>
        </p:xfrm>
        <a:graphic>
          <a:graphicData uri="http://schemas.openxmlformats.org/drawingml/2006/table">
            <a:tbl>
              <a:tblPr firstRow="1" bandRow="1">
                <a:tableStyleId>{21E4AEA4-8DFA-4A89-87EB-49C32662AFE0}</a:tableStyleId>
              </a:tblPr>
              <a:tblGrid>
                <a:gridCol w="483423">
                  <a:extLst>
                    <a:ext uri="{9D8B030D-6E8A-4147-A177-3AD203B41FA5}">
                      <a16:colId xmlns:a16="http://schemas.microsoft.com/office/drawing/2014/main" val="664838577"/>
                    </a:ext>
                  </a:extLst>
                </a:gridCol>
                <a:gridCol w="5924810">
                  <a:extLst>
                    <a:ext uri="{9D8B030D-6E8A-4147-A177-3AD203B41FA5}">
                      <a16:colId xmlns:a16="http://schemas.microsoft.com/office/drawing/2014/main" val="1086095444"/>
                    </a:ext>
                  </a:extLst>
                </a:gridCol>
                <a:gridCol w="1427968">
                  <a:extLst>
                    <a:ext uri="{9D8B030D-6E8A-4147-A177-3AD203B41FA5}">
                      <a16:colId xmlns:a16="http://schemas.microsoft.com/office/drawing/2014/main" val="1544465941"/>
                    </a:ext>
                  </a:extLst>
                </a:gridCol>
                <a:gridCol w="1816274">
                  <a:extLst>
                    <a:ext uri="{9D8B030D-6E8A-4147-A177-3AD203B41FA5}">
                      <a16:colId xmlns:a16="http://schemas.microsoft.com/office/drawing/2014/main" val="3469824253"/>
                    </a:ext>
                  </a:extLst>
                </a:gridCol>
                <a:gridCol w="2158204">
                  <a:extLst>
                    <a:ext uri="{9D8B030D-6E8A-4147-A177-3AD203B41FA5}">
                      <a16:colId xmlns:a16="http://schemas.microsoft.com/office/drawing/2014/main" val="1827926826"/>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操作内容</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操作画面</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操作対象アカウント</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操作に利用するユーザ</a:t>
                      </a:r>
                      <a:r>
                        <a:rPr kumimoji="1" lang="en-US" altLang="ja-JP" sz="1600" dirty="0" smtClean="0">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ロール</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１</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キー作成対象の</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ユーザの作成</a:t>
                      </a:r>
                      <a:r>
                        <a:rPr kumimoji="1" lang="ja-JP" altLang="en-US" sz="1600" dirty="0" smtClean="0">
                          <a:solidFill>
                            <a:schemeClr val="accent4"/>
                          </a:solidFill>
                          <a:latin typeface="Meiryo UI" panose="020B0604030504040204" pitchFamily="50" charset="-128"/>
                          <a:ea typeface="Meiryo UI" panose="020B0604030504040204" pitchFamily="50" charset="-128"/>
                        </a:rPr>
                        <a:t>（</a:t>
                      </a:r>
                      <a:r>
                        <a:rPr kumimoji="1" lang="en-US" altLang="ja-JP" sz="1600" dirty="0" smtClean="0">
                          <a:solidFill>
                            <a:schemeClr val="accent4"/>
                          </a:solidFill>
                          <a:latin typeface="Meiryo UI" panose="020B0604030504040204" pitchFamily="50" charset="-128"/>
                          <a:ea typeface="Meiryo UI" panose="020B0604030504040204" pitchFamily="50" charset="-128"/>
                        </a:rPr>
                        <a:t>※</a:t>
                      </a:r>
                      <a:r>
                        <a:rPr kumimoji="1" lang="ja-JP" altLang="en-US" sz="1600" dirty="0" smtClean="0">
                          <a:solidFill>
                            <a:schemeClr val="accent4"/>
                          </a:solidFill>
                          <a:latin typeface="Meiryo UI" panose="020B0604030504040204" pitchFamily="50" charset="-128"/>
                          <a:ea typeface="Meiryo UI" panose="020B0604030504040204" pitchFamily="50" charset="-128"/>
                        </a:rPr>
                        <a:t>１）</a:t>
                      </a:r>
                      <a:endParaRPr kumimoji="1" lang="en-US" altLang="ja-JP" sz="1600" dirty="0" smtClean="0">
                        <a:solidFill>
                          <a:schemeClr val="accent4"/>
                        </a:solidFill>
                        <a:latin typeface="Meiryo UI" panose="020B0604030504040204" pitchFamily="50" charset="-128"/>
                        <a:ea typeface="Meiryo UI" panose="020B0604030504040204" pitchFamily="50" charset="-128"/>
                      </a:endParaRPr>
                    </a:p>
                    <a:p>
                      <a:pPr marL="0" marR="0" lvl="0" indent="0" algn="l" defTabSz="609555" rtl="0" eaLnBrk="1" fontAlgn="auto" latinLnBrk="0" hangingPunct="1">
                        <a:lnSpc>
                          <a:spcPct val="100000"/>
                        </a:lnSpc>
                        <a:spcBef>
                          <a:spcPts val="0"/>
                        </a:spcBef>
                        <a:spcAft>
                          <a:spcPts val="0"/>
                        </a:spcAft>
                        <a:buClrTx/>
                        <a:buSzTx/>
                        <a:buFontTx/>
                        <a:buNone/>
                        <a:tabLst/>
                        <a:defRPr/>
                      </a:pP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マネジメント</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コンソール</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キー作成先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テナント管理ロール</a:t>
                      </a:r>
                      <a:endParaRPr kumimoji="1" lang="ja-JP" altLang="en-US" sz="1600" b="0" u="sng"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35272396"/>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２</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接続元の</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IP</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アドレスまたは</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VPC</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の申請</a:t>
                      </a:r>
                      <a:r>
                        <a:rPr kumimoji="1" lang="ja-JP" altLang="en-US" sz="1600" dirty="0" smtClean="0">
                          <a:solidFill>
                            <a:srgbClr val="C00000"/>
                          </a:solidFill>
                          <a:latin typeface="Meiryo UI" panose="020B0604030504040204" pitchFamily="50" charset="-128"/>
                          <a:ea typeface="Meiryo UI" panose="020B0604030504040204" pitchFamily="50" charset="-128"/>
                        </a:rPr>
                        <a:t>（</a:t>
                      </a:r>
                      <a:r>
                        <a:rPr kumimoji="1" lang="en-US" altLang="ja-JP" sz="1600" dirty="0" smtClean="0">
                          <a:solidFill>
                            <a:srgbClr val="C00000"/>
                          </a:solidFill>
                          <a:latin typeface="Meiryo UI" panose="020B0604030504040204" pitchFamily="50" charset="-128"/>
                          <a:ea typeface="Meiryo UI" panose="020B0604030504040204" pitchFamily="50" charset="-128"/>
                        </a:rPr>
                        <a:t>※</a:t>
                      </a:r>
                      <a:r>
                        <a:rPr kumimoji="1" lang="ja-JP" altLang="en-US" sz="1600" dirty="0" smtClean="0">
                          <a:solidFill>
                            <a:srgbClr val="C00000"/>
                          </a:solidFill>
                          <a:latin typeface="Meiryo UI" panose="020B0604030504040204" pitchFamily="50" charset="-128"/>
                          <a:ea typeface="Meiryo UI" panose="020B0604030504040204" pitchFamily="50" charset="-128"/>
                        </a:rPr>
                        <a:t>２）</a:t>
                      </a:r>
                      <a:endParaRPr kumimoji="1" lang="en-US" altLang="ja-JP" sz="1600" dirty="0" smtClean="0">
                        <a:solidFill>
                          <a:srgbClr val="C00000"/>
                        </a:solidFill>
                        <a:latin typeface="Meiryo UI" panose="020B0604030504040204" pitchFamily="50" charset="-128"/>
                        <a:ea typeface="Meiryo UI" panose="020B0604030504040204" pitchFamily="50" charset="-128"/>
                      </a:endParaRPr>
                    </a:p>
                  </a:txBody>
                  <a:tcPr/>
                </a:tc>
                <a:tc>
                  <a:txBody>
                    <a:bodyPr/>
                    <a:lstStyle/>
                    <a:p>
                      <a:r>
                        <a:rPr kumimoji="1" lang="en-US" altLang="ja-JP" sz="1600" b="0" dirty="0" smtClean="0">
                          <a:solidFill>
                            <a:schemeClr val="accent4"/>
                          </a:solidFill>
                          <a:latin typeface="Meiryo UI" panose="020B0604030504040204" pitchFamily="50" charset="-128"/>
                          <a:ea typeface="Meiryo UI" panose="020B0604030504040204" pitchFamily="50" charset="-128"/>
                        </a:rPr>
                        <a:t>A-gate</a:t>
                      </a:r>
                    </a:p>
                    <a:p>
                      <a:r>
                        <a:rPr kumimoji="1" lang="ja-JP" altLang="en-US" sz="1600" b="0" dirty="0" smtClean="0">
                          <a:solidFill>
                            <a:schemeClr val="accent4"/>
                          </a:solidFill>
                          <a:latin typeface="Meiryo UI" panose="020B0604030504040204" pitchFamily="50" charset="-128"/>
                          <a:ea typeface="Meiryo UI" panose="020B0604030504040204" pitchFamily="50" charset="-128"/>
                        </a:rPr>
                        <a:t>ポータル</a:t>
                      </a:r>
                      <a:endParaRPr kumimoji="1" lang="en-US" altLang="ja-JP" sz="1600" b="0" dirty="0" smtClean="0">
                        <a:solidFill>
                          <a:schemeClr val="accent4"/>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キー作成先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個別担当者権限を持つ</a:t>
                      </a:r>
                      <a:r>
                        <a:rPr kumimoji="1" lang="en-US" altLang="ja-JP" sz="1600" b="0" u="sng" dirty="0" smtClean="0">
                          <a:solidFill>
                            <a:schemeClr val="accent4"/>
                          </a:solidFill>
                          <a:latin typeface="Meiryo UI" panose="020B0604030504040204" pitchFamily="50" charset="-128"/>
                          <a:ea typeface="Meiryo UI" panose="020B0604030504040204" pitchFamily="50" charset="-128"/>
                        </a:rPr>
                        <a:t>A-gate</a:t>
                      </a:r>
                      <a:r>
                        <a:rPr kumimoji="1" lang="ja-JP" altLang="en-US" sz="1600" b="0" u="sng" dirty="0" smtClean="0">
                          <a:solidFill>
                            <a:schemeClr val="accent4"/>
                          </a:solidFill>
                          <a:latin typeface="Meiryo UI" panose="020B0604030504040204" pitchFamily="50" charset="-128"/>
                          <a:ea typeface="Meiryo UI" panose="020B0604030504040204" pitchFamily="50" charset="-128"/>
                        </a:rPr>
                        <a:t>ポータルユーザ</a:t>
                      </a:r>
                      <a:endParaRPr kumimoji="1" lang="en-US" altLang="ja-JP" sz="1600" b="0" u="sng" dirty="0" smtClean="0">
                        <a:solidFill>
                          <a:schemeClr val="accent4"/>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93004807"/>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３</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上記申請の承認</a:t>
                      </a:r>
                      <a:r>
                        <a:rPr kumimoji="1" lang="ja-JP" altLang="en-US" sz="1600" dirty="0" smtClean="0">
                          <a:solidFill>
                            <a:srgbClr val="C00000"/>
                          </a:solidFill>
                          <a:latin typeface="Meiryo UI" panose="020B0604030504040204" pitchFamily="50" charset="-128"/>
                          <a:ea typeface="Meiryo UI" panose="020B0604030504040204" pitchFamily="50" charset="-128"/>
                        </a:rPr>
                        <a:t>（</a:t>
                      </a:r>
                      <a:r>
                        <a:rPr kumimoji="1" lang="en-US" altLang="ja-JP" sz="1600" dirty="0" smtClean="0">
                          <a:solidFill>
                            <a:srgbClr val="C00000"/>
                          </a:solidFill>
                          <a:latin typeface="Meiryo UI" panose="020B0604030504040204" pitchFamily="50" charset="-128"/>
                          <a:ea typeface="Meiryo UI" panose="020B0604030504040204" pitchFamily="50" charset="-128"/>
                        </a:rPr>
                        <a:t>※</a:t>
                      </a:r>
                      <a:r>
                        <a:rPr kumimoji="1" lang="ja-JP" altLang="en-US" sz="1600" dirty="0" smtClean="0">
                          <a:solidFill>
                            <a:srgbClr val="C00000"/>
                          </a:solidFill>
                          <a:latin typeface="Meiryo UI" panose="020B0604030504040204" pitchFamily="50" charset="-128"/>
                          <a:ea typeface="Meiryo UI" panose="020B0604030504040204" pitchFamily="50" charset="-128"/>
                        </a:rPr>
                        <a:t>２）</a:t>
                      </a:r>
                      <a:endParaRPr kumimoji="1" lang="ja-JP" altLang="en-US" sz="1600" dirty="0">
                        <a:solidFill>
                          <a:srgbClr val="C00000"/>
                        </a:solidFill>
                        <a:latin typeface="Meiryo UI" panose="020B0604030504040204" pitchFamily="50" charset="-128"/>
                        <a:ea typeface="Meiryo UI" panose="020B0604030504040204" pitchFamily="50" charset="-128"/>
                      </a:endParaRPr>
                    </a:p>
                  </a:txBody>
                  <a:tcPr/>
                </a:tc>
                <a:tc>
                  <a:txBody>
                    <a:bodyPr/>
                    <a:lstStyle/>
                    <a:p>
                      <a:r>
                        <a:rPr kumimoji="1" lang="en-US" altLang="ja-JP" sz="1600" b="0" dirty="0" smtClean="0">
                          <a:solidFill>
                            <a:schemeClr val="accent4"/>
                          </a:solidFill>
                          <a:latin typeface="Meiryo UI" panose="020B0604030504040204" pitchFamily="50" charset="-128"/>
                          <a:ea typeface="Meiryo UI" panose="020B0604030504040204" pitchFamily="50" charset="-128"/>
                        </a:rPr>
                        <a:t>A-gate</a:t>
                      </a:r>
                    </a:p>
                    <a:p>
                      <a:r>
                        <a:rPr kumimoji="1" lang="ja-JP" altLang="en-US" sz="1600" b="0" dirty="0" smtClean="0">
                          <a:solidFill>
                            <a:schemeClr val="accent4"/>
                          </a:solidFill>
                          <a:latin typeface="Meiryo UI" panose="020B0604030504040204" pitchFamily="50" charset="-128"/>
                          <a:ea typeface="Meiryo UI" panose="020B0604030504040204" pitchFamily="50" charset="-128"/>
                        </a:rPr>
                        <a:t>ポータル</a:t>
                      </a:r>
                      <a:endParaRPr kumimoji="1" lang="ja-JP" altLang="en-US" sz="1600" b="0" dirty="0">
                        <a:solidFill>
                          <a:schemeClr val="accent4"/>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キー作成先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全体管理者、または</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個別管理者権限を持つ</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en-US" altLang="ja-JP" sz="1600" b="0" u="sng" dirty="0" smtClean="0">
                          <a:solidFill>
                            <a:schemeClr val="accent4"/>
                          </a:solidFill>
                          <a:latin typeface="Meiryo UI" panose="020B0604030504040204" pitchFamily="50" charset="-128"/>
                          <a:ea typeface="Meiryo UI" panose="020B0604030504040204" pitchFamily="50" charset="-128"/>
                        </a:rPr>
                        <a:t>A-gate</a:t>
                      </a:r>
                      <a:r>
                        <a:rPr kumimoji="1" lang="ja-JP" altLang="en-US" sz="1600" b="0" u="sng" dirty="0" smtClean="0">
                          <a:solidFill>
                            <a:schemeClr val="accent4"/>
                          </a:solidFill>
                          <a:latin typeface="Meiryo UI" panose="020B0604030504040204" pitchFamily="50" charset="-128"/>
                          <a:ea typeface="Meiryo UI" panose="020B0604030504040204" pitchFamily="50" charset="-128"/>
                        </a:rPr>
                        <a:t>ポータルユーザ</a:t>
                      </a:r>
                      <a:endParaRPr kumimoji="1" lang="ja-JP" altLang="en-US" sz="1600" b="0" u="sng" dirty="0">
                        <a:solidFill>
                          <a:schemeClr val="accent4"/>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34851967"/>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４</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ポリシーの作成／キー作成対象の</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ユーザへのアタッチ</a:t>
                      </a:r>
                      <a:r>
                        <a:rPr kumimoji="1" lang="ja-JP" altLang="en-US" sz="1600" dirty="0" smtClean="0">
                          <a:solidFill>
                            <a:srgbClr val="C00000"/>
                          </a:solidFill>
                          <a:latin typeface="Meiryo UI" panose="020B0604030504040204" pitchFamily="50" charset="-128"/>
                          <a:ea typeface="Meiryo UI" panose="020B0604030504040204" pitchFamily="50" charset="-128"/>
                        </a:rPr>
                        <a:t>（</a:t>
                      </a:r>
                      <a:r>
                        <a:rPr kumimoji="1" lang="en-US" altLang="ja-JP" sz="1600" dirty="0" smtClean="0">
                          <a:solidFill>
                            <a:srgbClr val="C00000"/>
                          </a:solidFill>
                          <a:latin typeface="Meiryo UI" panose="020B0604030504040204" pitchFamily="50" charset="-128"/>
                          <a:ea typeface="Meiryo UI" panose="020B0604030504040204" pitchFamily="50" charset="-128"/>
                        </a:rPr>
                        <a:t>※</a:t>
                      </a:r>
                      <a:r>
                        <a:rPr kumimoji="1" lang="ja-JP" altLang="en-US" sz="1600" dirty="0" smtClean="0">
                          <a:solidFill>
                            <a:srgbClr val="C00000"/>
                          </a:solidFill>
                          <a:latin typeface="Meiryo UI" panose="020B0604030504040204" pitchFamily="50" charset="-128"/>
                          <a:ea typeface="Meiryo UI" panose="020B0604030504040204" pitchFamily="50" charset="-128"/>
                        </a:rPr>
                        <a:t>２）</a:t>
                      </a:r>
                      <a:endParaRPr kumimoji="1" lang="en-US" altLang="ja-JP" sz="1600" dirty="0" smtClean="0">
                        <a:solidFill>
                          <a:srgbClr val="C00000"/>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マネジメント</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コンソール</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キー作成先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p>
                  </a:txBody>
                  <a:tcPr/>
                </a:tc>
                <a:tc>
                  <a:txBody>
                    <a:bodyPr/>
                    <a:lstStyle/>
                    <a:p>
                      <a:r>
                        <a:rPr kumimoji="1" lang="ja-JP" altLang="en-US" sz="1600" b="0" u="none" dirty="0" smtClean="0">
                          <a:solidFill>
                            <a:schemeClr val="accent2">
                              <a:lumMod val="50000"/>
                            </a:schemeClr>
                          </a:solidFill>
                          <a:latin typeface="Meiryo UI" panose="020B0604030504040204" pitchFamily="50" charset="-128"/>
                          <a:ea typeface="Meiryo UI" panose="020B0604030504040204" pitchFamily="50" charset="-128"/>
                        </a:rPr>
                        <a:t>テナント管理ロール</a:t>
                      </a:r>
                      <a:endParaRPr kumimoji="1" lang="ja-JP" altLang="en-US" sz="1600" b="0" u="none"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46022823"/>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５</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アクセスキーの追加作成、またはその他認証情報の作成</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マネジメント</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コンソール</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キー作成先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p>
                  </a:txBody>
                  <a:tcPr/>
                </a:tc>
                <a:tc>
                  <a:txBody>
                    <a:bodyPr/>
                    <a:lstStyle/>
                    <a:p>
                      <a:r>
                        <a:rPr kumimoji="1" lang="ja-JP" altLang="en-US" sz="1600" b="0" u="none" dirty="0" smtClean="0">
                          <a:solidFill>
                            <a:schemeClr val="accent2">
                              <a:lumMod val="50000"/>
                            </a:schemeClr>
                          </a:solidFill>
                          <a:latin typeface="Meiryo UI" panose="020B0604030504040204" pitchFamily="50" charset="-128"/>
                          <a:ea typeface="Meiryo UI" panose="020B0604030504040204" pitchFamily="50" charset="-128"/>
                        </a:rPr>
                        <a:t>テナント管理ロール</a:t>
                      </a:r>
                      <a:endParaRPr kumimoji="1" lang="ja-JP" altLang="en-US" sz="1600" b="0" u="none"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51037979"/>
                  </a:ext>
                </a:extLst>
              </a:tr>
            </a:tbl>
          </a:graphicData>
        </a:graphic>
      </p:graphicFrame>
      <p:sp>
        <p:nvSpPr>
          <p:cNvPr id="5" name="正方形/長方形 4"/>
          <p:cNvSpPr/>
          <p:nvPr/>
        </p:nvSpPr>
        <p:spPr>
          <a:xfrm>
            <a:off x="172188" y="852504"/>
            <a:ext cx="11844000" cy="523220"/>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作業フロー</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172188" y="5623486"/>
            <a:ext cx="11844000" cy="584775"/>
          </a:xfrm>
          <a:prstGeom prst="rect">
            <a:avLst/>
          </a:prstGeom>
          <a:noFill/>
        </p:spPr>
        <p:txBody>
          <a:bodyPr wrap="square">
            <a:spAutoFit/>
          </a:bodyPr>
          <a:lstStyle/>
          <a:p>
            <a:pPr fontAlgn="base">
              <a:spcBef>
                <a:spcPct val="0"/>
              </a:spcBef>
              <a:spcAft>
                <a:spcPct val="0"/>
              </a:spcAft>
            </a:pPr>
            <a:r>
              <a:rPr lang="ja-JP" altLang="en-US" sz="1600" b="1" u="sng" dirty="0">
                <a:solidFill>
                  <a:schemeClr val="accent4"/>
                </a:solidFill>
                <a:latin typeface="Meiryo UI" panose="020B0604030504040204" pitchFamily="50" charset="-128"/>
                <a:ea typeface="Meiryo UI" panose="020B0604030504040204" pitchFamily="50" charset="-128"/>
              </a:rPr>
              <a:t>（</a:t>
            </a:r>
            <a:r>
              <a:rPr lang="en-US" altLang="ja-JP" sz="1600" b="1" u="sng" dirty="0" smtClean="0">
                <a:solidFill>
                  <a:schemeClr val="accent4"/>
                </a:solidFill>
                <a:latin typeface="Meiryo UI" panose="020B0604030504040204" pitchFamily="50" charset="-128"/>
                <a:ea typeface="Meiryo UI" panose="020B0604030504040204" pitchFamily="50" charset="-128"/>
              </a:rPr>
              <a:t>※</a:t>
            </a:r>
            <a:r>
              <a:rPr lang="ja-JP" altLang="en-US" sz="1600" b="1" u="sng" dirty="0" smtClean="0">
                <a:solidFill>
                  <a:schemeClr val="accent4"/>
                </a:solidFill>
                <a:latin typeface="Meiryo UI" panose="020B0604030504040204" pitchFamily="50" charset="-128"/>
                <a:ea typeface="Meiryo UI" panose="020B0604030504040204" pitchFamily="50" charset="-128"/>
              </a:rPr>
              <a:t>１）</a:t>
            </a:r>
            <a:r>
              <a:rPr lang="ja-JP" altLang="en-US" sz="1600" b="1" u="sng" dirty="0" smtClean="0">
                <a:solidFill>
                  <a:schemeClr val="accent2">
                    <a:lumMod val="50000"/>
                  </a:schemeClr>
                </a:solidFill>
                <a:latin typeface="Meiryo UI" panose="020B0604030504040204" pitchFamily="50" charset="-128"/>
                <a:ea typeface="Meiryo UI" panose="020B0604030504040204" pitchFamily="50" charset="-128"/>
              </a:rPr>
              <a:t>：本作業時、同時にアクセスキー／シークレットキーが作成されますが、ご利用いただくには後続の手順を実施する必要があります。</a:t>
            </a:r>
            <a:endParaRPr lang="en-US" altLang="ja-JP" sz="1600" b="1" u="sng"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1600" b="1" u="sng"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600" b="1" u="sng"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u="sng"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２）</a:t>
            </a:r>
            <a:r>
              <a:rPr lang="ja-JP" altLang="en-US" sz="16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：２・３と４は前後関係はなく、並行して実施可能です。</a:t>
            </a:r>
            <a:endParaRPr lang="en-US" altLang="ja-JP" sz="16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968285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－１</a:t>
            </a:r>
            <a:r>
              <a:rPr lang="ja-JP" altLang="en-US" dirty="0"/>
              <a:t>．キー作成対象の</a:t>
            </a:r>
            <a:r>
              <a:rPr lang="en-US" altLang="ja-JP" dirty="0"/>
              <a:t>IAM</a:t>
            </a:r>
            <a:r>
              <a:rPr lang="ja-JP" altLang="en-US" dirty="0"/>
              <a:t>ユーザの作成</a:t>
            </a:r>
          </a:p>
        </p:txBody>
      </p:sp>
      <p:sp>
        <p:nvSpPr>
          <p:cNvPr id="12" name="正方形/長方形 11"/>
          <p:cNvSpPr/>
          <p:nvPr/>
        </p:nvSpPr>
        <p:spPr>
          <a:xfrm>
            <a:off x="172188" y="852504"/>
            <a:ext cx="11844000" cy="3539430"/>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■作業概要</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■作業手順</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（１</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）マネジメントコンソール</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にログイン</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し、キー作成先のテナントアカウントのテナント管理ロールにスイッチロールします。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555582102"/>
              </p:ext>
            </p:extLst>
          </p:nvPr>
        </p:nvGraphicFramePr>
        <p:xfrm>
          <a:off x="205509" y="1425111"/>
          <a:ext cx="11810679" cy="1279734"/>
        </p:xfrm>
        <a:graphic>
          <a:graphicData uri="http://schemas.openxmlformats.org/drawingml/2006/table">
            <a:tbl>
              <a:tblPr firstRow="1" bandRow="1">
                <a:tableStyleId>{21E4AEA4-8DFA-4A89-87EB-49C32662AFE0}</a:tableStyleId>
              </a:tblPr>
              <a:tblGrid>
                <a:gridCol w="483423">
                  <a:extLst>
                    <a:ext uri="{9D8B030D-6E8A-4147-A177-3AD203B41FA5}">
                      <a16:colId xmlns:a16="http://schemas.microsoft.com/office/drawing/2014/main" val="664838577"/>
                    </a:ext>
                  </a:extLst>
                </a:gridCol>
                <a:gridCol w="5924810">
                  <a:extLst>
                    <a:ext uri="{9D8B030D-6E8A-4147-A177-3AD203B41FA5}">
                      <a16:colId xmlns:a16="http://schemas.microsoft.com/office/drawing/2014/main" val="1086095444"/>
                    </a:ext>
                  </a:extLst>
                </a:gridCol>
                <a:gridCol w="1427968">
                  <a:extLst>
                    <a:ext uri="{9D8B030D-6E8A-4147-A177-3AD203B41FA5}">
                      <a16:colId xmlns:a16="http://schemas.microsoft.com/office/drawing/2014/main" val="1544465941"/>
                    </a:ext>
                  </a:extLst>
                </a:gridCol>
                <a:gridCol w="1816274">
                  <a:extLst>
                    <a:ext uri="{9D8B030D-6E8A-4147-A177-3AD203B41FA5}">
                      <a16:colId xmlns:a16="http://schemas.microsoft.com/office/drawing/2014/main" val="3469824253"/>
                    </a:ext>
                  </a:extLst>
                </a:gridCol>
                <a:gridCol w="2158204">
                  <a:extLst>
                    <a:ext uri="{9D8B030D-6E8A-4147-A177-3AD203B41FA5}">
                      <a16:colId xmlns:a16="http://schemas.microsoft.com/office/drawing/2014/main" val="1827926826"/>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操作内容</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操作画面</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操作対象アカウント</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操作に利用するユーザ</a:t>
                      </a:r>
                      <a:r>
                        <a:rPr kumimoji="1" lang="en-US" altLang="ja-JP" sz="1600" dirty="0" smtClean="0">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ロール</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１</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キー作成対象の</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ユーザの作成</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マネジメント</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コンソール</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キー作成先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テナント管理ロール</a:t>
                      </a:r>
                      <a:endParaRPr kumimoji="1" lang="ja-JP" altLang="en-US" sz="1600" b="0" u="sng"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735272396"/>
                  </a:ext>
                </a:extLst>
              </a:tr>
            </a:tbl>
          </a:graphicData>
        </a:graphic>
      </p:graphicFrame>
    </p:spTree>
    <p:extLst>
      <p:ext uri="{BB962C8B-B14F-4D97-AF65-F5344CB8AC3E}">
        <p14:creationId xmlns:p14="http://schemas.microsoft.com/office/powerpoint/2010/main" val="22623184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264175" y="4119239"/>
            <a:ext cx="11640780" cy="22079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p:nvSpPr>
        <p:spPr>
          <a:xfrm>
            <a:off x="7697743" y="3021200"/>
            <a:ext cx="2873123" cy="649095"/>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正方形/長方形 3"/>
          <p:cNvSpPr/>
          <p:nvPr/>
        </p:nvSpPr>
        <p:spPr>
          <a:xfrm>
            <a:off x="1877866" y="3016980"/>
            <a:ext cx="3918863" cy="649095"/>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－１</a:t>
            </a:r>
            <a:r>
              <a:rPr lang="ja-JP" altLang="en-US" dirty="0"/>
              <a:t>．キー作成対象の</a:t>
            </a:r>
            <a:r>
              <a:rPr lang="en-US" altLang="ja-JP" dirty="0"/>
              <a:t>IAM</a:t>
            </a:r>
            <a:r>
              <a:rPr lang="ja-JP" altLang="en-US" dirty="0"/>
              <a:t>ユーザの作成</a:t>
            </a:r>
          </a:p>
        </p:txBody>
      </p:sp>
      <p:sp>
        <p:nvSpPr>
          <p:cNvPr id="12" name="正方形/長方形 11"/>
          <p:cNvSpPr/>
          <p:nvPr/>
        </p:nvSpPr>
        <p:spPr>
          <a:xfrm>
            <a:off x="172188" y="852504"/>
            <a:ext cx="11844000" cy="954107"/>
          </a:xfrm>
          <a:prstGeom prst="rect">
            <a:avLst/>
          </a:prstGeom>
          <a:noFill/>
        </p:spPr>
        <p:txBody>
          <a:bodyPr wrap="square">
            <a:spAutoFit/>
          </a:bodyPr>
          <a:lstStyle/>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（２）キー作成対象の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ユーザを、下記命名ルールに則り作成します。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1124073" y="1756854"/>
            <a:ext cx="9943854" cy="815819"/>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r>
              <a:rPr lang="en-US" altLang="ja-JP" sz="4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AccessKeyUser</a:t>
            </a:r>
            <a:r>
              <a:rPr lang="en-US" altLang="ja-JP" sz="40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4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任意の名称</a:t>
            </a:r>
            <a:r>
              <a:rPr lang="en-US" altLang="ja-JP" sz="4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左中かっこ 2"/>
          <p:cNvSpPr/>
          <p:nvPr/>
        </p:nvSpPr>
        <p:spPr>
          <a:xfrm rot="16200000">
            <a:off x="3997888" y="288763"/>
            <a:ext cx="594647" cy="4852444"/>
          </a:xfrm>
          <a:prstGeom prst="leftBrace">
            <a:avLst/>
          </a:prstGeom>
          <a:ln>
            <a:solidFill>
              <a:schemeClr val="accent2">
                <a:lumMod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8" name="正方形/長方形 7"/>
          <p:cNvSpPr/>
          <p:nvPr/>
        </p:nvSpPr>
        <p:spPr>
          <a:xfrm>
            <a:off x="1679347" y="3003753"/>
            <a:ext cx="4313208" cy="7886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2000" b="1" u="sng"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2000" b="1" u="sng" dirty="0" err="1"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AccessKeyUser</a:t>
            </a:r>
            <a:r>
              <a:rPr lang="en-US" altLang="ja-JP" sz="2000" b="1" u="sng" dirty="0" smtClean="0">
                <a:solidFill>
                  <a:schemeClr val="accent3">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b="1" u="sng" dirty="0" smtClean="0">
                <a:solidFill>
                  <a:schemeClr val="accent3">
                    <a:lumMod val="50000"/>
                  </a:schemeClr>
                </a:solidFill>
                <a:latin typeface="Meiryo UI" panose="020B0604030504040204" pitchFamily="50" charset="-128"/>
                <a:ea typeface="Meiryo UI" panose="020B0604030504040204" pitchFamily="50" charset="-128"/>
              </a:rPr>
              <a:t>固定</a:t>
            </a:r>
            <a:endParaRPr lang="en-US" altLang="ja-JP" sz="2000" b="1" u="sng" dirty="0" smtClean="0">
              <a:solidFill>
                <a:schemeClr val="accent3">
                  <a:lumMod val="50000"/>
                </a:schemeClr>
              </a:solidFill>
              <a:latin typeface="Meiryo UI" panose="020B0604030504040204" pitchFamily="50" charset="-128"/>
              <a:ea typeface="Meiryo UI" panose="020B0604030504040204" pitchFamily="50" charset="-128"/>
            </a:endParaRPr>
          </a:p>
        </p:txBody>
      </p:sp>
      <p:sp>
        <p:nvSpPr>
          <p:cNvPr id="10" name="左中かっこ 9"/>
          <p:cNvSpPr/>
          <p:nvPr/>
        </p:nvSpPr>
        <p:spPr>
          <a:xfrm rot="16200000">
            <a:off x="8519314" y="624453"/>
            <a:ext cx="586596" cy="4182355"/>
          </a:xfrm>
          <a:prstGeom prst="leftBrace">
            <a:avLst/>
          </a:prstGeom>
          <a:ln>
            <a:solidFill>
              <a:schemeClr val="accent2">
                <a:lumMod val="50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11" name="正方形/長方形 10"/>
          <p:cNvSpPr/>
          <p:nvPr/>
        </p:nvSpPr>
        <p:spPr>
          <a:xfrm>
            <a:off x="7623564" y="3003753"/>
            <a:ext cx="3047787" cy="78869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ja-JP" altLang="en-US" sz="2000" b="1" u="sng" dirty="0" smtClean="0">
                <a:solidFill>
                  <a:schemeClr val="accent3">
                    <a:lumMod val="50000"/>
                  </a:schemeClr>
                </a:solidFill>
                <a:latin typeface="Meiryo UI" panose="020B0604030504040204" pitchFamily="50" charset="-128"/>
                <a:ea typeface="Meiryo UI" panose="020B0604030504040204" pitchFamily="50" charset="-128"/>
              </a:rPr>
              <a:t>キーの用途に応じて</a:t>
            </a:r>
            <a:endParaRPr lang="en-US" altLang="ja-JP" sz="2000" b="1" u="sng" dirty="0" smtClean="0">
              <a:solidFill>
                <a:schemeClr val="accent3">
                  <a:lumMod val="50000"/>
                </a:schemeClr>
              </a:solidFill>
              <a:latin typeface="Meiryo UI" panose="020B0604030504040204" pitchFamily="50" charset="-128"/>
              <a:ea typeface="Meiryo UI" panose="020B0604030504040204" pitchFamily="50" charset="-128"/>
            </a:endParaRPr>
          </a:p>
          <a:p>
            <a:pPr algn="ctr"/>
            <a:r>
              <a:rPr lang="ja-JP" altLang="en-US" sz="2000" b="1" u="sng" dirty="0" smtClean="0">
                <a:solidFill>
                  <a:schemeClr val="accent3">
                    <a:lumMod val="50000"/>
                  </a:schemeClr>
                </a:solidFill>
                <a:latin typeface="Meiryo UI" panose="020B0604030504040204" pitchFamily="50" charset="-128"/>
                <a:ea typeface="Meiryo UI" panose="020B0604030504040204" pitchFamily="50" charset="-128"/>
              </a:rPr>
              <a:t>自由に決めて</a:t>
            </a:r>
            <a:r>
              <a:rPr lang="en-US" altLang="ja-JP" sz="2000" b="1" u="sng" dirty="0" smtClean="0">
                <a:solidFill>
                  <a:schemeClr val="accent3">
                    <a:lumMod val="50000"/>
                  </a:schemeClr>
                </a:solidFill>
                <a:latin typeface="Meiryo UI" panose="020B0604030504040204" pitchFamily="50" charset="-128"/>
                <a:ea typeface="Meiryo UI" panose="020B0604030504040204" pitchFamily="50" charset="-128"/>
              </a:rPr>
              <a:t>OK</a:t>
            </a:r>
            <a:endParaRPr lang="en-US" altLang="ja-JP" sz="2000" b="1" u="sng" dirty="0">
              <a:solidFill>
                <a:schemeClr val="accent3">
                  <a:lumMod val="50000"/>
                </a:schemeClr>
              </a:solidFill>
              <a:latin typeface="Meiryo UI" panose="020B0604030504040204" pitchFamily="50" charset="-128"/>
              <a:ea typeface="Meiryo UI" panose="020B0604030504040204" pitchFamily="50" charset="-128"/>
            </a:endParaRPr>
          </a:p>
        </p:txBody>
      </p:sp>
      <p:sp>
        <p:nvSpPr>
          <p:cNvPr id="13" name="正方形/長方形 12"/>
          <p:cNvSpPr/>
          <p:nvPr/>
        </p:nvSpPr>
        <p:spPr>
          <a:xfrm>
            <a:off x="5431537" y="1320599"/>
            <a:ext cx="5634578" cy="43158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fontAlgn="base">
              <a:spcBef>
                <a:spcPct val="0"/>
              </a:spcBef>
              <a:spcAft>
                <a:spcPct val="0"/>
              </a:spcAft>
            </a:pPr>
            <a:r>
              <a:rPr lang="en-US" altLang="ja-JP" sz="2000"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x</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：ご利用の</a:t>
            </a:r>
            <a:r>
              <a:rPr lang="en-US" altLang="ja-JP"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アカウント毎に異なる英数字</a:t>
            </a:r>
            <a:endParaRPr lang="en-US" altLang="ja-JP" sz="20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3952656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a:xfrm>
            <a:off x="3277590" y="4055072"/>
            <a:ext cx="5640780" cy="1351094"/>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lang="en-US" altLang="ja-JP" sz="4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0" name="正方形/長方形 19"/>
          <p:cNvSpPr/>
          <p:nvPr/>
        </p:nvSpPr>
        <p:spPr>
          <a:xfrm>
            <a:off x="264175" y="3684343"/>
            <a:ext cx="11640780" cy="22079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－１</a:t>
            </a:r>
            <a:r>
              <a:rPr lang="ja-JP" altLang="en-US" dirty="0"/>
              <a:t>．キー作成対象の</a:t>
            </a:r>
            <a:r>
              <a:rPr lang="en-US" altLang="ja-JP" dirty="0"/>
              <a:t>IAM</a:t>
            </a:r>
            <a:r>
              <a:rPr lang="ja-JP" altLang="en-US" dirty="0"/>
              <a:t>ユーザの作成</a:t>
            </a:r>
          </a:p>
        </p:txBody>
      </p:sp>
      <p:pic>
        <p:nvPicPr>
          <p:cNvPr id="7" name="図 6"/>
          <p:cNvPicPr>
            <a:picLocks noChangeAspect="1"/>
          </p:cNvPicPr>
          <p:nvPr/>
        </p:nvPicPr>
        <p:blipFill rotWithShape="1">
          <a:blip r:embed="rId3"/>
          <a:srcRect l="14235" t="42668" r="15268" b="34618"/>
          <a:stretch/>
        </p:blipFill>
        <p:spPr>
          <a:xfrm>
            <a:off x="3394175" y="4150073"/>
            <a:ext cx="5422625" cy="1142266"/>
          </a:xfrm>
          <a:prstGeom prst="rect">
            <a:avLst/>
          </a:prstGeom>
        </p:spPr>
      </p:pic>
      <p:sp>
        <p:nvSpPr>
          <p:cNvPr id="17" name="正方形/長方形 16"/>
          <p:cNvSpPr/>
          <p:nvPr/>
        </p:nvSpPr>
        <p:spPr>
          <a:xfrm>
            <a:off x="4740492" y="4499049"/>
            <a:ext cx="3275351" cy="793290"/>
          </a:xfrm>
          <a:prstGeom prst="rect">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base">
              <a:spcBef>
                <a:spcPct val="0"/>
              </a:spcBef>
              <a:spcAft>
                <a:spcPct val="0"/>
              </a:spcAft>
            </a:pPr>
            <a:endParaRPr lang="en-US" altLang="ja-JP" sz="40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四角形吹き出し 8"/>
          <p:cNvSpPr/>
          <p:nvPr/>
        </p:nvSpPr>
        <p:spPr>
          <a:xfrm>
            <a:off x="9024514" y="4499049"/>
            <a:ext cx="3062711" cy="793290"/>
          </a:xfrm>
          <a:prstGeom prst="wedgeRectCallout">
            <a:avLst>
              <a:gd name="adj1" fmla="val -83047"/>
              <a:gd name="adj2" fmla="val -7524"/>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b="1" u="sng" dirty="0" smtClean="0">
                <a:solidFill>
                  <a:schemeClr val="accent4"/>
                </a:solidFill>
                <a:latin typeface="Meiryo UI" panose="020B0604030504040204" pitchFamily="50" charset="-128"/>
                <a:ea typeface="Meiryo UI" panose="020B0604030504040204" pitchFamily="50" charset="-128"/>
              </a:rPr>
              <a:t>「プログラムによるアクセス」</a:t>
            </a:r>
            <a:r>
              <a:rPr lang="en-US" altLang="ja-JP" b="1" u="sng" dirty="0" smtClean="0">
                <a:solidFill>
                  <a:schemeClr val="accent4"/>
                </a:solidFill>
                <a:latin typeface="Meiryo UI" panose="020B0604030504040204" pitchFamily="50" charset="-128"/>
                <a:ea typeface="Meiryo UI" panose="020B0604030504040204" pitchFamily="50" charset="-128"/>
              </a:rPr>
              <a:t/>
            </a:r>
            <a:br>
              <a:rPr lang="en-US" altLang="ja-JP" b="1" u="sng" dirty="0" smtClean="0">
                <a:solidFill>
                  <a:schemeClr val="accent4"/>
                </a:solidFill>
                <a:latin typeface="Meiryo UI" panose="020B0604030504040204" pitchFamily="50" charset="-128"/>
                <a:ea typeface="Meiryo UI" panose="020B0604030504040204" pitchFamily="50" charset="-128"/>
              </a:rPr>
            </a:br>
            <a:r>
              <a:rPr lang="ja-JP" altLang="en-US" dirty="0" smtClean="0">
                <a:solidFill>
                  <a:schemeClr val="accent2">
                    <a:lumMod val="50000"/>
                  </a:schemeClr>
                </a:solidFill>
                <a:latin typeface="Meiryo UI" panose="020B0604030504040204" pitchFamily="50" charset="-128"/>
                <a:ea typeface="Meiryo UI" panose="020B0604030504040204" pitchFamily="50" charset="-128"/>
              </a:rPr>
              <a:t>にチェックを入れる</a:t>
            </a:r>
            <a:endParaRPr kumimoji="1" lang="ja-JP" altLang="en-US"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9" name="正方形/長方形 18"/>
          <p:cNvSpPr/>
          <p:nvPr/>
        </p:nvSpPr>
        <p:spPr>
          <a:xfrm>
            <a:off x="172188" y="852504"/>
            <a:ext cx="11844000" cy="2677656"/>
          </a:xfrm>
          <a:prstGeom prst="rect">
            <a:avLst/>
          </a:prstGeom>
          <a:noFill/>
        </p:spPr>
        <p:txBody>
          <a:bodyPr wrap="square">
            <a:spAutoFit/>
          </a:bodyPr>
          <a:lstStyle/>
          <a:p>
            <a:r>
              <a:rPr lang="ja-JP" altLang="en-US" sz="2800" b="1" u="sng" dirty="0">
                <a:solidFill>
                  <a:schemeClr val="accent2">
                    <a:lumMod val="50000"/>
                  </a:schemeClr>
                </a:solidFill>
                <a:latin typeface="Meiryo UI" panose="020B0604030504040204" pitchFamily="50" charset="-128"/>
                <a:ea typeface="Meiryo UI" panose="020B0604030504040204" pitchFamily="50" charset="-128"/>
              </a:rPr>
              <a:t>■注意</a:t>
            </a:r>
            <a:endParaRPr lang="en-US" altLang="ja-JP" sz="2800" b="1" u="sng" dirty="0">
              <a:solidFill>
                <a:schemeClr val="accent2">
                  <a:lumMod val="50000"/>
                </a:schemeClr>
              </a:solidFill>
              <a:latin typeface="Meiryo UI" panose="020B0604030504040204" pitchFamily="50" charset="-128"/>
              <a:ea typeface="Meiryo UI" panose="020B0604030504040204" pitchFamily="50" charset="-128"/>
            </a:endParaRPr>
          </a:p>
          <a:p>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　テナントアカウント</a:t>
            </a:r>
            <a:r>
              <a:rPr lang="ja-JP" altLang="en-US" sz="2800" dirty="0">
                <a:solidFill>
                  <a:schemeClr val="accent2">
                    <a:lumMod val="50000"/>
                  </a:schemeClr>
                </a:solidFill>
                <a:latin typeface="Meiryo UI" panose="020B0604030504040204" pitchFamily="50" charset="-128"/>
                <a:ea typeface="Meiryo UI" panose="020B0604030504040204" pitchFamily="50" charset="-128"/>
              </a:rPr>
              <a:t>で利用できるのはキー作成用の</a:t>
            </a:r>
            <a:r>
              <a:rPr lang="en-US" altLang="ja-JP" sz="2800" dirty="0">
                <a:solidFill>
                  <a:schemeClr val="accent2">
                    <a:lumMod val="50000"/>
                  </a:schemeClr>
                </a:solidFill>
                <a:latin typeface="Meiryo UI" panose="020B0604030504040204" pitchFamily="50" charset="-128"/>
                <a:ea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rPr>
              <a:t>ユーザのみであり</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sz="2800" b="1" u="sng" dirty="0" smtClean="0">
                <a:solidFill>
                  <a:schemeClr val="accent4"/>
                </a:solidFill>
                <a:latin typeface="Meiryo UI" panose="020B0604030504040204" pitchFamily="50" charset="-128"/>
                <a:ea typeface="Meiryo UI" panose="020B0604030504040204" pitchFamily="50" charset="-128"/>
              </a:rPr>
              <a:t>マネジメントコンソール用</a:t>
            </a:r>
            <a:r>
              <a:rPr lang="ja-JP" altLang="en-US" sz="2800" b="1" u="sng" dirty="0">
                <a:solidFill>
                  <a:schemeClr val="accent4"/>
                </a:solidFill>
                <a:latin typeface="Meiryo UI" panose="020B0604030504040204" pitchFamily="50" charset="-128"/>
                <a:ea typeface="Meiryo UI" panose="020B0604030504040204" pitchFamily="50" charset="-128"/>
              </a:rPr>
              <a:t>の</a:t>
            </a:r>
            <a:r>
              <a:rPr lang="en-US" altLang="ja-JP" sz="2800" b="1" u="sng" dirty="0">
                <a:solidFill>
                  <a:schemeClr val="accent4"/>
                </a:solidFill>
                <a:latin typeface="Meiryo UI" panose="020B0604030504040204" pitchFamily="50" charset="-128"/>
                <a:ea typeface="Meiryo UI" panose="020B0604030504040204" pitchFamily="50" charset="-128"/>
              </a:rPr>
              <a:t>IAM</a:t>
            </a:r>
            <a:r>
              <a:rPr lang="ja-JP" altLang="en-US" sz="2800" b="1" u="sng" dirty="0">
                <a:solidFill>
                  <a:schemeClr val="accent4"/>
                </a:solidFill>
                <a:latin typeface="Meiryo UI" panose="020B0604030504040204" pitchFamily="50" charset="-128"/>
                <a:ea typeface="Meiryo UI" panose="020B0604030504040204" pitchFamily="50" charset="-128"/>
              </a:rPr>
              <a:t>ユーザは利用できません</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その</a:t>
            </a:r>
            <a:r>
              <a:rPr lang="ja-JP" altLang="en-US" sz="2800" dirty="0">
                <a:solidFill>
                  <a:schemeClr val="accent2">
                    <a:lumMod val="50000"/>
                  </a:schemeClr>
                </a:solidFill>
                <a:latin typeface="Meiryo UI" panose="020B0604030504040204" pitchFamily="50" charset="-128"/>
                <a:ea typeface="Meiryo UI" panose="020B0604030504040204" pitchFamily="50" charset="-128"/>
              </a:rPr>
              <a:t>ため、</a:t>
            </a:r>
            <a:r>
              <a:rPr lang="en-US" altLang="ja-JP" sz="2800" dirty="0">
                <a:solidFill>
                  <a:schemeClr val="accent2">
                    <a:lumMod val="50000"/>
                  </a:schemeClr>
                </a:solidFill>
                <a:latin typeface="Meiryo UI" panose="020B0604030504040204" pitchFamily="50" charset="-128"/>
                <a:ea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rPr>
              <a:t>ユーザ作成画面の「</a:t>
            </a:r>
            <a:r>
              <a:rPr lang="en-US" altLang="ja-JP" sz="2800" dirty="0">
                <a:solidFill>
                  <a:schemeClr val="accent2">
                    <a:lumMod val="50000"/>
                  </a:schemeClr>
                </a:solidFill>
                <a:latin typeface="Meiryo UI" panose="020B0604030504040204" pitchFamily="50" charset="-128"/>
                <a:ea typeface="Meiryo UI" panose="020B0604030504040204" pitchFamily="50" charset="-128"/>
              </a:rPr>
              <a:t>AWS</a:t>
            </a:r>
            <a:r>
              <a:rPr lang="ja-JP" altLang="en-US" sz="2800" dirty="0">
                <a:solidFill>
                  <a:schemeClr val="accent2">
                    <a:lumMod val="50000"/>
                  </a:schemeClr>
                </a:solidFill>
                <a:latin typeface="Meiryo UI" panose="020B0604030504040204" pitchFamily="50" charset="-128"/>
                <a:ea typeface="Meiryo UI" panose="020B0604030504040204" pitchFamily="50" charset="-128"/>
              </a:rPr>
              <a:t>アクセスの種類を選択」で</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は</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sz="2800" b="1" u="sng" dirty="0" smtClean="0">
                <a:solidFill>
                  <a:schemeClr val="accent4"/>
                </a:solidFill>
                <a:latin typeface="Meiryo UI" panose="020B0604030504040204" pitchFamily="50" charset="-128"/>
                <a:ea typeface="Meiryo UI" panose="020B0604030504040204" pitchFamily="50" charset="-128"/>
              </a:rPr>
              <a:t>「</a:t>
            </a:r>
            <a:r>
              <a:rPr lang="ja-JP" altLang="en-US" sz="2800" b="1" u="sng" dirty="0">
                <a:solidFill>
                  <a:schemeClr val="accent4"/>
                </a:solidFill>
                <a:latin typeface="Meiryo UI" panose="020B0604030504040204" pitchFamily="50" charset="-128"/>
                <a:ea typeface="Meiryo UI" panose="020B0604030504040204" pitchFamily="50" charset="-128"/>
              </a:rPr>
              <a:t>プログラムによるアクセス</a:t>
            </a:r>
            <a:r>
              <a:rPr lang="ja-JP" altLang="en-US" sz="2800" b="1" u="sng" dirty="0" smtClean="0">
                <a:solidFill>
                  <a:schemeClr val="accent4"/>
                </a:solidFill>
                <a:latin typeface="Meiryo UI" panose="020B0604030504040204" pitchFamily="50" charset="-128"/>
                <a:ea typeface="Meiryo UI" panose="020B0604030504040204" pitchFamily="50" charset="-128"/>
              </a:rPr>
              <a:t>」にチェックを入れて作成</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してください。</a:t>
            </a:r>
            <a:endParaRPr lang="en-US" altLang="ja-JP" sz="2800" b="1" u="sng" dirty="0" smtClean="0">
              <a:solidFill>
                <a:schemeClr val="accent4"/>
              </a:solidFill>
              <a:latin typeface="Meiryo UI" panose="020B0604030504040204" pitchFamily="50" charset="-128"/>
              <a:ea typeface="Meiryo UI" panose="020B0604030504040204" pitchFamily="50" charset="-128"/>
            </a:endParaRPr>
          </a:p>
          <a:p>
            <a:r>
              <a:rPr lang="ja-JP" altLang="en-US" sz="2800" b="1" dirty="0" smtClean="0">
                <a:solidFill>
                  <a:schemeClr val="accent2">
                    <a:lumMod val="50000"/>
                  </a:schemeClr>
                </a:solidFill>
                <a:latin typeface="Meiryo UI" panose="020B0604030504040204" pitchFamily="50" charset="-128"/>
                <a:ea typeface="Meiryo UI" panose="020B0604030504040204" pitchFamily="50" charset="-128"/>
              </a:rPr>
              <a:t>　</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5362243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p:cNvSpPr/>
          <p:nvPr/>
        </p:nvSpPr>
        <p:spPr>
          <a:xfrm>
            <a:off x="264175" y="4119239"/>
            <a:ext cx="11640780" cy="22079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－１</a:t>
            </a:r>
            <a:r>
              <a:rPr lang="ja-JP" altLang="en-US" dirty="0"/>
              <a:t>．キー作成対象の</a:t>
            </a:r>
            <a:r>
              <a:rPr lang="en-US" altLang="ja-JP" dirty="0"/>
              <a:t>IAM</a:t>
            </a:r>
            <a:r>
              <a:rPr lang="ja-JP" altLang="en-US" dirty="0"/>
              <a:t>ユーザの作成</a:t>
            </a:r>
          </a:p>
        </p:txBody>
      </p:sp>
      <p:sp>
        <p:nvSpPr>
          <p:cNvPr id="19" name="正方形/長方形 18"/>
          <p:cNvSpPr/>
          <p:nvPr/>
        </p:nvSpPr>
        <p:spPr>
          <a:xfrm>
            <a:off x="172188" y="852504"/>
            <a:ext cx="11844000" cy="1815882"/>
          </a:xfrm>
          <a:prstGeom prst="rect">
            <a:avLst/>
          </a:prstGeom>
          <a:noFill/>
        </p:spPr>
        <p:txBody>
          <a:bodyPr wrap="square">
            <a:spAutoFit/>
          </a:bodyPr>
          <a:lstStyle/>
          <a:p>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　「</a:t>
            </a:r>
            <a:r>
              <a:rPr lang="en-US" altLang="ja-JP" sz="2800" b="1" u="sng" dirty="0">
                <a:solidFill>
                  <a:schemeClr val="accent2">
                    <a:lumMod val="50000"/>
                  </a:schemeClr>
                </a:solidFill>
                <a:latin typeface="Meiryo UI" panose="020B0604030504040204" pitchFamily="50" charset="-128"/>
                <a:ea typeface="Meiryo UI" panose="020B0604030504040204" pitchFamily="50" charset="-128"/>
              </a:rPr>
              <a:t>AWS</a:t>
            </a:r>
            <a:r>
              <a:rPr lang="ja-JP" altLang="en-US" sz="2800" b="1" u="sng" dirty="0">
                <a:solidFill>
                  <a:schemeClr val="accent2">
                    <a:lumMod val="50000"/>
                  </a:schemeClr>
                </a:solidFill>
                <a:latin typeface="Meiryo UI" panose="020B0604030504040204" pitchFamily="50" charset="-128"/>
                <a:ea typeface="Meiryo UI" panose="020B0604030504040204" pitchFamily="50" charset="-128"/>
              </a:rPr>
              <a:t>マネジメントコンソールへの</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rPr>
              <a:t>アクセス</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」にチェックを付けた場合、</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sz="2800" dirty="0">
                <a:solidFill>
                  <a:schemeClr val="accent2">
                    <a:lumMod val="50000"/>
                  </a:schemeClr>
                </a:solidFill>
                <a:latin typeface="Meiryo UI" panose="020B0604030504040204" pitchFamily="50" charset="-128"/>
                <a:ea typeface="Meiryo UI" panose="020B0604030504040204" pitchFamily="50" charset="-128"/>
              </a:rPr>
              <a:t>以下</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のようなエラー画面が表示されます。ただし</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ユーザは作成され、引続き本手順に沿ってキー用ユーザとしてご利用いただくことが可能です。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（マネジメントコンソール経由でのログインはできません。）</a:t>
            </a:r>
            <a:endParaRPr lang="en-US" altLang="ja-JP" sz="2800"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3" name="図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081774" y="2911519"/>
            <a:ext cx="8028452" cy="3078873"/>
          </a:xfrm>
          <a:prstGeom prst="rect">
            <a:avLst/>
          </a:prstGeom>
        </p:spPr>
      </p:pic>
    </p:spTree>
    <p:extLst>
      <p:ext uri="{BB962C8B-B14F-4D97-AF65-F5344CB8AC3E}">
        <p14:creationId xmlns:p14="http://schemas.microsoft.com/office/powerpoint/2010/main" val="7547385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－１</a:t>
            </a:r>
            <a:r>
              <a:rPr lang="ja-JP" altLang="en-US" dirty="0"/>
              <a:t>．キー作成対象の</a:t>
            </a:r>
            <a:r>
              <a:rPr lang="en-US" altLang="ja-JP" dirty="0"/>
              <a:t>IAM</a:t>
            </a:r>
            <a:r>
              <a:rPr lang="ja-JP" altLang="en-US" dirty="0"/>
              <a:t>ユーザの作成</a:t>
            </a:r>
          </a:p>
        </p:txBody>
      </p:sp>
      <p:sp>
        <p:nvSpPr>
          <p:cNvPr id="4" name="正方形/長方形 3"/>
          <p:cNvSpPr/>
          <p:nvPr/>
        </p:nvSpPr>
        <p:spPr>
          <a:xfrm>
            <a:off x="172188" y="852504"/>
            <a:ext cx="11844000" cy="1815882"/>
          </a:xfrm>
          <a:prstGeom prst="rect">
            <a:avLst/>
          </a:prstGeom>
          <a:noFill/>
        </p:spPr>
        <p:txBody>
          <a:bodyPr wrap="square">
            <a:spAutoFit/>
          </a:bodyPr>
          <a:lstStyle/>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本手順を実施した時点では、当該</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ユーザ（キー）には、</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自動</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a-kiwi-AgateAllDenyPolicy0000</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」という名称の</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が</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アタッチ</a:t>
            </a:r>
            <a:r>
              <a:rPr lang="ja-JP" altLang="en-US" sz="280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され</a:t>
            </a:r>
            <a:r>
              <a:rPr lang="ja-JP" altLang="en-US" sz="280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、いずれ</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の接続元からも何も操作できない制限がかかっております。</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そのため、</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必ず後続の手順により適切な接続元を登録した上でご利用ください</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386541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－２</a:t>
            </a:r>
            <a:r>
              <a:rPr lang="ja-JP" altLang="en-US" dirty="0"/>
              <a:t>．接続元の</a:t>
            </a:r>
            <a:r>
              <a:rPr lang="en-US" altLang="ja-JP" dirty="0"/>
              <a:t>IP</a:t>
            </a:r>
            <a:r>
              <a:rPr lang="ja-JP" altLang="en-US" dirty="0"/>
              <a:t>アドレスまたは</a:t>
            </a:r>
            <a:r>
              <a:rPr lang="en-US" altLang="ja-JP" dirty="0"/>
              <a:t>VPC</a:t>
            </a:r>
            <a:r>
              <a:rPr lang="ja-JP" altLang="en-US" dirty="0"/>
              <a:t>の申請</a:t>
            </a:r>
          </a:p>
        </p:txBody>
      </p:sp>
      <p:sp>
        <p:nvSpPr>
          <p:cNvPr id="12" name="正方形/長方形 11"/>
          <p:cNvSpPr/>
          <p:nvPr/>
        </p:nvSpPr>
        <p:spPr>
          <a:xfrm>
            <a:off x="172188" y="852504"/>
            <a:ext cx="11844000" cy="4401205"/>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■作業概要</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■作業手順</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（１）　</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キーを利用する拠点として許可する</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アドレス、または</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VPC</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ポータルから登録します。</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詳細な手順は</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ガイド</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の使い方</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ポータル編」</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CLI</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ユーザーの接続元</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登録編～</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接続元の申請～」</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参照してください</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3375547886"/>
              </p:ext>
            </p:extLst>
          </p:nvPr>
        </p:nvGraphicFramePr>
        <p:xfrm>
          <a:off x="205509" y="1425111"/>
          <a:ext cx="11810679" cy="1146467"/>
        </p:xfrm>
        <a:graphic>
          <a:graphicData uri="http://schemas.openxmlformats.org/drawingml/2006/table">
            <a:tbl>
              <a:tblPr firstRow="1" bandRow="1">
                <a:tableStyleId>{21E4AEA4-8DFA-4A89-87EB-49C32662AFE0}</a:tableStyleId>
              </a:tblPr>
              <a:tblGrid>
                <a:gridCol w="483423">
                  <a:extLst>
                    <a:ext uri="{9D8B030D-6E8A-4147-A177-3AD203B41FA5}">
                      <a16:colId xmlns:a16="http://schemas.microsoft.com/office/drawing/2014/main" val="664838577"/>
                    </a:ext>
                  </a:extLst>
                </a:gridCol>
                <a:gridCol w="5924810">
                  <a:extLst>
                    <a:ext uri="{9D8B030D-6E8A-4147-A177-3AD203B41FA5}">
                      <a16:colId xmlns:a16="http://schemas.microsoft.com/office/drawing/2014/main" val="1086095444"/>
                    </a:ext>
                  </a:extLst>
                </a:gridCol>
                <a:gridCol w="1427968">
                  <a:extLst>
                    <a:ext uri="{9D8B030D-6E8A-4147-A177-3AD203B41FA5}">
                      <a16:colId xmlns:a16="http://schemas.microsoft.com/office/drawing/2014/main" val="1544465941"/>
                    </a:ext>
                  </a:extLst>
                </a:gridCol>
                <a:gridCol w="1816274">
                  <a:extLst>
                    <a:ext uri="{9D8B030D-6E8A-4147-A177-3AD203B41FA5}">
                      <a16:colId xmlns:a16="http://schemas.microsoft.com/office/drawing/2014/main" val="3469824253"/>
                    </a:ext>
                  </a:extLst>
                </a:gridCol>
                <a:gridCol w="2158204">
                  <a:extLst>
                    <a:ext uri="{9D8B030D-6E8A-4147-A177-3AD203B41FA5}">
                      <a16:colId xmlns:a16="http://schemas.microsoft.com/office/drawing/2014/main" val="1827926826"/>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操作内容</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操作画面</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操作対象アカウント</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操作に利用するユーザ</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２</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接続元の</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IP</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アドレスまたは</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VPC</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の申請</a:t>
                      </a:r>
                      <a:endParaRPr kumimoji="1" lang="en-US" altLang="ja-JP" sz="1600" dirty="0" smtClean="0">
                        <a:solidFill>
                          <a:srgbClr val="C00000"/>
                        </a:solidFill>
                        <a:latin typeface="Meiryo UI" panose="020B0604030504040204" pitchFamily="50" charset="-128"/>
                        <a:ea typeface="Meiryo UI" panose="020B0604030504040204" pitchFamily="50" charset="-128"/>
                      </a:endParaRPr>
                    </a:p>
                  </a:txBody>
                  <a:tcPr/>
                </a:tc>
                <a:tc>
                  <a:txBody>
                    <a:bodyPr/>
                    <a:lstStyle/>
                    <a:p>
                      <a:r>
                        <a:rPr kumimoji="1" lang="en-US" altLang="ja-JP" sz="1600" b="0" dirty="0" smtClean="0">
                          <a:solidFill>
                            <a:schemeClr val="accent4"/>
                          </a:solidFill>
                          <a:latin typeface="Meiryo UI" panose="020B0604030504040204" pitchFamily="50" charset="-128"/>
                          <a:ea typeface="Meiryo UI" panose="020B0604030504040204" pitchFamily="50" charset="-128"/>
                        </a:rPr>
                        <a:t>A-gate</a:t>
                      </a:r>
                    </a:p>
                    <a:p>
                      <a:r>
                        <a:rPr kumimoji="1" lang="ja-JP" altLang="en-US" sz="1600" b="0" dirty="0" smtClean="0">
                          <a:solidFill>
                            <a:schemeClr val="accent4"/>
                          </a:solidFill>
                          <a:latin typeface="Meiryo UI" panose="020B0604030504040204" pitchFamily="50" charset="-128"/>
                          <a:ea typeface="Meiryo UI" panose="020B0604030504040204" pitchFamily="50" charset="-128"/>
                        </a:rPr>
                        <a:t>ポータル</a:t>
                      </a:r>
                      <a:endParaRPr kumimoji="1" lang="en-US" altLang="ja-JP" sz="1600" b="0" dirty="0" smtClean="0">
                        <a:solidFill>
                          <a:schemeClr val="accent4"/>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キー作成先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個別担当者権限を持つ</a:t>
                      </a:r>
                      <a:r>
                        <a:rPr kumimoji="1" lang="en-US" altLang="ja-JP" sz="1600" b="0" u="sng" dirty="0" smtClean="0">
                          <a:solidFill>
                            <a:schemeClr val="accent4"/>
                          </a:solidFill>
                          <a:latin typeface="Meiryo UI" panose="020B0604030504040204" pitchFamily="50" charset="-128"/>
                          <a:ea typeface="Meiryo UI" panose="020B0604030504040204" pitchFamily="50" charset="-128"/>
                        </a:rPr>
                        <a:t>A-gate</a:t>
                      </a:r>
                      <a:r>
                        <a:rPr kumimoji="1" lang="ja-JP" altLang="en-US" sz="1600" b="0" u="sng" dirty="0" smtClean="0">
                          <a:solidFill>
                            <a:schemeClr val="accent4"/>
                          </a:solidFill>
                          <a:latin typeface="Meiryo UI" panose="020B0604030504040204" pitchFamily="50" charset="-128"/>
                          <a:ea typeface="Meiryo UI" panose="020B0604030504040204" pitchFamily="50" charset="-128"/>
                        </a:rPr>
                        <a:t>ポータルユーザ</a:t>
                      </a:r>
                      <a:endParaRPr kumimoji="1" lang="en-US" altLang="ja-JP" sz="1600" b="0" u="sng" dirty="0" smtClean="0">
                        <a:solidFill>
                          <a:schemeClr val="accent4"/>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293004807"/>
                  </a:ext>
                </a:extLst>
              </a:tr>
            </a:tbl>
          </a:graphicData>
        </a:graphic>
      </p:graphicFrame>
    </p:spTree>
    <p:extLst>
      <p:ext uri="{BB962C8B-B14F-4D97-AF65-F5344CB8AC3E}">
        <p14:creationId xmlns:p14="http://schemas.microsoft.com/office/powerpoint/2010/main" val="24615384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四角形吹き出し 36"/>
          <p:cNvSpPr/>
          <p:nvPr/>
        </p:nvSpPr>
        <p:spPr>
          <a:xfrm>
            <a:off x="967954" y="3817120"/>
            <a:ext cx="2693473" cy="1180135"/>
          </a:xfrm>
          <a:prstGeom prst="wedgeRectCallout">
            <a:avLst>
              <a:gd name="adj1" fmla="val 127498"/>
              <a:gd name="adj2" fmla="val -92241"/>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a:t>
            </a:r>
            <a:r>
              <a:rPr kumimoji="1" lang="ja-JP" altLang="en-US" sz="1400" b="1" u="sng" dirty="0" smtClean="0">
                <a:solidFill>
                  <a:schemeClr val="accent2">
                    <a:lumMod val="50000"/>
                  </a:schemeClr>
                </a:solidFill>
                <a:latin typeface="Meiryo UI" panose="020B0604030504040204" pitchFamily="50" charset="-128"/>
                <a:ea typeface="Meiryo UI" panose="020B0604030504040204" pitchFamily="50" charset="-128"/>
              </a:rPr>
              <a:t>例２</a:t>
            </a:r>
            <a:r>
              <a:rPr kumimoji="1"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a:t>
            </a:r>
          </a:p>
          <a:p>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Proxy</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サーバ・</a:t>
            </a:r>
            <a:r>
              <a:rPr lang="en-US" altLang="ja-JP" sz="1400" dirty="0" err="1" smtClean="0">
                <a:solidFill>
                  <a:schemeClr val="accent2">
                    <a:lumMod val="50000"/>
                  </a:schemeClr>
                </a:solidFill>
                <a:latin typeface="Meiryo UI" panose="020B0604030504040204" pitchFamily="50" charset="-128"/>
                <a:ea typeface="Meiryo UI" panose="020B0604030504040204" pitchFamily="50" charset="-128"/>
              </a:rPr>
              <a:t>InternetGateway</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経由でアクセスする場合、</a:t>
            </a:r>
            <a:r>
              <a:rPr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Proxy</a:t>
            </a:r>
            <a:r>
              <a:rPr lang="ja-JP" altLang="en-US" sz="1400" b="1" u="sng" dirty="0" smtClean="0">
                <a:solidFill>
                  <a:schemeClr val="accent2">
                    <a:lumMod val="50000"/>
                  </a:schemeClr>
                </a:solidFill>
                <a:latin typeface="Meiryo UI" panose="020B0604030504040204" pitchFamily="50" charset="-128"/>
                <a:ea typeface="Meiryo UI" panose="020B0604030504040204" pitchFamily="50" charset="-128"/>
              </a:rPr>
              <a:t>サーバのグローバル</a:t>
            </a:r>
            <a:r>
              <a:rPr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IP</a:t>
            </a:r>
            <a:r>
              <a:rPr lang="ja-JP" altLang="en-US" sz="1400" b="1" u="sng" dirty="0" smtClean="0">
                <a:solidFill>
                  <a:schemeClr val="accent2">
                    <a:lumMod val="50000"/>
                  </a:schemeClr>
                </a:solidFill>
                <a:latin typeface="Meiryo UI" panose="020B0604030504040204" pitchFamily="50" charset="-128"/>
                <a:ea typeface="Meiryo UI" panose="020B0604030504040204" pitchFamily="50" charset="-128"/>
              </a:rPr>
              <a:t>アドレス</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を登録する</a:t>
            </a:r>
            <a:endParaRPr kumimoji="1" lang="en-US" altLang="ja-JP" sz="14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38" name="四角形吹き出し 37"/>
          <p:cNvSpPr/>
          <p:nvPr/>
        </p:nvSpPr>
        <p:spPr>
          <a:xfrm>
            <a:off x="6268486" y="5577329"/>
            <a:ext cx="4483975" cy="731073"/>
          </a:xfrm>
          <a:prstGeom prst="wedgeRectCallout">
            <a:avLst>
              <a:gd name="adj1" fmla="val -53432"/>
              <a:gd name="adj2" fmla="val -85470"/>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a:t>
            </a:r>
            <a:r>
              <a:rPr kumimoji="1" lang="ja-JP" altLang="en-US" sz="1400" b="1" u="sng" dirty="0" smtClean="0">
                <a:solidFill>
                  <a:schemeClr val="accent2">
                    <a:lumMod val="50000"/>
                  </a:schemeClr>
                </a:solidFill>
                <a:latin typeface="Meiryo UI" panose="020B0604030504040204" pitchFamily="50" charset="-128"/>
                <a:ea typeface="Meiryo UI" panose="020B0604030504040204" pitchFamily="50" charset="-128"/>
              </a:rPr>
              <a:t>例３</a:t>
            </a:r>
            <a:r>
              <a:rPr kumimoji="1"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a:t>
            </a:r>
          </a:p>
          <a:p>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VPC</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エンドポイント経由でアクセスする</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EC2</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インスタンスで利用する場合、</a:t>
            </a:r>
            <a:r>
              <a:rPr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EC2</a:t>
            </a:r>
            <a:r>
              <a:rPr lang="ja-JP" altLang="en-US" sz="1400" b="1" u="sng" dirty="0" smtClean="0">
                <a:solidFill>
                  <a:schemeClr val="accent2">
                    <a:lumMod val="50000"/>
                  </a:schemeClr>
                </a:solidFill>
                <a:latin typeface="Meiryo UI" panose="020B0604030504040204" pitchFamily="50" charset="-128"/>
                <a:ea typeface="Meiryo UI" panose="020B0604030504040204" pitchFamily="50" charset="-128"/>
              </a:rPr>
              <a:t>インスタンスを構築している</a:t>
            </a:r>
            <a:r>
              <a:rPr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VPC</a:t>
            </a:r>
            <a:r>
              <a:rPr lang="ja-JP" altLang="en-US" sz="1400" dirty="0" err="1" smtClean="0">
                <a:solidFill>
                  <a:schemeClr val="accent2">
                    <a:lumMod val="50000"/>
                  </a:schemeClr>
                </a:solidFill>
                <a:latin typeface="Meiryo UI" panose="020B0604030504040204" pitchFamily="50" charset="-128"/>
                <a:ea typeface="Meiryo UI" panose="020B0604030504040204" pitchFamily="50" charset="-128"/>
              </a:rPr>
              <a:t>を登</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録する</a:t>
            </a:r>
            <a:endParaRPr kumimoji="1" lang="en-US" altLang="ja-JP" sz="14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－２</a:t>
            </a:r>
            <a:r>
              <a:rPr lang="ja-JP" altLang="en-US" dirty="0"/>
              <a:t>．接続元の</a:t>
            </a:r>
            <a:r>
              <a:rPr lang="en-US" altLang="ja-JP" dirty="0"/>
              <a:t>IP</a:t>
            </a:r>
            <a:r>
              <a:rPr lang="ja-JP" altLang="en-US" dirty="0"/>
              <a:t>アドレスまたは</a:t>
            </a:r>
            <a:r>
              <a:rPr lang="en-US" altLang="ja-JP" dirty="0"/>
              <a:t>VPC</a:t>
            </a:r>
            <a:r>
              <a:rPr lang="ja-JP" altLang="en-US" dirty="0"/>
              <a:t>の申請</a:t>
            </a:r>
          </a:p>
        </p:txBody>
      </p:sp>
      <p:sp>
        <p:nvSpPr>
          <p:cNvPr id="12" name="正方形/長方形 11"/>
          <p:cNvSpPr/>
          <p:nvPr/>
        </p:nvSpPr>
        <p:spPr>
          <a:xfrm>
            <a:off x="172188" y="852504"/>
            <a:ext cx="11844000" cy="954107"/>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■申請する</a:t>
            </a:r>
            <a:r>
              <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IP</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アドレス、</a:t>
            </a:r>
            <a:r>
              <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VPC</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の例</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Rectangle 39">
            <a:extLst>
              <a:ext uri="{FF2B5EF4-FFF2-40B4-BE49-F238E27FC236}">
                <a16:creationId xmlns:a16="http://schemas.microsoft.com/office/drawing/2014/main" id="{4823CB96-0850-9344-888F-A8686F4FB2A7}"/>
              </a:ext>
            </a:extLst>
          </p:cNvPr>
          <p:cNvSpPr/>
          <p:nvPr/>
        </p:nvSpPr>
        <p:spPr>
          <a:xfrm>
            <a:off x="4088023" y="3663191"/>
            <a:ext cx="3337345" cy="1713039"/>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ln w="0"/>
                <a:solidFill>
                  <a:srgbClr val="1E8900"/>
                </a:solidFill>
                <a:latin typeface="Arial" panose="020B0604020202020204" pitchFamily="34" charset="0"/>
                <a:cs typeface="Arial" panose="020B0604020202020204" pitchFamily="34" charset="0"/>
              </a:rPr>
              <a:t>VPC</a:t>
            </a:r>
          </a:p>
        </p:txBody>
      </p:sp>
      <p:sp>
        <p:nvSpPr>
          <p:cNvPr id="7" name="Rectangle 42">
            <a:extLst>
              <a:ext uri="{FF2B5EF4-FFF2-40B4-BE49-F238E27FC236}">
                <a16:creationId xmlns:a16="http://schemas.microsoft.com/office/drawing/2014/main" id="{ACE83BA7-F8F7-E146-8392-551A2767C460}"/>
              </a:ext>
            </a:extLst>
          </p:cNvPr>
          <p:cNvSpPr/>
          <p:nvPr/>
        </p:nvSpPr>
        <p:spPr>
          <a:xfrm>
            <a:off x="3757823" y="1975115"/>
            <a:ext cx="7237011" cy="37043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ysClr val="windowText" lastClr="000000"/>
                </a:solidFill>
                <a:latin typeface="Arial" panose="020B0604020202020204" pitchFamily="34" charset="0"/>
                <a:cs typeface="Arial" panose="020B0604020202020204" pitchFamily="34" charset="0"/>
              </a:rPr>
              <a:t>AWS Cloud</a:t>
            </a:r>
          </a:p>
        </p:txBody>
      </p:sp>
      <p:pic>
        <p:nvPicPr>
          <p:cNvPr id="8" name="Graphic 53">
            <a:extLst>
              <a:ext uri="{FF2B5EF4-FFF2-40B4-BE49-F238E27FC236}">
                <a16:creationId xmlns:a16="http://schemas.microsoft.com/office/drawing/2014/main" id="{A8D45EBE-9058-D041-B8CF-FB96F020C44C}"/>
              </a:ext>
            </a:extLst>
          </p:cNvPr>
          <p:cNvPicPr>
            <a:picLocks noChangeAspect="1"/>
          </p:cNvPicPr>
          <p:nvPr/>
        </p:nvPicPr>
        <p:blipFill>
          <a:blip r:embed="rId3">
            <a:extLst>
              <a:ext uri="{96DAC541-7B7A-43D3-8B79-37D633B846F1}">
                <asvg:svgBlip xmlns:asvg="http://schemas.microsoft.com/office/drawing/2016/SVG/main" xmlns="" r:embed="rId8"/>
              </a:ext>
            </a:extLst>
          </a:blip>
          <a:stretch>
            <a:fillRect/>
          </a:stretch>
        </p:blipFill>
        <p:spPr>
          <a:xfrm>
            <a:off x="3757824" y="1975116"/>
            <a:ext cx="330200" cy="330200"/>
          </a:xfrm>
          <a:prstGeom prst="rect">
            <a:avLst/>
          </a:prstGeom>
        </p:spPr>
      </p:pic>
      <p:pic>
        <p:nvPicPr>
          <p:cNvPr id="9" name="Graphic 61">
            <a:extLst>
              <a:ext uri="{FF2B5EF4-FFF2-40B4-BE49-F238E27FC236}">
                <a16:creationId xmlns:a16="http://schemas.microsoft.com/office/drawing/2014/main" id="{C7A6723F-58E5-A442-B56A-69F1103221FE}"/>
              </a:ext>
            </a:extLst>
          </p:cNvPr>
          <p:cNvPicPr>
            <a:picLocks noChangeAspect="1"/>
          </p:cNvPicPr>
          <p:nvPr/>
        </p:nvPicPr>
        <p:blipFill>
          <a:blip r:embed="rId9">
            <a:extLst>
              <a:ext uri="{96DAC541-7B7A-43D3-8B79-37D633B846F1}">
                <asvg:svgBlip xmlns:asvg="http://schemas.microsoft.com/office/drawing/2016/SVG/main" xmlns="" r:embed="rId24"/>
              </a:ext>
            </a:extLst>
          </a:blip>
          <a:stretch>
            <a:fillRect/>
          </a:stretch>
        </p:blipFill>
        <p:spPr>
          <a:xfrm>
            <a:off x="4088024" y="3663192"/>
            <a:ext cx="330200" cy="330200"/>
          </a:xfrm>
          <a:prstGeom prst="rect">
            <a:avLst/>
          </a:prstGeom>
        </p:spPr>
      </p:pic>
      <p:sp>
        <p:nvSpPr>
          <p:cNvPr id="11" name="Rectangle 47">
            <a:extLst>
              <a:ext uri="{FF2B5EF4-FFF2-40B4-BE49-F238E27FC236}">
                <a16:creationId xmlns:a16="http://schemas.microsoft.com/office/drawing/2014/main" id="{8E1FE332-780F-EC4A-9B09-36D78A4496FA}"/>
              </a:ext>
            </a:extLst>
          </p:cNvPr>
          <p:cNvSpPr/>
          <p:nvPr/>
        </p:nvSpPr>
        <p:spPr>
          <a:xfrm>
            <a:off x="965018" y="1975115"/>
            <a:ext cx="1765300" cy="1688076"/>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ja-JP" altLang="en-US" sz="1200" dirty="0" smtClean="0">
                <a:solidFill>
                  <a:srgbClr val="5A6B86"/>
                </a:solidFill>
                <a:latin typeface="Meiryo UI" panose="020B0604030504040204" pitchFamily="50" charset="-128"/>
                <a:ea typeface="Meiryo UI" panose="020B0604030504040204" pitchFamily="50" charset="-128"/>
                <a:cs typeface="Arial" panose="020B0604020202020204" pitchFamily="34" charset="0"/>
              </a:rPr>
              <a:t>オンプレミス環境</a:t>
            </a:r>
            <a:endParaRPr lang="en-US" sz="1200" dirty="0">
              <a:solidFill>
                <a:srgbClr val="5A6B86"/>
              </a:solidFill>
              <a:latin typeface="Meiryo UI" panose="020B0604030504040204" pitchFamily="50" charset="-128"/>
              <a:ea typeface="Meiryo UI" panose="020B0604030504040204" pitchFamily="50" charset="-128"/>
              <a:cs typeface="Arial" panose="020B0604020202020204" pitchFamily="34" charset="0"/>
            </a:endParaRPr>
          </a:p>
        </p:txBody>
      </p:sp>
      <p:pic>
        <p:nvPicPr>
          <p:cNvPr id="13" name="Graphic 55">
            <a:extLst>
              <a:ext uri="{FF2B5EF4-FFF2-40B4-BE49-F238E27FC236}">
                <a16:creationId xmlns:a16="http://schemas.microsoft.com/office/drawing/2014/main" id="{6CC132BE-33F5-CE48-A43E-9E740D1C1F69}"/>
              </a:ext>
            </a:extLst>
          </p:cNvPr>
          <p:cNvPicPr>
            <a:picLocks noChangeAspect="1"/>
          </p:cNvPicPr>
          <p:nvPr/>
        </p:nvPicPr>
        <p:blipFill>
          <a:blip r:embed="rId25">
            <a:extLst>
              <a:ext uri="{96DAC541-7B7A-43D3-8B79-37D633B846F1}">
                <asvg:svgBlip xmlns:asvg="http://schemas.microsoft.com/office/drawing/2016/SVG/main" xmlns="" r:embed="rId12"/>
              </a:ext>
            </a:extLst>
          </a:blip>
          <a:stretch>
            <a:fillRect/>
          </a:stretch>
        </p:blipFill>
        <p:spPr>
          <a:xfrm>
            <a:off x="968696" y="1975115"/>
            <a:ext cx="330200" cy="330200"/>
          </a:xfrm>
          <a:prstGeom prst="rect">
            <a:avLst/>
          </a:prstGeom>
        </p:spPr>
      </p:pic>
      <p:pic>
        <p:nvPicPr>
          <p:cNvPr id="14" name="Graphic 21">
            <a:extLst>
              <a:ext uri="{FF2B5EF4-FFF2-40B4-BE49-F238E27FC236}">
                <a16:creationId xmlns:a16="http://schemas.microsoft.com/office/drawing/2014/main" id="{1B7D20E8-5167-AD4A-B2C7-FE34EF96E574}"/>
              </a:ext>
            </a:extLst>
          </p:cNvPr>
          <p:cNvPicPr>
            <a:picLocks noChangeAspect="1"/>
          </p:cNvPicPr>
          <p:nvPr/>
        </p:nvPicPr>
        <p:blipFill>
          <a:blip r:embed="rId26">
            <a:extLst>
              <a:ext uri="{96DAC541-7B7A-43D3-8B79-37D633B846F1}">
                <asvg:svgBlip xmlns:asvg="http://schemas.microsoft.com/office/drawing/2016/SVG/main" xmlns="" r:embed="rId28"/>
              </a:ext>
            </a:extLst>
          </a:blip>
          <a:stretch>
            <a:fillRect/>
          </a:stretch>
        </p:blipFill>
        <p:spPr>
          <a:xfrm>
            <a:off x="1612718" y="2584203"/>
            <a:ext cx="469900" cy="469900"/>
          </a:xfrm>
          <a:prstGeom prst="rect">
            <a:avLst/>
          </a:prstGeom>
        </p:spPr>
      </p:pic>
      <p:pic>
        <p:nvPicPr>
          <p:cNvPr id="15" name="Graphic 48">
            <a:extLst>
              <a:ext uri="{FF2B5EF4-FFF2-40B4-BE49-F238E27FC236}">
                <a16:creationId xmlns:a16="http://schemas.microsoft.com/office/drawing/2014/main" id="{FA7C49B5-7200-3A4F-94C7-574CDB9817C6}"/>
              </a:ext>
            </a:extLst>
          </p:cNvPr>
          <p:cNvPicPr>
            <a:picLocks noChangeAspect="1"/>
          </p:cNvPicPr>
          <p:nvPr/>
        </p:nvPicPr>
        <p:blipFill>
          <a:blip r:embed="rId29">
            <a:extLst>
              <a:ext uri="{96DAC541-7B7A-43D3-8B79-37D633B846F1}">
                <asvg:svgBlip xmlns:asvg="http://schemas.microsoft.com/office/drawing/2016/SVG/main" xmlns="" r:embed="rId18"/>
              </a:ext>
            </a:extLst>
          </a:blip>
          <a:stretch>
            <a:fillRect/>
          </a:stretch>
        </p:blipFill>
        <p:spPr>
          <a:xfrm>
            <a:off x="5517078" y="4662931"/>
            <a:ext cx="457200" cy="457200"/>
          </a:xfrm>
          <a:prstGeom prst="rect">
            <a:avLst/>
          </a:prstGeom>
        </p:spPr>
      </p:pic>
      <p:pic>
        <p:nvPicPr>
          <p:cNvPr id="16" name="Graphic 48">
            <a:extLst>
              <a:ext uri="{FF2B5EF4-FFF2-40B4-BE49-F238E27FC236}">
                <a16:creationId xmlns:a16="http://schemas.microsoft.com/office/drawing/2014/main" id="{FA7C49B5-7200-3A4F-94C7-574CDB9817C6}"/>
              </a:ext>
            </a:extLst>
          </p:cNvPr>
          <p:cNvPicPr>
            <a:picLocks noChangeAspect="1"/>
          </p:cNvPicPr>
          <p:nvPr/>
        </p:nvPicPr>
        <p:blipFill>
          <a:blip r:embed="rId29">
            <a:extLst>
              <a:ext uri="{96DAC541-7B7A-43D3-8B79-37D633B846F1}">
                <asvg:svgBlip xmlns:asvg="http://schemas.microsoft.com/office/drawing/2016/SVG/main" xmlns="" r:embed="rId18"/>
              </a:ext>
            </a:extLst>
          </a:blip>
          <a:stretch>
            <a:fillRect/>
          </a:stretch>
        </p:blipFill>
        <p:spPr>
          <a:xfrm>
            <a:off x="5517078" y="4035011"/>
            <a:ext cx="457200" cy="457200"/>
          </a:xfrm>
          <a:prstGeom prst="rect">
            <a:avLst/>
          </a:prstGeom>
        </p:spPr>
      </p:pic>
      <p:pic>
        <p:nvPicPr>
          <p:cNvPr id="17" name="Graphic 44">
            <a:extLst>
              <a:ext uri="{FF2B5EF4-FFF2-40B4-BE49-F238E27FC236}">
                <a16:creationId xmlns:a16="http://schemas.microsoft.com/office/drawing/2014/main" id="{39DAAEF0-530A-CB4C-8A89-21A01A317458}"/>
              </a:ext>
            </a:extLst>
          </p:cNvPr>
          <p:cNvPicPr>
            <a:picLocks noChangeAspect="1"/>
          </p:cNvPicPr>
          <p:nvPr/>
        </p:nvPicPr>
        <p:blipFill>
          <a:blip r:embed="rId30">
            <a:extLst>
              <a:ext uri="{96DAC541-7B7A-43D3-8B79-37D633B846F1}">
                <asvg:svgBlip xmlns:asvg="http://schemas.microsoft.com/office/drawing/2016/SVG/main" xmlns="" r:embed="rId7"/>
              </a:ext>
            </a:extLst>
          </a:blip>
          <a:stretch>
            <a:fillRect/>
          </a:stretch>
        </p:blipFill>
        <p:spPr>
          <a:xfrm>
            <a:off x="5517078" y="3449675"/>
            <a:ext cx="457200" cy="457200"/>
          </a:xfrm>
          <a:prstGeom prst="rect">
            <a:avLst/>
          </a:prstGeom>
        </p:spPr>
      </p:pic>
      <p:pic>
        <p:nvPicPr>
          <p:cNvPr id="18" name="Graphic 47">
            <a:extLst>
              <a:ext uri="{FF2B5EF4-FFF2-40B4-BE49-F238E27FC236}">
                <a16:creationId xmlns:a16="http://schemas.microsoft.com/office/drawing/2014/main" id="{9AA05412-C9A7-C14C-9317-808D6A4D8EDA}"/>
              </a:ext>
            </a:extLst>
          </p:cNvPr>
          <p:cNvPicPr>
            <a:picLocks noChangeAspect="1"/>
          </p:cNvPicPr>
          <p:nvPr/>
        </p:nvPicPr>
        <p:blipFill>
          <a:blip r:embed="rId31">
            <a:extLst>
              <a:ext uri="{96DAC541-7B7A-43D3-8B79-37D633B846F1}">
                <asvg:svgBlip xmlns:asvg="http://schemas.microsoft.com/office/drawing/2016/SVG/main" xmlns="" r:embed="rId13"/>
              </a:ext>
            </a:extLst>
          </a:blip>
          <a:stretch>
            <a:fillRect/>
          </a:stretch>
        </p:blipFill>
        <p:spPr>
          <a:xfrm>
            <a:off x="7196768" y="4690431"/>
            <a:ext cx="457200" cy="457200"/>
          </a:xfrm>
          <a:prstGeom prst="rect">
            <a:avLst/>
          </a:prstGeom>
        </p:spPr>
      </p:pic>
      <p:sp>
        <p:nvSpPr>
          <p:cNvPr id="3" name="正方形/長方形 2"/>
          <p:cNvSpPr/>
          <p:nvPr/>
        </p:nvSpPr>
        <p:spPr>
          <a:xfrm>
            <a:off x="8582140" y="2140215"/>
            <a:ext cx="2170323" cy="3324151"/>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4"/>
                </a:solidFill>
                <a:latin typeface="Meiryo UI" panose="020B0604030504040204" pitchFamily="50" charset="-128"/>
                <a:ea typeface="Meiryo UI" panose="020B0604030504040204" pitchFamily="50" charset="-128"/>
              </a:rPr>
              <a:t>AWS</a:t>
            </a:r>
            <a:r>
              <a:rPr lang="ja-JP" altLang="en-US" dirty="0">
                <a:solidFill>
                  <a:schemeClr val="accent4"/>
                </a:solidFill>
                <a:latin typeface="Meiryo UI" panose="020B0604030504040204" pitchFamily="50" charset="-128"/>
                <a:ea typeface="Meiryo UI" panose="020B0604030504040204" pitchFamily="50" charset="-128"/>
              </a:rPr>
              <a:t> </a:t>
            </a:r>
            <a:r>
              <a:rPr lang="en-US" altLang="ja-JP" dirty="0" smtClean="0">
                <a:solidFill>
                  <a:schemeClr val="accent4"/>
                </a:solidFill>
                <a:latin typeface="Meiryo UI" panose="020B0604030504040204" pitchFamily="50" charset="-128"/>
                <a:ea typeface="Meiryo UI" panose="020B0604030504040204" pitchFamily="50" charset="-128"/>
              </a:rPr>
              <a:t>API</a:t>
            </a:r>
            <a:r>
              <a:rPr lang="ja-JP" altLang="en-US" dirty="0" smtClean="0">
                <a:solidFill>
                  <a:schemeClr val="accent4"/>
                </a:solidFill>
                <a:latin typeface="Meiryo UI" panose="020B0604030504040204" pitchFamily="50" charset="-128"/>
                <a:ea typeface="Meiryo UI" panose="020B0604030504040204" pitchFamily="50" charset="-128"/>
              </a:rPr>
              <a:t>の</a:t>
            </a:r>
            <a:endParaRPr lang="en-US" altLang="ja-JP" dirty="0" smtClean="0">
              <a:solidFill>
                <a:schemeClr val="accent4"/>
              </a:solidFill>
              <a:latin typeface="Meiryo UI" panose="020B0604030504040204" pitchFamily="50" charset="-128"/>
              <a:ea typeface="Meiryo UI" panose="020B0604030504040204" pitchFamily="50" charset="-128"/>
            </a:endParaRPr>
          </a:p>
          <a:p>
            <a:pPr algn="ctr"/>
            <a:r>
              <a:rPr lang="ja-JP" altLang="en-US" dirty="0" smtClean="0">
                <a:solidFill>
                  <a:schemeClr val="accent4"/>
                </a:solidFill>
                <a:latin typeface="Meiryo UI" panose="020B0604030504040204" pitchFamily="50" charset="-128"/>
                <a:ea typeface="Meiryo UI" panose="020B0604030504040204" pitchFamily="50" charset="-128"/>
              </a:rPr>
              <a:t>エンドポイント（</a:t>
            </a:r>
            <a:r>
              <a:rPr lang="en-US" altLang="ja-JP" dirty="0" smtClean="0">
                <a:solidFill>
                  <a:schemeClr val="accent4"/>
                </a:solidFill>
                <a:latin typeface="Meiryo UI" panose="020B0604030504040204" pitchFamily="50" charset="-128"/>
                <a:ea typeface="Meiryo UI" panose="020B0604030504040204" pitchFamily="50" charset="-128"/>
              </a:rPr>
              <a:t>URL</a:t>
            </a:r>
            <a:r>
              <a:rPr lang="ja-JP" altLang="en-US" dirty="0" smtClean="0">
                <a:solidFill>
                  <a:schemeClr val="accent4"/>
                </a:solidFill>
                <a:latin typeface="Meiryo UI" panose="020B0604030504040204" pitchFamily="50" charset="-128"/>
                <a:ea typeface="Meiryo UI" panose="020B0604030504040204" pitchFamily="50" charset="-128"/>
              </a:rPr>
              <a:t>）</a:t>
            </a:r>
            <a:endParaRPr kumimoji="1" lang="ja-JP" altLang="en-US" dirty="0">
              <a:solidFill>
                <a:schemeClr val="accent4"/>
              </a:solidFill>
              <a:latin typeface="Meiryo UI" panose="020B0604030504040204" pitchFamily="50" charset="-128"/>
              <a:ea typeface="Meiryo UI" panose="020B0604030504040204" pitchFamily="50" charset="-128"/>
            </a:endParaRPr>
          </a:p>
        </p:txBody>
      </p:sp>
      <p:sp>
        <p:nvSpPr>
          <p:cNvPr id="4" name="楕円 3"/>
          <p:cNvSpPr/>
          <p:nvPr/>
        </p:nvSpPr>
        <p:spPr>
          <a:xfrm>
            <a:off x="1295465" y="2671420"/>
            <a:ext cx="334819" cy="330200"/>
          </a:xfrm>
          <a:prstGeom prst="ellipse">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9" name="Graphic 40">
            <a:extLst>
              <a:ext uri="{FF2B5EF4-FFF2-40B4-BE49-F238E27FC236}">
                <a16:creationId xmlns:a16="http://schemas.microsoft.com/office/drawing/2014/main" id="{D167B366-BFB0-CB47-9041-7525F0D8708C}"/>
              </a:ext>
            </a:extLst>
          </p:cNvPr>
          <p:cNvPicPr>
            <a:picLocks noChangeAspect="1"/>
          </p:cNvPicPr>
          <p:nvPr/>
        </p:nvPicPr>
        <p:blipFill>
          <a:blip r:embed="rId32">
            <a:extLst>
              <a:ext uri="{96DAC541-7B7A-43D3-8B79-37D633B846F1}">
                <asvg:svgBlip xmlns:asvg="http://schemas.microsoft.com/office/drawing/2016/SVG/main" xmlns="" r:embed="rId15"/>
              </a:ext>
            </a:extLst>
          </a:blip>
          <a:stretch>
            <a:fillRect/>
          </a:stretch>
        </p:blipFill>
        <p:spPr>
          <a:xfrm>
            <a:off x="1251946" y="2596903"/>
            <a:ext cx="457200" cy="457200"/>
          </a:xfrm>
          <a:prstGeom prst="rect">
            <a:avLst/>
          </a:prstGeom>
        </p:spPr>
      </p:pic>
      <p:sp>
        <p:nvSpPr>
          <p:cNvPr id="21" name="楕円 20"/>
          <p:cNvSpPr/>
          <p:nvPr/>
        </p:nvSpPr>
        <p:spPr>
          <a:xfrm>
            <a:off x="5211345" y="4732065"/>
            <a:ext cx="334819" cy="330200"/>
          </a:xfrm>
          <a:prstGeom prst="ellipse">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22" name="Graphic 40">
            <a:extLst>
              <a:ext uri="{FF2B5EF4-FFF2-40B4-BE49-F238E27FC236}">
                <a16:creationId xmlns:a16="http://schemas.microsoft.com/office/drawing/2014/main" id="{D167B366-BFB0-CB47-9041-7525F0D8708C}"/>
              </a:ext>
            </a:extLst>
          </p:cNvPr>
          <p:cNvPicPr>
            <a:picLocks noChangeAspect="1"/>
          </p:cNvPicPr>
          <p:nvPr/>
        </p:nvPicPr>
        <p:blipFill>
          <a:blip r:embed="rId32">
            <a:extLst>
              <a:ext uri="{96DAC541-7B7A-43D3-8B79-37D633B846F1}">
                <asvg:svgBlip xmlns:asvg="http://schemas.microsoft.com/office/drawing/2016/SVG/main" xmlns="" r:embed="rId15"/>
              </a:ext>
            </a:extLst>
          </a:blip>
          <a:stretch>
            <a:fillRect/>
          </a:stretch>
        </p:blipFill>
        <p:spPr>
          <a:xfrm>
            <a:off x="5167826" y="4657548"/>
            <a:ext cx="457200" cy="457200"/>
          </a:xfrm>
          <a:prstGeom prst="rect">
            <a:avLst/>
          </a:prstGeom>
        </p:spPr>
      </p:pic>
      <p:sp>
        <p:nvSpPr>
          <p:cNvPr id="23" name="正方形/長方形 22"/>
          <p:cNvSpPr/>
          <p:nvPr/>
        </p:nvSpPr>
        <p:spPr>
          <a:xfrm>
            <a:off x="5052966" y="5045544"/>
            <a:ext cx="1309850" cy="41722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smtClean="0">
                <a:solidFill>
                  <a:schemeClr val="accent2">
                    <a:lumMod val="50000"/>
                  </a:schemeClr>
                </a:solidFill>
                <a:latin typeface="Meiryo UI" panose="020B0604030504040204" pitchFamily="50" charset="-128"/>
                <a:ea typeface="Meiryo UI" panose="020B0604030504040204" pitchFamily="50" charset="-128"/>
              </a:rPr>
              <a:t>CLI</a:t>
            </a:r>
            <a:r>
              <a:rPr lang="ja-JP" altLang="en-US" sz="1200" dirty="0" err="1">
                <a:solidFill>
                  <a:schemeClr val="accent2">
                    <a:lumMod val="50000"/>
                  </a:schemeClr>
                </a:solidFill>
                <a:latin typeface="Meiryo UI" panose="020B0604030504040204" pitchFamily="50" charset="-128"/>
                <a:ea typeface="Meiryo UI" panose="020B0604030504040204" pitchFamily="50" charset="-128"/>
              </a:rPr>
              <a:t>や</a:t>
            </a:r>
            <a:r>
              <a:rPr lang="en-US" altLang="ja-JP" sz="1200" dirty="0" smtClean="0">
                <a:solidFill>
                  <a:schemeClr val="accent2">
                    <a:lumMod val="50000"/>
                  </a:schemeClr>
                </a:solidFill>
                <a:latin typeface="Meiryo UI" panose="020B0604030504040204" pitchFamily="50" charset="-128"/>
                <a:ea typeface="Meiryo UI" panose="020B0604030504040204" pitchFamily="50" charset="-128"/>
              </a:rPr>
              <a:t>API</a:t>
            </a:r>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を</a:t>
            </a:r>
            <a:endParaRPr lang="en-US" altLang="ja-JP" sz="1200"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利用するサーバ</a:t>
            </a:r>
            <a:endParaRPr lang="en-US" altLang="ja-JP" sz="1200" dirty="0" smtClean="0">
              <a:solidFill>
                <a:schemeClr val="accent2">
                  <a:lumMod val="50000"/>
                </a:schemeClr>
              </a:solidFill>
              <a:latin typeface="Meiryo UI" panose="020B0604030504040204" pitchFamily="50" charset="-128"/>
              <a:ea typeface="Meiryo UI" panose="020B0604030504040204" pitchFamily="50" charset="-128"/>
            </a:endParaRPr>
          </a:p>
          <a:p>
            <a:pPr algn="ctr"/>
            <a:endParaRPr lang="en-US" altLang="ja-JP" sz="12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24" name="正方形/長方形 23"/>
          <p:cNvSpPr/>
          <p:nvPr/>
        </p:nvSpPr>
        <p:spPr>
          <a:xfrm>
            <a:off x="5951734" y="3426011"/>
            <a:ext cx="1028015" cy="28528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smtClean="0">
                <a:solidFill>
                  <a:schemeClr val="accent2">
                    <a:lumMod val="50000"/>
                  </a:schemeClr>
                </a:solidFill>
                <a:latin typeface="Meiryo UI" panose="020B0604030504040204" pitchFamily="50" charset="-128"/>
                <a:ea typeface="Meiryo UI" panose="020B0604030504040204" pitchFamily="50" charset="-128"/>
              </a:rPr>
              <a:t>Internet</a:t>
            </a:r>
          </a:p>
          <a:p>
            <a:pPr algn="ctr"/>
            <a:r>
              <a:rPr lang="en-US" altLang="ja-JP" sz="1200" dirty="0" err="1" smtClean="0">
                <a:solidFill>
                  <a:schemeClr val="accent2">
                    <a:lumMod val="50000"/>
                  </a:schemeClr>
                </a:solidFill>
                <a:latin typeface="Meiryo UI" panose="020B0604030504040204" pitchFamily="50" charset="-128"/>
                <a:ea typeface="Meiryo UI" panose="020B0604030504040204" pitchFamily="50" charset="-128"/>
              </a:rPr>
              <a:t>Gateawy</a:t>
            </a:r>
            <a:endParaRPr lang="en-US" altLang="ja-JP" sz="12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25" name="正方形/長方形 24"/>
          <p:cNvSpPr/>
          <p:nvPr/>
        </p:nvSpPr>
        <p:spPr>
          <a:xfrm>
            <a:off x="5231670" y="4121551"/>
            <a:ext cx="1028015" cy="28528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smtClean="0">
                <a:solidFill>
                  <a:schemeClr val="accent2">
                    <a:lumMod val="50000"/>
                  </a:schemeClr>
                </a:solidFill>
                <a:latin typeface="Meiryo UI" panose="020B0604030504040204" pitchFamily="50" charset="-128"/>
                <a:ea typeface="Meiryo UI" panose="020B0604030504040204" pitchFamily="50" charset="-128"/>
              </a:rPr>
              <a:t>Proxy</a:t>
            </a:r>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サーバ</a:t>
            </a:r>
            <a:endParaRPr lang="en-US" altLang="ja-JP" sz="12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26" name="正方形/長方形 25"/>
          <p:cNvSpPr/>
          <p:nvPr/>
        </p:nvSpPr>
        <p:spPr>
          <a:xfrm>
            <a:off x="6780999" y="5078440"/>
            <a:ext cx="1320219" cy="28528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ja-JP" sz="1200" dirty="0" smtClean="0">
                <a:solidFill>
                  <a:schemeClr val="accent2">
                    <a:lumMod val="50000"/>
                  </a:schemeClr>
                </a:solidFill>
                <a:latin typeface="Meiryo UI" panose="020B0604030504040204" pitchFamily="50" charset="-128"/>
                <a:ea typeface="Meiryo UI" panose="020B0604030504040204" pitchFamily="50" charset="-128"/>
              </a:rPr>
              <a:t>VPC</a:t>
            </a:r>
            <a:r>
              <a:rPr lang="ja-JP" altLang="en-US" sz="1200" dirty="0" smtClean="0">
                <a:solidFill>
                  <a:schemeClr val="accent2">
                    <a:lumMod val="50000"/>
                  </a:schemeClr>
                </a:solidFill>
                <a:latin typeface="Meiryo UI" panose="020B0604030504040204" pitchFamily="50" charset="-128"/>
                <a:ea typeface="Meiryo UI" panose="020B0604030504040204" pitchFamily="50" charset="-128"/>
              </a:rPr>
              <a:t>エンド</a:t>
            </a:r>
            <a:r>
              <a:rPr lang="ja-JP" altLang="en-US" sz="1200" dirty="0">
                <a:solidFill>
                  <a:schemeClr val="accent2">
                    <a:lumMod val="50000"/>
                  </a:schemeClr>
                </a:solidFill>
                <a:latin typeface="Meiryo UI" panose="020B0604030504040204" pitchFamily="50" charset="-128"/>
                <a:ea typeface="Meiryo UI" panose="020B0604030504040204" pitchFamily="50" charset="-128"/>
              </a:rPr>
              <a:t>ポイント</a:t>
            </a:r>
            <a:endParaRPr lang="en-US" altLang="ja-JP" sz="1200" dirty="0" smtClean="0">
              <a:solidFill>
                <a:schemeClr val="accent2">
                  <a:lumMod val="50000"/>
                </a:schemeClr>
              </a:solidFill>
              <a:latin typeface="Meiryo UI" panose="020B0604030504040204" pitchFamily="50" charset="-128"/>
              <a:ea typeface="Meiryo UI" panose="020B0604030504040204" pitchFamily="50" charset="-128"/>
            </a:endParaRPr>
          </a:p>
        </p:txBody>
      </p:sp>
      <p:cxnSp>
        <p:nvCxnSpPr>
          <p:cNvPr id="28" name="直線矢印コネクタ 27"/>
          <p:cNvCxnSpPr>
            <a:stCxn id="14" idx="3"/>
          </p:cNvCxnSpPr>
          <p:nvPr/>
        </p:nvCxnSpPr>
        <p:spPr>
          <a:xfrm>
            <a:off x="2082618" y="2819153"/>
            <a:ext cx="649952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カギ線コネクタ 29"/>
          <p:cNvCxnSpPr>
            <a:stCxn id="15" idx="0"/>
          </p:cNvCxnSpPr>
          <p:nvPr/>
        </p:nvCxnSpPr>
        <p:spPr>
          <a:xfrm rot="5400000" flipH="1" flipV="1">
            <a:off x="6424381" y="2505172"/>
            <a:ext cx="1479056" cy="283646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15" idx="3"/>
          </p:cNvCxnSpPr>
          <p:nvPr/>
        </p:nvCxnSpPr>
        <p:spPr>
          <a:xfrm>
            <a:off x="5974278" y="4891531"/>
            <a:ext cx="26078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四角形吹き出し 35"/>
          <p:cNvSpPr/>
          <p:nvPr/>
        </p:nvSpPr>
        <p:spPr>
          <a:xfrm>
            <a:off x="5231670" y="1335794"/>
            <a:ext cx="3007967" cy="1180135"/>
          </a:xfrm>
          <a:prstGeom prst="wedgeRectCallout">
            <a:avLst>
              <a:gd name="adj1" fmla="val -5842"/>
              <a:gd name="adj2" fmla="val 70192"/>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a:t>
            </a:r>
            <a:r>
              <a:rPr kumimoji="1" lang="ja-JP" altLang="en-US" sz="1400" b="1" u="sng" dirty="0" smtClean="0">
                <a:solidFill>
                  <a:schemeClr val="accent2">
                    <a:lumMod val="50000"/>
                  </a:schemeClr>
                </a:solidFill>
                <a:latin typeface="Meiryo UI" panose="020B0604030504040204" pitchFamily="50" charset="-128"/>
                <a:ea typeface="Meiryo UI" panose="020B0604030504040204" pitchFamily="50" charset="-128"/>
              </a:rPr>
              <a:t>例１</a:t>
            </a:r>
            <a:r>
              <a:rPr kumimoji="1"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a:t>
            </a:r>
          </a:p>
          <a:p>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オンプレミス環境でキーを使う場合、</a:t>
            </a:r>
            <a:r>
              <a:rPr lang="ja-JP" altLang="en-US" sz="1400" b="1" u="sng" dirty="0" smtClean="0">
                <a:solidFill>
                  <a:schemeClr val="accent2">
                    <a:lumMod val="50000"/>
                  </a:schemeClr>
                </a:solidFill>
                <a:latin typeface="Meiryo UI" panose="020B0604030504040204" pitchFamily="50" charset="-128"/>
                <a:ea typeface="Meiryo UI" panose="020B0604030504040204" pitchFamily="50" charset="-128"/>
              </a:rPr>
              <a:t>オンプレミス環境から</a:t>
            </a:r>
            <a:r>
              <a:rPr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AWS</a:t>
            </a:r>
            <a:r>
              <a:rPr lang="ja-JP" altLang="en-US" sz="1400" b="1" u="sng" dirty="0" err="1" smtClean="0">
                <a:solidFill>
                  <a:schemeClr val="accent2">
                    <a:lumMod val="50000"/>
                  </a:schemeClr>
                </a:solidFill>
                <a:latin typeface="Meiryo UI" panose="020B0604030504040204" pitchFamily="50" charset="-128"/>
                <a:ea typeface="Meiryo UI" panose="020B0604030504040204" pitchFamily="50" charset="-128"/>
              </a:rPr>
              <a:t>への</a:t>
            </a:r>
            <a:r>
              <a:rPr lang="ja-JP" altLang="en-US" sz="1400" b="1" u="sng" dirty="0" smtClean="0">
                <a:solidFill>
                  <a:schemeClr val="accent2">
                    <a:lumMod val="50000"/>
                  </a:schemeClr>
                </a:solidFill>
                <a:latin typeface="Meiryo UI" panose="020B0604030504040204" pitchFamily="50" charset="-128"/>
                <a:ea typeface="Meiryo UI" panose="020B0604030504040204" pitchFamily="50" charset="-128"/>
              </a:rPr>
              <a:t>アクセスに利用しているグローバル</a:t>
            </a:r>
            <a:r>
              <a:rPr lang="en-US" altLang="ja-JP" sz="1400" b="1" u="sng" dirty="0" smtClean="0">
                <a:solidFill>
                  <a:schemeClr val="accent2">
                    <a:lumMod val="50000"/>
                  </a:schemeClr>
                </a:solidFill>
                <a:latin typeface="Meiryo UI" panose="020B0604030504040204" pitchFamily="50" charset="-128"/>
                <a:ea typeface="Meiryo UI" panose="020B0604030504040204" pitchFamily="50" charset="-128"/>
              </a:rPr>
              <a:t>IP</a:t>
            </a:r>
            <a:r>
              <a:rPr lang="ja-JP" altLang="en-US" sz="1400" b="1" u="sng" dirty="0" smtClean="0">
                <a:solidFill>
                  <a:schemeClr val="accent2">
                    <a:lumMod val="50000"/>
                  </a:schemeClr>
                </a:solidFill>
                <a:latin typeface="Meiryo UI" panose="020B0604030504040204" pitchFamily="50" charset="-128"/>
                <a:ea typeface="Meiryo UI" panose="020B0604030504040204" pitchFamily="50" charset="-128"/>
              </a:rPr>
              <a:t>アドレス</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を登録する</a:t>
            </a:r>
            <a:endParaRPr kumimoji="1" lang="ja-JP" altLang="en-US"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41" name="正方形/長方形 40"/>
          <p:cNvSpPr/>
          <p:nvPr/>
        </p:nvSpPr>
        <p:spPr>
          <a:xfrm>
            <a:off x="1210844" y="3066803"/>
            <a:ext cx="498302" cy="20142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b="1" dirty="0" smtClean="0">
                <a:solidFill>
                  <a:schemeClr val="bg1"/>
                </a:solidFill>
                <a:latin typeface="Meiryo UI" panose="020B0604030504040204" pitchFamily="50" charset="-128"/>
                <a:ea typeface="Meiryo UI" panose="020B0604030504040204" pitchFamily="50" charset="-128"/>
              </a:rPr>
              <a:t>キー</a:t>
            </a:r>
            <a:endParaRPr lang="en-US" altLang="ja-JP" sz="1400" b="1" dirty="0">
              <a:solidFill>
                <a:schemeClr val="bg1"/>
              </a:solidFill>
              <a:latin typeface="Meiryo UI" panose="020B0604030504040204" pitchFamily="50" charset="-128"/>
              <a:ea typeface="Meiryo UI" panose="020B0604030504040204" pitchFamily="50" charset="-128"/>
            </a:endParaRPr>
          </a:p>
        </p:txBody>
      </p:sp>
      <p:sp>
        <p:nvSpPr>
          <p:cNvPr id="42" name="正方形/長方形 41"/>
          <p:cNvSpPr/>
          <p:nvPr/>
        </p:nvSpPr>
        <p:spPr>
          <a:xfrm>
            <a:off x="4611370" y="4785437"/>
            <a:ext cx="498302" cy="201422"/>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b="1" dirty="0" smtClean="0">
                <a:solidFill>
                  <a:schemeClr val="bg1"/>
                </a:solidFill>
                <a:latin typeface="Meiryo UI" panose="020B0604030504040204" pitchFamily="50" charset="-128"/>
                <a:ea typeface="Meiryo UI" panose="020B0604030504040204" pitchFamily="50" charset="-128"/>
              </a:rPr>
              <a:t>キー</a:t>
            </a:r>
            <a:endParaRPr lang="en-US" altLang="ja-JP" sz="1400" b="1" dirty="0">
              <a:solidFill>
                <a:schemeClr val="bg1"/>
              </a:solidFill>
              <a:latin typeface="Meiryo UI" panose="020B0604030504040204" pitchFamily="50" charset="-128"/>
              <a:ea typeface="Meiryo UI" panose="020B0604030504040204" pitchFamily="50" charset="-128"/>
            </a:endParaRPr>
          </a:p>
        </p:txBody>
      </p:sp>
      <p:sp>
        <p:nvSpPr>
          <p:cNvPr id="32" name="正方形/長方形 31"/>
          <p:cNvSpPr/>
          <p:nvPr/>
        </p:nvSpPr>
        <p:spPr>
          <a:xfrm>
            <a:off x="172188" y="5139387"/>
            <a:ext cx="1038656" cy="21921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b="1" dirty="0">
                <a:solidFill>
                  <a:schemeClr val="bg1"/>
                </a:solidFill>
                <a:latin typeface="Meiryo UI" panose="020B0604030504040204" pitchFamily="50" charset="-128"/>
                <a:ea typeface="Meiryo UI" panose="020B0604030504040204" pitchFamily="50" charset="-128"/>
              </a:rPr>
              <a:t>注意</a:t>
            </a:r>
            <a:endParaRPr lang="en-US" altLang="ja-JP" sz="1400" b="1" dirty="0">
              <a:solidFill>
                <a:schemeClr val="bg1"/>
              </a:solidFill>
              <a:latin typeface="Meiryo UI" panose="020B0604030504040204" pitchFamily="50" charset="-128"/>
              <a:ea typeface="Meiryo UI" panose="020B0604030504040204" pitchFamily="50" charset="-128"/>
            </a:endParaRPr>
          </a:p>
        </p:txBody>
      </p:sp>
      <p:sp>
        <p:nvSpPr>
          <p:cNvPr id="34" name="正方形/長方形 33"/>
          <p:cNvSpPr/>
          <p:nvPr/>
        </p:nvSpPr>
        <p:spPr>
          <a:xfrm>
            <a:off x="172186" y="5376230"/>
            <a:ext cx="3343263" cy="932172"/>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400" b="1" u="sng" dirty="0" smtClean="0">
                <a:solidFill>
                  <a:schemeClr val="accent4"/>
                </a:solidFill>
                <a:latin typeface="Meiryo UI" panose="020B0604030504040204" pitchFamily="50" charset="-128"/>
                <a:ea typeface="Meiryo UI" panose="020B0604030504040204" pitchFamily="50" charset="-128"/>
              </a:rPr>
              <a:t>同じ</a:t>
            </a:r>
            <a:r>
              <a:rPr lang="en-US" altLang="ja-JP" sz="1400" b="1" u="sng" dirty="0" smtClean="0">
                <a:solidFill>
                  <a:schemeClr val="accent4"/>
                </a:solidFill>
                <a:latin typeface="Meiryo UI" panose="020B0604030504040204" pitchFamily="50" charset="-128"/>
                <a:ea typeface="Meiryo UI" panose="020B0604030504040204" pitchFamily="50" charset="-128"/>
              </a:rPr>
              <a:t>IAM</a:t>
            </a:r>
            <a:r>
              <a:rPr lang="ja-JP" altLang="en-US" sz="1400" b="1" u="sng" dirty="0" smtClean="0">
                <a:solidFill>
                  <a:schemeClr val="accent4"/>
                </a:solidFill>
                <a:latin typeface="Meiryo UI" panose="020B0604030504040204" pitchFamily="50" charset="-128"/>
                <a:ea typeface="Meiryo UI" panose="020B0604030504040204" pitchFamily="50" charset="-128"/>
              </a:rPr>
              <a:t>ユーザに対し、</a:t>
            </a:r>
            <a:r>
              <a:rPr lang="en-US" altLang="ja-JP" sz="1400" b="1" u="sng" dirty="0" smtClean="0">
                <a:solidFill>
                  <a:schemeClr val="accent4"/>
                </a:solidFill>
                <a:latin typeface="Meiryo UI" panose="020B0604030504040204" pitchFamily="50" charset="-128"/>
                <a:ea typeface="Meiryo UI" panose="020B0604030504040204" pitchFamily="50" charset="-128"/>
              </a:rPr>
              <a:t>IP</a:t>
            </a:r>
            <a:r>
              <a:rPr lang="ja-JP" altLang="en-US" sz="1400" b="1" u="sng" dirty="0" smtClean="0">
                <a:solidFill>
                  <a:schemeClr val="accent4"/>
                </a:solidFill>
                <a:latin typeface="Meiryo UI" panose="020B0604030504040204" pitchFamily="50" charset="-128"/>
                <a:ea typeface="Meiryo UI" panose="020B0604030504040204" pitchFamily="50" charset="-128"/>
              </a:rPr>
              <a:t>アドレス・</a:t>
            </a:r>
            <a:r>
              <a:rPr lang="en-US" altLang="ja-JP" sz="1400" b="1" u="sng" dirty="0" smtClean="0">
                <a:solidFill>
                  <a:schemeClr val="accent4"/>
                </a:solidFill>
                <a:latin typeface="Meiryo UI" panose="020B0604030504040204" pitchFamily="50" charset="-128"/>
                <a:ea typeface="Meiryo UI" panose="020B0604030504040204" pitchFamily="50" charset="-128"/>
              </a:rPr>
              <a:t>VPC</a:t>
            </a:r>
            <a:r>
              <a:rPr lang="ja-JP" altLang="en-US" sz="1400" b="1" u="sng" dirty="0" smtClean="0">
                <a:solidFill>
                  <a:schemeClr val="accent4"/>
                </a:solidFill>
                <a:latin typeface="Meiryo UI" panose="020B0604030504040204" pitchFamily="50" charset="-128"/>
                <a:ea typeface="Meiryo UI" panose="020B0604030504040204" pitchFamily="50" charset="-128"/>
              </a:rPr>
              <a:t>の両方をアクセス元として登録することはできません。両方をアクセス元として登録されたい場合は</a:t>
            </a:r>
            <a:r>
              <a:rPr lang="en-US" altLang="ja-JP" sz="1400" b="1" u="sng" dirty="0" smtClean="0">
                <a:solidFill>
                  <a:schemeClr val="accent4"/>
                </a:solidFill>
                <a:latin typeface="Meiryo UI" panose="020B0604030504040204" pitchFamily="50" charset="-128"/>
                <a:ea typeface="Meiryo UI" panose="020B0604030504040204" pitchFamily="50" charset="-128"/>
              </a:rPr>
              <a:t>A-gate</a:t>
            </a:r>
            <a:r>
              <a:rPr lang="ja-JP" altLang="en-US" sz="1400" b="1" u="sng" dirty="0" smtClean="0">
                <a:solidFill>
                  <a:schemeClr val="accent4"/>
                </a:solidFill>
                <a:latin typeface="Meiryo UI" panose="020B0604030504040204" pitchFamily="50" charset="-128"/>
                <a:ea typeface="Meiryo UI" panose="020B0604030504040204" pitchFamily="50" charset="-128"/>
              </a:rPr>
              <a:t>窓口にご相談下さい。</a:t>
            </a:r>
            <a:endParaRPr lang="en-US" altLang="ja-JP" sz="1400" b="1" u="sng" dirty="0">
              <a:solidFill>
                <a:schemeClr val="accent4"/>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14552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正方形/長方形 107"/>
          <p:cNvSpPr/>
          <p:nvPr/>
        </p:nvSpPr>
        <p:spPr>
          <a:xfrm>
            <a:off x="9441344" y="4320728"/>
            <a:ext cx="2076395"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正方形/長方形 86"/>
          <p:cNvSpPr/>
          <p:nvPr/>
        </p:nvSpPr>
        <p:spPr>
          <a:xfrm>
            <a:off x="8093197" y="1606610"/>
            <a:ext cx="1122524" cy="42111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楕円 79"/>
          <p:cNvSpPr/>
          <p:nvPr/>
        </p:nvSpPr>
        <p:spPr>
          <a:xfrm>
            <a:off x="7256721" y="3944471"/>
            <a:ext cx="696776" cy="2147676"/>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 name="正方形/長方形 56"/>
          <p:cNvSpPr/>
          <p:nvPr/>
        </p:nvSpPr>
        <p:spPr>
          <a:xfrm>
            <a:off x="5676700" y="4320728"/>
            <a:ext cx="1425284"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 name="正方形/長方形 54"/>
          <p:cNvSpPr/>
          <p:nvPr/>
        </p:nvSpPr>
        <p:spPr>
          <a:xfrm>
            <a:off x="3747036" y="4320728"/>
            <a:ext cx="1607095" cy="1497028"/>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正方形/長方形 2"/>
          <p:cNvSpPr/>
          <p:nvPr/>
        </p:nvSpPr>
        <p:spPr>
          <a:xfrm>
            <a:off x="812626" y="1646839"/>
            <a:ext cx="2628679"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テキスト プレースホルダー 1"/>
          <p:cNvSpPr>
            <a:spLocks noGrp="1"/>
          </p:cNvSpPr>
          <p:nvPr>
            <p:ph type="body" sz="quarter" idx="10"/>
          </p:nvPr>
        </p:nvSpPr>
        <p:spPr/>
        <p:txBody>
          <a:bodyPr>
            <a:normAutofit/>
          </a:bodyPr>
          <a:lstStyle/>
          <a:p>
            <a:r>
              <a:rPr lang="ja-JP" altLang="en-US" dirty="0"/>
              <a:t>１．</a:t>
            </a:r>
            <a:r>
              <a:rPr lang="en-US" altLang="ja-JP" dirty="0"/>
              <a:t>IAM</a:t>
            </a:r>
            <a:r>
              <a:rPr lang="ja-JP" altLang="en-US" dirty="0"/>
              <a:t>ポリシーの作成</a:t>
            </a:r>
          </a:p>
        </p:txBody>
      </p:sp>
      <p:sp>
        <p:nvSpPr>
          <p:cNvPr id="4" name="Rectangle 34">
            <a:extLst>
              <a:ext uri="{FF2B5EF4-FFF2-40B4-BE49-F238E27FC236}">
                <a16:creationId xmlns:a16="http://schemas.microsoft.com/office/drawing/2014/main" id="{CE7F7081-419C-2E4F-A999-2923C4338FC0}"/>
              </a:ext>
            </a:extLst>
          </p:cNvPr>
          <p:cNvSpPr/>
          <p:nvPr/>
        </p:nvSpPr>
        <p:spPr>
          <a:xfrm>
            <a:off x="524629" y="980646"/>
            <a:ext cx="11150296" cy="24348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sp>
        <p:nvSpPr>
          <p:cNvPr id="6" name="正方形/長方形 5"/>
          <p:cNvSpPr/>
          <p:nvPr/>
        </p:nvSpPr>
        <p:spPr>
          <a:xfrm>
            <a:off x="854829" y="1002145"/>
            <a:ext cx="2653604" cy="3656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2000"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rPr>
              <a:t>管理アカウント</a:t>
            </a:r>
            <a:endParaRPr lang="en-US" altLang="ja-JP" sz="2000" dirty="0">
              <a:solidFill>
                <a:schemeClr val="accent2">
                  <a:lumMod val="50000"/>
                </a:schemeClr>
              </a:solidFill>
              <a:latin typeface="Meiryo UI" panose="020B0604030504040204" pitchFamily="50" charset="-128"/>
              <a:ea typeface="Meiryo UI" panose="020B0604030504040204" pitchFamily="50" charset="-128"/>
            </a:endParaRPr>
          </a:p>
        </p:txBody>
      </p:sp>
      <p:pic>
        <p:nvPicPr>
          <p:cNvPr id="7"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384929" y="848840"/>
            <a:ext cx="469900" cy="469900"/>
          </a:xfrm>
          <a:prstGeom prst="rect">
            <a:avLst/>
          </a:prstGeom>
        </p:spPr>
      </p:pic>
      <p:pic>
        <p:nvPicPr>
          <p:cNvPr id="8"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1222381" y="1845169"/>
            <a:ext cx="483586" cy="469900"/>
          </a:xfrm>
          <a:prstGeom prst="rect">
            <a:avLst/>
          </a:prstGeom>
        </p:spPr>
      </p:pic>
      <p:pic>
        <p:nvPicPr>
          <p:cNvPr id="9"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1845667" y="1845169"/>
            <a:ext cx="483586" cy="469900"/>
          </a:xfrm>
          <a:prstGeom prst="rect">
            <a:avLst/>
          </a:prstGeom>
        </p:spPr>
      </p:pic>
      <p:sp>
        <p:nvSpPr>
          <p:cNvPr id="13" name="正方形/長方形 12"/>
          <p:cNvSpPr/>
          <p:nvPr/>
        </p:nvSpPr>
        <p:spPr>
          <a:xfrm>
            <a:off x="2366307" y="1836243"/>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14" name="正方形/長方形 13"/>
          <p:cNvSpPr/>
          <p:nvPr/>
        </p:nvSpPr>
        <p:spPr>
          <a:xfrm>
            <a:off x="667078" y="2402388"/>
            <a:ext cx="2774227" cy="63070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プリセット</a:t>
            </a:r>
            <a:r>
              <a:rPr lang="ja-JP" altLang="en-US" dirty="0">
                <a:solidFill>
                  <a:schemeClr val="accent2">
                    <a:lumMod val="50000"/>
                  </a:schemeClr>
                </a:solidFill>
                <a:latin typeface="Meiryo UI" panose="020B0604030504040204" pitchFamily="50" charset="-128"/>
                <a:ea typeface="Meiryo UI" panose="020B0604030504040204" pitchFamily="50" charset="-128"/>
              </a:rPr>
              <a:t>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グループ</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（例：</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ID</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管理、テナント管理、</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endParaRPr kumimoji="1" lang="ja-JP" altLang="en-US"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15" name="Rectangle 34">
            <a:extLst>
              <a:ext uri="{FF2B5EF4-FFF2-40B4-BE49-F238E27FC236}">
                <a16:creationId xmlns:a16="http://schemas.microsoft.com/office/drawing/2014/main" id="{CE7F7081-419C-2E4F-A999-2923C4338FC0}"/>
              </a:ext>
            </a:extLst>
          </p:cNvPr>
          <p:cNvSpPr/>
          <p:nvPr/>
        </p:nvSpPr>
        <p:spPr>
          <a:xfrm>
            <a:off x="524629" y="3943504"/>
            <a:ext cx="11150296" cy="21536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ysClr val="windowText" lastClr="000000"/>
              </a:solidFill>
            </a:endParaRPr>
          </a:p>
        </p:txBody>
      </p:sp>
      <p:pic>
        <p:nvPicPr>
          <p:cNvPr id="16" name="Graphic 29">
            <a:extLst>
              <a:ext uri="{FF2B5EF4-FFF2-40B4-BE49-F238E27FC236}">
                <a16:creationId xmlns:a16="http://schemas.microsoft.com/office/drawing/2014/main" id="{B1BC828A-7716-D345-83CE-83D75857D514}"/>
              </a:ext>
            </a:extLst>
          </p:cNvPr>
          <p:cNvPicPr>
            <a:picLocks noChangeAspect="1"/>
          </p:cNvPicPr>
          <p:nvPr/>
        </p:nvPicPr>
        <p:blipFill>
          <a:blip r:embed="rId3">
            <a:extLst>
              <a:ext uri="{96DAC541-7B7A-43D3-8B79-37D633B846F1}">
                <asvg:svgBlip xmlns:asvg="http://schemas.microsoft.com/office/drawing/2016/SVG/main" xmlns="" r:embed="rId11"/>
              </a:ext>
            </a:extLst>
          </a:blip>
          <a:stretch>
            <a:fillRect/>
          </a:stretch>
        </p:blipFill>
        <p:spPr>
          <a:xfrm>
            <a:off x="384929" y="3713454"/>
            <a:ext cx="469900" cy="469900"/>
          </a:xfrm>
          <a:prstGeom prst="rect">
            <a:avLst/>
          </a:prstGeom>
        </p:spPr>
      </p:pic>
      <p:sp>
        <p:nvSpPr>
          <p:cNvPr id="17" name="正方形/長方形 16"/>
          <p:cNvSpPr/>
          <p:nvPr/>
        </p:nvSpPr>
        <p:spPr>
          <a:xfrm>
            <a:off x="812626" y="4320728"/>
            <a:ext cx="2628679"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p:nvSpPr>
        <p:spPr>
          <a:xfrm>
            <a:off x="4870545" y="4606377"/>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pic>
        <p:nvPicPr>
          <p:cNvPr id="23"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1236067" y="4606377"/>
            <a:ext cx="469900" cy="469900"/>
          </a:xfrm>
          <a:prstGeom prst="rect">
            <a:avLst/>
          </a:prstGeom>
        </p:spPr>
      </p:pic>
      <p:pic>
        <p:nvPicPr>
          <p:cNvPr id="24"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1852510" y="4606377"/>
            <a:ext cx="469900" cy="469900"/>
          </a:xfrm>
          <a:prstGeom prst="rect">
            <a:avLst/>
          </a:prstGeom>
        </p:spPr>
      </p:pic>
      <p:cxnSp>
        <p:nvCxnSpPr>
          <p:cNvPr id="29" name="直線矢印コネクタ 28"/>
          <p:cNvCxnSpPr>
            <a:stCxn id="8" idx="2"/>
            <a:endCxn id="23" idx="0"/>
          </p:cNvCxnSpPr>
          <p:nvPr/>
        </p:nvCxnSpPr>
        <p:spPr>
          <a:xfrm>
            <a:off x="1464174" y="2315069"/>
            <a:ext cx="6843" cy="2291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直線矢印コネクタ 29"/>
          <p:cNvCxnSpPr>
            <a:stCxn id="9" idx="2"/>
            <a:endCxn id="24" idx="0"/>
          </p:cNvCxnSpPr>
          <p:nvPr/>
        </p:nvCxnSpPr>
        <p:spPr>
          <a:xfrm>
            <a:off x="2087460" y="2315069"/>
            <a:ext cx="0" cy="22913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42"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6102719" y="4632314"/>
            <a:ext cx="469900" cy="469900"/>
          </a:xfrm>
          <a:prstGeom prst="rect">
            <a:avLst/>
          </a:prstGeom>
        </p:spPr>
      </p:pic>
      <p:pic>
        <p:nvPicPr>
          <p:cNvPr id="43" name="Graphic 54">
            <a:extLst>
              <a:ext uri="{FF2B5EF4-FFF2-40B4-BE49-F238E27FC236}">
                <a16:creationId xmlns:a16="http://schemas.microsoft.com/office/drawing/2014/main" id="{50E1591F-DA4C-934C-BDCB-2E69767A65B3}"/>
              </a:ext>
            </a:extLst>
          </p:cNvPr>
          <p:cNvPicPr>
            <a:picLocks noChangeAspect="1"/>
          </p:cNvPicPr>
          <p:nvPr/>
        </p:nvPicPr>
        <p:blipFill>
          <a:blip r:embed="rId36">
            <a:extLst>
              <a:ext uri="{96DAC541-7B7A-43D3-8B79-37D633B846F1}">
                <asvg:svgBlip xmlns:asvg="http://schemas.microsoft.com/office/drawing/2016/SVG/main" xmlns="" r:embed="rId31"/>
              </a:ext>
            </a:extLst>
          </a:blip>
          <a:stretch>
            <a:fillRect/>
          </a:stretch>
        </p:blipFill>
        <p:spPr>
          <a:xfrm>
            <a:off x="8389749" y="4622051"/>
            <a:ext cx="469900" cy="469900"/>
          </a:xfrm>
          <a:prstGeom prst="rect">
            <a:avLst/>
          </a:prstGeom>
        </p:spPr>
      </p:pic>
      <p:pic>
        <p:nvPicPr>
          <p:cNvPr id="44" name="Graphic 41">
            <a:extLst>
              <a:ext uri="{FF2B5EF4-FFF2-40B4-BE49-F238E27FC236}">
                <a16:creationId xmlns:a16="http://schemas.microsoft.com/office/drawing/2014/main" id="{1A56C62F-612C-5841-B7E7-B15DA92D0BDE}"/>
              </a:ext>
            </a:extLst>
          </p:cNvPr>
          <p:cNvPicPr>
            <a:picLocks noChangeAspect="1"/>
          </p:cNvPicPr>
          <p:nvPr/>
        </p:nvPicPr>
        <p:blipFill>
          <a:blip r:embed="rId12">
            <a:extLst>
              <a:ext uri="{96DAC541-7B7A-43D3-8B79-37D633B846F1}">
                <asvg:svgBlip xmlns:asvg="http://schemas.microsoft.com/office/drawing/2016/SVG/main" xmlns="" r:embed="rId35"/>
              </a:ext>
            </a:extLst>
          </a:blip>
          <a:stretch>
            <a:fillRect/>
          </a:stretch>
        </p:blipFill>
        <p:spPr>
          <a:xfrm flipH="1">
            <a:off x="8376063" y="1992130"/>
            <a:ext cx="483586" cy="469900"/>
          </a:xfrm>
          <a:prstGeom prst="rect">
            <a:avLst/>
          </a:prstGeom>
        </p:spPr>
      </p:pic>
      <p:pic>
        <p:nvPicPr>
          <p:cNvPr id="47" name="Graphic 52">
            <a:extLst>
              <a:ext uri="{FF2B5EF4-FFF2-40B4-BE49-F238E27FC236}">
                <a16:creationId xmlns:a16="http://schemas.microsoft.com/office/drawing/2014/main" id="{90D5A9DB-EC7C-6342-9486-0A731DEC214E}"/>
              </a:ext>
            </a:extLst>
          </p:cNvPr>
          <p:cNvPicPr>
            <a:picLocks noChangeAspect="1"/>
          </p:cNvPicPr>
          <p:nvPr/>
        </p:nvPicPr>
        <p:blipFill>
          <a:blip r:embed="rId37">
            <a:extLst>
              <a:ext uri="{96DAC541-7B7A-43D3-8B79-37D633B846F1}">
                <asvg:svgBlip xmlns:asvg="http://schemas.microsoft.com/office/drawing/2016/SVG/main" xmlns="" r:embed="rId29"/>
              </a:ext>
            </a:extLst>
          </a:blip>
          <a:stretch>
            <a:fillRect/>
          </a:stretch>
        </p:blipFill>
        <p:spPr>
          <a:xfrm>
            <a:off x="3847014" y="4615303"/>
            <a:ext cx="469900" cy="469900"/>
          </a:xfrm>
          <a:prstGeom prst="rect">
            <a:avLst/>
          </a:prstGeom>
        </p:spPr>
      </p:pic>
      <p:pic>
        <p:nvPicPr>
          <p:cNvPr id="48" name="Graphic 52">
            <a:extLst>
              <a:ext uri="{FF2B5EF4-FFF2-40B4-BE49-F238E27FC236}">
                <a16:creationId xmlns:a16="http://schemas.microsoft.com/office/drawing/2014/main" id="{90D5A9DB-EC7C-6342-9486-0A731DEC214E}"/>
              </a:ext>
            </a:extLst>
          </p:cNvPr>
          <p:cNvPicPr>
            <a:picLocks noChangeAspect="1"/>
          </p:cNvPicPr>
          <p:nvPr/>
        </p:nvPicPr>
        <p:blipFill>
          <a:blip r:embed="rId37">
            <a:extLst>
              <a:ext uri="{96DAC541-7B7A-43D3-8B79-37D633B846F1}">
                <asvg:svgBlip xmlns:asvg="http://schemas.microsoft.com/office/drawing/2016/SVG/main" xmlns="" r:embed="rId29"/>
              </a:ext>
            </a:extLst>
          </a:blip>
          <a:stretch>
            <a:fillRect/>
          </a:stretch>
        </p:blipFill>
        <p:spPr>
          <a:xfrm>
            <a:off x="4406009" y="4615985"/>
            <a:ext cx="469900" cy="469900"/>
          </a:xfrm>
          <a:prstGeom prst="rect">
            <a:avLst/>
          </a:prstGeom>
        </p:spPr>
      </p:pic>
      <p:sp>
        <p:nvSpPr>
          <p:cNvPr id="53" name="正方形/長方形 52"/>
          <p:cNvSpPr/>
          <p:nvPr/>
        </p:nvSpPr>
        <p:spPr>
          <a:xfrm>
            <a:off x="3772474" y="5240856"/>
            <a:ext cx="1512925"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4"/>
                </a:solidFill>
                <a:latin typeface="Meiryo UI" panose="020B0604030504040204" pitchFamily="50" charset="-128"/>
                <a:ea typeface="Meiryo UI" panose="020B0604030504040204" pitchFamily="50" charset="-128"/>
              </a:rPr>
              <a:t>IAM</a:t>
            </a:r>
            <a:r>
              <a:rPr lang="ja-JP" altLang="en-US" dirty="0" smtClean="0">
                <a:solidFill>
                  <a:schemeClr val="accent4"/>
                </a:solidFill>
                <a:latin typeface="Meiryo UI" panose="020B0604030504040204" pitchFamily="50" charset="-128"/>
                <a:ea typeface="Meiryo UI" panose="020B0604030504040204" pitchFamily="50" charset="-128"/>
              </a:rPr>
              <a:t>ポリシー</a:t>
            </a:r>
            <a:endParaRPr kumimoji="1" lang="en-US" altLang="ja-JP" dirty="0" smtClean="0">
              <a:solidFill>
                <a:schemeClr val="accent4"/>
              </a:solidFill>
              <a:latin typeface="Meiryo UI" panose="020B0604030504040204" pitchFamily="50" charset="-128"/>
              <a:ea typeface="Meiryo UI" panose="020B0604030504040204" pitchFamily="50" charset="-128"/>
            </a:endParaRPr>
          </a:p>
        </p:txBody>
      </p:sp>
      <p:sp>
        <p:nvSpPr>
          <p:cNvPr id="54" name="正方形/長方形 53"/>
          <p:cNvSpPr/>
          <p:nvPr/>
        </p:nvSpPr>
        <p:spPr>
          <a:xfrm>
            <a:off x="2366307" y="4530558"/>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56" name="楕円 55"/>
          <p:cNvSpPr/>
          <p:nvPr/>
        </p:nvSpPr>
        <p:spPr>
          <a:xfrm>
            <a:off x="3537831" y="4041320"/>
            <a:ext cx="544133" cy="49615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１</a:t>
            </a:r>
            <a:endParaRPr kumimoji="1" lang="ja-JP" altLang="en-US" b="1" dirty="0"/>
          </a:p>
        </p:txBody>
      </p:sp>
      <p:sp>
        <p:nvSpPr>
          <p:cNvPr id="58" name="正方形/長方形 57"/>
          <p:cNvSpPr/>
          <p:nvPr/>
        </p:nvSpPr>
        <p:spPr>
          <a:xfrm>
            <a:off x="5450503" y="5234970"/>
            <a:ext cx="1834374"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ロール</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kumimoji="1"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r>
              <a:rPr kumimoji="1" lang="en-US" altLang="ja-JP" sz="1400" dirty="0" smtClean="0">
                <a:solidFill>
                  <a:schemeClr val="accent2">
                    <a:lumMod val="50000"/>
                  </a:schemeClr>
                </a:solidFill>
                <a:latin typeface="Meiryo UI" panose="020B0604030504040204" pitchFamily="50" charset="-128"/>
                <a:ea typeface="Meiryo UI" panose="020B0604030504040204" pitchFamily="50" charset="-128"/>
              </a:rPr>
              <a:t>AWS</a:t>
            </a:r>
            <a:r>
              <a:rPr kumimoji="1" lang="ja-JP" altLang="en-US" sz="1400" dirty="0" smtClean="0">
                <a:solidFill>
                  <a:schemeClr val="accent2">
                    <a:lumMod val="50000"/>
                  </a:schemeClr>
                </a:solidFill>
                <a:latin typeface="Meiryo UI" panose="020B0604030504040204" pitchFamily="50" charset="-128"/>
                <a:ea typeface="Meiryo UI" panose="020B0604030504040204" pitchFamily="50" charset="-128"/>
              </a:rPr>
              <a:t>サービス用）</a:t>
            </a:r>
            <a:endParaRPr kumimoji="1" lang="en-US" altLang="ja-JP" sz="14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59" name="楕円 58"/>
          <p:cNvSpPr/>
          <p:nvPr/>
        </p:nvSpPr>
        <p:spPr>
          <a:xfrm>
            <a:off x="5467495" y="4041320"/>
            <a:ext cx="544133" cy="496156"/>
          </a:xfrm>
          <a:prstGeom prst="ellipse">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t>２</a:t>
            </a:r>
            <a:endParaRPr kumimoji="1" lang="ja-JP" altLang="en-US" b="1" dirty="0"/>
          </a:p>
        </p:txBody>
      </p:sp>
      <p:sp>
        <p:nvSpPr>
          <p:cNvPr id="63" name="正方形/長方形 62"/>
          <p:cNvSpPr/>
          <p:nvPr/>
        </p:nvSpPr>
        <p:spPr>
          <a:xfrm>
            <a:off x="6790325" y="3587041"/>
            <a:ext cx="1834374"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ltLang="ja-JP" sz="1400" dirty="0" smtClean="0">
              <a:solidFill>
                <a:schemeClr val="accent4"/>
              </a:solidFill>
              <a:latin typeface="Meiryo UI" panose="020B0604030504040204" pitchFamily="50" charset="-128"/>
              <a:ea typeface="Meiryo UI" panose="020B0604030504040204" pitchFamily="50" charset="-128"/>
            </a:endParaRPr>
          </a:p>
        </p:txBody>
      </p:sp>
      <p:pic>
        <p:nvPicPr>
          <p:cNvPr id="64" name="Graphic 44">
            <a:extLst>
              <a:ext uri="{FF2B5EF4-FFF2-40B4-BE49-F238E27FC236}">
                <a16:creationId xmlns:a16="http://schemas.microsoft.com/office/drawing/2014/main" id="{E2DAEC15-20F6-3647-8A23-EC2BA0B080D7}"/>
              </a:ext>
            </a:extLst>
          </p:cNvPr>
          <p:cNvPicPr>
            <a:picLocks noChangeAspect="1"/>
          </p:cNvPicPr>
          <p:nvPr/>
        </p:nvPicPr>
        <p:blipFill>
          <a:blip r:embed="rId38">
            <a:extLst>
              <a:ext uri="{96DAC541-7B7A-43D3-8B79-37D633B846F1}">
                <asvg:svgBlip xmlns:asvg="http://schemas.microsoft.com/office/drawing/2016/SVG/main" xmlns="" r:embed="rId19"/>
              </a:ext>
            </a:extLst>
          </a:blip>
          <a:stretch>
            <a:fillRect/>
          </a:stretch>
        </p:blipFill>
        <p:spPr>
          <a:xfrm>
            <a:off x="7353619" y="4128719"/>
            <a:ext cx="514354" cy="514354"/>
          </a:xfrm>
          <a:prstGeom prst="rect">
            <a:avLst/>
          </a:prstGeom>
        </p:spPr>
      </p:pic>
      <p:pic>
        <p:nvPicPr>
          <p:cNvPr id="67" name="Graphic 142">
            <a:extLst>
              <a:ext uri="{FF2B5EF4-FFF2-40B4-BE49-F238E27FC236}">
                <a16:creationId xmlns:a16="http://schemas.microsoft.com/office/drawing/2014/main" id="{378405FD-C5E0-D148-AE92-5CA4FBB1F406}"/>
              </a:ext>
            </a:extLst>
          </p:cNvPr>
          <p:cNvPicPr>
            <a:picLocks noChangeAspect="1"/>
          </p:cNvPicPr>
          <p:nvPr/>
        </p:nvPicPr>
        <p:blipFill>
          <a:blip r:embed="rId39">
            <a:extLst>
              <a:ext uri="{96DAC541-7B7A-43D3-8B79-37D633B846F1}">
                <asvg:svgBlip xmlns:asvg="http://schemas.microsoft.com/office/drawing/2016/SVG/main" xmlns="" r:embed="rId21"/>
              </a:ext>
            </a:extLst>
          </a:blip>
          <a:stretch>
            <a:fillRect/>
          </a:stretch>
        </p:blipFill>
        <p:spPr>
          <a:xfrm>
            <a:off x="7353220" y="4708292"/>
            <a:ext cx="514354" cy="514354"/>
          </a:xfrm>
          <a:prstGeom prst="rect">
            <a:avLst/>
          </a:prstGeom>
        </p:spPr>
      </p:pic>
      <p:cxnSp>
        <p:nvCxnSpPr>
          <p:cNvPr id="71" name="直線矢印コネクタ 70"/>
          <p:cNvCxnSpPr>
            <a:stCxn id="42" idx="3"/>
            <a:endCxn id="64" idx="1"/>
          </p:cNvCxnSpPr>
          <p:nvPr/>
        </p:nvCxnSpPr>
        <p:spPr>
          <a:xfrm flipV="1">
            <a:off x="6572619" y="4385896"/>
            <a:ext cx="781000" cy="4813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直線矢印コネクタ 73"/>
          <p:cNvCxnSpPr>
            <a:stCxn id="42" idx="3"/>
            <a:endCxn id="67" idx="1"/>
          </p:cNvCxnSpPr>
          <p:nvPr/>
        </p:nvCxnSpPr>
        <p:spPr>
          <a:xfrm>
            <a:off x="6572619" y="4867264"/>
            <a:ext cx="780601" cy="982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9" name="正方形/長方形 78"/>
          <p:cNvSpPr/>
          <p:nvPr/>
        </p:nvSpPr>
        <p:spPr>
          <a:xfrm>
            <a:off x="854829" y="3931367"/>
            <a:ext cx="2653604" cy="36568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2000" dirty="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2000" dirty="0" smtClean="0">
                <a:solidFill>
                  <a:schemeClr val="accent2">
                    <a:lumMod val="50000"/>
                  </a:schemeClr>
                </a:solidFill>
                <a:latin typeface="Meiryo UI" panose="020B0604030504040204" pitchFamily="50" charset="-128"/>
                <a:ea typeface="Meiryo UI" panose="020B0604030504040204" pitchFamily="50" charset="-128"/>
              </a:rPr>
              <a:t>アカウント</a:t>
            </a:r>
            <a:endParaRPr lang="en-US" altLang="ja-JP" sz="20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81" name="正方形/長方形 80"/>
          <p:cNvSpPr/>
          <p:nvPr/>
        </p:nvSpPr>
        <p:spPr>
          <a:xfrm rot="5400000">
            <a:off x="7363316" y="5238556"/>
            <a:ext cx="483586" cy="48775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cxnSp>
        <p:nvCxnSpPr>
          <p:cNvPr id="82" name="直線矢印コネクタ 81"/>
          <p:cNvCxnSpPr/>
          <p:nvPr/>
        </p:nvCxnSpPr>
        <p:spPr>
          <a:xfrm>
            <a:off x="6633223" y="4916366"/>
            <a:ext cx="718489" cy="5207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6" name="正方形/長方形 85"/>
          <p:cNvSpPr/>
          <p:nvPr/>
        </p:nvSpPr>
        <p:spPr>
          <a:xfrm>
            <a:off x="6756969" y="5810516"/>
            <a:ext cx="1696280" cy="28398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AWS</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サービス</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88" name="楕円 87"/>
          <p:cNvSpPr/>
          <p:nvPr/>
        </p:nvSpPr>
        <p:spPr>
          <a:xfrm>
            <a:off x="7867574" y="1443323"/>
            <a:ext cx="544133" cy="496156"/>
          </a:xfrm>
          <a:prstGeom prst="ellipse">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smtClean="0"/>
              <a:t>２</a:t>
            </a:r>
            <a:endParaRPr kumimoji="1" lang="ja-JP" altLang="en-US" b="1" dirty="0"/>
          </a:p>
        </p:txBody>
      </p:sp>
      <p:cxnSp>
        <p:nvCxnSpPr>
          <p:cNvPr id="89" name="直線矢印コネクタ 88"/>
          <p:cNvCxnSpPr>
            <a:stCxn id="44" idx="2"/>
            <a:endCxn id="43" idx="0"/>
          </p:cNvCxnSpPr>
          <p:nvPr/>
        </p:nvCxnSpPr>
        <p:spPr>
          <a:xfrm>
            <a:off x="8617856" y="2462030"/>
            <a:ext cx="6843" cy="21600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94"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4402599" y="1148739"/>
            <a:ext cx="467790" cy="467790"/>
          </a:xfrm>
          <a:prstGeom prst="rect">
            <a:avLst/>
          </a:prstGeom>
        </p:spPr>
      </p:pic>
      <p:pic>
        <p:nvPicPr>
          <p:cNvPr id="95"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4919956" y="1148739"/>
            <a:ext cx="467790" cy="467790"/>
          </a:xfrm>
          <a:prstGeom prst="rect">
            <a:avLst/>
          </a:prstGeom>
        </p:spPr>
      </p:pic>
      <p:pic>
        <p:nvPicPr>
          <p:cNvPr id="96"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5431844" y="1148739"/>
            <a:ext cx="467790" cy="467790"/>
          </a:xfrm>
          <a:prstGeom prst="rect">
            <a:avLst/>
          </a:prstGeom>
        </p:spPr>
      </p:pic>
      <p:pic>
        <p:nvPicPr>
          <p:cNvPr id="97"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5953579" y="1148739"/>
            <a:ext cx="467790" cy="467790"/>
          </a:xfrm>
          <a:prstGeom prst="rect">
            <a:avLst/>
          </a:prstGeom>
        </p:spPr>
      </p:pic>
      <p:sp>
        <p:nvSpPr>
          <p:cNvPr id="98" name="正方形/長方形 97"/>
          <p:cNvSpPr/>
          <p:nvPr/>
        </p:nvSpPr>
        <p:spPr>
          <a:xfrm>
            <a:off x="6475314" y="1138149"/>
            <a:ext cx="409041" cy="50231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rPr>
              <a:t>…</a:t>
            </a:r>
            <a:endParaRPr kumimoji="1" lang="en-US" altLang="ja-JP" dirty="0" smtClean="0">
              <a:solidFill>
                <a:schemeClr val="tx1"/>
              </a:solidFill>
            </a:endParaRPr>
          </a:p>
        </p:txBody>
      </p:sp>
      <p:sp>
        <p:nvSpPr>
          <p:cNvPr id="99" name="正方形/長方形 98"/>
          <p:cNvSpPr/>
          <p:nvPr/>
        </p:nvSpPr>
        <p:spPr>
          <a:xfrm>
            <a:off x="4242835" y="1668811"/>
            <a:ext cx="2774227"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ユーザ</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100" name="Graphic 39">
            <a:extLst>
              <a:ext uri="{FF2B5EF4-FFF2-40B4-BE49-F238E27FC236}">
                <a16:creationId xmlns:a16="http://schemas.microsoft.com/office/drawing/2014/main" id="{6FA71975-EA2D-784E-8A28-738A17320E91}"/>
              </a:ext>
            </a:extLst>
          </p:cNvPr>
          <p:cNvPicPr>
            <a:picLocks noChangeAspect="1"/>
          </p:cNvPicPr>
          <p:nvPr/>
        </p:nvPicPr>
        <p:blipFill>
          <a:blip r:embed="rId40">
            <a:extLst>
              <a:ext uri="{96DAC541-7B7A-43D3-8B79-37D633B846F1}">
                <asvg:svgBlip xmlns:asvg="http://schemas.microsoft.com/office/drawing/2016/SVG/main" xmlns="" r:embed="rId33"/>
              </a:ext>
            </a:extLst>
          </a:blip>
          <a:stretch>
            <a:fillRect/>
          </a:stretch>
        </p:blipFill>
        <p:spPr>
          <a:xfrm>
            <a:off x="9796228" y="4524732"/>
            <a:ext cx="467790" cy="467790"/>
          </a:xfrm>
          <a:prstGeom prst="rect">
            <a:avLst/>
          </a:prstGeom>
        </p:spPr>
      </p:pic>
      <p:pic>
        <p:nvPicPr>
          <p:cNvPr id="101" name="Graphic 48">
            <a:extLst>
              <a:ext uri="{FF2B5EF4-FFF2-40B4-BE49-F238E27FC236}">
                <a16:creationId xmlns:a16="http://schemas.microsoft.com/office/drawing/2014/main" id="{D57544FC-CFAA-5546-A4DC-2BDF2AA8E3B5}"/>
              </a:ext>
            </a:extLst>
          </p:cNvPr>
          <p:cNvPicPr>
            <a:picLocks noChangeAspect="1"/>
          </p:cNvPicPr>
          <p:nvPr/>
        </p:nvPicPr>
        <p:blipFill>
          <a:blip r:embed="rId41">
            <a:extLst>
              <a:ext uri="{96DAC541-7B7A-43D3-8B79-37D633B846F1}">
                <asvg:svgBlip xmlns:asvg="http://schemas.microsoft.com/office/drawing/2016/SVG/main" xmlns="" r:embed="rId25"/>
              </a:ext>
            </a:extLst>
          </a:blip>
          <a:stretch>
            <a:fillRect/>
          </a:stretch>
        </p:blipFill>
        <p:spPr>
          <a:xfrm>
            <a:off x="10674289" y="4517879"/>
            <a:ext cx="469900" cy="469900"/>
          </a:xfrm>
          <a:prstGeom prst="rect">
            <a:avLst/>
          </a:prstGeom>
        </p:spPr>
      </p:pic>
      <p:cxnSp>
        <p:nvCxnSpPr>
          <p:cNvPr id="102" name="直線矢印コネクタ 101"/>
          <p:cNvCxnSpPr>
            <a:stCxn id="100" idx="3"/>
            <a:endCxn id="101" idx="1"/>
          </p:cNvCxnSpPr>
          <p:nvPr/>
        </p:nvCxnSpPr>
        <p:spPr>
          <a:xfrm flipV="1">
            <a:off x="10264018" y="4752829"/>
            <a:ext cx="410271" cy="57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9" name="楕円 108"/>
          <p:cNvSpPr/>
          <p:nvPr/>
        </p:nvSpPr>
        <p:spPr>
          <a:xfrm>
            <a:off x="9289625" y="4041320"/>
            <a:ext cx="544133" cy="496156"/>
          </a:xfrm>
          <a:prstGeom prst="ellipse">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t>４</a:t>
            </a:r>
            <a:endParaRPr lang="en-US" altLang="ja-JP" b="1" dirty="0" smtClean="0"/>
          </a:p>
        </p:txBody>
      </p:sp>
      <p:sp>
        <p:nvSpPr>
          <p:cNvPr id="115" name="正方形/長方形 114"/>
          <p:cNvSpPr/>
          <p:nvPr/>
        </p:nvSpPr>
        <p:spPr>
          <a:xfrm>
            <a:off x="9267220" y="5234970"/>
            <a:ext cx="2518498"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ユーザ・</a:t>
            </a:r>
            <a:endParaRPr lang="en-US" altLang="ja-JP" sz="1400" dirty="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dirty="0" smtClean="0">
                <a:solidFill>
                  <a:schemeClr val="accent2">
                    <a:lumMod val="50000"/>
                  </a:schemeClr>
                </a:solidFill>
                <a:latin typeface="Meiryo UI" panose="020B0604030504040204" pitchFamily="50" charset="-128"/>
                <a:ea typeface="Meiryo UI" panose="020B0604030504040204" pitchFamily="50" charset="-128"/>
              </a:rPr>
              <a:t>アクセスキー／</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dirty="0" smtClean="0">
                <a:solidFill>
                  <a:schemeClr val="accent2">
                    <a:lumMod val="50000"/>
                  </a:schemeClr>
                </a:solidFill>
                <a:latin typeface="Meiryo UI" panose="020B0604030504040204" pitchFamily="50" charset="-128"/>
                <a:ea typeface="Meiryo UI" panose="020B0604030504040204" pitchFamily="50" charset="-128"/>
              </a:rPr>
              <a:t>シークレットアクセスキー</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0" name="正方形/長方形 59"/>
          <p:cNvSpPr/>
          <p:nvPr/>
        </p:nvSpPr>
        <p:spPr>
          <a:xfrm>
            <a:off x="3856428" y="3562241"/>
            <a:ext cx="1512925"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dirty="0" smtClean="0">
                <a:solidFill>
                  <a:srgbClr val="C00000"/>
                </a:solidFill>
                <a:latin typeface="Meiryo UI" panose="020B0604030504040204" pitchFamily="50" charset="-128"/>
                <a:ea typeface="Meiryo UI" panose="020B0604030504040204" pitchFamily="50" charset="-128"/>
              </a:rPr>
              <a:t>IAM</a:t>
            </a:r>
            <a:r>
              <a:rPr lang="ja-JP" altLang="en-US" dirty="0">
                <a:solidFill>
                  <a:srgbClr val="C00000"/>
                </a:solidFill>
                <a:latin typeface="Meiryo UI" panose="020B0604030504040204" pitchFamily="50" charset="-128"/>
                <a:ea typeface="Meiryo UI" panose="020B0604030504040204" pitchFamily="50" charset="-128"/>
              </a:rPr>
              <a:t>ポリシ</a:t>
            </a:r>
            <a:r>
              <a:rPr lang="ja-JP" altLang="en-US" dirty="0" smtClean="0">
                <a:solidFill>
                  <a:srgbClr val="C00000"/>
                </a:solidFill>
                <a:latin typeface="Meiryo UI" panose="020B0604030504040204" pitchFamily="50" charset="-128"/>
                <a:ea typeface="Meiryo UI" panose="020B0604030504040204" pitchFamily="50" charset="-128"/>
              </a:rPr>
              <a:t>ーの</a:t>
            </a:r>
            <a:r>
              <a:rPr lang="ja-JP" altLang="en-US" dirty="0">
                <a:solidFill>
                  <a:srgbClr val="C00000"/>
                </a:solidFill>
                <a:latin typeface="Meiryo UI" panose="020B0604030504040204" pitchFamily="50" charset="-128"/>
                <a:ea typeface="Meiryo UI" panose="020B0604030504040204" pitchFamily="50" charset="-128"/>
              </a:rPr>
              <a:t>作成</a:t>
            </a:r>
            <a:endParaRPr kumimoji="1" lang="en-US" altLang="ja-JP" dirty="0" smtClean="0">
              <a:solidFill>
                <a:srgbClr val="C00000"/>
              </a:solidFill>
              <a:latin typeface="Meiryo UI" panose="020B0604030504040204" pitchFamily="50" charset="-128"/>
              <a:ea typeface="Meiryo UI" panose="020B0604030504040204" pitchFamily="50" charset="-128"/>
            </a:endParaRPr>
          </a:p>
        </p:txBody>
      </p:sp>
      <p:sp>
        <p:nvSpPr>
          <p:cNvPr id="61" name="正方形/長方形 60"/>
          <p:cNvSpPr/>
          <p:nvPr/>
        </p:nvSpPr>
        <p:spPr>
          <a:xfrm>
            <a:off x="5763379" y="3562241"/>
            <a:ext cx="2058257"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AWS</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サービス用の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ロールの作成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2" name="正方形/長方形 61"/>
          <p:cNvSpPr/>
          <p:nvPr/>
        </p:nvSpPr>
        <p:spPr>
          <a:xfrm>
            <a:off x="8139640" y="987088"/>
            <a:ext cx="1909391"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ユーザ用</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ロールの作成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65" name="正方形/長方形 64"/>
          <p:cNvSpPr/>
          <p:nvPr/>
        </p:nvSpPr>
        <p:spPr>
          <a:xfrm>
            <a:off x="9704082" y="3631897"/>
            <a:ext cx="2495502"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アクセスキー／</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dirty="0" smtClean="0">
                <a:solidFill>
                  <a:schemeClr val="accent2">
                    <a:lumMod val="50000"/>
                  </a:schemeClr>
                </a:solidFill>
                <a:latin typeface="Meiryo UI" panose="020B0604030504040204" pitchFamily="50" charset="-128"/>
                <a:ea typeface="Meiryo UI" panose="020B0604030504040204" pitchFamily="50" charset="-128"/>
              </a:rPr>
              <a:t>シークレットアクセスキーの作成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10" name="正方形/長方形 9"/>
          <p:cNvSpPr/>
          <p:nvPr/>
        </p:nvSpPr>
        <p:spPr>
          <a:xfrm>
            <a:off x="3441306" y="3222261"/>
            <a:ext cx="2225874" cy="2727602"/>
          </a:xfrm>
          <a:prstGeom prst="rect">
            <a:avLst/>
          </a:prstGeom>
          <a:noFill/>
          <a:ln w="889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6" name="正方形/長方形 65"/>
          <p:cNvSpPr/>
          <p:nvPr/>
        </p:nvSpPr>
        <p:spPr>
          <a:xfrm>
            <a:off x="662159" y="5076277"/>
            <a:ext cx="2771650" cy="63070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プリセットの</a:t>
            </a:r>
            <a:r>
              <a:rPr kumimoji="1"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ロール</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a:solidFill>
                  <a:schemeClr val="accent2">
                    <a:lumMod val="50000"/>
                  </a:schemeClr>
                </a:solidFill>
                <a:latin typeface="Meiryo UI" panose="020B0604030504040204" pitchFamily="50" charset="-128"/>
                <a:ea typeface="Meiryo UI" panose="020B0604030504040204" pitchFamily="50" charset="-128"/>
              </a:rPr>
              <a:t>（例</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：テナント</a:t>
            </a:r>
            <a:r>
              <a:rPr lang="ja-JP" altLang="en-US" sz="1400" dirty="0">
                <a:solidFill>
                  <a:schemeClr val="accent2">
                    <a:lumMod val="50000"/>
                  </a:schemeClr>
                </a:solidFill>
                <a:latin typeface="Meiryo UI" panose="020B0604030504040204" pitchFamily="50" charset="-128"/>
                <a:ea typeface="Meiryo UI" panose="020B0604030504040204" pitchFamily="50" charset="-128"/>
              </a:rPr>
              <a:t>管理</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、テナント担当</a:t>
            </a:r>
            <a:r>
              <a:rPr lang="en-US" altLang="ja-JP" sz="1400" dirty="0" smtClean="0">
                <a:solidFill>
                  <a:schemeClr val="accent2">
                    <a:lumMod val="50000"/>
                  </a:schemeClr>
                </a:solidFill>
                <a:latin typeface="Meiryo UI" panose="020B0604030504040204" pitchFamily="50" charset="-128"/>
                <a:ea typeface="Meiryo UI" panose="020B0604030504040204" pitchFamily="50" charset="-128"/>
              </a:rPr>
              <a:t>…</a:t>
            </a: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a:t>
            </a:r>
            <a:endParaRPr lang="ja-JP" altLang="en-US"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68" name="正方形/長方形 67"/>
          <p:cNvSpPr/>
          <p:nvPr/>
        </p:nvSpPr>
        <p:spPr>
          <a:xfrm>
            <a:off x="7902220" y="5234970"/>
            <a:ext cx="1519363"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ロール</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a:solidFill>
                  <a:schemeClr val="accent2">
                    <a:lumMod val="50000"/>
                  </a:schemeClr>
                </a:solidFill>
                <a:latin typeface="Meiryo UI" panose="020B0604030504040204" pitchFamily="50" charset="-128"/>
                <a:ea typeface="Meiryo UI" panose="020B0604030504040204" pitchFamily="50" charset="-128"/>
              </a:rPr>
              <a:t>（お客様独自で</a:t>
            </a:r>
            <a:endParaRPr lang="en-US" altLang="ja-JP" sz="1400" dirty="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a:solidFill>
                  <a:schemeClr val="accent2">
                    <a:lumMod val="50000"/>
                  </a:schemeClr>
                </a:solidFill>
                <a:latin typeface="Meiryo UI" panose="020B0604030504040204" pitchFamily="50" charset="-128"/>
                <a:ea typeface="Meiryo UI" panose="020B0604030504040204" pitchFamily="50" charset="-128"/>
              </a:rPr>
              <a:t>定義した役割）</a:t>
            </a:r>
            <a:endParaRPr lang="en-US" altLang="ja-JP" sz="1400" dirty="0">
              <a:solidFill>
                <a:schemeClr val="accent2">
                  <a:lumMod val="50000"/>
                </a:schemeClr>
              </a:solidFill>
              <a:latin typeface="Meiryo UI" panose="020B0604030504040204" pitchFamily="50" charset="-128"/>
              <a:ea typeface="Meiryo UI" panose="020B0604030504040204" pitchFamily="50" charset="-128"/>
            </a:endParaRPr>
          </a:p>
        </p:txBody>
      </p:sp>
      <p:sp>
        <p:nvSpPr>
          <p:cNvPr id="69" name="正方形/長方形 68"/>
          <p:cNvSpPr/>
          <p:nvPr/>
        </p:nvSpPr>
        <p:spPr>
          <a:xfrm>
            <a:off x="7646331" y="2676798"/>
            <a:ext cx="1939172" cy="40423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dirty="0" smtClean="0">
                <a:solidFill>
                  <a:schemeClr val="accent2">
                    <a:lumMod val="50000"/>
                  </a:schemeClr>
                </a:solidFill>
                <a:latin typeface="Meiryo UI" panose="020B0604030504040204" pitchFamily="50" charset="-128"/>
                <a:ea typeface="Meiryo UI" panose="020B0604030504040204" pitchFamily="50" charset="-128"/>
              </a:rPr>
              <a:t>IAM</a:t>
            </a:r>
            <a:r>
              <a:rPr lang="ja-JP" altLang="en-US" dirty="0" smtClean="0">
                <a:solidFill>
                  <a:schemeClr val="accent2">
                    <a:lumMod val="50000"/>
                  </a:schemeClr>
                </a:solidFill>
                <a:latin typeface="Meiryo UI" panose="020B0604030504040204" pitchFamily="50" charset="-128"/>
                <a:ea typeface="Meiryo UI" panose="020B0604030504040204" pitchFamily="50" charset="-128"/>
              </a:rPr>
              <a:t>グループ</a:t>
            </a:r>
            <a:endParaRPr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（お客様独自で</a:t>
            </a:r>
            <a:endParaRPr lang="en-US" altLang="ja-JP" sz="1400" dirty="0" smtClean="0">
              <a:solidFill>
                <a:schemeClr val="accent2">
                  <a:lumMod val="50000"/>
                </a:schemeClr>
              </a:solidFill>
              <a:latin typeface="Meiryo UI" panose="020B0604030504040204" pitchFamily="50" charset="-128"/>
              <a:ea typeface="Meiryo UI" panose="020B0604030504040204" pitchFamily="50" charset="-128"/>
            </a:endParaRPr>
          </a:p>
          <a:p>
            <a:pPr algn="ctr"/>
            <a:r>
              <a:rPr lang="ja-JP" altLang="en-US" sz="1400" dirty="0" smtClean="0">
                <a:solidFill>
                  <a:schemeClr val="accent2">
                    <a:lumMod val="50000"/>
                  </a:schemeClr>
                </a:solidFill>
                <a:latin typeface="Meiryo UI" panose="020B0604030504040204" pitchFamily="50" charset="-128"/>
                <a:ea typeface="Meiryo UI" panose="020B0604030504040204" pitchFamily="50" charset="-128"/>
              </a:rPr>
              <a:t>定義した役割）</a:t>
            </a:r>
            <a:endParaRPr lang="en-US" altLang="ja-JP" sz="1400" dirty="0" smtClean="0">
              <a:solidFill>
                <a:schemeClr val="accent2">
                  <a:lumMod val="50000"/>
                </a:schemeClr>
              </a:solidFill>
              <a:latin typeface="Meiryo UI" panose="020B0604030504040204" pitchFamily="50" charset="-128"/>
              <a:ea typeface="Meiryo UI" panose="020B0604030504040204" pitchFamily="50" charset="-128"/>
            </a:endParaRPr>
          </a:p>
        </p:txBody>
      </p:sp>
      <p:sp>
        <p:nvSpPr>
          <p:cNvPr id="70" name="正方形/長方形 69"/>
          <p:cNvSpPr/>
          <p:nvPr/>
        </p:nvSpPr>
        <p:spPr>
          <a:xfrm>
            <a:off x="4007886" y="1629030"/>
            <a:ext cx="1045212" cy="149702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楕円 71"/>
          <p:cNvSpPr/>
          <p:nvPr/>
        </p:nvSpPr>
        <p:spPr>
          <a:xfrm>
            <a:off x="3795401" y="1349622"/>
            <a:ext cx="544133" cy="496156"/>
          </a:xfrm>
          <a:prstGeom prst="ellipse">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b="1" dirty="0"/>
              <a:t>３</a:t>
            </a:r>
            <a:endParaRPr lang="en-US" altLang="ja-JP" b="1" dirty="0" smtClean="0"/>
          </a:p>
        </p:txBody>
      </p:sp>
      <p:sp>
        <p:nvSpPr>
          <p:cNvPr id="73" name="正方形/長方形 72"/>
          <p:cNvSpPr/>
          <p:nvPr/>
        </p:nvSpPr>
        <p:spPr>
          <a:xfrm>
            <a:off x="3293996" y="2746023"/>
            <a:ext cx="2990413" cy="37634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smtClean="0">
                <a:solidFill>
                  <a:schemeClr val="accent2">
                    <a:lumMod val="50000"/>
                  </a:schemeClr>
                </a:solidFill>
                <a:latin typeface="Meiryo UI" panose="020B0604030504040204" pitchFamily="50" charset="-128"/>
                <a:ea typeface="Meiryo UI" panose="020B0604030504040204" pitchFamily="50" charset="-128"/>
              </a:rPr>
              <a:t>アクセスキー／</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a:p>
            <a:r>
              <a:rPr lang="ja-JP" altLang="en-US" dirty="0" smtClean="0">
                <a:solidFill>
                  <a:schemeClr val="accent2">
                    <a:lumMod val="50000"/>
                  </a:schemeClr>
                </a:solidFill>
                <a:latin typeface="Meiryo UI" panose="020B0604030504040204" pitchFamily="50" charset="-128"/>
                <a:ea typeface="Meiryo UI" panose="020B0604030504040204" pitchFamily="50" charset="-128"/>
              </a:rPr>
              <a:t>シークレットアクセスキーの作成</a:t>
            </a:r>
            <a:endParaRPr kumimoji="1" lang="en-US" altLang="ja-JP" dirty="0" smtClean="0">
              <a:solidFill>
                <a:schemeClr val="accent2">
                  <a:lumMod val="50000"/>
                </a:schemeClr>
              </a:solidFill>
              <a:latin typeface="Meiryo UI" panose="020B0604030504040204" pitchFamily="50" charset="-128"/>
              <a:ea typeface="Meiryo UI" panose="020B0604030504040204" pitchFamily="50" charset="-128"/>
            </a:endParaRPr>
          </a:p>
        </p:txBody>
      </p:sp>
      <p:pic>
        <p:nvPicPr>
          <p:cNvPr id="75" name="Graphic 48">
            <a:extLst>
              <a:ext uri="{FF2B5EF4-FFF2-40B4-BE49-F238E27FC236}">
                <a16:creationId xmlns:a16="http://schemas.microsoft.com/office/drawing/2014/main" id="{D57544FC-CFAA-5546-A4DC-2BDF2AA8E3B5}"/>
              </a:ext>
            </a:extLst>
          </p:cNvPr>
          <p:cNvPicPr>
            <a:picLocks noChangeAspect="1"/>
          </p:cNvPicPr>
          <p:nvPr/>
        </p:nvPicPr>
        <p:blipFill>
          <a:blip r:embed="rId41">
            <a:extLst>
              <a:ext uri="{96DAC541-7B7A-43D3-8B79-37D633B846F1}">
                <asvg:svgBlip xmlns:asvg="http://schemas.microsoft.com/office/drawing/2016/SVG/main" xmlns="" r:embed="rId42"/>
              </a:ext>
            </a:extLst>
          </a:blip>
          <a:stretch>
            <a:fillRect/>
          </a:stretch>
        </p:blipFill>
        <p:spPr>
          <a:xfrm>
            <a:off x="4410621" y="2153883"/>
            <a:ext cx="469900" cy="469900"/>
          </a:xfrm>
          <a:prstGeom prst="rect">
            <a:avLst/>
          </a:prstGeom>
        </p:spPr>
      </p:pic>
      <p:cxnSp>
        <p:nvCxnSpPr>
          <p:cNvPr id="76" name="直線矢印コネクタ 75"/>
          <p:cNvCxnSpPr>
            <a:endCxn id="75" idx="0"/>
          </p:cNvCxnSpPr>
          <p:nvPr/>
        </p:nvCxnSpPr>
        <p:spPr>
          <a:xfrm>
            <a:off x="4636494" y="1616529"/>
            <a:ext cx="9077" cy="5373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四角形吹き出し 10"/>
          <p:cNvSpPr/>
          <p:nvPr/>
        </p:nvSpPr>
        <p:spPr>
          <a:xfrm>
            <a:off x="4316914" y="2300349"/>
            <a:ext cx="1405459" cy="628547"/>
          </a:xfrm>
          <a:prstGeom prst="wedgeRectCallout">
            <a:avLst>
              <a:gd name="adj1" fmla="val -44897"/>
              <a:gd name="adj2" fmla="val 92393"/>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smtClean="0">
                <a:solidFill>
                  <a:schemeClr val="bg1"/>
                </a:solidFill>
                <a:latin typeface="Meiryo UI" panose="020B0604030504040204" pitchFamily="50" charset="-128"/>
                <a:ea typeface="Meiryo UI" panose="020B0604030504040204" pitchFamily="50" charset="-128"/>
              </a:rPr>
              <a:t>本パートでの説明箇所</a:t>
            </a:r>
            <a:endParaRPr kumimoji="1" lang="ja-JP" altLang="en-US"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720985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－３．接続元の</a:t>
            </a:r>
            <a:r>
              <a:rPr lang="en-US" altLang="ja-JP" dirty="0" smtClean="0"/>
              <a:t>IP</a:t>
            </a:r>
            <a:r>
              <a:rPr lang="ja-JP" altLang="en-US" dirty="0" smtClean="0"/>
              <a:t>アドレスまたは</a:t>
            </a:r>
            <a:r>
              <a:rPr lang="en-US" altLang="ja-JP" dirty="0" smtClean="0"/>
              <a:t>VPC</a:t>
            </a:r>
            <a:r>
              <a:rPr lang="ja-JP" altLang="en-US" dirty="0" smtClean="0"/>
              <a:t>の申請の承認</a:t>
            </a:r>
            <a:endParaRPr lang="en-US" altLang="ja-JP" dirty="0" smtClean="0"/>
          </a:p>
        </p:txBody>
      </p:sp>
      <p:sp>
        <p:nvSpPr>
          <p:cNvPr id="12" name="正方形/長方形 11"/>
          <p:cNvSpPr/>
          <p:nvPr/>
        </p:nvSpPr>
        <p:spPr>
          <a:xfrm>
            <a:off x="172188" y="852504"/>
            <a:ext cx="11844000" cy="4401205"/>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■作業概要</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■作業手順</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（１）　前手順で実施</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した、</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接続元の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rPr>
              <a:t>IP</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アドレスまたは</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rPr>
              <a:t>VPC</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の申請を承認します</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詳細な手順は「</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ガイド</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の使い方</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ポータル編」</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CLI</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ユーザーの接続元</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登録編～</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接続元の承認～」を参照してください</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7" name="表 6"/>
          <p:cNvGraphicFramePr>
            <a:graphicFrameLocks noGrp="1"/>
          </p:cNvGraphicFramePr>
          <p:nvPr>
            <p:extLst>
              <p:ext uri="{D42A27DB-BD31-4B8C-83A1-F6EECF244321}">
                <p14:modId xmlns:p14="http://schemas.microsoft.com/office/powerpoint/2010/main" val="2773510329"/>
              </p:ext>
            </p:extLst>
          </p:nvPr>
        </p:nvGraphicFramePr>
        <p:xfrm>
          <a:off x="205509" y="1425111"/>
          <a:ext cx="11810679" cy="1402080"/>
        </p:xfrm>
        <a:graphic>
          <a:graphicData uri="http://schemas.openxmlformats.org/drawingml/2006/table">
            <a:tbl>
              <a:tblPr firstRow="1" bandRow="1">
                <a:tableStyleId>{21E4AEA4-8DFA-4A89-87EB-49C32662AFE0}</a:tableStyleId>
              </a:tblPr>
              <a:tblGrid>
                <a:gridCol w="483423">
                  <a:extLst>
                    <a:ext uri="{9D8B030D-6E8A-4147-A177-3AD203B41FA5}">
                      <a16:colId xmlns:a16="http://schemas.microsoft.com/office/drawing/2014/main" val="664838577"/>
                    </a:ext>
                  </a:extLst>
                </a:gridCol>
                <a:gridCol w="5924810">
                  <a:extLst>
                    <a:ext uri="{9D8B030D-6E8A-4147-A177-3AD203B41FA5}">
                      <a16:colId xmlns:a16="http://schemas.microsoft.com/office/drawing/2014/main" val="1086095444"/>
                    </a:ext>
                  </a:extLst>
                </a:gridCol>
                <a:gridCol w="1427968">
                  <a:extLst>
                    <a:ext uri="{9D8B030D-6E8A-4147-A177-3AD203B41FA5}">
                      <a16:colId xmlns:a16="http://schemas.microsoft.com/office/drawing/2014/main" val="1544465941"/>
                    </a:ext>
                  </a:extLst>
                </a:gridCol>
                <a:gridCol w="1816274">
                  <a:extLst>
                    <a:ext uri="{9D8B030D-6E8A-4147-A177-3AD203B41FA5}">
                      <a16:colId xmlns:a16="http://schemas.microsoft.com/office/drawing/2014/main" val="3469824253"/>
                    </a:ext>
                  </a:extLst>
                </a:gridCol>
                <a:gridCol w="2158204">
                  <a:extLst>
                    <a:ext uri="{9D8B030D-6E8A-4147-A177-3AD203B41FA5}">
                      <a16:colId xmlns:a16="http://schemas.microsoft.com/office/drawing/2014/main" val="1827926826"/>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操作内容</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操作画面</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操作対象アカウント</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操作に利用するユーザ</a:t>
                      </a:r>
                      <a:r>
                        <a:rPr kumimoji="1" lang="en-US" altLang="ja-JP" sz="1600" dirty="0" smtClean="0">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ロール</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３</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上記申請の承認</a:t>
                      </a:r>
                      <a:endParaRPr kumimoji="1" lang="ja-JP" altLang="en-US" sz="1600" dirty="0">
                        <a:solidFill>
                          <a:srgbClr val="C00000"/>
                        </a:solidFill>
                        <a:latin typeface="Meiryo UI" panose="020B0604030504040204" pitchFamily="50" charset="-128"/>
                        <a:ea typeface="Meiryo UI" panose="020B0604030504040204" pitchFamily="50" charset="-128"/>
                      </a:endParaRPr>
                    </a:p>
                  </a:txBody>
                  <a:tcPr/>
                </a:tc>
                <a:tc>
                  <a:txBody>
                    <a:bodyPr/>
                    <a:lstStyle/>
                    <a:p>
                      <a:r>
                        <a:rPr kumimoji="1" lang="en-US" altLang="ja-JP" sz="1600" b="0" dirty="0" smtClean="0">
                          <a:solidFill>
                            <a:schemeClr val="accent4"/>
                          </a:solidFill>
                          <a:latin typeface="Meiryo UI" panose="020B0604030504040204" pitchFamily="50" charset="-128"/>
                          <a:ea typeface="Meiryo UI" panose="020B0604030504040204" pitchFamily="50" charset="-128"/>
                        </a:rPr>
                        <a:t>A-gate</a:t>
                      </a:r>
                    </a:p>
                    <a:p>
                      <a:r>
                        <a:rPr kumimoji="1" lang="ja-JP" altLang="en-US" sz="1600" b="0" dirty="0" smtClean="0">
                          <a:solidFill>
                            <a:schemeClr val="accent4"/>
                          </a:solidFill>
                          <a:latin typeface="Meiryo UI" panose="020B0604030504040204" pitchFamily="50" charset="-128"/>
                          <a:ea typeface="Meiryo UI" panose="020B0604030504040204" pitchFamily="50" charset="-128"/>
                        </a:rPr>
                        <a:t>ポータル</a:t>
                      </a:r>
                      <a:endParaRPr kumimoji="1" lang="ja-JP" altLang="en-US" sz="1600" b="0" dirty="0">
                        <a:solidFill>
                          <a:schemeClr val="accent4"/>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キー作成先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全体管理者、または</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個別管理者権限を持つ</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en-US" altLang="ja-JP" sz="1600" b="0" u="sng" dirty="0" smtClean="0">
                          <a:solidFill>
                            <a:schemeClr val="accent4"/>
                          </a:solidFill>
                          <a:latin typeface="Meiryo UI" panose="020B0604030504040204" pitchFamily="50" charset="-128"/>
                          <a:ea typeface="Meiryo UI" panose="020B0604030504040204" pitchFamily="50" charset="-128"/>
                        </a:rPr>
                        <a:t>A-gate</a:t>
                      </a:r>
                      <a:r>
                        <a:rPr kumimoji="1" lang="ja-JP" altLang="en-US" sz="1600" b="0" u="sng" dirty="0" smtClean="0">
                          <a:solidFill>
                            <a:schemeClr val="accent4"/>
                          </a:solidFill>
                          <a:latin typeface="Meiryo UI" panose="020B0604030504040204" pitchFamily="50" charset="-128"/>
                          <a:ea typeface="Meiryo UI" panose="020B0604030504040204" pitchFamily="50" charset="-128"/>
                        </a:rPr>
                        <a:t>ポータルユーザ</a:t>
                      </a:r>
                      <a:endParaRPr kumimoji="1" lang="ja-JP" altLang="en-US" sz="1600" b="0" u="sng" dirty="0">
                        <a:solidFill>
                          <a:schemeClr val="accent4"/>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34851967"/>
                  </a:ext>
                </a:extLst>
              </a:tr>
            </a:tbl>
          </a:graphicData>
        </a:graphic>
      </p:graphicFrame>
    </p:spTree>
    <p:extLst>
      <p:ext uri="{BB962C8B-B14F-4D97-AF65-F5344CB8AC3E}">
        <p14:creationId xmlns:p14="http://schemas.microsoft.com/office/powerpoint/2010/main" val="37643332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－４．</a:t>
            </a:r>
            <a:r>
              <a:rPr lang="en-US" altLang="ja-JP" dirty="0"/>
              <a:t>IAM</a:t>
            </a:r>
            <a:r>
              <a:rPr lang="ja-JP" altLang="en-US" dirty="0"/>
              <a:t>ポリシーの作成／キー作成対象の</a:t>
            </a:r>
            <a:r>
              <a:rPr lang="en-US" altLang="ja-JP" dirty="0"/>
              <a:t>IAM</a:t>
            </a:r>
            <a:r>
              <a:rPr lang="ja-JP" altLang="en-US" dirty="0"/>
              <a:t>ユーザへのアタッチ</a:t>
            </a:r>
            <a:endParaRPr lang="en-US" altLang="ja-JP" dirty="0" smtClean="0"/>
          </a:p>
        </p:txBody>
      </p:sp>
      <p:sp>
        <p:nvSpPr>
          <p:cNvPr id="12" name="正方形/長方形 11"/>
          <p:cNvSpPr/>
          <p:nvPr/>
        </p:nvSpPr>
        <p:spPr>
          <a:xfrm>
            <a:off x="172188" y="852504"/>
            <a:ext cx="11844000" cy="4401205"/>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■作業概要</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■作業手順</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（１）　</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当該キーに必要な権限を付与するため、</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ポリシーを作成しキー用の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ユーザにアタッチします。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権限の付与にあたる制約事項、および</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作用</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する検知修復の内容を次スライド以降に示します。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1273241619"/>
              </p:ext>
            </p:extLst>
          </p:nvPr>
        </p:nvGraphicFramePr>
        <p:xfrm>
          <a:off x="205509" y="1425111"/>
          <a:ext cx="11810679" cy="1279734"/>
        </p:xfrm>
        <a:graphic>
          <a:graphicData uri="http://schemas.openxmlformats.org/drawingml/2006/table">
            <a:tbl>
              <a:tblPr firstRow="1" bandRow="1">
                <a:tableStyleId>{21E4AEA4-8DFA-4A89-87EB-49C32662AFE0}</a:tableStyleId>
              </a:tblPr>
              <a:tblGrid>
                <a:gridCol w="483423">
                  <a:extLst>
                    <a:ext uri="{9D8B030D-6E8A-4147-A177-3AD203B41FA5}">
                      <a16:colId xmlns:a16="http://schemas.microsoft.com/office/drawing/2014/main" val="664838577"/>
                    </a:ext>
                  </a:extLst>
                </a:gridCol>
                <a:gridCol w="5924810">
                  <a:extLst>
                    <a:ext uri="{9D8B030D-6E8A-4147-A177-3AD203B41FA5}">
                      <a16:colId xmlns:a16="http://schemas.microsoft.com/office/drawing/2014/main" val="1086095444"/>
                    </a:ext>
                  </a:extLst>
                </a:gridCol>
                <a:gridCol w="1427968">
                  <a:extLst>
                    <a:ext uri="{9D8B030D-6E8A-4147-A177-3AD203B41FA5}">
                      <a16:colId xmlns:a16="http://schemas.microsoft.com/office/drawing/2014/main" val="1544465941"/>
                    </a:ext>
                  </a:extLst>
                </a:gridCol>
                <a:gridCol w="1816274">
                  <a:extLst>
                    <a:ext uri="{9D8B030D-6E8A-4147-A177-3AD203B41FA5}">
                      <a16:colId xmlns:a16="http://schemas.microsoft.com/office/drawing/2014/main" val="3469824253"/>
                    </a:ext>
                  </a:extLst>
                </a:gridCol>
                <a:gridCol w="2158204">
                  <a:extLst>
                    <a:ext uri="{9D8B030D-6E8A-4147-A177-3AD203B41FA5}">
                      <a16:colId xmlns:a16="http://schemas.microsoft.com/office/drawing/2014/main" val="1827926826"/>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操作内容</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操作画面</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操作対象アカウント</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操作に利用するユーザ</a:t>
                      </a:r>
                      <a:r>
                        <a:rPr kumimoji="1" lang="en-US" altLang="ja-JP" sz="1600" dirty="0" smtClean="0">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ロール</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４</a:t>
                      </a:r>
                      <a:endParaRPr kumimoji="1" lang="ja-JP" altLang="en-US" sz="160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ポリシーの作成／キー作成対象の</a:t>
                      </a:r>
                      <a:r>
                        <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ユーザへのアタッチ</a:t>
                      </a:r>
                      <a:endParaRPr kumimoji="1" lang="en-US" altLang="ja-JP" sz="1600" dirty="0" smtClean="0">
                        <a:solidFill>
                          <a:srgbClr val="C00000"/>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マネジメント</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コンソール</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キー作成先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p>
                  </a:txBody>
                  <a:tcPr/>
                </a:tc>
                <a:tc>
                  <a:txBody>
                    <a:bodyPr/>
                    <a:lstStyle/>
                    <a:p>
                      <a:r>
                        <a:rPr kumimoji="1" lang="ja-JP" altLang="en-US" sz="1600" b="0" u="none" dirty="0" smtClean="0">
                          <a:solidFill>
                            <a:schemeClr val="accent2">
                              <a:lumMod val="50000"/>
                            </a:schemeClr>
                          </a:solidFill>
                          <a:latin typeface="Meiryo UI" panose="020B0604030504040204" pitchFamily="50" charset="-128"/>
                          <a:ea typeface="Meiryo UI" panose="020B0604030504040204" pitchFamily="50" charset="-128"/>
                        </a:rPr>
                        <a:t>テナント管理ロール</a:t>
                      </a:r>
                      <a:endParaRPr kumimoji="1" lang="ja-JP" altLang="en-US" sz="1600" b="0" u="none"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46022823"/>
                  </a:ext>
                </a:extLst>
              </a:tr>
            </a:tbl>
          </a:graphicData>
        </a:graphic>
      </p:graphicFrame>
    </p:spTree>
    <p:extLst>
      <p:ext uri="{BB962C8B-B14F-4D97-AF65-F5344CB8AC3E}">
        <p14:creationId xmlns:p14="http://schemas.microsoft.com/office/powerpoint/2010/main" val="38498340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－４</a:t>
            </a:r>
            <a:r>
              <a:rPr lang="ja-JP" altLang="en-US" dirty="0"/>
              <a:t>．</a:t>
            </a:r>
            <a:r>
              <a:rPr lang="en-US" altLang="ja-JP" dirty="0"/>
              <a:t>IAM</a:t>
            </a:r>
            <a:r>
              <a:rPr lang="ja-JP" altLang="en-US" dirty="0"/>
              <a:t>ポリシーの作成／キー作成対象の</a:t>
            </a:r>
            <a:r>
              <a:rPr lang="en-US" altLang="ja-JP" dirty="0"/>
              <a:t>IAM</a:t>
            </a:r>
            <a:r>
              <a:rPr lang="ja-JP" altLang="en-US" dirty="0"/>
              <a:t>ユーザへのアタッチ</a:t>
            </a:r>
          </a:p>
        </p:txBody>
      </p:sp>
      <p:sp>
        <p:nvSpPr>
          <p:cNvPr id="12" name="正方形/長方形 11"/>
          <p:cNvSpPr/>
          <p:nvPr/>
        </p:nvSpPr>
        <p:spPr>
          <a:xfrm>
            <a:off x="172188" y="852504"/>
            <a:ext cx="11844000" cy="5693866"/>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制約事項</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アタッチ</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可能</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な</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ポリシー</a:t>
            </a:r>
            <a:endPar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管理ポリシーは（一部の</a:t>
            </a:r>
            <a:r>
              <a:rPr lang="en-US" altLang="ja-JP"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ReadOnly</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系のポリシーを除き）アタッチすることはできません。（例外登録可能です。）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　カスタム</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管理ポリシーの利用ルールは「１．</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ポリシーの作成」に則ります。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b="1" u="sng"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PermissionBoundary</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の付与</a:t>
            </a:r>
            <a:endPar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作成した</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ユーザには、</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規定の</a:t>
            </a:r>
            <a:r>
              <a:rPr lang="en-US" altLang="ja-JP"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PermissionBoundary</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ポリシーが付与されます。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当該ポリシーでは主に、利用可能リージョンを東京リージョンと大阪リージョンに限定するための制限、および、</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動作に必要なリソースの変更を防止する制限をかけています。</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840711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－４</a:t>
            </a:r>
            <a:r>
              <a:rPr lang="ja-JP" altLang="en-US" dirty="0"/>
              <a:t>．</a:t>
            </a:r>
            <a:r>
              <a:rPr lang="en-US" altLang="ja-JP" dirty="0"/>
              <a:t>IAM</a:t>
            </a:r>
            <a:r>
              <a:rPr lang="ja-JP" altLang="en-US" dirty="0"/>
              <a:t>ポリシーの作成／キー作成対象の</a:t>
            </a:r>
            <a:r>
              <a:rPr lang="en-US" altLang="ja-JP" dirty="0"/>
              <a:t>IAM</a:t>
            </a:r>
            <a:r>
              <a:rPr lang="ja-JP" altLang="en-US" dirty="0"/>
              <a:t>ユーザへのアタッチ</a:t>
            </a:r>
            <a:endParaRPr lang="en-US" altLang="ja-JP" dirty="0" smtClean="0"/>
          </a:p>
        </p:txBody>
      </p:sp>
      <p:sp>
        <p:nvSpPr>
          <p:cNvPr id="12" name="正方形/長方形 11"/>
          <p:cNvSpPr/>
          <p:nvPr/>
        </p:nvSpPr>
        <p:spPr>
          <a:xfrm>
            <a:off x="172188" y="852504"/>
            <a:ext cx="11844000" cy="4401205"/>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ポリシー違反検知修復のルール（１）</a:t>
            </a:r>
            <a:endParaRPr lang="en-US" altLang="ja-JP"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ポリシー違反の条件</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「１．</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ポリシーの作成」に抵触する</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ポリシーをアタッチした場合。</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修復処理の内容</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アタッチした</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ポリシーがデタッチされます。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例外登録の内容</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「１．</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ポリシーの作成」を参照ください。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069153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－４</a:t>
            </a:r>
            <a:r>
              <a:rPr lang="ja-JP" altLang="en-US" dirty="0"/>
              <a:t>．</a:t>
            </a:r>
            <a:r>
              <a:rPr lang="en-US" altLang="ja-JP" dirty="0"/>
              <a:t>IAM</a:t>
            </a:r>
            <a:r>
              <a:rPr lang="ja-JP" altLang="en-US" dirty="0"/>
              <a:t>ポリシーの作成／キー作成対象の</a:t>
            </a:r>
            <a:r>
              <a:rPr lang="en-US" altLang="ja-JP" dirty="0"/>
              <a:t>IAM</a:t>
            </a:r>
            <a:r>
              <a:rPr lang="ja-JP" altLang="en-US" dirty="0"/>
              <a:t>ユーザへのアタッチ</a:t>
            </a:r>
            <a:endParaRPr lang="en-US" altLang="ja-JP" dirty="0" smtClean="0"/>
          </a:p>
        </p:txBody>
      </p:sp>
      <p:sp>
        <p:nvSpPr>
          <p:cNvPr id="12" name="正方形/長方形 11"/>
          <p:cNvSpPr/>
          <p:nvPr/>
        </p:nvSpPr>
        <p:spPr>
          <a:xfrm>
            <a:off x="172188" y="852504"/>
            <a:ext cx="11844000" cy="5693866"/>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ポリシー違反検知修復のルール</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２</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ポリシー違反の条件</a:t>
            </a:r>
            <a:r>
              <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管理ポリシー（一部の</a:t>
            </a:r>
            <a:r>
              <a:rPr lang="en-US" altLang="ja-JP"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ReadOnly</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系のポリシーを除く）をアタッチした場合。</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修復処理の内容</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アタッチした</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ポリシーがデタッチされます。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例外登録の内容</a:t>
            </a:r>
            <a:r>
              <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下記を例外登録してください。</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例外登録対象の</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アカウント</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ID</a:t>
            </a: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ー</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当該アカウントで利用したい</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管理ポリシーの</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ARN</a:t>
            </a:r>
          </a:p>
          <a:p>
            <a:pPr fontAlgn="base">
              <a:spcBef>
                <a:spcPct val="0"/>
              </a:spcBef>
              <a:spcAft>
                <a:spcPct val="0"/>
              </a:spcAft>
            </a:pP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911871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４</a:t>
            </a:r>
            <a:r>
              <a:rPr lang="ja-JP" altLang="en-US" dirty="0" smtClean="0"/>
              <a:t>－５</a:t>
            </a:r>
            <a:r>
              <a:rPr lang="ja-JP" altLang="en-US" dirty="0"/>
              <a:t>．アクセスキーの追加作成、またはその他認証情報の</a:t>
            </a:r>
            <a:r>
              <a:rPr lang="ja-JP" altLang="en-US" dirty="0" smtClean="0"/>
              <a:t>作成</a:t>
            </a:r>
            <a:endParaRPr lang="ja-JP" altLang="en-US" dirty="0"/>
          </a:p>
        </p:txBody>
      </p:sp>
      <p:sp>
        <p:nvSpPr>
          <p:cNvPr id="12" name="正方形/長方形 11"/>
          <p:cNvSpPr/>
          <p:nvPr/>
        </p:nvSpPr>
        <p:spPr>
          <a:xfrm>
            <a:off x="172188" y="852504"/>
            <a:ext cx="11844000" cy="4401205"/>
          </a:xfrm>
          <a:prstGeom prst="rect">
            <a:avLst/>
          </a:prstGeom>
          <a:noFill/>
        </p:spPr>
        <p:txBody>
          <a:bodyPr wrap="square">
            <a:spAutoFit/>
          </a:bodyPr>
          <a:lstStyle/>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■作業概要</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b="1"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■作業手順</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（１）　</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作成した</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ユーザに対し、キーの追加作成、またはその他の認証情報を作成します。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（「１．</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キー</a:t>
            </a:r>
            <a:r>
              <a:rPr lang="ja-JP" altLang="en-US" sz="2800" dirty="0">
                <a:solidFill>
                  <a:schemeClr val="accent2">
                    <a:lumMod val="50000"/>
                  </a:schemeClr>
                </a:solidFill>
                <a:latin typeface="Meiryo UI" panose="020B0604030504040204" pitchFamily="50" charset="-128"/>
                <a:ea typeface="Meiryo UI" panose="020B0604030504040204" pitchFamily="50" charset="-128"/>
              </a:rPr>
              <a:t>作成対象の</a:t>
            </a:r>
            <a:r>
              <a:rPr lang="en-US" altLang="ja-JP" sz="2800" dirty="0">
                <a:solidFill>
                  <a:schemeClr val="accent2">
                    <a:lumMod val="50000"/>
                  </a:schemeClr>
                </a:solidFill>
                <a:latin typeface="Meiryo UI" panose="020B0604030504040204" pitchFamily="50" charset="-128"/>
                <a:ea typeface="Meiryo UI" panose="020B0604030504040204" pitchFamily="50" charset="-128"/>
              </a:rPr>
              <a:t>IAM</a:t>
            </a:r>
            <a:r>
              <a:rPr lang="ja-JP" altLang="en-US" sz="2800" dirty="0">
                <a:solidFill>
                  <a:schemeClr val="accent2">
                    <a:lumMod val="50000"/>
                  </a:schemeClr>
                </a:solidFill>
                <a:latin typeface="Meiryo UI" panose="020B0604030504040204" pitchFamily="50" charset="-128"/>
                <a:ea typeface="Meiryo UI" panose="020B0604030504040204" pitchFamily="50" charset="-128"/>
              </a:rPr>
              <a:t>ユーザの</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rPr>
              <a:t>作成」実施時に同時に作成されるアクセスキーも利用いただくことができます。</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1868230284"/>
              </p:ext>
            </p:extLst>
          </p:nvPr>
        </p:nvGraphicFramePr>
        <p:xfrm>
          <a:off x="205509" y="1425111"/>
          <a:ext cx="11810679" cy="1279734"/>
        </p:xfrm>
        <a:graphic>
          <a:graphicData uri="http://schemas.openxmlformats.org/drawingml/2006/table">
            <a:tbl>
              <a:tblPr firstRow="1" bandRow="1">
                <a:tableStyleId>{21E4AEA4-8DFA-4A89-87EB-49C32662AFE0}</a:tableStyleId>
              </a:tblPr>
              <a:tblGrid>
                <a:gridCol w="483423">
                  <a:extLst>
                    <a:ext uri="{9D8B030D-6E8A-4147-A177-3AD203B41FA5}">
                      <a16:colId xmlns:a16="http://schemas.microsoft.com/office/drawing/2014/main" val="664838577"/>
                    </a:ext>
                  </a:extLst>
                </a:gridCol>
                <a:gridCol w="5924810">
                  <a:extLst>
                    <a:ext uri="{9D8B030D-6E8A-4147-A177-3AD203B41FA5}">
                      <a16:colId xmlns:a16="http://schemas.microsoft.com/office/drawing/2014/main" val="1086095444"/>
                    </a:ext>
                  </a:extLst>
                </a:gridCol>
                <a:gridCol w="1427968">
                  <a:extLst>
                    <a:ext uri="{9D8B030D-6E8A-4147-A177-3AD203B41FA5}">
                      <a16:colId xmlns:a16="http://schemas.microsoft.com/office/drawing/2014/main" val="1544465941"/>
                    </a:ext>
                  </a:extLst>
                </a:gridCol>
                <a:gridCol w="1816274">
                  <a:extLst>
                    <a:ext uri="{9D8B030D-6E8A-4147-A177-3AD203B41FA5}">
                      <a16:colId xmlns:a16="http://schemas.microsoft.com/office/drawing/2014/main" val="3469824253"/>
                    </a:ext>
                  </a:extLst>
                </a:gridCol>
                <a:gridCol w="2158204">
                  <a:extLst>
                    <a:ext uri="{9D8B030D-6E8A-4147-A177-3AD203B41FA5}">
                      <a16:colId xmlns:a16="http://schemas.microsoft.com/office/drawing/2014/main" val="1827926826"/>
                    </a:ext>
                  </a:extLst>
                </a:gridCol>
              </a:tblGrid>
              <a:tr h="445853">
                <a:tc>
                  <a:txBody>
                    <a:bodyPr/>
                    <a:lstStyle/>
                    <a:p>
                      <a:r>
                        <a:rPr kumimoji="1" lang="en-US" altLang="ja-JP" sz="1600" dirty="0" smtClean="0">
                          <a:latin typeface="Meiryo UI" panose="020B0604030504040204" pitchFamily="50" charset="-128"/>
                          <a:ea typeface="Meiryo UI" panose="020B0604030504040204" pitchFamily="50" charset="-128"/>
                        </a:rPr>
                        <a:t>No,</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操作内容</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操作画面</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操作対象アカウント</a:t>
                      </a:r>
                      <a:endParaRPr kumimoji="1" lang="ja-JP" altLang="en-US" sz="1600" dirty="0">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latin typeface="Meiryo UI" panose="020B0604030504040204" pitchFamily="50" charset="-128"/>
                          <a:ea typeface="Meiryo UI" panose="020B0604030504040204" pitchFamily="50" charset="-128"/>
                        </a:rPr>
                        <a:t>操作に利用するユーザ</a:t>
                      </a:r>
                      <a:r>
                        <a:rPr kumimoji="1" lang="en-US" altLang="ja-JP" sz="1600" dirty="0" smtClean="0">
                          <a:latin typeface="Meiryo UI" panose="020B0604030504040204" pitchFamily="50" charset="-128"/>
                          <a:ea typeface="Meiryo UI" panose="020B0604030504040204" pitchFamily="50" charset="-128"/>
                        </a:rPr>
                        <a:t>/</a:t>
                      </a:r>
                      <a:r>
                        <a:rPr kumimoji="1" lang="ja-JP" altLang="en-US" sz="1600" dirty="0" smtClean="0">
                          <a:latin typeface="Meiryo UI" panose="020B0604030504040204" pitchFamily="50" charset="-128"/>
                          <a:ea typeface="Meiryo UI" panose="020B0604030504040204" pitchFamily="50" charset="-128"/>
                        </a:rPr>
                        <a:t>ロール</a:t>
                      </a:r>
                      <a:endParaRPr kumimoji="1" lang="ja-JP" altLang="en-US" sz="16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67374045"/>
                  </a:ext>
                </a:extLst>
              </a:tr>
              <a:tr h="700614">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５</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アクセスキーの追加作成、またはその他認証情報の作成</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マネジメント</a:t>
                      </a:r>
                      <a:endParaRPr kumimoji="1" lang="en-US" altLang="ja-JP" sz="16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b="0" dirty="0" smtClean="0">
                          <a:solidFill>
                            <a:schemeClr val="accent2">
                              <a:lumMod val="50000"/>
                            </a:schemeClr>
                          </a:solidFill>
                          <a:latin typeface="Meiryo UI" panose="020B0604030504040204" pitchFamily="50" charset="-128"/>
                          <a:ea typeface="Meiryo UI" panose="020B0604030504040204" pitchFamily="50" charset="-128"/>
                        </a:rPr>
                        <a:t>コンソール</a:t>
                      </a:r>
                      <a:endParaRPr kumimoji="1" lang="ja-JP" altLang="en-US" sz="16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キー作成先</a:t>
                      </a:r>
                      <a:endParaRPr kumimoji="1" lang="en-US" altLang="ja-JP" sz="160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600" dirty="0" smtClean="0">
                          <a:solidFill>
                            <a:schemeClr val="accent2">
                              <a:lumMod val="50000"/>
                            </a:schemeClr>
                          </a:solidFill>
                          <a:latin typeface="Meiryo UI" panose="020B0604030504040204" pitchFamily="50" charset="-128"/>
                          <a:ea typeface="Meiryo UI" panose="020B0604030504040204" pitchFamily="50" charset="-128"/>
                        </a:rPr>
                        <a:t>テナントアカウント</a:t>
                      </a:r>
                    </a:p>
                  </a:txBody>
                  <a:tcPr/>
                </a:tc>
                <a:tc>
                  <a:txBody>
                    <a:bodyPr/>
                    <a:lstStyle/>
                    <a:p>
                      <a:r>
                        <a:rPr kumimoji="1" lang="ja-JP" altLang="en-US" sz="1600" b="0" u="none" dirty="0" smtClean="0">
                          <a:solidFill>
                            <a:schemeClr val="accent2">
                              <a:lumMod val="50000"/>
                            </a:schemeClr>
                          </a:solidFill>
                          <a:latin typeface="Meiryo UI" panose="020B0604030504040204" pitchFamily="50" charset="-128"/>
                          <a:ea typeface="Meiryo UI" panose="020B0604030504040204" pitchFamily="50" charset="-128"/>
                        </a:rPr>
                        <a:t>テナント管理ロール</a:t>
                      </a:r>
                      <a:endParaRPr kumimoji="1" lang="ja-JP" altLang="en-US" sz="1600" b="0" u="none"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51037979"/>
                  </a:ext>
                </a:extLst>
              </a:tr>
            </a:tbl>
          </a:graphicData>
        </a:graphic>
      </p:graphicFrame>
    </p:spTree>
    <p:extLst>
      <p:ext uri="{BB962C8B-B14F-4D97-AF65-F5344CB8AC3E}">
        <p14:creationId xmlns:p14="http://schemas.microsoft.com/office/powerpoint/2010/main" val="21193429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en-US" altLang="ja-JP" sz="3600" b="1" dirty="0" smtClean="0">
                <a:latin typeface="Meiryo UI" panose="020B0604030504040204" pitchFamily="50" charset="-128"/>
                <a:ea typeface="Meiryo UI" panose="020B0604030504040204" pitchFamily="50" charset="-128"/>
              </a:rPr>
              <a:t>FAQ</a:t>
            </a:r>
            <a:endParaRPr kumimoji="1" lang="ja-JP" altLang="en-US"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191366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en-US" altLang="ja-JP" dirty="0" smtClean="0"/>
              <a:t>FAQ</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909144767"/>
              </p:ext>
            </p:extLst>
          </p:nvPr>
        </p:nvGraphicFramePr>
        <p:xfrm>
          <a:off x="402489" y="965850"/>
          <a:ext cx="11394399" cy="4226560"/>
        </p:xfrm>
        <a:graphic>
          <a:graphicData uri="http://schemas.openxmlformats.org/drawingml/2006/table">
            <a:tbl>
              <a:tblPr firstRow="1" bandRow="1">
                <a:tableStyleId>{21E4AEA4-8DFA-4A89-87EB-49C32662AFE0}</a:tableStyleId>
              </a:tblPr>
              <a:tblGrid>
                <a:gridCol w="603794">
                  <a:extLst>
                    <a:ext uri="{9D8B030D-6E8A-4147-A177-3AD203B41FA5}">
                      <a16:colId xmlns:a16="http://schemas.microsoft.com/office/drawing/2014/main" val="137099047"/>
                    </a:ext>
                  </a:extLst>
                </a:gridCol>
                <a:gridCol w="2199761">
                  <a:extLst>
                    <a:ext uri="{9D8B030D-6E8A-4147-A177-3AD203B41FA5}">
                      <a16:colId xmlns:a16="http://schemas.microsoft.com/office/drawing/2014/main" val="1202643488"/>
                    </a:ext>
                  </a:extLst>
                </a:gridCol>
                <a:gridCol w="8590844">
                  <a:extLst>
                    <a:ext uri="{9D8B030D-6E8A-4147-A177-3AD203B41FA5}">
                      <a16:colId xmlns:a16="http://schemas.microsoft.com/office/drawing/2014/main" val="912498628"/>
                    </a:ext>
                  </a:extLst>
                </a:gridCol>
              </a:tblGrid>
              <a:tr h="370840">
                <a:tc>
                  <a:txBody>
                    <a:bodyPr/>
                    <a:lstStyle/>
                    <a:p>
                      <a:r>
                        <a:rPr kumimoji="1" lang="ja-JP" altLang="en-US" sz="1400" b="0" dirty="0" smtClean="0">
                          <a:latin typeface="Meiryo UI" panose="020B0604030504040204" pitchFamily="50" charset="-128"/>
                          <a:ea typeface="Meiryo UI" panose="020B0604030504040204" pitchFamily="50" charset="-128"/>
                        </a:rPr>
                        <a:t>項番</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分類</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Question</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2781956"/>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1</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err="1" smtClean="0">
                          <a:latin typeface="Meiryo UI" panose="020B0604030504040204" pitchFamily="50" charset="-128"/>
                          <a:ea typeface="Meiryo UI" panose="020B0604030504040204" pitchFamily="50" charset="-128"/>
                        </a:rPr>
                        <a:t>PutObject</a:t>
                      </a:r>
                      <a:r>
                        <a:rPr kumimoji="1" lang="ja-JP" altLang="en-US" sz="1400" b="0" dirty="0" smtClean="0">
                          <a:latin typeface="Meiryo UI" panose="020B0604030504040204" pitchFamily="50" charset="-128"/>
                          <a:ea typeface="Meiryo UI" panose="020B0604030504040204" pitchFamily="50" charset="-128"/>
                        </a:rPr>
                        <a:t>権限の利用</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s3:PutObject</a:t>
                      </a:r>
                      <a:r>
                        <a:rPr kumimoji="1" lang="ja-JP" altLang="en-US" sz="1400" b="0" dirty="0" smtClean="0">
                          <a:latin typeface="Meiryo UI" panose="020B0604030504040204" pitchFamily="50" charset="-128"/>
                          <a:ea typeface="Meiryo UI" panose="020B0604030504040204" pitchFamily="50" charset="-128"/>
                        </a:rPr>
                        <a:t>用ポリシー（</a:t>
                      </a:r>
                      <a:r>
                        <a:rPr kumimoji="1" lang="en-US" altLang="ja-JP" sz="1400" b="0" dirty="0" smtClean="0">
                          <a:latin typeface="Meiryo UI" panose="020B0604030504040204" pitchFamily="50" charset="-128"/>
                          <a:ea typeface="Meiryo UI" panose="020B0604030504040204" pitchFamily="50" charset="-128"/>
                        </a:rPr>
                        <a:t>a-xxxx-xx-xx-xxxx-LimitedActions-S3PutObject0000</a:t>
                      </a:r>
                      <a:r>
                        <a:rPr kumimoji="1" lang="ja-JP" altLang="en-US" sz="1400" b="0" dirty="0" smtClean="0">
                          <a:latin typeface="Meiryo UI" panose="020B0604030504040204" pitchFamily="50" charset="-128"/>
                          <a:ea typeface="Meiryo UI" panose="020B0604030504040204" pitchFamily="50" charset="-128"/>
                        </a:rPr>
                        <a:t>）利用時に</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権限エラーが発生する</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66359822"/>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2</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66518605"/>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3</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90054775"/>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4</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en-US" altLang="ja-JP" sz="1400" b="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2823814"/>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5</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74898633"/>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6</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en-US" altLang="ja-JP" sz="1400" b="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2476848"/>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7</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21238426"/>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8</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en-US" altLang="ja-JP" sz="1400" b="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89632096"/>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9</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en-US" altLang="ja-JP" sz="1400" b="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992412828"/>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10</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en-US" altLang="ja-JP" sz="1400" b="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9085949"/>
                  </a:ext>
                </a:extLst>
              </a:tr>
            </a:tbl>
          </a:graphicData>
        </a:graphic>
      </p:graphicFrame>
    </p:spTree>
    <p:extLst>
      <p:ext uri="{BB962C8B-B14F-4D97-AF65-F5344CB8AC3E}">
        <p14:creationId xmlns:p14="http://schemas.microsoft.com/office/powerpoint/2010/main" val="23203116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en-US" altLang="ja-JP" dirty="0" smtClean="0"/>
              <a:t>【</a:t>
            </a:r>
            <a:r>
              <a:rPr lang="ja-JP" altLang="en-US" dirty="0" smtClean="0"/>
              <a:t>１</a:t>
            </a:r>
            <a:r>
              <a:rPr lang="en-US" altLang="ja-JP" dirty="0" smtClean="0"/>
              <a:t>】 s3:PutObject</a:t>
            </a:r>
            <a:r>
              <a:rPr lang="ja-JP" altLang="en-US" dirty="0" smtClean="0"/>
              <a:t>用ポリシー利用時に権限エラーが発生する</a:t>
            </a:r>
            <a:endParaRPr lang="en-US" altLang="ja-JP" dirty="0" smtClean="0"/>
          </a:p>
        </p:txBody>
      </p:sp>
      <p:sp>
        <p:nvSpPr>
          <p:cNvPr id="4" name="正方形/長方形 3"/>
          <p:cNvSpPr/>
          <p:nvPr/>
        </p:nvSpPr>
        <p:spPr>
          <a:xfrm>
            <a:off x="172188" y="852504"/>
            <a:ext cx="11844000" cy="4893647"/>
          </a:xfrm>
          <a:prstGeom prst="rect">
            <a:avLst/>
          </a:prstGeom>
          <a:noFill/>
        </p:spPr>
        <p:txBody>
          <a:bodyPr wrap="square">
            <a:spAutoFit/>
          </a:bodyPr>
          <a:lstStyle/>
          <a:p>
            <a:pPr fontAlgn="base">
              <a:spcBef>
                <a:spcPct val="0"/>
              </a:spcBef>
              <a:spcAft>
                <a:spcPct val="0"/>
              </a:spcAft>
            </a:pPr>
            <a:r>
              <a:rPr lang="ja-JP" altLang="en-US"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Q</a:t>
            </a:r>
          </a:p>
          <a:p>
            <a:pPr fontAlgn="base">
              <a:spcBef>
                <a:spcPct val="0"/>
              </a:spcBef>
              <a:spcAft>
                <a:spcPct val="0"/>
              </a:spcAft>
            </a:pP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サービス用の</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ロールにプリセットの</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s3:PutObject</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用ポリシー（ポリシー名：</a:t>
            </a:r>
            <a:r>
              <a:rPr lang="en-US" altLang="ja-JP"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a-xxxx-xx-xx-xxxx-LimitedActions-S3PutObject0000</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"x"</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はご利用環境によって可変））をアタッチして</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サービスを操作したところ、</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s3:PutObject</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の権限不足の旨のエラーが表示されます</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必要</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な対処を教えてください</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＜表示されるエラー</a:t>
            </a:r>
            <a:r>
              <a:rPr lang="ja-JP" altLang="en-US" sz="24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a:t>
            </a:r>
            <a:endPar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エラー</a:t>
            </a:r>
            <a:r>
              <a:rPr lang="ja-JP" altLang="en-US"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An error occurred (</a:t>
            </a:r>
            <a:r>
              <a:rPr lang="en-US" altLang="ja-JP" sz="2400" dirty="0" err="1">
                <a:solidFill>
                  <a:schemeClr val="accent4"/>
                </a:solidFill>
                <a:latin typeface="Meiryo UI" panose="020B0604030504040204" pitchFamily="50" charset="-128"/>
                <a:ea typeface="Meiryo UI" panose="020B0604030504040204" pitchFamily="50" charset="-128"/>
                <a:cs typeface="Meiryo UI" panose="020B0604030504040204" pitchFamily="50" charset="-128"/>
              </a:rPr>
              <a:t>AccessDeniedException</a:t>
            </a:r>
            <a:r>
              <a:rPr lang="en-US" altLang="ja-JP"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 when calling the </a:t>
            </a:r>
            <a:r>
              <a:rPr lang="en-US" altLang="ja-JP" sz="2400" dirty="0" err="1">
                <a:solidFill>
                  <a:schemeClr val="accent4"/>
                </a:solidFill>
                <a:latin typeface="Meiryo UI" panose="020B0604030504040204" pitchFamily="50" charset="-128"/>
                <a:ea typeface="Meiryo UI" panose="020B0604030504040204" pitchFamily="50" charset="-128"/>
                <a:cs typeface="Meiryo UI" panose="020B0604030504040204" pitchFamily="50" charset="-128"/>
              </a:rPr>
              <a:t>PutObject</a:t>
            </a:r>
            <a:r>
              <a:rPr lang="en-US" altLang="ja-JP"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operation</a:t>
            </a:r>
          </a:p>
          <a:p>
            <a:pPr fontAlgn="base">
              <a:spcBef>
                <a:spcPct val="0"/>
              </a:spcBef>
              <a:spcAft>
                <a:spcPct val="0"/>
              </a:spcAft>
            </a:pP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一部の</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サービスでは、上記アクション名の箇所が直接</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PutObject</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と表示されず</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内部的</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a:t>
            </a:r>
            <a:r>
              <a:rPr lang="en-US" altLang="ja-JP" sz="2400" dirty="0" err="1">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PutObject</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を実行している別</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のアクション名</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（例：</a:t>
            </a:r>
            <a:r>
              <a:rPr lang="en-US" altLang="ja-JP" sz="24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StartQueryExecution</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（本例は</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Athena</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のアクション））が表示されることがあります</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546508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en-US" altLang="ja-JP" dirty="0" smtClean="0"/>
              <a:t>【</a:t>
            </a:r>
            <a:r>
              <a:rPr lang="ja-JP" altLang="en-US" dirty="0" smtClean="0"/>
              <a:t>１</a:t>
            </a:r>
            <a:r>
              <a:rPr lang="en-US" altLang="ja-JP" dirty="0" smtClean="0"/>
              <a:t>】 s3:PutObject</a:t>
            </a:r>
            <a:r>
              <a:rPr lang="ja-JP" altLang="en-US" dirty="0" smtClean="0"/>
              <a:t>用ポリシー利用時に権限エラーが発生する</a:t>
            </a:r>
            <a:endParaRPr lang="en-US" altLang="ja-JP" dirty="0" smtClean="0"/>
          </a:p>
        </p:txBody>
      </p:sp>
      <p:sp>
        <p:nvSpPr>
          <p:cNvPr id="4" name="正方形/長方形 3"/>
          <p:cNvSpPr/>
          <p:nvPr/>
        </p:nvSpPr>
        <p:spPr>
          <a:xfrm>
            <a:off x="172188" y="852504"/>
            <a:ext cx="11844000" cy="4524315"/>
          </a:xfrm>
          <a:prstGeom prst="rect">
            <a:avLst/>
          </a:prstGeom>
          <a:noFill/>
        </p:spPr>
        <p:txBody>
          <a:bodyPr wrap="square">
            <a:spAutoFit/>
          </a:bodyPr>
          <a:lstStyle/>
          <a:p>
            <a:pPr fontAlgn="base">
              <a:spcBef>
                <a:spcPct val="0"/>
              </a:spcBef>
              <a:spcAft>
                <a:spcPct val="0"/>
              </a:spcAft>
            </a:pPr>
            <a:r>
              <a:rPr lang="ja-JP" altLang="en-US"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Answer</a:t>
            </a:r>
          </a:p>
          <a:p>
            <a:pPr fontAlgn="base">
              <a:spcBef>
                <a:spcPct val="0"/>
              </a:spcBef>
              <a:spcAft>
                <a:spcPct val="0"/>
              </a:spcAft>
            </a:pPr>
            <a:r>
              <a:rPr lang="ja-JP" altLang="en-US"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＜本事象の原因＞</a:t>
            </a:r>
            <a:endParaRPr lang="en-US" altLang="ja-JP" sz="24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fontAlgn="base">
              <a:spcBef>
                <a:spcPct val="0"/>
              </a:spcBef>
              <a:spcAft>
                <a:spcPct val="0"/>
              </a:spcAft>
              <a:buFont typeface="Wingdings" panose="05000000000000000000" pitchFamily="2" charset="2"/>
              <a:buChar char="ü"/>
            </a:pP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s3:PutObject</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権限は、</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API</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CLI</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コマンド含む）実行時のオプションでオブジェクト</a:t>
            </a:r>
            <a:r>
              <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ACL</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の指定が可能であり、当該オプションの指定方法によってはパブリック公開や他アカウントへのアクセス許可を設定することができます</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fontAlgn="base">
              <a:spcBef>
                <a:spcPct val="0"/>
              </a:spcBef>
              <a:spcAft>
                <a:spcPct val="0"/>
              </a:spcAft>
              <a:buFont typeface="Wingdings" panose="05000000000000000000" pitchFamily="2" charset="2"/>
              <a:buChar char="ü"/>
            </a:pP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fontAlgn="base">
              <a:spcBef>
                <a:spcPct val="0"/>
              </a:spcBef>
              <a:spcAft>
                <a:spcPct val="0"/>
              </a:spcAft>
              <a:buFont typeface="Wingdings" panose="05000000000000000000" pitchFamily="2" charset="2"/>
              <a:buChar char="ü"/>
            </a:pP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のプリセットの</a:t>
            </a:r>
            <a:r>
              <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s3:PutObject</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用ポリシーでは、上記による情報漏洩リスクへの対策として</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、当該オブジェクトに対し、</a:t>
            </a:r>
            <a:r>
              <a:rPr lang="ja-JP" altLang="en-US" sz="2400"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他アカウントの</a:t>
            </a:r>
            <a:r>
              <a:rPr lang="ja-JP" altLang="en-US"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利用者</a:t>
            </a:r>
            <a:r>
              <a:rPr lang="ja-JP" altLang="en-US" sz="2400"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がアクセス可能となる</a:t>
            </a:r>
            <a:r>
              <a:rPr lang="en-US" altLang="ja-JP" sz="2400"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ACL</a:t>
            </a:r>
            <a:r>
              <a:rPr lang="ja-JP" altLang="en-US"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が付与できないよう、</a:t>
            </a:r>
            <a:r>
              <a:rPr lang="en-US" altLang="ja-JP"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s3:PutObject</a:t>
            </a:r>
            <a:r>
              <a:rPr lang="ja-JP" altLang="en-US"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の実行方法に制限を掛けて許可</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をしております</a:t>
            </a: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fontAlgn="base">
              <a:spcBef>
                <a:spcPct val="0"/>
              </a:spcBef>
              <a:spcAft>
                <a:spcPct val="0"/>
              </a:spcAft>
              <a:buFont typeface="Wingdings" panose="05000000000000000000" pitchFamily="2" charset="2"/>
              <a:buChar char="ü"/>
            </a:pP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fontAlgn="base">
              <a:spcBef>
                <a:spcPct val="0"/>
              </a:spcBef>
              <a:spcAft>
                <a:spcPct val="0"/>
              </a:spcAft>
              <a:buFont typeface="Wingdings" panose="05000000000000000000" pitchFamily="2" charset="2"/>
              <a:buChar char="ü"/>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しかし</a:t>
            </a:r>
            <a:r>
              <a:rPr lang="ja-JP" altLang="en-US" sz="24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一部の</a:t>
            </a:r>
            <a:r>
              <a:rPr lang="en-US" altLang="ja-JP"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AWS</a:t>
            </a:r>
            <a:r>
              <a:rPr lang="ja-JP" altLang="en-US"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サービスでは本制限に抵触する形で</a:t>
            </a:r>
            <a:r>
              <a:rPr lang="en-US" altLang="ja-JP"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S3</a:t>
            </a:r>
            <a:r>
              <a:rPr lang="ja-JP" altLang="en-US"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バケットへの情報の出力が行われる（</a:t>
            </a:r>
            <a:r>
              <a:rPr lang="en-US" altLang="ja-JP"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s3:PutObject</a:t>
            </a:r>
            <a:r>
              <a:rPr lang="ja-JP" altLang="en-US" sz="2400"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が実行される）ケースがあり、その場合に本事象が発生いたします</a:t>
            </a:r>
            <a:r>
              <a:rPr lang="ja-JP" altLang="en-US" sz="2400"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400"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82045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１．</a:t>
            </a:r>
            <a:r>
              <a:rPr lang="en-US" altLang="ja-JP" dirty="0" smtClean="0"/>
              <a:t>IAM</a:t>
            </a:r>
            <a:r>
              <a:rPr lang="ja-JP" altLang="en-US" dirty="0"/>
              <a:t>ポリシーの</a:t>
            </a:r>
            <a:r>
              <a:rPr lang="ja-JP" altLang="en-US" dirty="0" smtClean="0"/>
              <a:t>作成：できること</a:t>
            </a:r>
            <a:endParaRPr lang="en-US" altLang="ja-JP" dirty="0" smtClean="0"/>
          </a:p>
        </p:txBody>
      </p:sp>
      <p:sp>
        <p:nvSpPr>
          <p:cNvPr id="12" name="正方形/長方形 11"/>
          <p:cNvSpPr/>
          <p:nvPr/>
        </p:nvSpPr>
        <p:spPr>
          <a:xfrm>
            <a:off x="172188" y="852504"/>
            <a:ext cx="11844000" cy="1815882"/>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できること</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テナントアカウントに</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カスタマー</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管理ポリシー</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を作成することが</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できます。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本作業</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a:t>
            </a:r>
            <a:r>
              <a:rPr lang="ja-JP" altLang="en-US" sz="2800" b="1" u="sng" dirty="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テナント管理ロール</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でのみ実施することが</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できます。</a:t>
            </a:r>
            <a:endPar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0392504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en-US" altLang="ja-JP" dirty="0" smtClean="0"/>
              <a:t>【</a:t>
            </a:r>
            <a:r>
              <a:rPr lang="ja-JP" altLang="en-US" dirty="0" smtClean="0"/>
              <a:t>１</a:t>
            </a:r>
            <a:r>
              <a:rPr lang="en-US" altLang="ja-JP" dirty="0" smtClean="0"/>
              <a:t>】 s3:PutObject</a:t>
            </a:r>
            <a:r>
              <a:rPr lang="ja-JP" altLang="en-US" dirty="0" smtClean="0"/>
              <a:t>用ポリシー利用時に権限エラーが発生する</a:t>
            </a:r>
            <a:endParaRPr lang="en-US" altLang="ja-JP" dirty="0" smtClean="0"/>
          </a:p>
        </p:txBody>
      </p:sp>
      <p:sp>
        <p:nvSpPr>
          <p:cNvPr id="4" name="正方形/長方形 3"/>
          <p:cNvSpPr/>
          <p:nvPr/>
        </p:nvSpPr>
        <p:spPr>
          <a:xfrm>
            <a:off x="172188" y="852504"/>
            <a:ext cx="11844000" cy="1200329"/>
          </a:xfrm>
          <a:prstGeom prst="rect">
            <a:avLst/>
          </a:prstGeom>
          <a:noFill/>
        </p:spPr>
        <p:txBody>
          <a:bodyPr wrap="square">
            <a:spAutoFit/>
          </a:bodyPr>
          <a:lstStyle/>
          <a:p>
            <a:pPr fontAlgn="base">
              <a:spcBef>
                <a:spcPct val="0"/>
              </a:spcBef>
              <a:spcAft>
                <a:spcPct val="0"/>
              </a:spcAft>
            </a:pPr>
            <a:r>
              <a:rPr lang="ja-JP" altLang="en-US" sz="24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＜推奨する対処＞</a:t>
            </a:r>
            <a:endParaRPr lang="en-US" altLang="ja-JP" sz="24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以下の手順にて対処いただくことを推奨致します。</a:t>
            </a: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4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2554538236"/>
              </p:ext>
            </p:extLst>
          </p:nvPr>
        </p:nvGraphicFramePr>
        <p:xfrm>
          <a:off x="396988" y="1849631"/>
          <a:ext cx="11394399" cy="3723640"/>
        </p:xfrm>
        <a:graphic>
          <a:graphicData uri="http://schemas.openxmlformats.org/drawingml/2006/table">
            <a:tbl>
              <a:tblPr firstRow="1" bandRow="1">
                <a:tableStyleId>{21E4AEA4-8DFA-4A89-87EB-49C32662AFE0}</a:tableStyleId>
              </a:tblPr>
              <a:tblGrid>
                <a:gridCol w="603794">
                  <a:extLst>
                    <a:ext uri="{9D8B030D-6E8A-4147-A177-3AD203B41FA5}">
                      <a16:colId xmlns:a16="http://schemas.microsoft.com/office/drawing/2014/main" val="137099047"/>
                    </a:ext>
                  </a:extLst>
                </a:gridCol>
                <a:gridCol w="2701974">
                  <a:extLst>
                    <a:ext uri="{9D8B030D-6E8A-4147-A177-3AD203B41FA5}">
                      <a16:colId xmlns:a16="http://schemas.microsoft.com/office/drawing/2014/main" val="1202643488"/>
                    </a:ext>
                  </a:extLst>
                </a:gridCol>
                <a:gridCol w="8088631">
                  <a:extLst>
                    <a:ext uri="{9D8B030D-6E8A-4147-A177-3AD203B41FA5}">
                      <a16:colId xmlns:a16="http://schemas.microsoft.com/office/drawing/2014/main" val="912498628"/>
                    </a:ext>
                  </a:extLst>
                </a:gridCol>
              </a:tblGrid>
              <a:tr h="370840">
                <a:tc>
                  <a:txBody>
                    <a:bodyPr/>
                    <a:lstStyle/>
                    <a:p>
                      <a:r>
                        <a:rPr kumimoji="1" lang="ja-JP" altLang="en-US" sz="1400" b="0" dirty="0" smtClean="0">
                          <a:latin typeface="Meiryo UI" panose="020B0604030504040204" pitchFamily="50" charset="-128"/>
                          <a:ea typeface="Meiryo UI" panose="020B0604030504040204" pitchFamily="50" charset="-128"/>
                        </a:rPr>
                        <a:t>手順</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概要</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手順</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2781956"/>
                  </a:ext>
                </a:extLst>
              </a:tr>
              <a:tr h="370840">
                <a:tc>
                  <a:txBody>
                    <a:bodyPr/>
                    <a:lstStyle/>
                    <a:p>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1</a:t>
                      </a:r>
                      <a:endParaRPr kumimoji="1" lang="ja-JP" altLang="en-US" sz="14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s3:PutObject</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の例外登録</a:t>
                      </a:r>
                      <a:endParaRPr kumimoji="1" lang="ja-JP" altLang="en-US" sz="14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a:t>
                      </a:r>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IAM_IAM</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ロールへのポリシー（カスタマー管理ポリシー）のアタッチ、更新」の例外にて、</a:t>
                      </a:r>
                      <a:endPar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s3:PutObject</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を例外登録します。</a:t>
                      </a:r>
                      <a:endParaRPr kumimoji="1" lang="ja-JP" altLang="en-US" sz="1400" b="0"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66359822"/>
                  </a:ext>
                </a:extLst>
              </a:tr>
              <a:tr h="370840">
                <a:tc>
                  <a:txBody>
                    <a:bodyPr/>
                    <a:lstStyle/>
                    <a:p>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2</a:t>
                      </a:r>
                      <a:endParaRPr kumimoji="1" lang="ja-JP" altLang="en-US" sz="14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s3:PutObject</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を許可する</a:t>
                      </a:r>
                      <a:endPar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ポリシーの作成</a:t>
                      </a:r>
                      <a:endParaRPr kumimoji="1" lang="ja-JP" altLang="en-US" sz="14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s3:PutObject</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を許可する</a:t>
                      </a:r>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ポリシーを作成します。</a:t>
                      </a:r>
                      <a:endPar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この時、</a:t>
                      </a:r>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Condition</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句では</a:t>
                      </a:r>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ACL</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を指定するオプションに関する制限は掛けずに作成します。</a:t>
                      </a:r>
                      <a:endParaRPr kumimoji="1" lang="ja-JP" altLang="en-US" sz="1400" b="0"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66518605"/>
                  </a:ext>
                </a:extLst>
              </a:tr>
              <a:tr h="370840">
                <a:tc>
                  <a:txBody>
                    <a:bodyPr/>
                    <a:lstStyle/>
                    <a:p>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3</a:t>
                      </a:r>
                      <a:endParaRPr kumimoji="1" lang="ja-JP" altLang="en-US" sz="14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（２）で作成した</a:t>
                      </a:r>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ポリシーの</a:t>
                      </a:r>
                      <a:endPar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アタッチ</a:t>
                      </a:r>
                      <a:endParaRPr kumimoji="1" lang="ja-JP" altLang="en-US" sz="14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前手順で作成した</a:t>
                      </a:r>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ポリシーを、必要な</a:t>
                      </a:r>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ロールにアタッチします。</a:t>
                      </a:r>
                      <a:endParaRPr kumimoji="1" lang="ja-JP" altLang="en-US" sz="1400" b="0" dirty="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90054775"/>
                  </a:ext>
                </a:extLst>
              </a:tr>
              <a:tr h="370840">
                <a:tc>
                  <a:txBody>
                    <a:bodyPr/>
                    <a:lstStyle/>
                    <a:p>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4</a:t>
                      </a:r>
                      <a:endParaRPr kumimoji="1" lang="ja-JP" altLang="en-US" sz="14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動作確認・例外登録の削除</a:t>
                      </a:r>
                      <a:endParaRPr kumimoji="1" lang="ja-JP" altLang="en-US" sz="1400" b="0" dirty="0">
                        <a:solidFill>
                          <a:schemeClr val="accent2">
                            <a:lumMod val="50000"/>
                          </a:schemeClr>
                        </a:solidFill>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前手順で作成した</a:t>
                      </a:r>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ロールで、エラーが再現しないことを確認します。確認がとれたら、</a:t>
                      </a:r>
                      <a:endPar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endParaRPr>
                    </a:p>
                    <a:p>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（１）で実施した</a:t>
                      </a:r>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3:PutObject</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の例外登録を削除します。例外登録を削除した後は以下にご注意下さい。</a:t>
                      </a:r>
                      <a:endPar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endParaRPr>
                    </a:p>
                    <a:p>
                      <a:endPar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例外登録削除後に（２）で作成した</a:t>
                      </a:r>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ポリシーの更新を行うと、検知修復の条件に抵触したと見なされ</a:t>
                      </a:r>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ロールからデタッチされます。そのため、例外登録削除後は当該</a:t>
                      </a:r>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ポリシーの更新は行わないでください。</a:t>
                      </a:r>
                      <a:endPar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endPar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当該</a:t>
                      </a:r>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ポリシーは、例外登録削除後は他の</a:t>
                      </a:r>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ロールにアタッチすることはできません。異なる</a:t>
                      </a:r>
                      <a:r>
                        <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rPr>
                        <a:t>IAM</a:t>
                      </a:r>
                      <a:r>
                        <a:rPr kumimoji="1" lang="ja-JP" altLang="en-US" sz="1400" b="0" dirty="0" smtClean="0">
                          <a:solidFill>
                            <a:schemeClr val="accent2">
                              <a:lumMod val="50000"/>
                            </a:schemeClr>
                          </a:solidFill>
                          <a:latin typeface="Meiryo UI" panose="020B0604030504040204" pitchFamily="50" charset="-128"/>
                          <a:ea typeface="Meiryo UI" panose="020B0604030504040204" pitchFamily="50" charset="-128"/>
                        </a:rPr>
                        <a:t>ロールにアタッチする必要が生じた場合は、再度（１）の例外登録を行ってからアタッチしてください。</a:t>
                      </a:r>
                      <a:endParaRPr kumimoji="1" lang="en-US" altLang="ja-JP" sz="1400" b="0" dirty="0" smtClean="0">
                        <a:solidFill>
                          <a:schemeClr val="accent2">
                            <a:lumMod val="50000"/>
                          </a:schemeClr>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2823814"/>
                  </a:ext>
                </a:extLst>
              </a:tr>
            </a:tbl>
          </a:graphicData>
        </a:graphic>
      </p:graphicFrame>
    </p:spTree>
    <p:extLst>
      <p:ext uri="{BB962C8B-B14F-4D97-AF65-F5344CB8AC3E}">
        <p14:creationId xmlns:p14="http://schemas.microsoft.com/office/powerpoint/2010/main" val="19215949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rmAutofit/>
          </a:bodyPr>
          <a:lstStyle/>
          <a:p>
            <a:r>
              <a:rPr kumimoji="1" lang="ja-JP" altLang="en-US" sz="3600" b="1" dirty="0" smtClean="0">
                <a:latin typeface="Meiryo UI" panose="020B0604030504040204" pitchFamily="50" charset="-128"/>
                <a:ea typeface="Meiryo UI" panose="020B0604030504040204" pitchFamily="50" charset="-128"/>
              </a:rPr>
              <a:t>変更履歴</a:t>
            </a:r>
            <a:endParaRPr kumimoji="1" lang="ja-JP" altLang="en-US" sz="36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835947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変更</a:t>
            </a:r>
            <a:r>
              <a:rPr lang="ja-JP" altLang="en-US" dirty="0" smtClean="0"/>
              <a:t>履歴</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490232053"/>
              </p:ext>
            </p:extLst>
          </p:nvPr>
        </p:nvGraphicFramePr>
        <p:xfrm>
          <a:off x="402489" y="965850"/>
          <a:ext cx="11461264" cy="4912360"/>
        </p:xfrm>
        <a:graphic>
          <a:graphicData uri="http://schemas.openxmlformats.org/drawingml/2006/table">
            <a:tbl>
              <a:tblPr firstRow="1" bandRow="1">
                <a:tableStyleId>{21E4AEA4-8DFA-4A89-87EB-49C32662AFE0}</a:tableStyleId>
              </a:tblPr>
              <a:tblGrid>
                <a:gridCol w="547080">
                  <a:extLst>
                    <a:ext uri="{9D8B030D-6E8A-4147-A177-3AD203B41FA5}">
                      <a16:colId xmlns:a16="http://schemas.microsoft.com/office/drawing/2014/main" val="137099047"/>
                    </a:ext>
                  </a:extLst>
                </a:gridCol>
                <a:gridCol w="597877">
                  <a:extLst>
                    <a:ext uri="{9D8B030D-6E8A-4147-A177-3AD203B41FA5}">
                      <a16:colId xmlns:a16="http://schemas.microsoft.com/office/drawing/2014/main" val="1202643488"/>
                    </a:ext>
                  </a:extLst>
                </a:gridCol>
                <a:gridCol w="9179169">
                  <a:extLst>
                    <a:ext uri="{9D8B030D-6E8A-4147-A177-3AD203B41FA5}">
                      <a16:colId xmlns:a16="http://schemas.microsoft.com/office/drawing/2014/main" val="912498628"/>
                    </a:ext>
                  </a:extLst>
                </a:gridCol>
                <a:gridCol w="1137138">
                  <a:extLst>
                    <a:ext uri="{9D8B030D-6E8A-4147-A177-3AD203B41FA5}">
                      <a16:colId xmlns:a16="http://schemas.microsoft.com/office/drawing/2014/main" val="593561885"/>
                    </a:ext>
                  </a:extLst>
                </a:gridCol>
              </a:tblGrid>
              <a:tr h="370840">
                <a:tc>
                  <a:txBody>
                    <a:bodyPr/>
                    <a:lstStyle/>
                    <a:p>
                      <a:r>
                        <a:rPr kumimoji="1" lang="ja-JP" altLang="en-US" sz="1400" b="0" dirty="0" smtClean="0"/>
                        <a:t>項番</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err="1" smtClean="0"/>
                        <a:t>Ver</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t>修正内容</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t>修正日</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2781956"/>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1</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1.00</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初版制定</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2020/6</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66359822"/>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2</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1.01</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スライド「</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ロールを作るまでの大まかな流れ」の誤記を修正</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2020/7</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66518605"/>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3</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1.02</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ユーザ用の</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グループ・ロールの作成の開放に伴う操作手順の追記</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2020/11</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90054775"/>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4</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1.02</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a:t>
                      </a:r>
                      <a:r>
                        <a:rPr kumimoji="1" lang="en-US" altLang="ja-JP" sz="1400" b="0" dirty="0" smtClean="0">
                          <a:latin typeface="Meiryo UI" panose="020B0604030504040204" pitchFamily="50" charset="-128"/>
                          <a:ea typeface="Meiryo UI" panose="020B0604030504040204" pitchFamily="50" charset="-128"/>
                        </a:rPr>
                        <a:t>a-xxxx-xx-xx-xxxx-SunoS3PutObject0000</a:t>
                      </a:r>
                      <a:r>
                        <a:rPr kumimoji="1" lang="ja-JP" altLang="en-US" sz="1400" b="0" dirty="0" smtClean="0">
                          <a:latin typeface="Meiryo UI" panose="020B0604030504040204" pitchFamily="50" charset="-128"/>
                          <a:ea typeface="Meiryo UI" panose="020B0604030504040204" pitchFamily="50" charset="-128"/>
                        </a:rPr>
                        <a:t>」の利用の開放に伴う追記</a:t>
                      </a:r>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2020/11</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2823814"/>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5</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1.03</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グループからのスイッチロール先の例外登録が、</a:t>
                      </a:r>
                      <a:r>
                        <a:rPr kumimoji="1" lang="en-US" altLang="ja-JP" sz="1400" b="0" dirty="0" smtClean="0">
                          <a:latin typeface="Meiryo UI" panose="020B0604030504040204" pitchFamily="50" charset="-128"/>
                          <a:ea typeface="Meiryo UI" panose="020B0604030504040204" pitchFamily="50" charset="-128"/>
                        </a:rPr>
                        <a:t>A-gate</a:t>
                      </a:r>
                      <a:r>
                        <a:rPr kumimoji="1" lang="ja-JP" altLang="en-US" sz="1400" b="0" dirty="0" smtClean="0">
                          <a:latin typeface="Meiryo UI" panose="020B0604030504040204" pitchFamily="50" charset="-128"/>
                          <a:ea typeface="Meiryo UI" panose="020B0604030504040204" pitchFamily="50" charset="-128"/>
                        </a:rPr>
                        <a:t>ポータルから実施できるようになったことに伴う修正</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2020/12</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74898633"/>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6</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1.04</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グループからのスイッチロール先の例外登録要否に関する仕様変更の反映</a:t>
                      </a:r>
                      <a:endParaRPr kumimoji="1" lang="en-US" altLang="ja-JP" sz="1400" b="0" dirty="0" smtClean="0">
                        <a:latin typeface="Meiryo UI" panose="020B0604030504040204" pitchFamily="50" charset="-128"/>
                        <a:ea typeface="Meiryo UI" panose="020B0604030504040204" pitchFamily="50" charset="-128"/>
                      </a:endParaRPr>
                    </a:p>
                    <a:p>
                      <a:r>
                        <a:rPr kumimoji="1" lang="en-US" altLang="ja-JP" sz="1400" b="0" dirty="0" smtClean="0">
                          <a:latin typeface="Meiryo UI" panose="020B0604030504040204" pitchFamily="50" charset="-128"/>
                          <a:ea typeface="Meiryo UI" panose="020B0604030504040204" pitchFamily="50" charset="-128"/>
                        </a:rPr>
                        <a:t>【</a:t>
                      </a:r>
                      <a:r>
                        <a:rPr kumimoji="1" lang="ja-JP" altLang="en-US" sz="1400" b="0" dirty="0" smtClean="0">
                          <a:latin typeface="Meiryo UI" panose="020B0604030504040204" pitchFamily="50" charset="-128"/>
                          <a:ea typeface="Meiryo UI" panose="020B0604030504040204" pitchFamily="50" charset="-128"/>
                        </a:rPr>
                        <a:t>修正前</a:t>
                      </a:r>
                      <a:r>
                        <a:rPr kumimoji="1" lang="en-US" altLang="ja-JP" sz="1400" b="0" dirty="0" smtClean="0">
                          <a:latin typeface="Meiryo UI" panose="020B0604030504040204" pitchFamily="50" charset="-128"/>
                          <a:ea typeface="Meiryo UI" panose="020B0604030504040204" pitchFamily="50" charset="-128"/>
                        </a:rPr>
                        <a:t>】</a:t>
                      </a:r>
                      <a:br>
                        <a:rPr kumimoji="1" lang="en-US" altLang="ja-JP" sz="1400" b="0" dirty="0" smtClean="0">
                          <a:latin typeface="Meiryo UI" panose="020B0604030504040204" pitchFamily="50" charset="-128"/>
                          <a:ea typeface="Meiryo UI" panose="020B0604030504040204" pitchFamily="50" charset="-128"/>
                        </a:rPr>
                      </a:br>
                      <a:r>
                        <a:rPr kumimoji="1" lang="ja-JP" altLang="en-US" sz="1400" b="0" dirty="0" smtClean="0">
                          <a:latin typeface="Meiryo UI" panose="020B0604030504040204" pitchFamily="50" charset="-128"/>
                          <a:ea typeface="Meiryo UI" panose="020B0604030504040204" pitchFamily="50" charset="-128"/>
                        </a:rPr>
                        <a:t>スイッチロール先が同一</a:t>
                      </a:r>
                      <a:r>
                        <a:rPr kumimoji="1" lang="en-US" altLang="ja-JP" sz="1400" b="0" dirty="0" smtClean="0">
                          <a:latin typeface="Meiryo UI" panose="020B0604030504040204" pitchFamily="50" charset="-128"/>
                          <a:ea typeface="Meiryo UI" panose="020B0604030504040204" pitchFamily="50" charset="-128"/>
                        </a:rPr>
                        <a:t>ID</a:t>
                      </a:r>
                      <a:r>
                        <a:rPr kumimoji="1" lang="ja-JP" altLang="en-US" sz="1400" b="0" dirty="0" smtClean="0">
                          <a:latin typeface="Meiryo UI" panose="020B0604030504040204" pitchFamily="50" charset="-128"/>
                          <a:ea typeface="Meiryo UI" panose="020B0604030504040204" pitchFamily="50" charset="-128"/>
                        </a:rPr>
                        <a:t>管理アカウントに所属するテナントアカウントの場合のみ、例外登録不要</a:t>
                      </a:r>
                      <a:endParaRPr kumimoji="1" lang="en-US" altLang="ja-JP" sz="1400" b="0" dirty="0" smtClean="0">
                        <a:latin typeface="Meiryo UI" panose="020B0604030504040204" pitchFamily="50" charset="-128"/>
                        <a:ea typeface="Meiryo UI" panose="020B0604030504040204" pitchFamily="50" charset="-128"/>
                      </a:endParaRPr>
                    </a:p>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400" b="0" dirty="0" smtClean="0">
                          <a:latin typeface="Meiryo UI" panose="020B0604030504040204" pitchFamily="50" charset="-128"/>
                          <a:ea typeface="Meiryo UI" panose="020B0604030504040204" pitchFamily="50" charset="-128"/>
                        </a:rPr>
                        <a:t>【</a:t>
                      </a:r>
                      <a:r>
                        <a:rPr kumimoji="1" lang="ja-JP" altLang="en-US" sz="1400" b="0" dirty="0" smtClean="0">
                          <a:latin typeface="Meiryo UI" panose="020B0604030504040204" pitchFamily="50" charset="-128"/>
                          <a:ea typeface="Meiryo UI" panose="020B0604030504040204" pitchFamily="50" charset="-128"/>
                        </a:rPr>
                        <a:t>修正後</a:t>
                      </a:r>
                      <a:r>
                        <a:rPr kumimoji="1" lang="en-US" altLang="ja-JP" sz="1400" b="0" dirty="0" smtClean="0">
                          <a:latin typeface="Meiryo UI" panose="020B0604030504040204" pitchFamily="50" charset="-128"/>
                          <a:ea typeface="Meiryo UI" panose="020B0604030504040204" pitchFamily="50" charset="-128"/>
                        </a:rPr>
                        <a:t>】</a:t>
                      </a:r>
                      <a:br>
                        <a:rPr kumimoji="1" lang="en-US" altLang="ja-JP" sz="1400" b="0" dirty="0" smtClean="0">
                          <a:latin typeface="Meiryo UI" panose="020B0604030504040204" pitchFamily="50" charset="-128"/>
                          <a:ea typeface="Meiryo UI" panose="020B0604030504040204" pitchFamily="50" charset="-128"/>
                        </a:rPr>
                      </a:br>
                      <a:r>
                        <a:rPr kumimoji="1" lang="ja-JP" altLang="en-US" sz="1400" b="0" dirty="0" smtClean="0">
                          <a:latin typeface="Meiryo UI" panose="020B0604030504040204" pitchFamily="50" charset="-128"/>
                          <a:ea typeface="Meiryo UI" panose="020B0604030504040204" pitchFamily="50" charset="-128"/>
                        </a:rPr>
                        <a:t>スイッチロール先が当該</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グループに紐づくテナントアカウントの場合のみ、例外登録不要</a:t>
                      </a:r>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2021/2</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2476848"/>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7</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1.04</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「２－２．</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ロール＋</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グループの作成：作業フロー」において、以下の誤記があったため修正。</a:t>
                      </a:r>
                      <a:endParaRPr kumimoji="1" lang="en-US" altLang="ja-JP" sz="1400" b="0" dirty="0" smtClean="0">
                        <a:latin typeface="Meiryo UI" panose="020B0604030504040204" pitchFamily="50" charset="-128"/>
                        <a:ea typeface="Meiryo UI" panose="020B0604030504040204" pitchFamily="50" charset="-128"/>
                      </a:endParaRPr>
                    </a:p>
                    <a:p>
                      <a:r>
                        <a:rPr kumimoji="1" lang="en-US" altLang="ja-JP" sz="1400" b="0" dirty="0" smtClean="0">
                          <a:latin typeface="Meiryo UI" panose="020B0604030504040204" pitchFamily="50" charset="-128"/>
                          <a:ea typeface="Meiryo UI" panose="020B0604030504040204" pitchFamily="50" charset="-128"/>
                        </a:rPr>
                        <a:t>【</a:t>
                      </a:r>
                      <a:r>
                        <a:rPr kumimoji="1" lang="ja-JP" altLang="en-US" sz="1400" b="0" dirty="0" smtClean="0">
                          <a:latin typeface="Meiryo UI" panose="020B0604030504040204" pitchFamily="50" charset="-128"/>
                          <a:ea typeface="Meiryo UI" panose="020B0604030504040204" pitchFamily="50" charset="-128"/>
                        </a:rPr>
                        <a:t>修正前</a:t>
                      </a:r>
                      <a:r>
                        <a:rPr kumimoji="1" lang="en-US" altLang="ja-JP" sz="1400" b="0" dirty="0" smtClean="0">
                          <a:latin typeface="Meiryo UI" panose="020B0604030504040204" pitchFamily="50" charset="-128"/>
                          <a:ea typeface="Meiryo UI" panose="020B0604030504040204" pitchFamily="50" charset="-128"/>
                        </a:rPr>
                        <a:t>】</a:t>
                      </a:r>
                    </a:p>
                    <a:p>
                      <a:r>
                        <a:rPr kumimoji="1" lang="ja-JP" altLang="en-US" sz="1400" b="0" dirty="0" smtClean="0">
                          <a:latin typeface="Meiryo UI" panose="020B0604030504040204" pitchFamily="50" charset="-128"/>
                          <a:ea typeface="Meiryo UI" panose="020B0604030504040204" pitchFamily="50" charset="-128"/>
                        </a:rPr>
                        <a:t>「</a:t>
                      </a:r>
                      <a:r>
                        <a:rPr kumimoji="1" lang="en-US" altLang="ja-JP" sz="1400" b="0" dirty="0" smtClean="0">
                          <a:latin typeface="Meiryo UI" panose="020B0604030504040204" pitchFamily="50" charset="-128"/>
                          <a:ea typeface="Meiryo UI" panose="020B0604030504040204" pitchFamily="50" charset="-128"/>
                        </a:rPr>
                        <a:t>3.</a:t>
                      </a:r>
                      <a:r>
                        <a:rPr kumimoji="1" lang="ja-JP" altLang="en-US" sz="1400" b="0" dirty="0" smtClean="0">
                          <a:latin typeface="Meiryo UI" panose="020B0604030504040204" pitchFamily="50" charset="-128"/>
                          <a:ea typeface="Meiryo UI" panose="020B0604030504040204" pitchFamily="50" charset="-128"/>
                        </a:rPr>
                        <a:t>接続元</a:t>
                      </a:r>
                      <a:r>
                        <a:rPr kumimoji="1" lang="en-US" altLang="ja-JP" sz="1400" b="0" dirty="0" smtClean="0">
                          <a:latin typeface="Meiryo UI" panose="020B0604030504040204" pitchFamily="50" charset="-128"/>
                          <a:ea typeface="Meiryo UI" panose="020B0604030504040204" pitchFamily="50" charset="-128"/>
                        </a:rPr>
                        <a:t>IP</a:t>
                      </a:r>
                      <a:r>
                        <a:rPr kumimoji="1" lang="ja-JP" altLang="en-US" sz="1400" b="0" dirty="0" smtClean="0">
                          <a:latin typeface="Meiryo UI" panose="020B0604030504040204" pitchFamily="50" charset="-128"/>
                          <a:ea typeface="Meiryo UI" panose="020B0604030504040204" pitchFamily="50" charset="-128"/>
                        </a:rPr>
                        <a:t>アドレス申請～」、「</a:t>
                      </a:r>
                      <a:r>
                        <a:rPr kumimoji="1" lang="en-US" altLang="ja-JP" sz="1400" b="0" dirty="0" smtClean="0">
                          <a:latin typeface="Meiryo UI" panose="020B0604030504040204" pitchFamily="50" charset="-128"/>
                          <a:ea typeface="Meiryo UI" panose="020B0604030504040204" pitchFamily="50" charset="-128"/>
                        </a:rPr>
                        <a:t>4.</a:t>
                      </a:r>
                      <a:r>
                        <a:rPr kumimoji="1" lang="ja-JP" altLang="en-US" sz="1400" b="0" dirty="0" smtClean="0">
                          <a:latin typeface="Meiryo UI" panose="020B0604030504040204" pitchFamily="50" charset="-128"/>
                          <a:ea typeface="Meiryo UI" panose="020B0604030504040204" pitchFamily="50" charset="-128"/>
                        </a:rPr>
                        <a:t>上記申請の承認」における「操作対象アカウント」　→　「</a:t>
                      </a:r>
                      <a:r>
                        <a:rPr kumimoji="1" lang="en-US" altLang="ja-JP" sz="1400" b="0" dirty="0" smtClean="0">
                          <a:latin typeface="Meiryo UI" panose="020B0604030504040204" pitchFamily="50" charset="-128"/>
                          <a:ea typeface="Meiryo UI" panose="020B0604030504040204" pitchFamily="50" charset="-128"/>
                        </a:rPr>
                        <a:t>ID</a:t>
                      </a:r>
                      <a:r>
                        <a:rPr kumimoji="1" lang="ja-JP" altLang="en-US" sz="1400" b="0" dirty="0" smtClean="0">
                          <a:latin typeface="Meiryo UI" panose="020B0604030504040204" pitchFamily="50" charset="-128"/>
                          <a:ea typeface="Meiryo UI" panose="020B0604030504040204" pitchFamily="50" charset="-128"/>
                        </a:rPr>
                        <a:t>管理アカウント」</a:t>
                      </a:r>
                      <a:endParaRPr kumimoji="1" lang="en-US" altLang="ja-JP" sz="1400" b="0" dirty="0" smtClean="0">
                        <a:latin typeface="Meiryo UI" panose="020B0604030504040204" pitchFamily="50" charset="-128"/>
                        <a:ea typeface="Meiryo UI" panose="020B0604030504040204" pitchFamily="50" charset="-128"/>
                      </a:endParaRPr>
                    </a:p>
                    <a:p>
                      <a:r>
                        <a:rPr kumimoji="1" lang="en-US" altLang="ja-JP" sz="1400" b="0" dirty="0" smtClean="0">
                          <a:latin typeface="Meiryo UI" panose="020B0604030504040204" pitchFamily="50" charset="-128"/>
                          <a:ea typeface="Meiryo UI" panose="020B0604030504040204" pitchFamily="50" charset="-128"/>
                        </a:rPr>
                        <a:t>【</a:t>
                      </a:r>
                      <a:r>
                        <a:rPr kumimoji="1" lang="ja-JP" altLang="en-US" sz="1400" b="0" dirty="0" smtClean="0">
                          <a:latin typeface="Meiryo UI" panose="020B0604030504040204" pitchFamily="50" charset="-128"/>
                          <a:ea typeface="Meiryo UI" panose="020B0604030504040204" pitchFamily="50" charset="-128"/>
                        </a:rPr>
                        <a:t>修正後</a:t>
                      </a:r>
                      <a:r>
                        <a:rPr kumimoji="1" lang="en-US" altLang="ja-JP" sz="1400" b="0" dirty="0" smtClean="0">
                          <a:latin typeface="Meiryo UI" panose="020B0604030504040204" pitchFamily="50" charset="-128"/>
                          <a:ea typeface="Meiryo UI" panose="020B0604030504040204" pitchFamily="50" charset="-128"/>
                        </a:rPr>
                        <a:t>】</a:t>
                      </a:r>
                    </a:p>
                    <a:p>
                      <a:r>
                        <a:rPr kumimoji="1" lang="ja-JP" altLang="en-US" sz="1400" b="0" dirty="0" smtClean="0">
                          <a:latin typeface="Meiryo UI" panose="020B0604030504040204" pitchFamily="50" charset="-128"/>
                          <a:ea typeface="Meiryo UI" panose="020B0604030504040204" pitchFamily="50" charset="-128"/>
                        </a:rPr>
                        <a:t>「</a:t>
                      </a:r>
                      <a:r>
                        <a:rPr kumimoji="1" lang="en-US" altLang="ja-JP" sz="1400" b="0" dirty="0" smtClean="0">
                          <a:latin typeface="Meiryo UI" panose="020B0604030504040204" pitchFamily="50" charset="-128"/>
                          <a:ea typeface="Meiryo UI" panose="020B0604030504040204" pitchFamily="50" charset="-128"/>
                        </a:rPr>
                        <a:t>3.</a:t>
                      </a:r>
                      <a:r>
                        <a:rPr kumimoji="1" lang="ja-JP" altLang="en-US" sz="1400" b="0" dirty="0" smtClean="0">
                          <a:latin typeface="Meiryo UI" panose="020B0604030504040204" pitchFamily="50" charset="-128"/>
                          <a:ea typeface="Meiryo UI" panose="020B0604030504040204" pitchFamily="50" charset="-128"/>
                        </a:rPr>
                        <a:t>接続元</a:t>
                      </a:r>
                      <a:r>
                        <a:rPr kumimoji="1" lang="en-US" altLang="ja-JP" sz="1400" b="0" dirty="0" smtClean="0">
                          <a:latin typeface="Meiryo UI" panose="020B0604030504040204" pitchFamily="50" charset="-128"/>
                          <a:ea typeface="Meiryo UI" panose="020B0604030504040204" pitchFamily="50" charset="-128"/>
                        </a:rPr>
                        <a:t>IP</a:t>
                      </a:r>
                      <a:r>
                        <a:rPr kumimoji="1" lang="ja-JP" altLang="en-US" sz="1400" b="0" dirty="0" smtClean="0">
                          <a:latin typeface="Meiryo UI" panose="020B0604030504040204" pitchFamily="50" charset="-128"/>
                          <a:ea typeface="Meiryo UI" panose="020B0604030504040204" pitchFamily="50" charset="-128"/>
                        </a:rPr>
                        <a:t>アドレス申請～」、「</a:t>
                      </a:r>
                      <a:r>
                        <a:rPr kumimoji="1" lang="en-US" altLang="ja-JP" sz="1400" b="0" dirty="0" smtClean="0">
                          <a:latin typeface="Meiryo UI" panose="020B0604030504040204" pitchFamily="50" charset="-128"/>
                          <a:ea typeface="Meiryo UI" panose="020B0604030504040204" pitchFamily="50" charset="-128"/>
                        </a:rPr>
                        <a:t>4.</a:t>
                      </a:r>
                      <a:r>
                        <a:rPr kumimoji="1" lang="ja-JP" altLang="en-US" sz="1400" b="0" dirty="0" smtClean="0">
                          <a:latin typeface="Meiryo UI" panose="020B0604030504040204" pitchFamily="50" charset="-128"/>
                          <a:ea typeface="Meiryo UI" panose="020B0604030504040204" pitchFamily="50" charset="-128"/>
                        </a:rPr>
                        <a:t>上記申請の承認」における「操作対象アカウント」　→　「スイッチロール先テナントアカウント」</a:t>
                      </a: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400" b="0" dirty="0" smtClean="0">
                          <a:latin typeface="Meiryo UI" panose="020B0604030504040204" pitchFamily="50" charset="-128"/>
                          <a:ea typeface="Meiryo UI" panose="020B0604030504040204" pitchFamily="50" charset="-128"/>
                        </a:rPr>
                        <a:t>2021/2</a:t>
                      </a:r>
                      <a:endParaRPr kumimoji="1" lang="ja-JP" altLang="en-US" sz="1400" b="0" dirty="0" smtClean="0">
                        <a:latin typeface="Meiryo UI" panose="020B0604030504040204" pitchFamily="50" charset="-128"/>
                        <a:ea typeface="Meiryo UI" panose="020B0604030504040204" pitchFamily="50" charset="-128"/>
                      </a:endParaRPr>
                    </a:p>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21238426"/>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8</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1.05</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アクセスキー／シークレットアクセスキー等の作成の開放に伴う関連手順の追記</a:t>
                      </a:r>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2021/4</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889632096"/>
                  </a:ext>
                </a:extLst>
              </a:tr>
            </a:tbl>
          </a:graphicData>
        </a:graphic>
      </p:graphicFrame>
    </p:spTree>
    <p:extLst>
      <p:ext uri="{BB962C8B-B14F-4D97-AF65-F5344CB8AC3E}">
        <p14:creationId xmlns:p14="http://schemas.microsoft.com/office/powerpoint/2010/main" val="22424773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変更</a:t>
            </a:r>
            <a:r>
              <a:rPr lang="ja-JP" altLang="en-US" dirty="0" smtClean="0"/>
              <a:t>履歴</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3121947292"/>
              </p:ext>
            </p:extLst>
          </p:nvPr>
        </p:nvGraphicFramePr>
        <p:xfrm>
          <a:off x="402489" y="827310"/>
          <a:ext cx="11461264" cy="5633720"/>
        </p:xfrm>
        <a:graphic>
          <a:graphicData uri="http://schemas.openxmlformats.org/drawingml/2006/table">
            <a:tbl>
              <a:tblPr firstRow="1" bandRow="1">
                <a:tableStyleId>{21E4AEA4-8DFA-4A89-87EB-49C32662AFE0}</a:tableStyleId>
              </a:tblPr>
              <a:tblGrid>
                <a:gridCol w="547080">
                  <a:extLst>
                    <a:ext uri="{9D8B030D-6E8A-4147-A177-3AD203B41FA5}">
                      <a16:colId xmlns:a16="http://schemas.microsoft.com/office/drawing/2014/main" val="137099047"/>
                    </a:ext>
                  </a:extLst>
                </a:gridCol>
                <a:gridCol w="597877">
                  <a:extLst>
                    <a:ext uri="{9D8B030D-6E8A-4147-A177-3AD203B41FA5}">
                      <a16:colId xmlns:a16="http://schemas.microsoft.com/office/drawing/2014/main" val="1202643488"/>
                    </a:ext>
                  </a:extLst>
                </a:gridCol>
                <a:gridCol w="9179169">
                  <a:extLst>
                    <a:ext uri="{9D8B030D-6E8A-4147-A177-3AD203B41FA5}">
                      <a16:colId xmlns:a16="http://schemas.microsoft.com/office/drawing/2014/main" val="912498628"/>
                    </a:ext>
                  </a:extLst>
                </a:gridCol>
                <a:gridCol w="1137138">
                  <a:extLst>
                    <a:ext uri="{9D8B030D-6E8A-4147-A177-3AD203B41FA5}">
                      <a16:colId xmlns:a16="http://schemas.microsoft.com/office/drawing/2014/main" val="593561885"/>
                    </a:ext>
                  </a:extLst>
                </a:gridCol>
              </a:tblGrid>
              <a:tr h="370840">
                <a:tc>
                  <a:txBody>
                    <a:bodyPr/>
                    <a:lstStyle/>
                    <a:p>
                      <a:r>
                        <a:rPr kumimoji="1" lang="ja-JP" altLang="en-US" sz="1400" b="0" dirty="0" smtClean="0"/>
                        <a:t>項番</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err="1" smtClean="0"/>
                        <a:t>Ver</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t>修正内容</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t>修正日</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2781956"/>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9</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1.06</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a:t>
                      </a:r>
                      <a:r>
                        <a:rPr kumimoji="1" lang="ja-JP" altLang="en-US" sz="1400" b="0" dirty="0" smtClean="0">
                          <a:latin typeface="Meiryo UI" panose="020B0604030504040204" pitchFamily="50" charset="-128"/>
                          <a:ea typeface="Meiryo UI" panose="020B0604030504040204" pitchFamily="50" charset="-128"/>
                        </a:rPr>
                        <a:t>　本ドキュメントの名称を変更</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変更前：</a:t>
                      </a:r>
                      <a:r>
                        <a:rPr kumimoji="1" lang="en-US" altLang="ja-JP" sz="1400" b="0" dirty="0" smtClean="0">
                          <a:latin typeface="Meiryo UI" panose="020B0604030504040204" pitchFamily="50" charset="-128"/>
                          <a:ea typeface="Meiryo UI" panose="020B0604030504040204" pitchFamily="50" charset="-128"/>
                        </a:rPr>
                        <a:t>AWS_</a:t>
                      </a:r>
                      <a:r>
                        <a:rPr kumimoji="1" lang="ja-JP" altLang="en-US" sz="1400" b="0" dirty="0" smtClean="0">
                          <a:latin typeface="Meiryo UI" panose="020B0604030504040204" pitchFamily="50" charset="-128"/>
                          <a:ea typeface="Meiryo UI" panose="020B0604030504040204" pitchFamily="50" charset="-128"/>
                        </a:rPr>
                        <a:t>ガイド</a:t>
                      </a:r>
                      <a:r>
                        <a:rPr kumimoji="1" lang="en-US" altLang="ja-JP" sz="1400" b="0" dirty="0" smtClean="0">
                          <a:latin typeface="Meiryo UI" panose="020B0604030504040204" pitchFamily="50" charset="-128"/>
                          <a:ea typeface="Meiryo UI" panose="020B0604030504040204" pitchFamily="50" charset="-128"/>
                        </a:rPr>
                        <a:t>_A-gate</a:t>
                      </a:r>
                      <a:r>
                        <a:rPr kumimoji="1" lang="ja-JP" altLang="en-US" sz="1400" b="0" dirty="0" smtClean="0">
                          <a:latin typeface="Meiryo UI" panose="020B0604030504040204" pitchFamily="50" charset="-128"/>
                          <a:ea typeface="Meiryo UI" panose="020B0604030504040204" pitchFamily="50" charset="-128"/>
                        </a:rPr>
                        <a:t>の使い方</a:t>
                      </a:r>
                      <a:r>
                        <a:rPr kumimoji="1" lang="en-US" altLang="ja-JP" sz="1400" b="0" dirty="0" smtClean="0">
                          <a:latin typeface="Meiryo UI" panose="020B0604030504040204" pitchFamily="50" charset="-128"/>
                          <a:ea typeface="Meiryo UI" panose="020B0604030504040204" pitchFamily="50" charset="-128"/>
                        </a:rPr>
                        <a:t>_IAM</a:t>
                      </a:r>
                      <a:r>
                        <a:rPr kumimoji="1" lang="ja-JP" altLang="en-US" sz="1400" b="0" dirty="0" smtClean="0">
                          <a:latin typeface="Meiryo UI" panose="020B0604030504040204" pitchFamily="50" charset="-128"/>
                          <a:ea typeface="Meiryo UI" panose="020B0604030504040204" pitchFamily="50" charset="-128"/>
                        </a:rPr>
                        <a:t>編</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変更後：</a:t>
                      </a:r>
                      <a:r>
                        <a:rPr kumimoji="1" lang="en-US" altLang="ja-JP" sz="1400" b="0" dirty="0" smtClean="0">
                          <a:latin typeface="Meiryo UI" panose="020B0604030504040204" pitchFamily="50" charset="-128"/>
                          <a:ea typeface="Meiryo UI" panose="020B0604030504040204" pitchFamily="50" charset="-128"/>
                        </a:rPr>
                        <a:t>AWS_</a:t>
                      </a:r>
                      <a:r>
                        <a:rPr kumimoji="1" lang="ja-JP" altLang="en-US" sz="1400" b="0" dirty="0" smtClean="0">
                          <a:latin typeface="Meiryo UI" panose="020B0604030504040204" pitchFamily="50" charset="-128"/>
                          <a:ea typeface="Meiryo UI" panose="020B0604030504040204" pitchFamily="50" charset="-128"/>
                        </a:rPr>
                        <a:t>ガイド</a:t>
                      </a:r>
                      <a:r>
                        <a:rPr kumimoji="1" lang="en-US" altLang="ja-JP" sz="1400" b="0" dirty="0" smtClean="0">
                          <a:latin typeface="Meiryo UI" panose="020B0604030504040204" pitchFamily="50" charset="-128"/>
                          <a:ea typeface="Meiryo UI" panose="020B0604030504040204" pitchFamily="50" charset="-128"/>
                        </a:rPr>
                        <a:t>_A-gate</a:t>
                      </a:r>
                      <a:r>
                        <a:rPr kumimoji="1" lang="ja-JP" altLang="en-US" sz="1400" b="0" dirty="0" smtClean="0">
                          <a:latin typeface="Meiryo UI" panose="020B0604030504040204" pitchFamily="50" charset="-128"/>
                          <a:ea typeface="Meiryo UI" panose="020B0604030504040204" pitchFamily="50" charset="-128"/>
                        </a:rPr>
                        <a:t>の使い方</a:t>
                      </a:r>
                      <a:r>
                        <a:rPr kumimoji="1" lang="en-US" altLang="ja-JP" sz="1400" b="0" dirty="0" smtClean="0">
                          <a:latin typeface="Meiryo UI" panose="020B0604030504040204" pitchFamily="50" charset="-128"/>
                          <a:ea typeface="Meiryo UI" panose="020B0604030504040204" pitchFamily="50" charset="-128"/>
                        </a:rPr>
                        <a:t>_IAM</a:t>
                      </a:r>
                      <a:r>
                        <a:rPr kumimoji="1" lang="ja-JP" altLang="en-US" sz="1400" b="0" dirty="0" smtClean="0">
                          <a:latin typeface="Meiryo UI" panose="020B0604030504040204" pitchFamily="50" charset="-128"/>
                          <a:ea typeface="Meiryo UI" panose="020B0604030504040204" pitchFamily="50" charset="-128"/>
                        </a:rPr>
                        <a:t>・テナント開発編</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2021/4</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66359822"/>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10</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1.06</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「２－２－５．スイッチロール用</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ポリシーの作成・</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グループへのアタッチ」において、以下の誤記があったため修正。</a:t>
                      </a:r>
                      <a:endParaRPr kumimoji="1" lang="en-US" altLang="ja-JP" sz="1400" b="0" dirty="0" smtClean="0">
                        <a:latin typeface="Meiryo UI" panose="020B0604030504040204" pitchFamily="50" charset="-128"/>
                        <a:ea typeface="Meiryo UI" panose="020B0604030504040204" pitchFamily="50" charset="-128"/>
                      </a:endParaRPr>
                    </a:p>
                    <a:p>
                      <a:r>
                        <a:rPr kumimoji="1" lang="en-US" altLang="ja-JP" sz="1400" b="0" dirty="0" smtClean="0">
                          <a:latin typeface="Meiryo UI" panose="020B0604030504040204" pitchFamily="50" charset="-128"/>
                          <a:ea typeface="Meiryo UI" panose="020B0604030504040204" pitchFamily="50" charset="-128"/>
                        </a:rPr>
                        <a:t>【</a:t>
                      </a:r>
                      <a:r>
                        <a:rPr kumimoji="1" lang="ja-JP" altLang="en-US" sz="1400" b="0" dirty="0" smtClean="0">
                          <a:latin typeface="Meiryo UI" panose="020B0604030504040204" pitchFamily="50" charset="-128"/>
                          <a:ea typeface="Meiryo UI" panose="020B0604030504040204" pitchFamily="50" charset="-128"/>
                        </a:rPr>
                        <a:t>修正前</a:t>
                      </a:r>
                      <a:r>
                        <a:rPr kumimoji="1" lang="en-US" altLang="ja-JP" sz="1400" b="0" dirty="0" smtClean="0">
                          <a:latin typeface="Meiryo UI" panose="020B0604030504040204" pitchFamily="50" charset="-128"/>
                          <a:ea typeface="Meiryo UI" panose="020B0604030504040204" pitchFamily="50" charset="-128"/>
                        </a:rPr>
                        <a:t>】</a:t>
                      </a:r>
                    </a:p>
                    <a:p>
                      <a:r>
                        <a:rPr kumimoji="1" lang="ja-JP" altLang="en-US" sz="1400" b="0" dirty="0" smtClean="0">
                          <a:latin typeface="Meiryo UI" panose="020B0604030504040204" pitchFamily="50" charset="-128"/>
                          <a:ea typeface="Meiryo UI" panose="020B0604030504040204" pitchFamily="50" charset="-128"/>
                        </a:rPr>
                        <a:t>「</a:t>
                      </a:r>
                      <a:r>
                        <a:rPr lang="ja-JP" altLang="en-US" sz="1400" b="0" u="non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異なる</a:t>
                      </a:r>
                      <a:r>
                        <a:rPr lang="en-US" altLang="ja-JP" sz="1400" b="0" u="non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ID</a:t>
                      </a:r>
                      <a:r>
                        <a:rPr lang="ja-JP" altLang="en-US" sz="1400" b="0" u="non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管理アカウントに紐づく</a:t>
                      </a:r>
                      <a:r>
                        <a:rPr lang="en-US" altLang="ja-JP" sz="1400" b="0" u="non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1400" b="0" u="non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ロールの</a:t>
                      </a:r>
                      <a:r>
                        <a:rPr lang="en-US" altLang="ja-JP" sz="1400" b="0" u="non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ARN</a:t>
                      </a:r>
                      <a:r>
                        <a:rPr lang="ja-JP" altLang="en-US" sz="1400" b="0" u="non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を</a:t>
                      </a:r>
                      <a:r>
                        <a:rPr lang="en-US" altLang="ja-JP" sz="1400" b="0" u="non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No,</a:t>
                      </a:r>
                      <a:r>
                        <a:rPr lang="ja-JP" altLang="en-US" sz="1400" b="0" u="non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３で例外登録せずに指定した場合」</a:t>
                      </a:r>
                      <a:endParaRPr kumimoji="1" lang="en-US" altLang="ja-JP" sz="1400" b="0" dirty="0" smtClean="0">
                        <a:latin typeface="Meiryo UI" panose="020B0604030504040204" pitchFamily="50" charset="-128"/>
                        <a:ea typeface="Meiryo UI" panose="020B0604030504040204" pitchFamily="50" charset="-128"/>
                      </a:endParaRPr>
                    </a:p>
                    <a:p>
                      <a:r>
                        <a:rPr kumimoji="1" lang="en-US" altLang="ja-JP" sz="1400" b="0" dirty="0" smtClean="0">
                          <a:latin typeface="Meiryo UI" panose="020B0604030504040204" pitchFamily="50" charset="-128"/>
                          <a:ea typeface="Meiryo UI" panose="020B0604030504040204" pitchFamily="50" charset="-128"/>
                        </a:rPr>
                        <a:t>【</a:t>
                      </a:r>
                      <a:r>
                        <a:rPr kumimoji="1" lang="ja-JP" altLang="en-US" sz="1400" b="0" dirty="0" smtClean="0">
                          <a:latin typeface="Meiryo UI" panose="020B0604030504040204" pitchFamily="50" charset="-128"/>
                          <a:ea typeface="Meiryo UI" panose="020B0604030504040204" pitchFamily="50" charset="-128"/>
                        </a:rPr>
                        <a:t>修正後</a:t>
                      </a:r>
                      <a:r>
                        <a:rPr kumimoji="1" lang="en-US" altLang="ja-JP" sz="1400" b="0" dirty="0" smtClean="0">
                          <a:latin typeface="Meiryo UI" panose="020B0604030504040204" pitchFamily="50" charset="-128"/>
                          <a:ea typeface="Meiryo UI" panose="020B0604030504040204" pitchFamily="50" charset="-128"/>
                        </a:rPr>
                        <a:t>】</a:t>
                      </a:r>
                    </a:p>
                    <a:p>
                      <a:r>
                        <a:rPr kumimoji="1" lang="ja-JP" altLang="en-US" sz="1400" b="0" dirty="0" smtClean="0">
                          <a:latin typeface="Meiryo UI" panose="020B0604030504040204" pitchFamily="50" charset="-128"/>
                          <a:ea typeface="Meiryo UI" panose="020B0604030504040204" pitchFamily="50" charset="-128"/>
                        </a:rPr>
                        <a:t>「当該</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グループに紐づくテナントアカウント以外の</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ロール（</a:t>
                      </a:r>
                      <a:r>
                        <a:rPr kumimoji="1" lang="en-US" altLang="ja-JP" sz="1400" b="0" dirty="0" smtClean="0">
                          <a:latin typeface="Meiryo UI" panose="020B0604030504040204" pitchFamily="50" charset="-128"/>
                          <a:ea typeface="Meiryo UI" panose="020B0604030504040204" pitchFamily="50" charset="-128"/>
                        </a:rPr>
                        <a:t>ARN</a:t>
                      </a:r>
                      <a:r>
                        <a:rPr kumimoji="1" lang="ja-JP" altLang="en-US" sz="1400" b="0" dirty="0" smtClean="0">
                          <a:latin typeface="Meiryo UI" panose="020B0604030504040204" pitchFamily="50" charset="-128"/>
                          <a:ea typeface="Meiryo UI" panose="020B0604030504040204" pitchFamily="50" charset="-128"/>
                        </a:rPr>
                        <a:t>）を、</a:t>
                      </a:r>
                      <a:r>
                        <a:rPr lang="en-US" altLang="ja-JP" sz="1400" b="0" u="non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No,</a:t>
                      </a:r>
                      <a:r>
                        <a:rPr lang="ja-JP" altLang="en-US" sz="1400" b="0" u="none"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３で例外登録せずに指定した場合</a:t>
                      </a:r>
                      <a:r>
                        <a:rPr kumimoji="1" lang="ja-JP" altLang="en-US" sz="1400" b="0" dirty="0" smtClean="0">
                          <a:latin typeface="Meiryo UI" panose="020B0604030504040204" pitchFamily="50" charset="-128"/>
                          <a:ea typeface="Meiryo UI" panose="020B0604030504040204" pitchFamily="50" charset="-128"/>
                        </a:rPr>
                        <a:t>」</a:t>
                      </a: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2021/4</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66518605"/>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11</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1.06</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開発者・運用者の</a:t>
                      </a:r>
                      <a:r>
                        <a:rPr kumimoji="1" lang="en-US" altLang="ja-JP" sz="1400" b="0" dirty="0" smtClean="0">
                          <a:latin typeface="Meiryo UI" panose="020B0604030504040204" pitchFamily="50" charset="-128"/>
                          <a:ea typeface="Meiryo UI" panose="020B0604030504040204" pitchFamily="50" charset="-128"/>
                        </a:rPr>
                        <a:t>CLI</a:t>
                      </a:r>
                      <a:r>
                        <a:rPr kumimoji="1" lang="ja-JP" altLang="en-US" sz="1400" b="0" dirty="0" smtClean="0">
                          <a:latin typeface="Meiryo UI" panose="020B0604030504040204" pitchFamily="50" charset="-128"/>
                          <a:ea typeface="Meiryo UI" panose="020B0604030504040204" pitchFamily="50" charset="-128"/>
                        </a:rPr>
                        <a:t>操作用のキー（</a:t>
                      </a:r>
                      <a:r>
                        <a:rPr kumimoji="1" lang="en-US" altLang="ja-JP" sz="1400" b="0" dirty="0" smtClean="0">
                          <a:latin typeface="Meiryo UI" panose="020B0604030504040204" pitchFamily="50" charset="-128"/>
                          <a:ea typeface="Meiryo UI" panose="020B0604030504040204" pitchFamily="50" charset="-128"/>
                        </a:rPr>
                        <a:t>ID</a:t>
                      </a:r>
                      <a:r>
                        <a:rPr kumimoji="1" lang="ja-JP" altLang="en-US" sz="1400" b="0" dirty="0" smtClean="0">
                          <a:latin typeface="Meiryo UI" panose="020B0604030504040204" pitchFamily="50" charset="-128"/>
                          <a:ea typeface="Meiryo UI" panose="020B0604030504040204" pitchFamily="50" charset="-128"/>
                        </a:rPr>
                        <a:t>管理アカウント上のユーザに対するキー）作成の開放に伴い、</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「３．アクセスキー／シークレットアクセスキー等の作成」を以下に分けて記載。</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　</a:t>
                      </a:r>
                      <a:r>
                        <a:rPr kumimoji="1" lang="ja-JP" altLang="en-US" sz="1400" b="0" dirty="0" err="1" smtClean="0">
                          <a:latin typeface="Meiryo UI" panose="020B0604030504040204" pitchFamily="50" charset="-128"/>
                          <a:ea typeface="Meiryo UI" panose="020B0604030504040204" pitchFamily="50" charset="-128"/>
                        </a:rPr>
                        <a:t>ー</a:t>
                      </a:r>
                      <a:r>
                        <a:rPr kumimoji="1" lang="ja-JP" altLang="en-US" sz="1400" b="0" dirty="0" smtClean="0">
                          <a:latin typeface="Meiryo UI" panose="020B0604030504040204" pitchFamily="50" charset="-128"/>
                          <a:ea typeface="Meiryo UI" panose="020B0604030504040204" pitchFamily="50" charset="-128"/>
                        </a:rPr>
                        <a:t>　「３．■</a:t>
                      </a:r>
                      <a:r>
                        <a:rPr kumimoji="1" lang="en-US" altLang="ja-JP" sz="1400" b="0" dirty="0" smtClean="0">
                          <a:latin typeface="Meiryo UI" panose="020B0604030504040204" pitchFamily="50" charset="-128"/>
                          <a:ea typeface="Meiryo UI" panose="020B0604030504040204" pitchFamily="50" charset="-128"/>
                        </a:rPr>
                        <a:t>1</a:t>
                      </a:r>
                      <a:r>
                        <a:rPr kumimoji="1" lang="ja-JP" altLang="en-US" sz="1400" b="0" dirty="0" smtClean="0">
                          <a:latin typeface="Meiryo UI" panose="020B0604030504040204" pitchFamily="50" charset="-128"/>
                          <a:ea typeface="Meiryo UI" panose="020B0604030504040204" pitchFamily="50" charset="-128"/>
                        </a:rPr>
                        <a:t>：開発者・運用者の</a:t>
                      </a:r>
                      <a:r>
                        <a:rPr kumimoji="1" lang="en-US" altLang="ja-JP" sz="1400" b="0" dirty="0" smtClean="0">
                          <a:latin typeface="Meiryo UI" panose="020B0604030504040204" pitchFamily="50" charset="-128"/>
                          <a:ea typeface="Meiryo UI" panose="020B0604030504040204" pitchFamily="50" charset="-128"/>
                        </a:rPr>
                        <a:t>CLI</a:t>
                      </a:r>
                      <a:r>
                        <a:rPr kumimoji="1" lang="ja-JP" altLang="en-US" sz="1400" b="0" dirty="0" smtClean="0">
                          <a:latin typeface="Meiryo UI" panose="020B0604030504040204" pitchFamily="50" charset="-128"/>
                          <a:ea typeface="Meiryo UI" panose="020B0604030504040204" pitchFamily="50" charset="-128"/>
                        </a:rPr>
                        <a:t>操作用のキー」</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baseline="0" dirty="0" smtClean="0">
                          <a:latin typeface="Meiryo UI" panose="020B0604030504040204" pitchFamily="50" charset="-128"/>
                          <a:ea typeface="Meiryo UI" panose="020B0604030504040204" pitchFamily="50" charset="-128"/>
                        </a:rPr>
                        <a:t>　　　（</a:t>
                      </a:r>
                      <a:r>
                        <a:rPr kumimoji="1" lang="en-US" altLang="ja-JP" sz="1400" b="0" baseline="0" dirty="0" smtClean="0">
                          <a:latin typeface="Meiryo UI" panose="020B0604030504040204" pitchFamily="50" charset="-128"/>
                          <a:ea typeface="Meiryo UI" panose="020B0604030504040204" pitchFamily="50" charset="-128"/>
                        </a:rPr>
                        <a:t>Ver.1.06</a:t>
                      </a:r>
                      <a:r>
                        <a:rPr kumimoji="1" lang="ja-JP" altLang="en-US" sz="1400" b="0" baseline="0" dirty="0" err="1" smtClean="0">
                          <a:latin typeface="Meiryo UI" panose="020B0604030504040204" pitchFamily="50" charset="-128"/>
                          <a:ea typeface="Meiryo UI" panose="020B0604030504040204" pitchFamily="50" charset="-128"/>
                        </a:rPr>
                        <a:t>にて</a:t>
                      </a:r>
                      <a:r>
                        <a:rPr kumimoji="1" lang="ja-JP" altLang="en-US" sz="1400" b="0" baseline="0" dirty="0" smtClean="0">
                          <a:latin typeface="Meiryo UI" panose="020B0604030504040204" pitchFamily="50" charset="-128"/>
                          <a:ea typeface="Meiryo UI" panose="020B0604030504040204" pitchFamily="50" charset="-128"/>
                        </a:rPr>
                        <a:t>新規追加。）</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　</a:t>
                      </a:r>
                      <a:r>
                        <a:rPr kumimoji="1" lang="ja-JP" altLang="en-US" sz="1400" b="0" dirty="0" err="1" smtClean="0">
                          <a:latin typeface="Meiryo UI" panose="020B0604030504040204" pitchFamily="50" charset="-128"/>
                          <a:ea typeface="Meiryo UI" panose="020B0604030504040204" pitchFamily="50" charset="-128"/>
                        </a:rPr>
                        <a:t>ー</a:t>
                      </a:r>
                      <a:r>
                        <a:rPr kumimoji="1" lang="ja-JP" altLang="en-US" sz="1400" b="0" dirty="0" smtClean="0">
                          <a:latin typeface="Meiryo UI" panose="020B0604030504040204" pitchFamily="50" charset="-128"/>
                          <a:ea typeface="Meiryo UI" panose="020B0604030504040204" pitchFamily="50" charset="-128"/>
                        </a:rPr>
                        <a:t>　「４．■</a:t>
                      </a:r>
                      <a:r>
                        <a:rPr kumimoji="1" lang="en-US" altLang="ja-JP" sz="1400" b="0" dirty="0" smtClean="0">
                          <a:latin typeface="Meiryo UI" panose="020B0604030504040204" pitchFamily="50" charset="-128"/>
                          <a:ea typeface="Meiryo UI" panose="020B0604030504040204" pitchFamily="50" charset="-128"/>
                        </a:rPr>
                        <a:t>2</a:t>
                      </a:r>
                      <a:r>
                        <a:rPr kumimoji="1" lang="ja-JP" altLang="en-US" sz="1400" b="0" dirty="0" smtClean="0">
                          <a:latin typeface="Meiryo UI" panose="020B0604030504040204" pitchFamily="50" charset="-128"/>
                          <a:ea typeface="Meiryo UI" panose="020B0604030504040204" pitchFamily="50" charset="-128"/>
                        </a:rPr>
                        <a:t>：ミドルウェア・外部の</a:t>
                      </a:r>
                      <a:r>
                        <a:rPr kumimoji="1" lang="en-US" altLang="ja-JP" sz="1400" b="0" dirty="0" smtClean="0">
                          <a:latin typeface="Meiryo UI" panose="020B0604030504040204" pitchFamily="50" charset="-128"/>
                          <a:ea typeface="Meiryo UI" panose="020B0604030504040204" pitchFamily="50" charset="-128"/>
                        </a:rPr>
                        <a:t>SaaS</a:t>
                      </a:r>
                      <a:r>
                        <a:rPr kumimoji="1" lang="ja-JP" altLang="en-US" sz="1400" b="0" dirty="0" smtClean="0">
                          <a:latin typeface="Meiryo UI" panose="020B0604030504040204" pitchFamily="50" charset="-128"/>
                          <a:ea typeface="Meiryo UI" panose="020B0604030504040204" pitchFamily="50" charset="-128"/>
                        </a:rPr>
                        <a:t>等用のキー」</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　　　（</a:t>
                      </a:r>
                      <a:r>
                        <a:rPr kumimoji="1" lang="en-US" altLang="ja-JP" sz="1400" b="0" dirty="0" smtClean="0">
                          <a:latin typeface="Meiryo UI" panose="020B0604030504040204" pitchFamily="50" charset="-128"/>
                          <a:ea typeface="Meiryo UI" panose="020B0604030504040204" pitchFamily="50" charset="-128"/>
                        </a:rPr>
                        <a:t>Ver.1.05</a:t>
                      </a:r>
                      <a:r>
                        <a:rPr kumimoji="1" lang="ja-JP" altLang="en-US" sz="1400" b="0" dirty="0" smtClean="0">
                          <a:latin typeface="Meiryo UI" panose="020B0604030504040204" pitchFamily="50" charset="-128"/>
                          <a:ea typeface="Meiryo UI" panose="020B0604030504040204" pitchFamily="50" charset="-128"/>
                        </a:rPr>
                        <a:t>にて「</a:t>
                      </a:r>
                      <a:r>
                        <a:rPr kumimoji="1" lang="en-US" altLang="ja-JP" sz="1400" b="0" dirty="0" smtClean="0">
                          <a:latin typeface="Meiryo UI" panose="020B0604030504040204" pitchFamily="50" charset="-128"/>
                          <a:ea typeface="Meiryo UI" panose="020B0604030504040204" pitchFamily="50" charset="-128"/>
                        </a:rPr>
                        <a:t>3.</a:t>
                      </a:r>
                      <a:r>
                        <a:rPr kumimoji="1" lang="ja-JP" altLang="en-US" sz="1400" b="0" dirty="0" smtClean="0">
                          <a:latin typeface="Meiryo UI" panose="020B0604030504040204" pitchFamily="50" charset="-128"/>
                          <a:ea typeface="Meiryo UI" panose="020B0604030504040204" pitchFamily="50" charset="-128"/>
                        </a:rPr>
                        <a:t>アクセスキー／シークレットアクセスキー等の作成」として記載していた内容をこちらに移管。）</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2021/4</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90054775"/>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12</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1.06</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FAQ</a:t>
                      </a:r>
                      <a:r>
                        <a:rPr kumimoji="1" lang="ja-JP" altLang="en-US" sz="1400" b="0" dirty="0" smtClean="0">
                          <a:latin typeface="Meiryo UI" panose="020B0604030504040204" pitchFamily="50" charset="-128"/>
                          <a:ea typeface="Meiryo UI" panose="020B0604030504040204" pitchFamily="50" charset="-128"/>
                        </a:rPr>
                        <a:t>を追加</a:t>
                      </a:r>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2021/4</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2823814"/>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13</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1.06</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「２－２－２．スイッチロール元</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グループの作成」</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a:t>
                      </a:r>
                      <a:r>
                        <a:rPr kumimoji="1" lang="en-US" altLang="ja-JP" sz="1400" b="0" dirty="0" smtClean="0">
                          <a:latin typeface="Meiryo UI" panose="020B0604030504040204" pitchFamily="50" charset="-128"/>
                          <a:ea typeface="Meiryo UI" panose="020B0604030504040204" pitchFamily="50" charset="-128"/>
                        </a:rPr>
                        <a:t>2</a:t>
                      </a:r>
                      <a:r>
                        <a:rPr kumimoji="1" lang="ja-JP" altLang="en-US" sz="1400" b="0" dirty="0" smtClean="0">
                          <a:latin typeface="Meiryo UI" panose="020B0604030504040204" pitchFamily="50" charset="-128"/>
                          <a:ea typeface="Meiryo UI" panose="020B0604030504040204" pitchFamily="50" charset="-128"/>
                        </a:rPr>
                        <a:t>）　</a:t>
                      </a:r>
                      <a:r>
                        <a:rPr kumimoji="1" lang="en-US" altLang="ja-JP" sz="1400" b="0" dirty="0" smtClean="0">
                          <a:latin typeface="Meiryo UI" panose="020B0604030504040204" pitchFamily="50" charset="-128"/>
                          <a:ea typeface="Meiryo UI" panose="020B0604030504040204" pitchFamily="50" charset="-128"/>
                        </a:rPr>
                        <a:t>MFA</a:t>
                      </a:r>
                      <a:r>
                        <a:rPr kumimoji="1" lang="ja-JP" altLang="en-US" sz="1400" b="0" dirty="0" smtClean="0">
                          <a:latin typeface="Meiryo UI" panose="020B0604030504040204" pitchFamily="50" charset="-128"/>
                          <a:ea typeface="Meiryo UI" panose="020B0604030504040204" pitchFamily="50" charset="-128"/>
                        </a:rPr>
                        <a:t>の強制（任意）の手順を追加</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2021/4</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74898633"/>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14</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1.07</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a:t>
                      </a:r>
                      <a:r>
                        <a:rPr kumimoji="1" lang="ja-JP" altLang="en-US" sz="1400" b="0" dirty="0" smtClean="0">
                          <a:latin typeface="Meiryo UI" panose="020B0604030504040204" pitchFamily="50" charset="-128"/>
                          <a:ea typeface="Meiryo UI" panose="020B0604030504040204" pitchFamily="50" charset="-128"/>
                        </a:rPr>
                        <a:t>　本紙は更新なし（別紙のみ更新）</a:t>
                      </a:r>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2021/5</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2476848"/>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15</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1.08</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400" b="0" dirty="0" smtClean="0">
                          <a:latin typeface="Meiryo UI" panose="020B0604030504040204" pitchFamily="50" charset="-128"/>
                          <a:ea typeface="Meiryo UI" panose="020B0604030504040204" pitchFamily="50" charset="-128"/>
                        </a:rPr>
                        <a:t>※</a:t>
                      </a:r>
                      <a:r>
                        <a:rPr kumimoji="1" lang="ja-JP" altLang="en-US" sz="1400" b="0" dirty="0" smtClean="0">
                          <a:latin typeface="Meiryo UI" panose="020B0604030504040204" pitchFamily="50" charset="-128"/>
                          <a:ea typeface="Meiryo UI" panose="020B0604030504040204" pitchFamily="50" charset="-128"/>
                        </a:rPr>
                        <a:t>　本紙は更新なし（別紙のみ更新）</a:t>
                      </a:r>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2021/7</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21238426"/>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16</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1.09</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400" b="0" dirty="0" smtClean="0">
                          <a:latin typeface="Meiryo UI" panose="020B0604030504040204" pitchFamily="50" charset="-128"/>
                          <a:ea typeface="Meiryo UI" panose="020B0604030504040204" pitchFamily="50" charset="-128"/>
                        </a:rPr>
                        <a:t>※</a:t>
                      </a:r>
                      <a:r>
                        <a:rPr kumimoji="1" lang="ja-JP" altLang="en-US" sz="1400" b="0" dirty="0" smtClean="0">
                          <a:latin typeface="Meiryo UI" panose="020B0604030504040204" pitchFamily="50" charset="-128"/>
                          <a:ea typeface="Meiryo UI" panose="020B0604030504040204" pitchFamily="50" charset="-128"/>
                        </a:rPr>
                        <a:t>　本紙は更新なし（別紙のみ更新）</a:t>
                      </a:r>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2021/8</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05149119"/>
                  </a:ext>
                </a:extLst>
              </a:tr>
            </a:tbl>
          </a:graphicData>
        </a:graphic>
      </p:graphicFrame>
    </p:spTree>
    <p:extLst>
      <p:ext uri="{BB962C8B-B14F-4D97-AF65-F5344CB8AC3E}">
        <p14:creationId xmlns:p14="http://schemas.microsoft.com/office/powerpoint/2010/main" val="22151594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a:t>変更</a:t>
            </a:r>
            <a:r>
              <a:rPr lang="ja-JP" altLang="en-US" dirty="0" smtClean="0"/>
              <a:t>履歴</a:t>
            </a:r>
            <a:endParaRPr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2203695630"/>
              </p:ext>
            </p:extLst>
          </p:nvPr>
        </p:nvGraphicFramePr>
        <p:xfrm>
          <a:off x="402489" y="827310"/>
          <a:ext cx="11461264" cy="5410200"/>
        </p:xfrm>
        <a:graphic>
          <a:graphicData uri="http://schemas.openxmlformats.org/drawingml/2006/table">
            <a:tbl>
              <a:tblPr firstRow="1" bandRow="1">
                <a:tableStyleId>{21E4AEA4-8DFA-4A89-87EB-49C32662AFE0}</a:tableStyleId>
              </a:tblPr>
              <a:tblGrid>
                <a:gridCol w="547080">
                  <a:extLst>
                    <a:ext uri="{9D8B030D-6E8A-4147-A177-3AD203B41FA5}">
                      <a16:colId xmlns:a16="http://schemas.microsoft.com/office/drawing/2014/main" val="137099047"/>
                    </a:ext>
                  </a:extLst>
                </a:gridCol>
                <a:gridCol w="597877">
                  <a:extLst>
                    <a:ext uri="{9D8B030D-6E8A-4147-A177-3AD203B41FA5}">
                      <a16:colId xmlns:a16="http://schemas.microsoft.com/office/drawing/2014/main" val="1202643488"/>
                    </a:ext>
                  </a:extLst>
                </a:gridCol>
                <a:gridCol w="9179169">
                  <a:extLst>
                    <a:ext uri="{9D8B030D-6E8A-4147-A177-3AD203B41FA5}">
                      <a16:colId xmlns:a16="http://schemas.microsoft.com/office/drawing/2014/main" val="912498628"/>
                    </a:ext>
                  </a:extLst>
                </a:gridCol>
                <a:gridCol w="1137138">
                  <a:extLst>
                    <a:ext uri="{9D8B030D-6E8A-4147-A177-3AD203B41FA5}">
                      <a16:colId xmlns:a16="http://schemas.microsoft.com/office/drawing/2014/main" val="593561885"/>
                    </a:ext>
                  </a:extLst>
                </a:gridCol>
              </a:tblGrid>
              <a:tr h="370840">
                <a:tc>
                  <a:txBody>
                    <a:bodyPr/>
                    <a:lstStyle/>
                    <a:p>
                      <a:r>
                        <a:rPr kumimoji="1" lang="ja-JP" altLang="en-US" sz="1400" b="0" dirty="0" smtClean="0"/>
                        <a:t>項番</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err="1" smtClean="0"/>
                        <a:t>Ver</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t>修正内容</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t>修正日</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82781956"/>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17</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1.10</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「３．アクセスキー／シークレットアクセスキーの作成（開発者・運用者の</a:t>
                      </a:r>
                      <a:r>
                        <a:rPr kumimoji="1" lang="en-US" altLang="ja-JP" sz="1400" b="0" dirty="0" smtClean="0">
                          <a:latin typeface="Meiryo UI" panose="020B0604030504040204" pitchFamily="50" charset="-128"/>
                          <a:ea typeface="Meiryo UI" panose="020B0604030504040204" pitchFamily="50" charset="-128"/>
                        </a:rPr>
                        <a:t>CLI</a:t>
                      </a:r>
                      <a:r>
                        <a:rPr kumimoji="1" lang="ja-JP" altLang="en-US" sz="1400" b="0" dirty="0" smtClean="0">
                          <a:latin typeface="Meiryo UI" panose="020B0604030504040204" pitchFamily="50" charset="-128"/>
                          <a:ea typeface="Meiryo UI" panose="020B0604030504040204" pitchFamily="50" charset="-128"/>
                        </a:rPr>
                        <a:t>操作用のキー）」にて、作業手順を記載</a:t>
                      </a:r>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2021/9</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466359822"/>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18</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1.10</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「２－２．</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ロール＋</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グループの作成」にて、作成した</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グループに対して自動付与される接続元制御用ポリシーの情報、ならびに、</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グループの削除を依頼する際の申込書の情報を追記</a:t>
                      </a: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400" b="0" dirty="0" smtClean="0">
                          <a:latin typeface="Meiryo UI" panose="020B0604030504040204" pitchFamily="50" charset="-128"/>
                          <a:ea typeface="Meiryo UI" panose="020B0604030504040204" pitchFamily="50" charset="-128"/>
                        </a:rPr>
                        <a:t>2021/9</a:t>
                      </a:r>
                      <a:endParaRPr kumimoji="1" lang="ja-JP" altLang="en-US" sz="1400" b="0" dirty="0" smtClean="0">
                        <a:latin typeface="Meiryo UI" panose="020B0604030504040204" pitchFamily="50" charset="-128"/>
                        <a:ea typeface="Meiryo UI" panose="020B0604030504040204" pitchFamily="50" charset="-128"/>
                      </a:endParaRPr>
                    </a:p>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66518605"/>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19</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1.10</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ja-JP" altLang="en-US" sz="1400" b="0" dirty="0" smtClean="0">
                          <a:latin typeface="Meiryo UI" panose="020B0604030504040204" pitchFamily="50" charset="-128"/>
                          <a:ea typeface="Meiryo UI" panose="020B0604030504040204" pitchFamily="50" charset="-128"/>
                        </a:rPr>
                        <a:t>「４．アクセスキー／シークレットアクセスキー等の作成（ミドルウェア・外部の</a:t>
                      </a:r>
                      <a:r>
                        <a:rPr kumimoji="1" lang="en-US" altLang="ja-JP" sz="1400" b="0" dirty="0" smtClean="0">
                          <a:latin typeface="Meiryo UI" panose="020B0604030504040204" pitchFamily="50" charset="-128"/>
                          <a:ea typeface="Meiryo UI" panose="020B0604030504040204" pitchFamily="50" charset="-128"/>
                        </a:rPr>
                        <a:t>SaaS</a:t>
                      </a:r>
                      <a:r>
                        <a:rPr kumimoji="1" lang="ja-JP" altLang="en-US" sz="1400" b="0" dirty="0" smtClean="0">
                          <a:latin typeface="Meiryo UI" panose="020B0604030504040204" pitchFamily="50" charset="-128"/>
                          <a:ea typeface="Meiryo UI" panose="020B0604030504040204" pitchFamily="50" charset="-128"/>
                        </a:rPr>
                        <a:t>等用のキー）」にて、作成した</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ユーザに対して自動付与される接続元制御用ポリシーの情報、ならびに、</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ユーザの削除を依頼する際の申込書の情報を追記</a:t>
                      </a: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altLang="ja-JP" sz="1400" b="0" dirty="0" smtClean="0">
                          <a:latin typeface="Meiryo UI" panose="020B0604030504040204" pitchFamily="50" charset="-128"/>
                          <a:ea typeface="Meiryo UI" panose="020B0604030504040204" pitchFamily="50" charset="-128"/>
                        </a:rPr>
                        <a:t>2021/9</a:t>
                      </a:r>
                      <a:endParaRPr kumimoji="1" lang="ja-JP" altLang="en-US" sz="1400" b="0" dirty="0" smtClean="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90054775"/>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20</a:t>
                      </a: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1.11</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「２－１．</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ロールの作成」にて、</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ロールの作成にあたり、テナントアカウントのテナント管理ロールにスイッチロールして操作を行う説明について追記</a:t>
                      </a:r>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2022/2</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92823814"/>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21</a:t>
                      </a: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1.11</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「２－２．</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ロール＋</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グループの作成：作業フロー」の「</a:t>
                      </a:r>
                      <a:r>
                        <a:rPr kumimoji="1" lang="en-US" altLang="ja-JP" sz="1400" b="0" dirty="0" smtClean="0">
                          <a:latin typeface="Meiryo UI" panose="020B0604030504040204" pitchFamily="50" charset="-128"/>
                          <a:ea typeface="Meiryo UI" panose="020B0604030504040204" pitchFamily="50" charset="-128"/>
                        </a:rPr>
                        <a:t>No.1</a:t>
                      </a:r>
                      <a:r>
                        <a:rPr kumimoji="1" lang="ja-JP" altLang="en-US" sz="1400" b="0" dirty="0" smtClean="0">
                          <a:latin typeface="Meiryo UI" panose="020B0604030504040204" pitchFamily="50" charset="-128"/>
                          <a:ea typeface="Meiryo UI" panose="020B0604030504040204" pitchFamily="50" charset="-128"/>
                        </a:rPr>
                        <a:t>　</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ロールの作成」における「操作に利用するユーザ」の記述を以下のとおりとした。</a:t>
                      </a:r>
                      <a:r>
                        <a:rPr kumimoji="1" lang="en-US" altLang="ja-JP" sz="1400" b="0" dirty="0" smtClean="0">
                          <a:latin typeface="Meiryo UI" panose="020B0604030504040204" pitchFamily="50" charset="-128"/>
                          <a:ea typeface="Meiryo UI" panose="020B0604030504040204" pitchFamily="50" charset="-128"/>
                        </a:rPr>
                        <a:t/>
                      </a:r>
                      <a:br>
                        <a:rPr kumimoji="1" lang="en-US" altLang="ja-JP" sz="1400" b="0" dirty="0" smtClean="0">
                          <a:latin typeface="Meiryo UI" panose="020B0604030504040204" pitchFamily="50" charset="-128"/>
                          <a:ea typeface="Meiryo UI" panose="020B0604030504040204" pitchFamily="50" charset="-128"/>
                        </a:rPr>
                      </a:br>
                      <a:r>
                        <a:rPr kumimoji="1" lang="ja-JP" altLang="en-US" sz="1400" b="0" dirty="0" smtClean="0">
                          <a:latin typeface="Meiryo UI" panose="020B0604030504040204" pitchFamily="50" charset="-128"/>
                          <a:ea typeface="Meiryo UI" panose="020B0604030504040204" pitchFamily="50" charset="-128"/>
                        </a:rPr>
                        <a:t>　・更新前：テナント管理グループに所属する</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ユーザ</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　・更新後：テナント管理ロール</a:t>
                      </a:r>
                      <a:endParaRPr kumimoji="1" lang="en-US" altLang="ja-JP" sz="1400" b="0" dirty="0" smtClean="0">
                        <a:latin typeface="Meiryo UI" panose="020B0604030504040204" pitchFamily="50" charset="-128"/>
                        <a:ea typeface="Meiryo UI" panose="020B0604030504040204" pitchFamily="50" charset="-128"/>
                      </a:endParaRPr>
                    </a:p>
                    <a:p>
                      <a:r>
                        <a:rPr kumimoji="1" lang="en-US" altLang="ja-JP" sz="1400" b="0" dirty="0" smtClean="0">
                          <a:latin typeface="Meiryo UI" panose="020B0604030504040204" pitchFamily="50" charset="-128"/>
                          <a:ea typeface="Meiryo UI" panose="020B0604030504040204" pitchFamily="50" charset="-128"/>
                        </a:rPr>
                        <a:t>※</a:t>
                      </a:r>
                      <a:r>
                        <a:rPr kumimoji="1" lang="ja-JP" altLang="en-US" sz="1400" b="0" dirty="0" smtClean="0">
                          <a:latin typeface="Meiryo UI" panose="020B0604030504040204" pitchFamily="50" charset="-128"/>
                          <a:ea typeface="Meiryo UI" panose="020B0604030504040204" pitchFamily="50" charset="-128"/>
                        </a:rPr>
                        <a:t>「操作に利用するユーザ」としては、更新前の情報で齟齬ないが、「４．アクセスキー／シークレットアクセスキー等の作成」の表記と合わせた。</a:t>
                      </a:r>
                      <a:endParaRPr kumimoji="1" lang="en-US" altLang="ja-JP" sz="1400" b="0" dirty="0" smtClean="0">
                        <a:latin typeface="Meiryo UI" panose="020B0604030504040204" pitchFamily="50" charset="-128"/>
                        <a:ea typeface="Meiryo UI" panose="020B0604030504040204" pitchFamily="50" charset="-128"/>
                      </a:endParaRPr>
                    </a:p>
                    <a:p>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また、カラム名を以下とした。</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　・操作に利用するユーザ</a:t>
                      </a:r>
                      <a:r>
                        <a:rPr kumimoji="1" lang="en-US" altLang="ja-JP" sz="1400" b="0" dirty="0" smtClean="0">
                          <a:latin typeface="Meiryo UI" panose="020B0604030504040204" pitchFamily="50" charset="-128"/>
                          <a:ea typeface="Meiryo UI" panose="020B0604030504040204" pitchFamily="50" charset="-128"/>
                        </a:rPr>
                        <a:t>/</a:t>
                      </a:r>
                      <a:r>
                        <a:rPr kumimoji="1" lang="ja-JP" altLang="en-US" sz="1400" b="0" dirty="0" smtClean="0">
                          <a:latin typeface="Meiryo UI" panose="020B0604030504040204" pitchFamily="50" charset="-128"/>
                          <a:ea typeface="Meiryo UI" panose="020B0604030504040204" pitchFamily="50" charset="-128"/>
                        </a:rPr>
                        <a:t>ロール</a:t>
                      </a:r>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2022/2</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774898633"/>
                  </a:ext>
                </a:extLst>
              </a:tr>
              <a:tr h="370840">
                <a:tc>
                  <a:txBody>
                    <a:bodyPr/>
                    <a:lstStyle/>
                    <a:p>
                      <a:r>
                        <a:rPr kumimoji="1" lang="en-US" altLang="ja-JP" sz="1400" b="0" dirty="0" smtClean="0">
                          <a:latin typeface="Meiryo UI" panose="020B0604030504040204" pitchFamily="50" charset="-128"/>
                          <a:ea typeface="Meiryo UI" panose="020B0604030504040204" pitchFamily="50" charset="-128"/>
                        </a:rPr>
                        <a:t>22</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1.11</a:t>
                      </a:r>
                      <a:endParaRPr kumimoji="1" lang="ja-JP" altLang="en-US" sz="1400" b="0" dirty="0">
                        <a:latin typeface="Meiryo UI" panose="020B0604030504040204" pitchFamily="50" charset="-128"/>
                        <a:ea typeface="Meiryo UI" panose="020B0604030504040204" pitchFamily="50" charset="-128"/>
                      </a:endParaRPr>
                    </a:p>
                  </a:txBody>
                  <a:tcPr/>
                </a:tc>
                <a:tc>
                  <a:txBody>
                    <a:bodyPr/>
                    <a:lstStyle/>
                    <a:p>
                      <a:r>
                        <a:rPr kumimoji="1" lang="ja-JP" altLang="en-US" sz="1400" b="0" dirty="0" smtClean="0">
                          <a:latin typeface="Meiryo UI" panose="020B0604030504040204" pitchFamily="50" charset="-128"/>
                          <a:ea typeface="Meiryo UI" panose="020B0604030504040204" pitchFamily="50" charset="-128"/>
                        </a:rPr>
                        <a:t>「２－２－５．スイッチロール用</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ポリシーの作成・</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グループへのアタッチ」における下記記述を以下のとおり修正</a:t>
                      </a:r>
                      <a:endParaRPr kumimoji="1" lang="en-US" altLang="ja-JP" sz="1400" b="0" dirty="0" smtClean="0">
                        <a:latin typeface="Meiryo UI" panose="020B0604030504040204" pitchFamily="50" charset="-128"/>
                        <a:ea typeface="Meiryo UI" panose="020B0604030504040204" pitchFamily="50" charset="-128"/>
                      </a:endParaRPr>
                    </a:p>
                    <a:p>
                      <a:r>
                        <a:rPr kumimoji="1" lang="ja-JP" altLang="en-US" sz="1400" b="0" dirty="0" smtClean="0">
                          <a:latin typeface="Meiryo UI" panose="020B0604030504040204" pitchFamily="50" charset="-128"/>
                          <a:ea typeface="Meiryo UI" panose="020B0604030504040204" pitchFamily="50" charset="-128"/>
                        </a:rPr>
                        <a:t>　・更新前：</a:t>
                      </a:r>
                      <a:r>
                        <a:rPr kumimoji="1" lang="en-US" altLang="ja-JP" sz="1400" b="0" dirty="0" smtClean="0">
                          <a:latin typeface="Meiryo UI" panose="020B0604030504040204" pitchFamily="50" charset="-128"/>
                          <a:ea typeface="Meiryo UI" panose="020B0604030504040204" pitchFamily="50" charset="-128"/>
                        </a:rPr>
                        <a:t>{※No,2</a:t>
                      </a:r>
                      <a:r>
                        <a:rPr kumimoji="1" lang="ja-JP" altLang="en-US" sz="1400" b="0" dirty="0" smtClean="0">
                          <a:latin typeface="Meiryo UI" panose="020B0604030504040204" pitchFamily="50" charset="-128"/>
                          <a:ea typeface="Meiryo UI" panose="020B0604030504040204" pitchFamily="50" charset="-128"/>
                        </a:rPr>
                        <a:t>の手順で作成したスイッチロール先</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ロールの</a:t>
                      </a:r>
                      <a:r>
                        <a:rPr kumimoji="1" lang="en-US" altLang="ja-JP" sz="1400" b="0" dirty="0" smtClean="0">
                          <a:latin typeface="Meiryo UI" panose="020B0604030504040204" pitchFamily="50" charset="-128"/>
                          <a:ea typeface="Meiryo UI" panose="020B0604030504040204" pitchFamily="50" charset="-128"/>
                        </a:rPr>
                        <a:t>ARN}</a:t>
                      </a:r>
                    </a:p>
                    <a:p>
                      <a:r>
                        <a:rPr kumimoji="1" lang="ja-JP" altLang="en-US" sz="1400" b="0" dirty="0" smtClean="0">
                          <a:latin typeface="Meiryo UI" panose="020B0604030504040204" pitchFamily="50" charset="-128"/>
                          <a:ea typeface="Meiryo UI" panose="020B0604030504040204" pitchFamily="50" charset="-128"/>
                        </a:rPr>
                        <a:t>　・更新後：</a:t>
                      </a:r>
                      <a:r>
                        <a:rPr kumimoji="1" lang="en-US" altLang="ja-JP" sz="1400" b="0" dirty="0" smtClean="0">
                          <a:latin typeface="Meiryo UI" panose="020B0604030504040204" pitchFamily="50" charset="-128"/>
                          <a:ea typeface="Meiryo UI" panose="020B0604030504040204" pitchFamily="50" charset="-128"/>
                        </a:rPr>
                        <a:t>{※No,1</a:t>
                      </a:r>
                      <a:r>
                        <a:rPr kumimoji="1" lang="ja-JP" altLang="en-US" sz="1400" b="0" dirty="0" smtClean="0">
                          <a:latin typeface="Meiryo UI" panose="020B0604030504040204" pitchFamily="50" charset="-128"/>
                          <a:ea typeface="Meiryo UI" panose="020B0604030504040204" pitchFamily="50" charset="-128"/>
                        </a:rPr>
                        <a:t>の手順で作成したスイッチロール先</a:t>
                      </a:r>
                      <a:r>
                        <a:rPr kumimoji="1" lang="en-US" altLang="ja-JP" sz="1400" b="0" dirty="0" smtClean="0">
                          <a:latin typeface="Meiryo UI" panose="020B0604030504040204" pitchFamily="50" charset="-128"/>
                          <a:ea typeface="Meiryo UI" panose="020B0604030504040204" pitchFamily="50" charset="-128"/>
                        </a:rPr>
                        <a:t>IAM</a:t>
                      </a:r>
                      <a:r>
                        <a:rPr kumimoji="1" lang="ja-JP" altLang="en-US" sz="1400" b="0" dirty="0" smtClean="0">
                          <a:latin typeface="Meiryo UI" panose="020B0604030504040204" pitchFamily="50" charset="-128"/>
                          <a:ea typeface="Meiryo UI" panose="020B0604030504040204" pitchFamily="50" charset="-128"/>
                        </a:rPr>
                        <a:t>ロールの</a:t>
                      </a:r>
                      <a:r>
                        <a:rPr kumimoji="1" lang="en-US" altLang="ja-JP" sz="1400" b="0" dirty="0" smtClean="0">
                          <a:latin typeface="Meiryo UI" panose="020B0604030504040204" pitchFamily="50" charset="-128"/>
                          <a:ea typeface="Meiryo UI" panose="020B0604030504040204" pitchFamily="50" charset="-128"/>
                        </a:rPr>
                        <a:t>ARN}</a:t>
                      </a:r>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r>
                        <a:rPr kumimoji="1" lang="en-US" altLang="ja-JP" sz="1400" b="0" dirty="0" smtClean="0">
                          <a:latin typeface="Meiryo UI" panose="020B0604030504040204" pitchFamily="50" charset="-128"/>
                          <a:ea typeface="Meiryo UI" panose="020B0604030504040204" pitchFamily="50" charset="-128"/>
                        </a:rPr>
                        <a:t>2022/2</a:t>
                      </a:r>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92476848"/>
                  </a:ext>
                </a:extLst>
              </a:tr>
              <a:tr h="370840">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kumimoji="1" lang="en-US" altLang="ja-JP" sz="1400" b="0" dirty="0" smtClean="0">
                        <a:latin typeface="Meiryo UI" panose="020B0604030504040204" pitchFamily="50" charset="-128"/>
                        <a:ea typeface="Meiryo UI" panose="020B0604030504040204" pitchFamily="50" charset="-128"/>
                      </a:endParaRPr>
                    </a:p>
                  </a:txBody>
                  <a:tcPr/>
                </a:tc>
                <a:tc>
                  <a:txBody>
                    <a:bodyPr/>
                    <a:lstStyle/>
                    <a:p>
                      <a:endParaRPr kumimoji="1" lang="ja-JP" altLang="en-US" sz="1400" b="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021238426"/>
                  </a:ext>
                </a:extLst>
              </a:tr>
            </a:tbl>
          </a:graphicData>
        </a:graphic>
      </p:graphicFrame>
    </p:spTree>
    <p:extLst>
      <p:ext uri="{BB962C8B-B14F-4D97-AF65-F5344CB8AC3E}">
        <p14:creationId xmlns:p14="http://schemas.microsoft.com/office/powerpoint/2010/main" val="9298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１．</a:t>
            </a:r>
            <a:r>
              <a:rPr lang="en-US" altLang="ja-JP" dirty="0" smtClean="0"/>
              <a:t>IAM</a:t>
            </a:r>
            <a:r>
              <a:rPr lang="ja-JP" altLang="en-US" dirty="0"/>
              <a:t>ポリシーの</a:t>
            </a:r>
            <a:r>
              <a:rPr lang="ja-JP" altLang="en-US" dirty="0" smtClean="0"/>
              <a:t>作成：制約事項</a:t>
            </a:r>
            <a:endParaRPr lang="ja-JP" altLang="en-US" dirty="0"/>
          </a:p>
        </p:txBody>
      </p:sp>
      <p:sp>
        <p:nvSpPr>
          <p:cNvPr id="12" name="正方形/長方形 11"/>
          <p:cNvSpPr/>
          <p:nvPr/>
        </p:nvSpPr>
        <p:spPr>
          <a:xfrm>
            <a:off x="172188" y="852504"/>
            <a:ext cx="11844000" cy="6124754"/>
          </a:xfrm>
          <a:prstGeom prst="rect">
            <a:avLst/>
          </a:prstGeom>
          <a:noFill/>
        </p:spPr>
        <p:txBody>
          <a:bodyPr wrap="square">
            <a:spAutoFit/>
          </a:bodyPr>
          <a:lstStyle/>
          <a:p>
            <a:pPr fontAlgn="base">
              <a:spcBef>
                <a:spcPct val="0"/>
              </a:spcBef>
              <a:spcAft>
                <a:spcPct val="0"/>
              </a:spcAft>
            </a:pPr>
            <a:r>
              <a:rPr lang="ja-JP" altLang="en-US" sz="2800" b="1" u="sng"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制約事項等</a:t>
            </a:r>
            <a:endParaRPr lang="en-US" altLang="ja-JP" sz="2800" b="1" u="sng"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利用可能な</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Action</a:t>
            </a: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が開</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放しているサービスの</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Action</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のみ</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Allow</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することができます。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Allow</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することができる</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Action</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の一覧は</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別紙「</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の使い方</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編</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別紙</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1</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利用可能な</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Action</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」シートを参照ください。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なお、上記</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に記載のない</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Action</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は、例外登録することで使用できるようになります。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ワイルドカード</a:t>
            </a:r>
            <a:r>
              <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の利用</a:t>
            </a:r>
            <a:endPar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“Action”</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に</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指定するエレメントで</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はワイルドカード</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（*）を含む表現は指定</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できません。（例外登録可能です。）</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ただし、参照のみを示す一部の表現は使用可能です。詳細は</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別紙「</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A-gate</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の使い方</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_IAM</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編</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別紙</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1_</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利用可能な</a:t>
            </a:r>
            <a:r>
              <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Action </a:t>
            </a:r>
            <a:r>
              <a:rPr lang="ja-JP" altLang="en-US"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」シートを</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参照ください。</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50431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p:txBody>
          <a:bodyPr>
            <a:normAutofit/>
          </a:bodyPr>
          <a:lstStyle/>
          <a:p>
            <a:r>
              <a:rPr lang="ja-JP" altLang="en-US" dirty="0" smtClean="0"/>
              <a:t>１．</a:t>
            </a:r>
            <a:r>
              <a:rPr lang="en-US" altLang="ja-JP" dirty="0" smtClean="0"/>
              <a:t>IAM</a:t>
            </a:r>
            <a:r>
              <a:rPr lang="ja-JP" altLang="en-US" dirty="0"/>
              <a:t>ポリシーの</a:t>
            </a:r>
            <a:r>
              <a:rPr lang="ja-JP" altLang="en-US" dirty="0" smtClean="0"/>
              <a:t>作成：制約事項</a:t>
            </a:r>
            <a:endParaRPr lang="ja-JP" altLang="en-US" dirty="0"/>
          </a:p>
        </p:txBody>
      </p:sp>
      <p:sp>
        <p:nvSpPr>
          <p:cNvPr id="12" name="正方形/長方形 11"/>
          <p:cNvSpPr/>
          <p:nvPr/>
        </p:nvSpPr>
        <p:spPr>
          <a:xfrm>
            <a:off x="172188" y="852504"/>
            <a:ext cx="11844000" cy="1384995"/>
          </a:xfrm>
          <a:prstGeom prst="rect">
            <a:avLst/>
          </a:prstGeom>
          <a:noFill/>
        </p:spPr>
        <p:txBody>
          <a:bodyPr wrap="square">
            <a:spAutoFit/>
          </a:bodyPr>
          <a:lstStyle/>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800" b="1" u="sng" dirty="0" err="1"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NotAction</a:t>
            </a:r>
            <a:r>
              <a:rPr lang="ja-JP" altLang="en-US"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rPr>
              <a:t>の利用</a:t>
            </a:r>
            <a:endParaRPr lang="en-US" altLang="ja-JP" sz="2800" b="1" u="sng" dirty="0" smtClean="0">
              <a:solidFill>
                <a:schemeClr val="accent4"/>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　作成する</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IAM</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ポリシーでは、</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800" dirty="0" err="1"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NotAction</a:t>
            </a:r>
            <a:r>
              <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rPr>
              <a:t>を利用することができません。</a:t>
            </a:r>
            <a:endParaRPr lang="en-US" altLang="ja-JP" sz="2800" dirty="0" smtClean="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a:p>
            <a:pPr fontAlgn="base">
              <a:spcBef>
                <a:spcPct val="0"/>
              </a:spcBef>
              <a:spcAft>
                <a:spcPct val="0"/>
              </a:spcAft>
            </a:pPr>
            <a:endParaRPr lang="en-US" altLang="ja-JP" sz="2800" dirty="0">
              <a:solidFill>
                <a:schemeClr val="accent2">
                  <a:lumMod val="50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32886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プレゼンテーションテンプレート2017">
  <a:themeElements>
    <a:clrScheme name="NTT DATA COLOR MASTER">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00FF"/>
      </a:hlink>
      <a:folHlink>
        <a:srgbClr val="800080"/>
      </a:folHlink>
    </a:clrScheme>
    <a:fontScheme name="ユーザー定義 2">
      <a:majorFont>
        <a:latin typeface="HGPｺﾞｼｯｸE"/>
        <a:ea typeface="HGPｺﾞｼｯｸE"/>
        <a:cs typeface=""/>
      </a:majorFont>
      <a:minorFont>
        <a:latin typeface="HGPｺﾞｼｯｸE"/>
        <a:ea typeface="HGP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lumMod val="75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20" id="{9071B18C-AB37-F449-AA4F-DC3EE43039E6}" vid="{7FA1D19E-BDD0-904D-BFB1-053B342FA9C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Presentation_Template_169_JP</Template>
  <TotalTime>11481</TotalTime>
  <Words>8139</Words>
  <Application>Microsoft Office PowerPoint</Application>
  <PresentationFormat>ワイド画面</PresentationFormat>
  <Paragraphs>1241</Paragraphs>
  <Slides>74</Slides>
  <Notes>65</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74</vt:i4>
      </vt:variant>
    </vt:vector>
  </HeadingPairs>
  <TitlesOfParts>
    <vt:vector size="83" baseType="lpstr">
      <vt:lpstr>HGPｺﾞｼｯｸE</vt:lpstr>
      <vt:lpstr>HGPｺﾞｼｯｸE</vt:lpstr>
      <vt:lpstr>HGP創英角ｺﾞｼｯｸUB</vt:lpstr>
      <vt:lpstr>Meiryo UI</vt:lpstr>
      <vt:lpstr>MS PGothic</vt:lpstr>
      <vt:lpstr>游ゴシック</vt:lpstr>
      <vt:lpstr>Arial</vt:lpstr>
      <vt:lpstr>Wingdings</vt:lpstr>
      <vt:lpstr>プレゼンテーションテンプレート2017</vt:lpstr>
      <vt:lpstr>A-gateの使い方 （IAM・テナント開発編）</vt:lpstr>
      <vt:lpstr>PowerPoint プレゼンテーション</vt:lpstr>
      <vt:lpstr>PowerPoint プレゼンテーション</vt:lpstr>
      <vt:lpstr>PowerPoint プレゼンテーション</vt:lpstr>
      <vt:lpstr>１．IAMポリシーの作成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２．IAMロール・IAMグループの作成</vt:lpstr>
      <vt:lpstr>PowerPoint プレゼンテーション</vt:lpstr>
      <vt:lpstr>２－１．IAMロールの作成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２－２．IAMロール＋ IAMグループの作成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３．アクセスキー／ シークレットアクセスキーの作成 （開発者・運用者のCLI操作用のキー） </vt:lpstr>
      <vt:lpstr>PowerPoint プレゼンテーション</vt:lpstr>
      <vt:lpstr>PowerPoint プレゼンテーション</vt:lpstr>
      <vt:lpstr>PowerPoint プレゼンテーション</vt:lpstr>
      <vt:lpstr>PowerPoint プレゼンテーション</vt:lpstr>
      <vt:lpstr>４．アクセスキー／ シークレットアクセスキー等の作成 （ミドルウェア・外部のSaaS等用のキー）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FAQ</vt:lpstr>
      <vt:lpstr>PowerPoint プレゼンテーション</vt:lpstr>
      <vt:lpstr>PowerPoint プレゼンテーション</vt:lpstr>
      <vt:lpstr>PowerPoint プレゼンテーション</vt:lpstr>
      <vt:lpstr>PowerPoint プレゼンテーション</vt:lpstr>
      <vt:lpstr>変更履歴</vt:lpstr>
      <vt:lpstr>PowerPoint プレゼンテーション</vt:lpstr>
      <vt:lpstr>PowerPoint プレゼンテーション</vt:lpstr>
      <vt:lpstr>PowerPoint プレゼンテーション</vt:lpstr>
    </vt:vector>
  </TitlesOfParts>
  <Company>NTTDATA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A-gateの使い方 （IAM・テナント開発編）</dc:title>
  <dc:creator>山中 崇広</dc:creator>
  <cp:lastModifiedBy>石井　まゆ</cp:lastModifiedBy>
  <cp:revision>678</cp:revision>
  <dcterms:created xsi:type="dcterms:W3CDTF">2018-07-31T01:26:43Z</dcterms:created>
  <dcterms:modified xsi:type="dcterms:W3CDTF">2022-02-16T04:35:23Z</dcterms:modified>
</cp:coreProperties>
</file>