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26" r:id="rId2"/>
    <p:sldId id="518" r:id="rId3"/>
    <p:sldId id="555" r:id="rId4"/>
    <p:sldId id="564" r:id="rId5"/>
    <p:sldId id="565" r:id="rId6"/>
    <p:sldId id="566" r:id="rId7"/>
    <p:sldId id="562" r:id="rId8"/>
    <p:sldId id="563" r:id="rId9"/>
    <p:sldId id="535" r:id="rId10"/>
    <p:sldId id="51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069"/>
    <a:srgbClr val="25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92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1B30-7A82-43DF-A818-A3DE64774CB0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46937-DE2F-4665-9A21-62075272C2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7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5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40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7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11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46937-DE2F-4665-9A21-62075272C2F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0"/>
            <a:ext cx="12192119" cy="6858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6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7A7B74-48AA-304D-8A41-3EA692EE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4714043"/>
            <a:ext cx="1219211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24866"/>
            <a:ext cx="9937272" cy="101032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lang="ja-JP" altLang="en-US" dirty="0"/>
          </a:p>
        </p:txBody>
      </p:sp>
      <p:sp>
        <p:nvSpPr>
          <p:cNvPr id="12" name="タイトル 3"/>
          <p:cNvSpPr>
            <a:spLocks noGrp="1"/>
          </p:cNvSpPr>
          <p:nvPr>
            <p:ph type="title" hasCustomPrompt="1"/>
          </p:nvPr>
        </p:nvSpPr>
        <p:spPr>
          <a:xfrm>
            <a:off x="2207568" y="4771199"/>
            <a:ext cx="993727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pc="0" dirty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10536125" y="6707601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rgbClr val="FFFFFF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611DE41-3F6F-044D-8535-2B53BB9D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20" name="タイトル 17"/>
          <p:cNvSpPr>
            <a:spLocks noGrp="1"/>
          </p:cNvSpPr>
          <p:nvPr>
            <p:ph type="title" hasCustomPrompt="1"/>
          </p:nvPr>
        </p:nvSpPr>
        <p:spPr>
          <a:xfrm>
            <a:off x="172188" y="275"/>
            <a:ext cx="11844000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pc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289684-E3E2-4735-801A-13BFBA854F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8212" y="908049"/>
            <a:ext cx="9446400" cy="5256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1123906" indent="-514350">
              <a:buFont typeface="+mj-lt"/>
              <a:buAutoNum type="arabicPeriod"/>
              <a:defRPr sz="2000"/>
            </a:lvl2pPr>
            <a:lvl3pPr marL="1733459" indent="-514350">
              <a:buFont typeface="+mj-lt"/>
              <a:buAutoNum type="arabicPeriod"/>
              <a:defRPr sz="2000"/>
            </a:lvl3pPr>
            <a:lvl4pPr marL="2343012" indent="-514350">
              <a:buFont typeface="+mj-lt"/>
              <a:buAutoNum type="arabicPeriod"/>
              <a:defRPr sz="2000"/>
            </a:lvl4pPr>
            <a:lvl5pPr marL="2952566" indent="-51435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ja-JP" altLang="en-US" dirty="0"/>
              <a:t>目次を入力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837179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7333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13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79715"/>
            <a:ext cx="9097200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59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4ECC3-87F6-48DE-A3D9-ACE61020E0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400" y="9098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95569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pos="733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12192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8" y="0"/>
            <a:ext cx="1184400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pc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7588" y="908050"/>
            <a:ext cx="111132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96208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04169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20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/>
        </p:nvSpPr>
        <p:spPr>
          <a:xfrm>
            <a:off x="10416480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310CC0-8B36-8146-A6F6-1F194745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96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80605_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3200" rIns="84024" bIns="42012" rtlCol="0" anchor="ctr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0"/>
            <a:ext cx="11844000" cy="684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 smtClean="0"/>
              <a:t>［タイトル］</a:t>
            </a:r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11"/>
          </p:nvPr>
        </p:nvSpPr>
        <p:spPr>
          <a:xfrm>
            <a:off x="0" y="768350"/>
            <a:ext cx="12192000" cy="492443"/>
          </a:xfrm>
          <a:prstGeom prst="rect">
            <a:avLst/>
          </a:prstGeom>
          <a:solidFill>
            <a:srgbClr val="C9C9C9"/>
          </a:solidFill>
        </p:spPr>
        <p:txBody>
          <a:bodyPr wrap="square" anchor="t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600" b="1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7013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34124"/>
            <a:ext cx="12192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2022 </a:t>
            </a:r>
            <a:r>
              <a:rPr kumimoji="0" lang="en-US" altLang="ja-JP" sz="800" b="0" i="0" dirty="0">
                <a:solidFill>
                  <a:schemeClr val="bg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NTT DATA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761153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A-gate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の使い方</a:t>
            </a:r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QuickSight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編）</a:t>
            </a:r>
            <a:endParaRPr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1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変更</a:t>
            </a:r>
            <a:r>
              <a:rPr lang="ja-JP" altLang="en-US" dirty="0" smtClean="0"/>
              <a:t>履歴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17367"/>
              </p:ext>
            </p:extLst>
          </p:nvPr>
        </p:nvGraphicFramePr>
        <p:xfrm>
          <a:off x="402489" y="965850"/>
          <a:ext cx="11461264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7080">
                  <a:extLst>
                    <a:ext uri="{9D8B030D-6E8A-4147-A177-3AD203B41FA5}">
                      <a16:colId xmlns:a16="http://schemas.microsoft.com/office/drawing/2014/main" val="137099047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202643488"/>
                    </a:ext>
                  </a:extLst>
                </a:gridCol>
                <a:gridCol w="9179169">
                  <a:extLst>
                    <a:ext uri="{9D8B030D-6E8A-4147-A177-3AD203B41FA5}">
                      <a16:colId xmlns:a16="http://schemas.microsoft.com/office/drawing/2014/main" val="912498628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59356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項番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/>
                        <a:t>Ver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修正内容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/>
                        <a:t>修正日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1.00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初版制定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2022/5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5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2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9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3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72188" y="860272"/>
            <a:ext cx="118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はじめに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本紙では、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A-gate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導入環境で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を利用いただく際の制約事項等を記載いたしま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　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をご利用の際は、必ず本紙をお読みいただいた上でご利用を開始してください。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ご利用にあたる基本的な事項（各役割で実施できる操作、および検知修復ルールの詳細）については、下記ドキュメントを参照下さい。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「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利用可能サービス・実施可能操作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一覧」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ー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ポリシー違反検知・自動修復ルール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一覧」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0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注意事項一覧</a:t>
            </a:r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04947"/>
              </p:ext>
            </p:extLst>
          </p:nvPr>
        </p:nvGraphicFramePr>
        <p:xfrm>
          <a:off x="205509" y="2361541"/>
          <a:ext cx="11810679" cy="20917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8612">
                  <a:extLst>
                    <a:ext uri="{9D8B030D-6E8A-4147-A177-3AD203B41FA5}">
                      <a16:colId xmlns:a16="http://schemas.microsoft.com/office/drawing/2014/main" val="664838577"/>
                    </a:ext>
                  </a:extLst>
                </a:gridCol>
                <a:gridCol w="3186187">
                  <a:extLst>
                    <a:ext uri="{9D8B030D-6E8A-4147-A177-3AD203B41FA5}">
                      <a16:colId xmlns:a16="http://schemas.microsoft.com/office/drawing/2014/main" val="1086095444"/>
                    </a:ext>
                  </a:extLst>
                </a:gridCol>
                <a:gridCol w="7895880">
                  <a:extLst>
                    <a:ext uri="{9D8B030D-6E8A-4147-A177-3AD203B41FA5}">
                      <a16:colId xmlns:a16="http://schemas.microsoft.com/office/drawing/2014/main" val="1544465941"/>
                    </a:ext>
                  </a:extLst>
                </a:gridCol>
              </a:tblGrid>
              <a:tr h="445853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No,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74045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</a:t>
                      </a:r>
                      <a:endParaRPr kumimoji="1" lang="ja-JP" alt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「デフォルトリージョン」のご利用制限について</a:t>
                      </a:r>
                      <a:endParaRPr kumimoji="1" lang="en-US" altLang="ja-JP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600" dirty="0" smtClean="0">
                        <a:solidFill>
                          <a:srgbClr val="C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　</a:t>
                      </a:r>
                      <a:r>
                        <a:rPr lang="en-US" altLang="ja-JP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</a:t>
                      </a:r>
                      <a:r>
                        <a:rPr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アカウントで初めて</a:t>
                      </a:r>
                      <a:r>
                        <a:rPr lang="en-US" altLang="ja-JP" sz="16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QuickSight</a:t>
                      </a:r>
                      <a:r>
                        <a:rPr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アカウントを作成される際のデフォルトリージョンは、</a:t>
                      </a:r>
                      <a:r>
                        <a:rPr lang="ja-JP" altLang="en-US" sz="1600" b="1" dirty="0" smtClean="0">
                          <a:solidFill>
                            <a:schemeClr val="accent4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「東京リージョン」のみ</a:t>
                      </a:r>
                      <a:r>
                        <a:rPr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選択して作成することができます。（東京リージョン以外を選択して作成することはできません。）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そちらの詳細についてご説明いたします。</a:t>
                      </a:r>
                      <a:endParaRPr kumimoji="1" lang="ja-JP" altLang="en-US" sz="16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04807"/>
                  </a:ext>
                </a:extLst>
              </a:tr>
              <a:tr h="700614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</a:t>
                      </a:r>
                      <a:endParaRPr kumimoji="1" lang="ja-JP" alt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「東京リージョン以外」のご利用制限について</a:t>
                      </a:r>
                      <a:endParaRPr kumimoji="1" lang="en-US" altLang="ja-JP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　作成した</a:t>
                      </a:r>
                      <a:r>
                        <a:rPr kumimoji="1" lang="en-US" altLang="ja-JP" sz="16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QuickSight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アカウント上では、任意に選択したリージョンで</a:t>
                      </a:r>
                      <a:r>
                        <a:rPr kumimoji="1" lang="en-US" altLang="ja-JP" sz="16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QuickSight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リソースを作成することが可能です。その際、</a:t>
                      </a:r>
                      <a:r>
                        <a:rPr kumimoji="1" lang="ja-JP" altLang="en-US" sz="1600" b="1" u="sng" dirty="0" smtClean="0">
                          <a:solidFill>
                            <a:schemeClr val="accent4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「東京リージョン以外での</a:t>
                      </a:r>
                      <a:r>
                        <a:rPr kumimoji="1" lang="en-US" altLang="ja-JP" sz="1600" b="1" u="sng" dirty="0" err="1" smtClean="0">
                          <a:solidFill>
                            <a:schemeClr val="accent4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QuickSight</a:t>
                      </a:r>
                      <a:r>
                        <a:rPr kumimoji="1" lang="ja-JP" altLang="en-US" sz="1600" b="1" u="sng" dirty="0" smtClean="0">
                          <a:solidFill>
                            <a:schemeClr val="accent4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リソース作成はリスクがあるためご利用を控えていただく」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必要がございますので、そちらの詳細についてご説明</a:t>
                      </a:r>
                      <a:r>
                        <a:rPr kumimoji="1" lang="ja-JP" altLang="en-US" sz="16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いたします。</a:t>
                      </a:r>
                      <a:endParaRPr kumimoji="1" lang="ja-JP" altLang="en-US" sz="1600" b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55547"/>
                  </a:ext>
                </a:extLst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172188" y="852504"/>
            <a:ext cx="118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</a:t>
            </a: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注意事項一覧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ご利用時に注意いただきたい事項の概要を以下に示します。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は次スライド以降を参照ください。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7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．「デフォルトリージョン」</a:t>
            </a:r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のご利用</a:t>
            </a:r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制限に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ついて</a:t>
            </a:r>
            <a:endParaRPr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80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．「デフォルトリージョン」のご利用制限に</a:t>
            </a:r>
            <a:r>
              <a:rPr lang="ja-JP" altLang="en-US" dirty="0"/>
              <a:t>ついて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2188" y="852504"/>
            <a:ext cx="118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詳細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アカウントで初めて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QuickSight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アカウントを作成される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際のデフォルトリージョンは、</a:t>
            </a:r>
            <a:r>
              <a:rPr lang="ja-JP" altLang="en-US" sz="28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28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東京リージョン」</a:t>
            </a:r>
            <a:r>
              <a:rPr lang="ja-JP" altLang="en-US" sz="28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選択して作成する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ことができます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。（東京リージョン以外を選択して作成することはできません。）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操作イメージを次スライドに示します。</a:t>
            </a:r>
            <a:endParaRPr lang="ja-JP" altLang="en-US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の仕様上、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QuickSight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アカウント作成後、</a:t>
            </a:r>
            <a:r>
              <a:rPr lang="ja-JP" altLang="en-US" sz="2800" b="1" u="sng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デフォルトリージョンの変更はできません。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8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83" y="2177257"/>
            <a:ext cx="5693835" cy="4226019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．「デフォルトリージョン」</a:t>
            </a:r>
            <a:r>
              <a:rPr lang="ja-JP" altLang="en-US" dirty="0"/>
              <a:t>のご利用制限について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72188" y="718427"/>
            <a:ext cx="11844000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操作イメージ</a:t>
            </a: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2800" b="1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アカウントで初めて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QuickSight</a:t>
            </a:r>
            <a:r>
              <a:rPr lang="ja-JP" altLang="en-US" sz="2800" dirty="0">
                <a:solidFill>
                  <a:srgbClr val="2B406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作成する際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、デフォルトリージョンとして</a:t>
            </a:r>
            <a:r>
              <a:rPr lang="ja-JP" altLang="en-US" sz="28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「東京リージョン</a:t>
            </a:r>
            <a:r>
              <a:rPr lang="ja-JP" altLang="en-US" sz="28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lang="ja-JP" altLang="en-US" sz="2800" dirty="0" smtClean="0">
                <a:solidFill>
                  <a:srgbClr val="2B406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が選択されていることを確認する。</a:t>
            </a:r>
            <a:endParaRPr lang="en-US" altLang="ja-JP" sz="2800" dirty="0">
              <a:solidFill>
                <a:srgbClr val="2B4069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87110" y="4278877"/>
            <a:ext cx="2218559" cy="21305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/>
          <p:cNvSpPr/>
          <p:nvPr/>
        </p:nvSpPr>
        <p:spPr>
          <a:xfrm>
            <a:off x="5816339" y="4624802"/>
            <a:ext cx="2906241" cy="909306"/>
          </a:xfrm>
          <a:prstGeom prst="wedgeRectCallout">
            <a:avLst>
              <a:gd name="adj1" fmla="val -56656"/>
              <a:gd name="adj2" fmla="val -7474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Asia Pacific</a:t>
            </a:r>
            <a:r>
              <a:rPr kumimoji="1" lang="ja-JP" altLang="en-US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Tokyo)</a:t>
            </a:r>
            <a:r>
              <a:rPr kumimoji="1" lang="ja-JP" altLang="en-US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」になっていること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2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．「東京リージョン以外」</a:t>
            </a:r>
            <a: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のご利用</a:t>
            </a:r>
            <a:r>
              <a:rPr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制限に</a:t>
            </a:r>
            <a:r>
              <a:rPr lang="ja-JP" altLang="en-US" sz="4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ついて</a:t>
            </a:r>
            <a:endParaRPr lang="ja-JP" altLang="en-US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9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．「東京リージョン以外」の</a:t>
            </a:r>
            <a:r>
              <a:rPr lang="ja-JP" altLang="en-US" dirty="0"/>
              <a:t>ご利用制限について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72188" y="852504"/>
            <a:ext cx="11844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詳細</a:t>
            </a:r>
            <a:endParaRPr lang="en-US" altLang="ja-JP" sz="2800" b="1" u="sng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作成した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QuickSight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アカウント上では、任意に選択したリージョンで</a:t>
            </a:r>
            <a:r>
              <a:rPr lang="en-US" altLang="ja-JP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QuickSight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リソースを作成することが可能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ですが、リソース作成の際は必ず</a:t>
            </a:r>
            <a:r>
              <a:rPr lang="ja-JP" altLang="en-US" sz="28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2800" b="1" u="sng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東京</a:t>
            </a:r>
            <a:r>
              <a:rPr lang="ja-JP" altLang="en-US" sz="28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リージョン」</a:t>
            </a:r>
            <a:r>
              <a:rPr lang="ja-JP" altLang="en-US" sz="28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2800" b="1" u="sng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選択してください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。操作イメージを次スライドに示します。</a:t>
            </a:r>
            <a:endParaRPr lang="ja-JP" altLang="en-US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アカウントのデフォルトリージョンを</a:t>
            </a:r>
            <a:r>
              <a:rPr lang="ja-JP" altLang="en-US" sz="28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「東京リージョン」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で作成し、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アカウント上で</a:t>
            </a:r>
            <a:r>
              <a:rPr lang="ja-JP" altLang="en-US" sz="28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「東京リージョン以外」のリージョン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で作成したリソースは、以下の違反検知修復ルールの対象外となり、</a:t>
            </a:r>
            <a:r>
              <a:rPr lang="ja-JP" altLang="en-US" sz="28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違反検知の条件</a:t>
            </a:r>
            <a:r>
              <a:rPr lang="ja-JP" altLang="en-US" sz="2800" b="1" u="sng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に抵触していて</a:t>
            </a:r>
            <a:r>
              <a:rPr lang="ja-JP" altLang="en-US" sz="2800" b="1" u="sng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も通知及び修復</a:t>
            </a:r>
            <a:r>
              <a:rPr lang="ja-JP" altLang="en-US" sz="2800" b="1" u="sng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処理が行われません。</a:t>
            </a:r>
            <a:endParaRPr lang="en-US" altLang="ja-JP" sz="2800" dirty="0" err="1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－違反検知修復ルール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・「</a:t>
            </a:r>
            <a:r>
              <a:rPr lang="en-US" altLang="ja-JP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AWSRule_0109 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err="1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への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接続元の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許可」</a:t>
            </a:r>
            <a:endParaRPr lang="en-US" altLang="ja-JP" sz="2800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・「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AWSRule_0110 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ユーザーの作成・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更新」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8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45" y="2178905"/>
            <a:ext cx="7995509" cy="4215695"/>
          </a:xfrm>
          <a:prstGeom prst="rect">
            <a:avLst/>
          </a:prstGeom>
        </p:spPr>
      </p:pic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２</a:t>
            </a:r>
            <a:r>
              <a:rPr lang="ja-JP" altLang="en-US" dirty="0" smtClean="0"/>
              <a:t>．</a:t>
            </a:r>
            <a:r>
              <a:rPr lang="ja-JP" altLang="en-US" dirty="0"/>
              <a:t>「東京リージョン以外」のご利用制限について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72188" y="718427"/>
            <a:ext cx="11844000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　操作イメージ</a:t>
            </a: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800" b="1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2800" b="1" dirty="0" smtClean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2800" dirty="0" err="1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QuickSight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でリソースを作成する際は、必ず</a:t>
            </a:r>
            <a:r>
              <a:rPr lang="ja-JP" altLang="en-US" sz="2800" b="1" dirty="0" smtClean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「東京リージョン」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が選択されていることを確認する。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808036" y="4067630"/>
            <a:ext cx="907086" cy="21305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四角形吹き出し 2"/>
          <p:cNvSpPr/>
          <p:nvPr/>
        </p:nvSpPr>
        <p:spPr>
          <a:xfrm>
            <a:off x="9028667" y="4505533"/>
            <a:ext cx="2688116" cy="649093"/>
          </a:xfrm>
          <a:prstGeom prst="wedgeRectCallout">
            <a:avLst>
              <a:gd name="adj1" fmla="val -61854"/>
              <a:gd name="adj2" fmla="val -8786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「東京」になっていること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0" id="{9071B18C-AB37-F449-AA4F-DC3EE43039E6}" vid="{7FA1D19E-BDD0-904D-BFB1-053B342FA9C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Presentation_Template_169_JP</Template>
  <TotalTime>10048</TotalTime>
  <Words>681</Words>
  <Application>Microsoft Office PowerPoint</Application>
  <PresentationFormat>ワイド画面</PresentationFormat>
  <Paragraphs>71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HGPGothicE</vt:lpstr>
      <vt:lpstr>HGPGothicE</vt:lpstr>
      <vt:lpstr>HGP創英角ｺﾞｼｯｸUB</vt:lpstr>
      <vt:lpstr>Meiryo UI</vt:lpstr>
      <vt:lpstr>MS PGothic</vt:lpstr>
      <vt:lpstr>游ゴシック</vt:lpstr>
      <vt:lpstr>Arial</vt:lpstr>
      <vt:lpstr>プレゼンテーションテンプレート2017</vt:lpstr>
      <vt:lpstr>A-gateの使い方 （QuickSight編）</vt:lpstr>
      <vt:lpstr>PowerPoint プレゼンテーション</vt:lpstr>
      <vt:lpstr>PowerPoint プレゼンテーション</vt:lpstr>
      <vt:lpstr>１．「デフォルトリージョン」 のご利用制限について</vt:lpstr>
      <vt:lpstr>PowerPoint プレゼンテーション</vt:lpstr>
      <vt:lpstr>PowerPoint プレゼンテーション</vt:lpstr>
      <vt:lpstr>２．「東京リージョン以外」 のご利用制限について</vt:lpstr>
      <vt:lpstr>PowerPoint プレゼンテーション</vt:lpstr>
      <vt:lpstr>PowerPoint プレゼンテーション</vt:lpstr>
      <vt:lpstr>PowerPoint プレゼンテーション</vt:lpstr>
    </vt:vector>
  </TitlesOfParts>
  <Company>NTTDATA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A-gateの使い方 （QuickSight編）</dc:title>
  <dc:creator>山中 崇広</dc:creator>
  <cp:lastModifiedBy>石井　まゆ</cp:lastModifiedBy>
  <cp:revision>696</cp:revision>
  <dcterms:created xsi:type="dcterms:W3CDTF">2018-07-31T01:26:43Z</dcterms:created>
  <dcterms:modified xsi:type="dcterms:W3CDTF">2022-05-17T09:39:56Z</dcterms:modified>
</cp:coreProperties>
</file>