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57" r:id="rId2"/>
    <p:sldId id="390" r:id="rId3"/>
    <p:sldId id="367" r:id="rId4"/>
    <p:sldId id="391" r:id="rId5"/>
    <p:sldId id="392" r:id="rId6"/>
    <p:sldId id="384" r:id="rId7"/>
    <p:sldId id="385" r:id="rId8"/>
    <p:sldId id="396" r:id="rId9"/>
    <p:sldId id="404" r:id="rId10"/>
    <p:sldId id="405" r:id="rId11"/>
    <p:sldId id="406" r:id="rId12"/>
    <p:sldId id="368" r:id="rId13"/>
    <p:sldId id="369" r:id="rId14"/>
    <p:sldId id="39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9" autoAdjust="0"/>
    <p:restoredTop sz="93675" autoAdjust="0"/>
  </p:normalViewPr>
  <p:slideViewPr>
    <p:cSldViewPr snapToGrid="0" showGuides="1">
      <p:cViewPr varScale="1">
        <p:scale>
          <a:sx n="113" d="100"/>
          <a:sy n="113" d="100"/>
        </p:scale>
        <p:origin x="60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1B30-7A82-43DF-A818-A3DE64774CB0}" type="datetimeFigureOut">
              <a:rPr kumimoji="1" lang="ja-JP" altLang="en-US" smtClean="0"/>
              <a:t>2020/8/14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46937-DE2F-4665-9A21-62075272C2FA}" type="slidenum">
              <a:rPr kumimoji="1" lang="ja-JP" altLang="en-US" smtClean="0"/>
              <a:t>‹#›</a:t>
            </a:fld>
            <a:endParaRPr kumimoji="1" lang="ja-JP" altLang="en-US"/>
          </a:p>
        </p:txBody>
      </p:sp>
    </p:spTree>
    <p:extLst>
      <p:ext uri="{BB962C8B-B14F-4D97-AF65-F5344CB8AC3E}">
        <p14:creationId xmlns:p14="http://schemas.microsoft.com/office/powerpoint/2010/main" val="753728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a:t>
            </a:fld>
            <a:endParaRPr kumimoji="1" lang="ja-JP" altLang="en-US"/>
          </a:p>
        </p:txBody>
      </p:sp>
    </p:spTree>
    <p:extLst>
      <p:ext uri="{BB962C8B-B14F-4D97-AF65-F5344CB8AC3E}">
        <p14:creationId xmlns:p14="http://schemas.microsoft.com/office/powerpoint/2010/main" val="169778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a:t>
            </a:fld>
            <a:endParaRPr kumimoji="1" lang="ja-JP" altLang="en-US"/>
          </a:p>
        </p:txBody>
      </p:sp>
    </p:spTree>
    <p:extLst>
      <p:ext uri="{BB962C8B-B14F-4D97-AF65-F5344CB8AC3E}">
        <p14:creationId xmlns:p14="http://schemas.microsoft.com/office/powerpoint/2010/main" val="133002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a:t>
            </a:fld>
            <a:endParaRPr kumimoji="1" lang="ja-JP" altLang="en-US"/>
          </a:p>
        </p:txBody>
      </p:sp>
    </p:spTree>
    <p:extLst>
      <p:ext uri="{BB962C8B-B14F-4D97-AF65-F5344CB8AC3E}">
        <p14:creationId xmlns:p14="http://schemas.microsoft.com/office/powerpoint/2010/main" val="402804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8</a:t>
            </a:fld>
            <a:endParaRPr kumimoji="1" lang="ja-JP" altLang="en-US"/>
          </a:p>
        </p:txBody>
      </p:sp>
    </p:spTree>
    <p:extLst>
      <p:ext uri="{BB962C8B-B14F-4D97-AF65-F5344CB8AC3E}">
        <p14:creationId xmlns:p14="http://schemas.microsoft.com/office/powerpoint/2010/main" val="249865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9</a:t>
            </a:fld>
            <a:endParaRPr kumimoji="1" lang="ja-JP" altLang="en-US"/>
          </a:p>
        </p:txBody>
      </p:sp>
    </p:spTree>
    <p:extLst>
      <p:ext uri="{BB962C8B-B14F-4D97-AF65-F5344CB8AC3E}">
        <p14:creationId xmlns:p14="http://schemas.microsoft.com/office/powerpoint/2010/main" val="40995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10</a:t>
            </a:fld>
            <a:endParaRPr kumimoji="1" lang="ja-JP" altLang="en-US"/>
          </a:p>
        </p:txBody>
      </p:sp>
    </p:spTree>
    <p:extLst>
      <p:ext uri="{BB962C8B-B14F-4D97-AF65-F5344CB8AC3E}">
        <p14:creationId xmlns:p14="http://schemas.microsoft.com/office/powerpoint/2010/main" val="713911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11</a:t>
            </a:fld>
            <a:endParaRPr kumimoji="1" lang="ja-JP" altLang="en-US"/>
          </a:p>
        </p:txBody>
      </p:sp>
    </p:spTree>
    <p:extLst>
      <p:ext uri="{BB962C8B-B14F-4D97-AF65-F5344CB8AC3E}">
        <p14:creationId xmlns:p14="http://schemas.microsoft.com/office/powerpoint/2010/main" val="186860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13</a:t>
            </a:fld>
            <a:endParaRPr kumimoji="1" lang="ja-JP" altLang="en-US"/>
          </a:p>
        </p:txBody>
      </p:sp>
    </p:spTree>
    <p:extLst>
      <p:ext uri="{BB962C8B-B14F-4D97-AF65-F5344CB8AC3E}">
        <p14:creationId xmlns:p14="http://schemas.microsoft.com/office/powerpoint/2010/main" val="239474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14</a:t>
            </a:fld>
            <a:endParaRPr kumimoji="1" lang="ja-JP" altLang="en-US"/>
          </a:p>
        </p:txBody>
      </p:sp>
    </p:spTree>
    <p:extLst>
      <p:ext uri="{BB962C8B-B14F-4D97-AF65-F5344CB8AC3E}">
        <p14:creationId xmlns:p14="http://schemas.microsoft.com/office/powerpoint/2010/main" val="422829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2" name="図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 y="0"/>
            <a:ext cx="12192119" cy="6858000"/>
          </a:xfrm>
          <a:prstGeom prst="rect">
            <a:avLst/>
          </a:prstGeom>
        </p:spPr>
      </p:pic>
      <p:sp>
        <p:nvSpPr>
          <p:cNvPr id="14" name="正方形/長方形 13"/>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23"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6"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9"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2018 NTT DATA Corporation</a:t>
            </a:r>
          </a:p>
        </p:txBody>
      </p:sp>
      <p:pic>
        <p:nvPicPr>
          <p:cNvPr id="12" name="図 11">
            <a:extLst>
              <a:ext uri="{FF2B5EF4-FFF2-40B4-BE49-F238E27FC236}">
                <a16:creationId xmlns:a16="http://schemas.microsoft.com/office/drawing/2014/main" id="{947A7B74-48AA-304D-8A41-3EA692EE5241}"/>
              </a:ext>
            </a:extLst>
          </p:cNvPr>
          <p:cNvPicPr>
            <a:picLocks noChangeAspect="1"/>
          </p:cNvPicPr>
          <p:nvPr/>
        </p:nvPicPr>
        <p:blipFill>
          <a:blip r:embed="rId4"/>
          <a:stretch>
            <a:fillRect/>
          </a:stretch>
        </p:blipFill>
        <p:spPr>
          <a:xfrm>
            <a:off x="9306503" y="253134"/>
            <a:ext cx="2635200" cy="902800"/>
          </a:xfrm>
          <a:prstGeom prst="rect">
            <a:avLst/>
          </a:prstGeom>
        </p:spPr>
      </p:pic>
    </p:spTree>
    <p:extLst>
      <p:ext uri="{BB962C8B-B14F-4D97-AF65-F5344CB8AC3E}">
        <p14:creationId xmlns:p14="http://schemas.microsoft.com/office/powerpoint/2010/main" val="40379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9"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2"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8"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2018 NTT DATA Corporation</a:t>
            </a:r>
          </a:p>
        </p:txBody>
      </p:sp>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Tree>
    <p:extLst>
      <p:ext uri="{BB962C8B-B14F-4D97-AF65-F5344CB8AC3E}">
        <p14:creationId xmlns:p14="http://schemas.microsoft.com/office/powerpoint/2010/main" val="11302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spc="0">
                <a:solidFill>
                  <a:schemeClr val="tx1"/>
                </a:solidFill>
                <a:latin typeface="+mj-ea"/>
                <a:ea typeface="+mj-ea"/>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2018 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
        <p:nvSpPr>
          <p:cNvPr id="4" name="テキスト プレースホルダー 3">
            <a:extLst>
              <a:ext uri="{FF2B5EF4-FFF2-40B4-BE49-F238E27FC236}">
                <a16:creationId xmlns:a16="http://schemas.microsoft.com/office/drawing/2014/main" id="{57289684-E3E2-4735-801A-13BFBA854FC0}"/>
              </a:ext>
            </a:extLst>
          </p:cNvPr>
          <p:cNvSpPr>
            <a:spLocks noGrp="1"/>
          </p:cNvSpPr>
          <p:nvPr>
            <p:ph type="body" sz="quarter" idx="11" hasCustomPrompt="1"/>
          </p:nvPr>
        </p:nvSpPr>
        <p:spPr>
          <a:xfrm>
            <a:off x="2208212" y="908049"/>
            <a:ext cx="9446400" cy="5256000"/>
          </a:xfrm>
          <a:prstGeom prst="rect">
            <a:avLst/>
          </a:prstGeom>
        </p:spPr>
        <p:txBody>
          <a:bodyPr/>
          <a:lstStyle>
            <a:lvl1pPr marL="514350" indent="-514350">
              <a:buFont typeface="+mj-lt"/>
              <a:buAutoNum type="arabicPeriod"/>
              <a:defRPr sz="2000"/>
            </a:lvl1pPr>
            <a:lvl2pPr marL="1123906" indent="-514350">
              <a:buFont typeface="+mj-lt"/>
              <a:buAutoNum type="arabicPeriod"/>
              <a:defRPr sz="2000"/>
            </a:lvl2pPr>
            <a:lvl3pPr marL="1733459" indent="-514350">
              <a:buFont typeface="+mj-lt"/>
              <a:buAutoNum type="arabicPeriod"/>
              <a:defRPr sz="2000"/>
            </a:lvl3pPr>
            <a:lvl4pPr marL="2343012" indent="-514350">
              <a:buFont typeface="+mj-lt"/>
              <a:buAutoNum type="arabicPeriod"/>
              <a:defRPr sz="2000"/>
            </a:lvl4pPr>
            <a:lvl5pPr marL="2952566" indent="-514350">
              <a:buFont typeface="+mj-lt"/>
              <a:buAutoNum type="arabicPeriod"/>
              <a:defRPr sz="2000"/>
            </a:lvl5pPr>
          </a:lstStyle>
          <a:p>
            <a:pPr lvl="0"/>
            <a:r>
              <a:rPr kumimoji="1" lang="ja-JP" altLang="en-US" dirty="0"/>
              <a:t>目次を入力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783717907"/>
      </p:ext>
    </p:extLst>
  </p:cSld>
  <p:clrMapOvr>
    <a:masterClrMapping/>
  </p:clrMapOvr>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548000" y="979715"/>
            <a:ext cx="9097200"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2018 NTT DATA Corporation</a:t>
            </a:r>
          </a:p>
        </p:txBody>
      </p:sp>
      <p:sp>
        <p:nvSpPr>
          <p:cNvPr id="6"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4385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とコンテンツA">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accent2"/>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68D4ECC3-87F6-48DE-A3D9-ACE61020E068}"/>
              </a:ext>
            </a:extLst>
          </p:cNvPr>
          <p:cNvSpPr>
            <a:spLocks noGrp="1"/>
          </p:cNvSpPr>
          <p:nvPr>
            <p:ph type="body" sz="quarter" idx="11" hasCustomPrompt="1"/>
          </p:nvPr>
        </p:nvSpPr>
        <p:spPr>
          <a:xfrm>
            <a:off x="539400" y="9098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5569265"/>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guide id="3" orient="horz" pos="3884">
          <p15:clr>
            <a:srgbClr val="FBAE40"/>
          </p15:clr>
        </p15:guide>
        <p15:guide id="4" pos="733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B">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bg1"/>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196208730"/>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6" name="コンテンツ プレースホルダー 2"/>
          <p:cNvSpPr>
            <a:spLocks noGrp="1"/>
          </p:cNvSpPr>
          <p:nvPr>
            <p:ph idx="11" hasCustomPrompt="1"/>
          </p:nvPr>
        </p:nvSpPr>
        <p:spPr>
          <a:xfrm>
            <a:off x="404169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20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7"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2018 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21724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p:nvSpPr>
        <p:spPr>
          <a:xfrm>
            <a:off x="10416480"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2018 NTT DATA Corporation</a:t>
            </a:r>
          </a:p>
        </p:txBody>
      </p:sp>
      <p:pic>
        <p:nvPicPr>
          <p:cNvPr id="7" name="図 6">
            <a:extLst>
              <a:ext uri="{FF2B5EF4-FFF2-40B4-BE49-F238E27FC236}">
                <a16:creationId xmlns:a16="http://schemas.microsoft.com/office/drawing/2014/main" id="{17310CC0-8B36-8146-A6F6-1F194745B7A2}"/>
              </a:ext>
            </a:extLst>
          </p:cNvPr>
          <p:cNvPicPr>
            <a:picLocks noChangeAspect="1"/>
          </p:cNvPicPr>
          <p:nvPr/>
        </p:nvPicPr>
        <p:blipFill>
          <a:blip r:embed="rId3"/>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25301962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0180605_1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12192000" cy="68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solidFill>
                <a:srgbClr val="FFFFFF"/>
              </a:solidFill>
            </a:endParaRPr>
          </a:p>
        </p:txBody>
      </p:sp>
      <p:sp>
        <p:nvSpPr>
          <p:cNvPr id="7" name="テキスト プレースホルダー 9"/>
          <p:cNvSpPr>
            <a:spLocks noGrp="1"/>
          </p:cNvSpPr>
          <p:nvPr>
            <p:ph type="body" sz="quarter" idx="10" hasCustomPrompt="1"/>
          </p:nvPr>
        </p:nvSpPr>
        <p:spPr>
          <a:xfrm>
            <a:off x="172188" y="0"/>
            <a:ext cx="11844000" cy="684000"/>
          </a:xfrm>
          <a:prstGeom prst="rect">
            <a:avLst/>
          </a:prstGeom>
        </p:spPr>
        <p:txBody>
          <a:bodyPr tIns="108000" anchor="ctr" anchorCtr="0">
            <a:normAutofit/>
          </a:bodyPr>
          <a:lstStyle>
            <a:lvl1pPr marL="0" indent="0">
              <a:buFont typeface="+mj-lt"/>
              <a:buNone/>
              <a:defRPr sz="2800" b="1"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smtClean="0"/>
              <a:t>［タイトル］</a:t>
            </a:r>
          </a:p>
        </p:txBody>
      </p:sp>
      <p:sp>
        <p:nvSpPr>
          <p:cNvPr id="6" name="テキスト プレースホルダー 8"/>
          <p:cNvSpPr>
            <a:spLocks noGrp="1"/>
          </p:cNvSpPr>
          <p:nvPr>
            <p:ph type="body" sz="quarter" idx="11"/>
          </p:nvPr>
        </p:nvSpPr>
        <p:spPr>
          <a:xfrm>
            <a:off x="0" y="768350"/>
            <a:ext cx="12192000" cy="492443"/>
          </a:xfrm>
          <a:prstGeom prst="rect">
            <a:avLst/>
          </a:prstGeom>
          <a:solidFill>
            <a:srgbClr val="C9C9C9"/>
          </a:solidFill>
        </p:spPr>
        <p:txBody>
          <a:bodyPr wrap="square" anchor="t" anchorCtr="0">
            <a:spAutoFit/>
          </a:bodyPr>
          <a:lstStyle>
            <a:lvl1pPr marL="0" indent="0" algn="ctr">
              <a:lnSpc>
                <a:spcPct val="100000"/>
              </a:lnSpc>
              <a:buFontTx/>
              <a:buNone/>
              <a:defRPr sz="2600" b="1">
                <a:solidFill>
                  <a:srgbClr val="000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マスター テキストの書式設定</a:t>
            </a:r>
            <a:endParaRPr kumimoji="1" lang="en-US" altLang="ja-JP" dirty="0" smtClean="0"/>
          </a:p>
        </p:txBody>
      </p:sp>
    </p:spTree>
    <p:extLst>
      <p:ext uri="{BB962C8B-B14F-4D97-AF65-F5344CB8AC3E}">
        <p14:creationId xmlns:p14="http://schemas.microsoft.com/office/powerpoint/2010/main" val="14389709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20" name="図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10" name="図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2018 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146578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sz="3600" b="1" dirty="0" smtClean="0">
                <a:latin typeface="Meiryo UI" panose="020B0604030504040204" pitchFamily="50" charset="-128"/>
                <a:ea typeface="Meiryo UI" panose="020B0604030504040204" pitchFamily="50" charset="-128"/>
              </a:rPr>
              <a:t>A-gate</a:t>
            </a:r>
            <a:r>
              <a:rPr kumimoji="1" lang="ja-JP" altLang="en-US" sz="3600" b="1" dirty="0" smtClean="0">
                <a:latin typeface="Meiryo UI" panose="020B0604030504040204" pitchFamily="50" charset="-128"/>
                <a:ea typeface="Meiryo UI" panose="020B0604030504040204" pitchFamily="50" charset="-128"/>
              </a:rPr>
              <a:t>の使い方</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SG</a:t>
            </a:r>
            <a:r>
              <a:rPr lang="ja-JP" altLang="en-US" sz="3600" b="1" dirty="0" smtClean="0">
                <a:latin typeface="Meiryo UI" panose="020B0604030504040204" pitchFamily="50" charset="-128"/>
                <a:ea typeface="Meiryo UI" panose="020B0604030504040204" pitchFamily="50" charset="-128"/>
              </a:rPr>
              <a:t>編）</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981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３．</a:t>
            </a:r>
            <a:r>
              <a:rPr lang="en-US" altLang="ja-JP" dirty="0"/>
              <a:t>SG</a:t>
            </a:r>
            <a:r>
              <a:rPr lang="ja-JP" altLang="en-US" dirty="0"/>
              <a:t>の例外登録</a:t>
            </a:r>
            <a:r>
              <a:rPr lang="ja-JP" altLang="en-US" dirty="0" smtClean="0"/>
              <a:t>方法</a:t>
            </a:r>
            <a:endParaRPr lang="en-US" altLang="ja-JP" dirty="0" smtClean="0"/>
          </a:p>
        </p:txBody>
      </p:sp>
      <p:graphicFrame>
        <p:nvGraphicFramePr>
          <p:cNvPr id="4" name="表 3"/>
          <p:cNvGraphicFramePr>
            <a:graphicFrameLocks noGrp="1"/>
          </p:cNvGraphicFramePr>
          <p:nvPr>
            <p:extLst/>
          </p:nvPr>
        </p:nvGraphicFramePr>
        <p:xfrm>
          <a:off x="229897" y="1766900"/>
          <a:ext cx="9141050" cy="2270147"/>
        </p:xfrm>
        <a:graphic>
          <a:graphicData uri="http://schemas.openxmlformats.org/drawingml/2006/table">
            <a:tbl>
              <a:tblPr firstRow="1" bandRow="1">
                <a:tableStyleId>{21E4AEA4-8DFA-4A89-87EB-49C32662AFE0}</a:tableStyleId>
              </a:tblPr>
              <a:tblGrid>
                <a:gridCol w="609117">
                  <a:extLst>
                    <a:ext uri="{9D8B030D-6E8A-4147-A177-3AD203B41FA5}">
                      <a16:colId xmlns:a16="http://schemas.microsoft.com/office/drawing/2014/main" val="355131092"/>
                    </a:ext>
                  </a:extLst>
                </a:gridCol>
                <a:gridCol w="4524441">
                  <a:extLst>
                    <a:ext uri="{9D8B030D-6E8A-4147-A177-3AD203B41FA5}">
                      <a16:colId xmlns:a16="http://schemas.microsoft.com/office/drawing/2014/main" val="2461522664"/>
                    </a:ext>
                  </a:extLst>
                </a:gridCol>
                <a:gridCol w="4007492">
                  <a:extLst>
                    <a:ext uri="{9D8B030D-6E8A-4147-A177-3AD203B41FA5}">
                      <a16:colId xmlns:a16="http://schemas.microsoft.com/office/drawing/2014/main" val="3289345132"/>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例外登録</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75977">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受信セキュリティ規則</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送信セキュリティ規則</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インバウンド</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8133520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ポート範囲の開始番号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7000</a:t>
                      </a:r>
                    </a:p>
                  </a:txBody>
                  <a:tcPr/>
                </a:tc>
                <a:extLst>
                  <a:ext uri="{0D108BD9-81ED-4DB2-BD59-A6C34878D82A}">
                    <a16:rowId xmlns:a16="http://schemas.microsoft.com/office/drawing/2014/main" val="362446024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ポート範囲の終了番号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extLst>
                  <a:ext uri="{0D108BD9-81ED-4DB2-BD59-A6C34878D82A}">
                    <a16:rowId xmlns:a16="http://schemas.microsoft.com/office/drawing/2014/main" val="3525258725"/>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tcp</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5</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20.0.0.0/16</a:t>
                      </a:r>
                    </a:p>
                  </a:txBody>
                  <a:tcPr/>
                </a:tc>
                <a:extLst>
                  <a:ext uri="{0D108BD9-81ED-4DB2-BD59-A6C34878D82A}">
                    <a16:rowId xmlns:a16="http://schemas.microsoft.com/office/drawing/2014/main" val="2946366212"/>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666014578"/>
              </p:ext>
            </p:extLst>
          </p:nvPr>
        </p:nvGraphicFramePr>
        <p:xfrm>
          <a:off x="229897" y="4666587"/>
          <a:ext cx="11357626" cy="1528410"/>
        </p:xfrm>
        <a:graphic>
          <a:graphicData uri="http://schemas.openxmlformats.org/drawingml/2006/table">
            <a:tbl>
              <a:tblPr firstRow="1" bandRow="1">
                <a:tableStyleId>{21E4AEA4-8DFA-4A89-87EB-49C32662AFE0}</a:tableStyleId>
              </a:tblPr>
              <a:tblGrid>
                <a:gridCol w="599979">
                  <a:extLst>
                    <a:ext uri="{9D8B030D-6E8A-4147-A177-3AD203B41FA5}">
                      <a16:colId xmlns:a16="http://schemas.microsoft.com/office/drawing/2014/main" val="355131092"/>
                    </a:ext>
                  </a:extLst>
                </a:gridCol>
                <a:gridCol w="4556632">
                  <a:extLst>
                    <a:ext uri="{9D8B030D-6E8A-4147-A177-3AD203B41FA5}">
                      <a16:colId xmlns:a16="http://schemas.microsoft.com/office/drawing/2014/main" val="2461522664"/>
                    </a:ext>
                  </a:extLst>
                </a:gridCol>
                <a:gridCol w="2739370">
                  <a:extLst>
                    <a:ext uri="{9D8B030D-6E8A-4147-A177-3AD203B41FA5}">
                      <a16:colId xmlns:a16="http://schemas.microsoft.com/office/drawing/2014/main" val="3289345132"/>
                    </a:ext>
                  </a:extLst>
                </a:gridCol>
                <a:gridCol w="3461645">
                  <a:extLst>
                    <a:ext uri="{9D8B030D-6E8A-4147-A177-3AD203B41FA5}">
                      <a16:colId xmlns:a16="http://schemas.microsoft.com/office/drawing/2014/main" val="4026970676"/>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SG</a:t>
                      </a:r>
                      <a:r>
                        <a:rPr kumimoji="1" lang="ja-JP" altLang="en-US" sz="1800" dirty="0" smtClean="0">
                          <a:latin typeface="Meiryo UI" panose="020B0604030504040204" pitchFamily="50" charset="-128"/>
                          <a:ea typeface="Meiryo UI" panose="020B0604030504040204" pitchFamily="50" charset="-128"/>
                        </a:rPr>
                        <a:t>のインバウンドルール</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検知修復判定</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b="1" dirty="0" smtClean="0">
                          <a:solidFill>
                            <a:srgbClr val="C00000"/>
                          </a:solidFill>
                          <a:latin typeface="Meiryo UI" panose="020B0604030504040204" pitchFamily="50" charset="-128"/>
                          <a:ea typeface="Meiryo UI" panose="020B0604030504040204" pitchFamily="50" charset="-128"/>
                        </a:rPr>
                        <a:t>6000</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tc rowSpan="3">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検知修復対象</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4460248"/>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tcp</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20.0.0.100/32</a:t>
                      </a: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6366212"/>
                  </a:ext>
                </a:extLst>
              </a:tr>
            </a:tbl>
          </a:graphicData>
        </a:graphic>
      </p:graphicFrame>
      <p:sp>
        <p:nvSpPr>
          <p:cNvPr id="7" name="正方形/長方形 6"/>
          <p:cNvSpPr/>
          <p:nvPr/>
        </p:nvSpPr>
        <p:spPr>
          <a:xfrm>
            <a:off x="172188" y="975448"/>
            <a:ext cx="11844000" cy="400110"/>
          </a:xfrm>
          <a:prstGeom prst="rect">
            <a:avLst/>
          </a:prstGeom>
          <a:noFill/>
        </p:spPr>
        <p:txBody>
          <a:bodyPr wrap="square">
            <a:spAutoFit/>
          </a:bodyPr>
          <a:lstStyle/>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例えば下記のように、設定したポートが例外登録の範囲を超過していると、検知修復対象となります</a:t>
            </a:r>
            <a:endParaRPr lang="ja-JP" altLang="en-US" sz="2000" dirty="0">
              <a:latin typeface="Meiryo UI" panose="020B0604030504040204" pitchFamily="50" charset="-128"/>
              <a:ea typeface="Meiryo UI" panose="020B0604030504040204" pitchFamily="50" charset="-128"/>
            </a:endParaRPr>
          </a:p>
        </p:txBody>
      </p:sp>
      <p:sp>
        <p:nvSpPr>
          <p:cNvPr id="8" name="正方形/長方形 7"/>
          <p:cNvSpPr/>
          <p:nvPr/>
        </p:nvSpPr>
        <p:spPr>
          <a:xfrm>
            <a:off x="172188" y="1313540"/>
            <a:ext cx="11844000" cy="400110"/>
          </a:xfrm>
          <a:prstGeom prst="rect">
            <a:avLst/>
          </a:prstGeom>
          <a:noFill/>
        </p:spPr>
        <p:txBody>
          <a:bodyPr wrap="square">
            <a:spAutoFit/>
          </a:bodyPr>
          <a:lstStyle/>
          <a:p>
            <a:pPr fontAlgn="base">
              <a:spcBef>
                <a:spcPct val="0"/>
              </a:spcBef>
              <a:spcAft>
                <a:spcPct val="0"/>
              </a:spcAft>
            </a:pPr>
            <a:r>
              <a:rPr lang="ja-JP" altLang="en-US" sz="2000" b="1" u="sng" dirty="0" smtClean="0">
                <a:latin typeface="Meiryo UI" panose="020B0604030504040204" pitchFamily="50" charset="-128"/>
                <a:ea typeface="Meiryo UI" panose="020B0604030504040204" pitchFamily="50" charset="-128"/>
              </a:rPr>
              <a:t>■例外登録</a:t>
            </a:r>
          </a:p>
        </p:txBody>
      </p:sp>
      <p:sp>
        <p:nvSpPr>
          <p:cNvPr id="9" name="正方形/長方形 8"/>
          <p:cNvSpPr/>
          <p:nvPr/>
        </p:nvSpPr>
        <p:spPr>
          <a:xfrm>
            <a:off x="172188" y="4266477"/>
            <a:ext cx="11844000" cy="400110"/>
          </a:xfrm>
          <a:prstGeom prst="rect">
            <a:avLst/>
          </a:prstGeom>
          <a:noFill/>
        </p:spPr>
        <p:txBody>
          <a:bodyPr wrap="square">
            <a:spAutoFit/>
          </a:bodyPr>
          <a:lstStyle/>
          <a:p>
            <a:pPr fontAlgn="base">
              <a:spcBef>
                <a:spcPct val="0"/>
              </a:spcBef>
              <a:spcAft>
                <a:spcPct val="0"/>
              </a:spcAft>
            </a:pPr>
            <a:r>
              <a:rPr lang="ja-JP" altLang="en-US" sz="2000" b="1" u="sng" dirty="0">
                <a:latin typeface="Meiryo UI" panose="020B0604030504040204" pitchFamily="50" charset="-128"/>
                <a:ea typeface="Meiryo UI" panose="020B0604030504040204" pitchFamily="50" charset="-128"/>
              </a:rPr>
              <a:t>■</a:t>
            </a:r>
            <a:r>
              <a:rPr lang="en-US" altLang="ja-JP" sz="2000" b="1" u="sng" dirty="0">
                <a:latin typeface="Meiryo UI" panose="020B0604030504040204" pitchFamily="50" charset="-128"/>
                <a:ea typeface="Meiryo UI" panose="020B0604030504040204" pitchFamily="50" charset="-128"/>
              </a:rPr>
              <a:t>SG</a:t>
            </a:r>
            <a:r>
              <a:rPr lang="ja-JP" altLang="en-US" sz="2000" b="1" u="sng" dirty="0">
                <a:latin typeface="Meiryo UI" panose="020B0604030504040204" pitchFamily="50" charset="-128"/>
                <a:ea typeface="Meiryo UI" panose="020B0604030504040204" pitchFamily="50" charset="-128"/>
              </a:rPr>
              <a:t>のインバウンドルールの</a:t>
            </a:r>
            <a:r>
              <a:rPr lang="ja-JP" altLang="en-US" sz="2000" b="1" u="sng" dirty="0" smtClean="0">
                <a:latin typeface="Meiryo UI" panose="020B0604030504040204" pitchFamily="50" charset="-128"/>
                <a:ea typeface="Meiryo UI" panose="020B0604030504040204" pitchFamily="50" charset="-128"/>
              </a:rPr>
              <a:t>サンプル②</a:t>
            </a:r>
            <a:endParaRPr lang="ja-JP" altLang="en-US" sz="20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8043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３．</a:t>
            </a:r>
            <a:r>
              <a:rPr lang="en-US" altLang="ja-JP" dirty="0"/>
              <a:t>SG</a:t>
            </a:r>
            <a:r>
              <a:rPr lang="ja-JP" altLang="en-US" dirty="0"/>
              <a:t>の例外登録</a:t>
            </a:r>
            <a:r>
              <a:rPr lang="ja-JP" altLang="en-US" dirty="0" smtClean="0"/>
              <a:t>方法</a:t>
            </a:r>
            <a:endParaRPr lang="en-US" altLang="ja-JP" dirty="0" smtClean="0"/>
          </a:p>
        </p:txBody>
      </p:sp>
      <p:graphicFrame>
        <p:nvGraphicFramePr>
          <p:cNvPr id="4" name="表 3"/>
          <p:cNvGraphicFramePr>
            <a:graphicFrameLocks noGrp="1"/>
          </p:cNvGraphicFramePr>
          <p:nvPr>
            <p:extLst/>
          </p:nvPr>
        </p:nvGraphicFramePr>
        <p:xfrm>
          <a:off x="229897" y="1766900"/>
          <a:ext cx="9141050" cy="2270147"/>
        </p:xfrm>
        <a:graphic>
          <a:graphicData uri="http://schemas.openxmlformats.org/drawingml/2006/table">
            <a:tbl>
              <a:tblPr firstRow="1" bandRow="1">
                <a:tableStyleId>{21E4AEA4-8DFA-4A89-87EB-49C32662AFE0}</a:tableStyleId>
              </a:tblPr>
              <a:tblGrid>
                <a:gridCol w="609117">
                  <a:extLst>
                    <a:ext uri="{9D8B030D-6E8A-4147-A177-3AD203B41FA5}">
                      <a16:colId xmlns:a16="http://schemas.microsoft.com/office/drawing/2014/main" val="355131092"/>
                    </a:ext>
                  </a:extLst>
                </a:gridCol>
                <a:gridCol w="4524441">
                  <a:extLst>
                    <a:ext uri="{9D8B030D-6E8A-4147-A177-3AD203B41FA5}">
                      <a16:colId xmlns:a16="http://schemas.microsoft.com/office/drawing/2014/main" val="2461522664"/>
                    </a:ext>
                  </a:extLst>
                </a:gridCol>
                <a:gridCol w="4007492">
                  <a:extLst>
                    <a:ext uri="{9D8B030D-6E8A-4147-A177-3AD203B41FA5}">
                      <a16:colId xmlns:a16="http://schemas.microsoft.com/office/drawing/2014/main" val="3289345132"/>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例外登録</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75977">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受信セキュリティ規則</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送信セキュリティ規則</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インバウンド</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8133520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ポート範囲の開始番号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7000</a:t>
                      </a:r>
                    </a:p>
                  </a:txBody>
                  <a:tcPr/>
                </a:tc>
                <a:extLst>
                  <a:ext uri="{0D108BD9-81ED-4DB2-BD59-A6C34878D82A}">
                    <a16:rowId xmlns:a16="http://schemas.microsoft.com/office/drawing/2014/main" val="362446024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ポート範囲の終了番号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extLst>
                  <a:ext uri="{0D108BD9-81ED-4DB2-BD59-A6C34878D82A}">
                    <a16:rowId xmlns:a16="http://schemas.microsoft.com/office/drawing/2014/main" val="3525258725"/>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tcp</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5</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20.0.0.0/16</a:t>
                      </a:r>
                    </a:p>
                  </a:txBody>
                  <a:tcPr/>
                </a:tc>
                <a:extLst>
                  <a:ext uri="{0D108BD9-81ED-4DB2-BD59-A6C34878D82A}">
                    <a16:rowId xmlns:a16="http://schemas.microsoft.com/office/drawing/2014/main" val="2946366212"/>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403855245"/>
              </p:ext>
            </p:extLst>
          </p:nvPr>
        </p:nvGraphicFramePr>
        <p:xfrm>
          <a:off x="229897" y="4666587"/>
          <a:ext cx="11357626" cy="1528410"/>
        </p:xfrm>
        <a:graphic>
          <a:graphicData uri="http://schemas.openxmlformats.org/drawingml/2006/table">
            <a:tbl>
              <a:tblPr firstRow="1" bandRow="1">
                <a:tableStyleId>{21E4AEA4-8DFA-4A89-87EB-49C32662AFE0}</a:tableStyleId>
              </a:tblPr>
              <a:tblGrid>
                <a:gridCol w="599979">
                  <a:extLst>
                    <a:ext uri="{9D8B030D-6E8A-4147-A177-3AD203B41FA5}">
                      <a16:colId xmlns:a16="http://schemas.microsoft.com/office/drawing/2014/main" val="355131092"/>
                    </a:ext>
                  </a:extLst>
                </a:gridCol>
                <a:gridCol w="4556632">
                  <a:extLst>
                    <a:ext uri="{9D8B030D-6E8A-4147-A177-3AD203B41FA5}">
                      <a16:colId xmlns:a16="http://schemas.microsoft.com/office/drawing/2014/main" val="2461522664"/>
                    </a:ext>
                  </a:extLst>
                </a:gridCol>
                <a:gridCol w="2739370">
                  <a:extLst>
                    <a:ext uri="{9D8B030D-6E8A-4147-A177-3AD203B41FA5}">
                      <a16:colId xmlns:a16="http://schemas.microsoft.com/office/drawing/2014/main" val="3289345132"/>
                    </a:ext>
                  </a:extLst>
                </a:gridCol>
                <a:gridCol w="3461645">
                  <a:extLst>
                    <a:ext uri="{9D8B030D-6E8A-4147-A177-3AD203B41FA5}">
                      <a16:colId xmlns:a16="http://schemas.microsoft.com/office/drawing/2014/main" val="4026970676"/>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SG</a:t>
                      </a:r>
                      <a:r>
                        <a:rPr kumimoji="1" lang="ja-JP" altLang="en-US" sz="1800" dirty="0" smtClean="0">
                          <a:latin typeface="Meiryo UI" panose="020B0604030504040204" pitchFamily="50" charset="-128"/>
                          <a:ea typeface="Meiryo UI" panose="020B0604030504040204" pitchFamily="50" charset="-128"/>
                        </a:rPr>
                        <a:t>のインバウンドルール</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検知修復判定</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tc rowSpan="3">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検知修復対象</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4460248"/>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b="1" dirty="0" smtClean="0">
                          <a:solidFill>
                            <a:srgbClr val="C00000"/>
                          </a:solidFill>
                          <a:latin typeface="Meiryo UI" panose="020B0604030504040204" pitchFamily="50" charset="-128"/>
                          <a:ea typeface="Meiryo UI" panose="020B0604030504040204" pitchFamily="50" charset="-128"/>
                        </a:rPr>
                        <a:t>すべて</a:t>
                      </a:r>
                      <a:endParaRPr kumimoji="1" lang="en-US" altLang="ja-JP" sz="1600" b="1" dirty="0" smtClean="0">
                        <a:solidFill>
                          <a:srgbClr val="C00000"/>
                        </a:solidFill>
                        <a:latin typeface="Meiryo UI" panose="020B0604030504040204" pitchFamily="50" charset="-128"/>
                        <a:ea typeface="Meiryo UI" panose="020B0604030504040204" pitchFamily="50" charset="-128"/>
                      </a:endParaRP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20.0.0.100/32</a:t>
                      </a: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6366212"/>
                  </a:ext>
                </a:extLst>
              </a:tr>
            </a:tbl>
          </a:graphicData>
        </a:graphic>
      </p:graphicFrame>
      <p:sp>
        <p:nvSpPr>
          <p:cNvPr id="8" name="正方形/長方形 7"/>
          <p:cNvSpPr/>
          <p:nvPr/>
        </p:nvSpPr>
        <p:spPr>
          <a:xfrm>
            <a:off x="172188" y="1313540"/>
            <a:ext cx="11844000" cy="400110"/>
          </a:xfrm>
          <a:prstGeom prst="rect">
            <a:avLst/>
          </a:prstGeom>
          <a:noFill/>
        </p:spPr>
        <p:txBody>
          <a:bodyPr wrap="square">
            <a:spAutoFit/>
          </a:bodyPr>
          <a:lstStyle/>
          <a:p>
            <a:pPr fontAlgn="base">
              <a:spcBef>
                <a:spcPct val="0"/>
              </a:spcBef>
              <a:spcAft>
                <a:spcPct val="0"/>
              </a:spcAft>
            </a:pPr>
            <a:r>
              <a:rPr lang="ja-JP" altLang="en-US" sz="2000" b="1" u="sng" dirty="0" smtClean="0">
                <a:latin typeface="Meiryo UI" panose="020B0604030504040204" pitchFamily="50" charset="-128"/>
                <a:ea typeface="Meiryo UI" panose="020B0604030504040204" pitchFamily="50" charset="-128"/>
              </a:rPr>
              <a:t>■例外登録</a:t>
            </a:r>
          </a:p>
        </p:txBody>
      </p:sp>
      <p:sp>
        <p:nvSpPr>
          <p:cNvPr id="9" name="正方形/長方形 8"/>
          <p:cNvSpPr/>
          <p:nvPr/>
        </p:nvSpPr>
        <p:spPr>
          <a:xfrm>
            <a:off x="172188" y="4266477"/>
            <a:ext cx="11844000" cy="400110"/>
          </a:xfrm>
          <a:prstGeom prst="rect">
            <a:avLst/>
          </a:prstGeom>
          <a:noFill/>
        </p:spPr>
        <p:txBody>
          <a:bodyPr wrap="square">
            <a:spAutoFit/>
          </a:bodyPr>
          <a:lstStyle/>
          <a:p>
            <a:pPr fontAlgn="base">
              <a:spcBef>
                <a:spcPct val="0"/>
              </a:spcBef>
              <a:spcAft>
                <a:spcPct val="0"/>
              </a:spcAft>
            </a:pPr>
            <a:r>
              <a:rPr lang="ja-JP" altLang="en-US" sz="2000" b="1" u="sng" dirty="0">
                <a:latin typeface="Meiryo UI" panose="020B0604030504040204" pitchFamily="50" charset="-128"/>
                <a:ea typeface="Meiryo UI" panose="020B0604030504040204" pitchFamily="50" charset="-128"/>
              </a:rPr>
              <a:t>■</a:t>
            </a:r>
            <a:r>
              <a:rPr lang="en-US" altLang="ja-JP" sz="2000" b="1" u="sng" dirty="0">
                <a:latin typeface="Meiryo UI" panose="020B0604030504040204" pitchFamily="50" charset="-128"/>
                <a:ea typeface="Meiryo UI" panose="020B0604030504040204" pitchFamily="50" charset="-128"/>
              </a:rPr>
              <a:t>SG</a:t>
            </a:r>
            <a:r>
              <a:rPr lang="ja-JP" altLang="en-US" sz="2000" b="1" u="sng" dirty="0">
                <a:latin typeface="Meiryo UI" panose="020B0604030504040204" pitchFamily="50" charset="-128"/>
                <a:ea typeface="Meiryo UI" panose="020B0604030504040204" pitchFamily="50" charset="-128"/>
              </a:rPr>
              <a:t>のインバウンドルールの</a:t>
            </a:r>
            <a:r>
              <a:rPr lang="ja-JP" altLang="en-US" sz="2000" b="1" u="sng" dirty="0" smtClean="0">
                <a:latin typeface="Meiryo UI" panose="020B0604030504040204" pitchFamily="50" charset="-128"/>
                <a:ea typeface="Meiryo UI" panose="020B0604030504040204" pitchFamily="50" charset="-128"/>
              </a:rPr>
              <a:t>サンプル③</a:t>
            </a:r>
            <a:endParaRPr lang="ja-JP" altLang="en-US" sz="2000" b="1" u="sng" dirty="0">
              <a:latin typeface="Meiryo UI" panose="020B0604030504040204" pitchFamily="50" charset="-128"/>
              <a:ea typeface="Meiryo UI" panose="020B0604030504040204" pitchFamily="50" charset="-128"/>
            </a:endParaRPr>
          </a:p>
        </p:txBody>
      </p:sp>
      <p:sp>
        <p:nvSpPr>
          <p:cNvPr id="10" name="正方形/長方形 9"/>
          <p:cNvSpPr/>
          <p:nvPr/>
        </p:nvSpPr>
        <p:spPr>
          <a:xfrm>
            <a:off x="172188" y="975448"/>
            <a:ext cx="11844000" cy="400110"/>
          </a:xfrm>
          <a:prstGeom prst="rect">
            <a:avLst/>
          </a:prstGeom>
          <a:noFill/>
        </p:spPr>
        <p:txBody>
          <a:bodyPr wrap="square">
            <a:spAutoFit/>
          </a:bodyPr>
          <a:lstStyle/>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例えば下記のように、設定したプロトコルが例外登録の範囲を超過していると、検知修復対象となります</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612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a:latin typeface="Meiryo UI" panose="020B0604030504040204" pitchFamily="50" charset="-128"/>
                <a:ea typeface="Meiryo UI" panose="020B0604030504040204" pitchFamily="50" charset="-128"/>
              </a:rPr>
              <a:t>補足事項</a:t>
            </a:r>
          </a:p>
        </p:txBody>
      </p:sp>
    </p:spTree>
    <p:extLst>
      <p:ext uri="{BB962C8B-B14F-4D97-AF65-F5344CB8AC3E}">
        <p14:creationId xmlns:p14="http://schemas.microsoft.com/office/powerpoint/2010/main" val="201530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 2020/08</a:t>
            </a:r>
            <a:r>
              <a:rPr lang="ja-JP" altLang="en-US" dirty="0" smtClean="0"/>
              <a:t>時点の補足事項</a:t>
            </a:r>
            <a:endParaRPr lang="en-US" altLang="ja-JP" dirty="0" smtClean="0"/>
          </a:p>
        </p:txBody>
      </p:sp>
      <p:sp>
        <p:nvSpPr>
          <p:cNvPr id="12" name="正方形/長方形 11"/>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2020/06</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以前に提供した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アカウントは</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SG</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の検知</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修復が無効です。　</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(2020/0</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７以降に提供した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アカウントは有効です。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本ルールを有効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にする場合</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利用者にて次ページの手順</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実施ください。</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注）本ルールが無効でも、不正にインターネット通信が確立されるリスクは別の</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ルール（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AWSRule_0001</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）で防御しております。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本ルールは、インターネット通信の許可・拒否を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アドレスレベルの粒度で実施する場合にご利用ください。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7560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 2020/08</a:t>
            </a:r>
            <a:r>
              <a:rPr lang="ja-JP" altLang="en-US" dirty="0" smtClean="0"/>
              <a:t>時点の補足事項</a:t>
            </a:r>
            <a:endParaRPr lang="en-US" altLang="ja-JP" dirty="0" smtClean="0"/>
          </a:p>
        </p:txBody>
      </p:sp>
      <p:sp>
        <p:nvSpPr>
          <p:cNvPr id="12" name="正方形/長方形 11"/>
          <p:cNvSpPr/>
          <p:nvPr/>
        </p:nvSpPr>
        <p:spPr>
          <a:xfrm>
            <a:off x="172188" y="852504"/>
            <a:ext cx="11844000" cy="2677656"/>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SG</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の検知修復を有効にする段取り</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１．対象のアカウントの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SG</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を調査し、検知修復の対象になるルールを抽出する</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２．１．で調査したルールに対する例外情報</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から登録する</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３</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アカウント全体の</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検知修復を</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ON</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下図</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参照</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rotWithShape="1">
          <a:blip r:embed="rId3"/>
          <a:srcRect l="33540" t="16953" r="25274" b="11076"/>
          <a:stretch/>
        </p:blipFill>
        <p:spPr>
          <a:xfrm>
            <a:off x="1983323" y="2690147"/>
            <a:ext cx="3534093" cy="3742858"/>
          </a:xfrm>
          <a:prstGeom prst="rect">
            <a:avLst/>
          </a:prstGeom>
          <a:ln>
            <a:solidFill>
              <a:schemeClr val="tx2"/>
            </a:solidFill>
          </a:ln>
        </p:spPr>
      </p:pic>
      <p:pic>
        <p:nvPicPr>
          <p:cNvPr id="6" name="図 5"/>
          <p:cNvPicPr>
            <a:picLocks noChangeAspect="1"/>
          </p:cNvPicPr>
          <p:nvPr/>
        </p:nvPicPr>
        <p:blipFill rotWithShape="1">
          <a:blip r:embed="rId4"/>
          <a:srcRect l="35522" t="16482" r="22502" b="20370"/>
          <a:stretch/>
        </p:blipFill>
        <p:spPr>
          <a:xfrm>
            <a:off x="6639244" y="2690147"/>
            <a:ext cx="4105071" cy="3742858"/>
          </a:xfrm>
          <a:prstGeom prst="rect">
            <a:avLst/>
          </a:prstGeom>
          <a:ln>
            <a:solidFill>
              <a:schemeClr val="tx2"/>
            </a:solidFill>
          </a:ln>
        </p:spPr>
      </p:pic>
      <p:sp>
        <p:nvSpPr>
          <p:cNvPr id="7" name="四角形吹き出し 6"/>
          <p:cNvSpPr/>
          <p:nvPr/>
        </p:nvSpPr>
        <p:spPr>
          <a:xfrm>
            <a:off x="54906" y="3346232"/>
            <a:ext cx="1811135" cy="2102068"/>
          </a:xfrm>
          <a:prstGeom prst="wedgeRectCallout">
            <a:avLst>
              <a:gd name="adj1" fmla="val 64514"/>
              <a:gd name="adj2" fmla="val 3000"/>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latin typeface="Meiryo UI" panose="020B0604030504040204" pitchFamily="50" charset="-128"/>
                <a:ea typeface="Meiryo UI" panose="020B0604030504040204" pitchFamily="50" charset="-128"/>
              </a:rPr>
              <a:t>①「</a:t>
            </a:r>
            <a:r>
              <a:rPr lang="en-US" altLang="ja-JP" dirty="0" smtClean="0">
                <a:latin typeface="Meiryo UI" panose="020B0604030504040204" pitchFamily="50" charset="-128"/>
                <a:ea typeface="Meiryo UI" panose="020B0604030504040204" pitchFamily="50" charset="-128"/>
              </a:rPr>
              <a:t>VPC_</a:t>
            </a:r>
            <a:r>
              <a:rPr lang="ja-JP" altLang="en-US" dirty="0" smtClean="0">
                <a:latin typeface="Meiryo UI" panose="020B0604030504040204" pitchFamily="50" charset="-128"/>
                <a:ea typeface="Meiryo UI" panose="020B0604030504040204" pitchFamily="50" charset="-128"/>
              </a:rPr>
              <a:t>セキュリティグループのルール設定」を選択</a:t>
            </a:r>
            <a:endParaRPr lang="en-US" altLang="ja-JP" dirty="0" smtClean="0">
              <a:latin typeface="Meiryo UI" panose="020B0604030504040204" pitchFamily="50" charset="-128"/>
              <a:ea typeface="Meiryo UI" panose="020B0604030504040204" pitchFamily="50" charset="-128"/>
            </a:endParaRPr>
          </a:p>
          <a:p>
            <a:pPr algn="ct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②「アカウント全体」を選択</a:t>
            </a:r>
            <a:endParaRPr lang="en-US" altLang="ja-JP" dirty="0" smtClean="0">
              <a:latin typeface="Meiryo UI" panose="020B0604030504040204" pitchFamily="50" charset="-128"/>
              <a:ea typeface="Meiryo UI" panose="020B0604030504040204" pitchFamily="50" charset="-128"/>
            </a:endParaRPr>
          </a:p>
        </p:txBody>
      </p:sp>
      <p:sp>
        <p:nvSpPr>
          <p:cNvPr id="8" name="右矢印 7"/>
          <p:cNvSpPr/>
          <p:nvPr/>
        </p:nvSpPr>
        <p:spPr>
          <a:xfrm>
            <a:off x="5664713" y="4159722"/>
            <a:ext cx="857250" cy="704850"/>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四角形吹き出し 10"/>
          <p:cNvSpPr/>
          <p:nvPr/>
        </p:nvSpPr>
        <p:spPr>
          <a:xfrm>
            <a:off x="10831581" y="3530160"/>
            <a:ext cx="1301888" cy="1266833"/>
          </a:xfrm>
          <a:prstGeom prst="wedgeRectCallout">
            <a:avLst>
              <a:gd name="adj1" fmla="val -91620"/>
              <a:gd name="adj2" fmla="val -27022"/>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latin typeface="Meiryo UI" panose="020B0604030504040204" pitchFamily="50" charset="-128"/>
                <a:ea typeface="Meiryo UI" panose="020B0604030504040204" pitchFamily="50" charset="-128"/>
              </a:rPr>
              <a:t>③この</a:t>
            </a:r>
            <a:r>
              <a:rPr lang="ja-JP" altLang="en-US" dirty="0">
                <a:latin typeface="Meiryo UI" panose="020B0604030504040204" pitchFamily="50" charset="-128"/>
                <a:ea typeface="Meiryo UI" panose="020B0604030504040204" pitchFamily="50" charset="-128"/>
              </a:rPr>
              <a:t>申請内容を管理者で承認</a:t>
            </a:r>
          </a:p>
        </p:txBody>
      </p:sp>
    </p:spTree>
    <p:extLst>
      <p:ext uri="{BB962C8B-B14F-4D97-AF65-F5344CB8AC3E}">
        <p14:creationId xmlns:p14="http://schemas.microsoft.com/office/powerpoint/2010/main" val="102465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本ドキュメントでご説明すること</a:t>
            </a:r>
          </a:p>
        </p:txBody>
      </p:sp>
      <p:sp>
        <p:nvSpPr>
          <p:cNvPr id="12" name="正方形/長方形 11"/>
          <p:cNvSpPr/>
          <p:nvPr/>
        </p:nvSpPr>
        <p:spPr>
          <a:xfrm>
            <a:off x="172188" y="852504"/>
            <a:ext cx="11844000" cy="707886"/>
          </a:xfrm>
          <a:prstGeom prst="rect">
            <a:avLst/>
          </a:prstGeom>
          <a:noFill/>
        </p:spPr>
        <p:txBody>
          <a:bodyPr wrap="square">
            <a:spAutoFit/>
          </a:bodyPr>
          <a:lstStyle/>
          <a:p>
            <a:pPr fontAlgn="base">
              <a:spcBef>
                <a:spcPct val="0"/>
              </a:spcBef>
              <a:spcAft>
                <a:spcPct val="0"/>
              </a:spcAft>
            </a:pPr>
            <a:r>
              <a:rPr lang="en-US" altLang="ja-JP" sz="2000"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SG</a:t>
            </a:r>
            <a:r>
              <a:rPr lang="ja-JP" altLang="en-US" sz="2000"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の検知修復と例外登録には細かい決まりが存在するため、本ドキュメントにて以下を説明します</a:t>
            </a:r>
            <a:endParaRPr lang="en-US" altLang="ja-JP" sz="2000"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000"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193549" y="2831942"/>
            <a:ext cx="734920" cy="1092217"/>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5" name="正方形/長方形 4"/>
          <p:cNvSpPr/>
          <p:nvPr/>
        </p:nvSpPr>
        <p:spPr>
          <a:xfrm>
            <a:off x="1046199" y="2862151"/>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SG</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のポリシー違反検知</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修復対象</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868614" y="2862151"/>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dirty="0">
                <a:solidFill>
                  <a:schemeClr val="accent2">
                    <a:lumMod val="50000"/>
                  </a:schemeClr>
                </a:solidFill>
                <a:latin typeface="Meiryo UI" panose="020B0604030504040204" pitchFamily="50" charset="-128"/>
                <a:ea typeface="Meiryo UI" panose="020B0604030504040204" pitchFamily="50" charset="-128"/>
              </a:rPr>
              <a:t> SG</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の</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ポリシー</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違反検知修復</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対象の判定条件について</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193549" y="4066660"/>
            <a:ext cx="734920" cy="1092217"/>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1046199" y="4096869"/>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b="1" dirty="0">
                <a:solidFill>
                  <a:schemeClr val="accent2">
                    <a:lumMod val="50000"/>
                  </a:schemeClr>
                </a:solidFill>
                <a:latin typeface="Meiryo UI" panose="020B0604030504040204" pitchFamily="50" charset="-128"/>
                <a:ea typeface="Meiryo UI" panose="020B0604030504040204" pitchFamily="50" charset="-128"/>
              </a:rPr>
              <a:t>SG</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の例外</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登録方法</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3868614" y="4096869"/>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SG</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に設定するルール</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の例外</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登録を行う際の設定方法につい</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て</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193549" y="5293218"/>
            <a:ext cx="734920" cy="1092217"/>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046199" y="5323427"/>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補足</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事項</a:t>
            </a:r>
          </a:p>
        </p:txBody>
      </p:sp>
      <p:sp>
        <p:nvSpPr>
          <p:cNvPr id="16" name="正方形/長方形 15"/>
          <p:cNvSpPr/>
          <p:nvPr/>
        </p:nvSpPr>
        <p:spPr>
          <a:xfrm>
            <a:off x="3868614" y="5323427"/>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a:solidFill>
                  <a:schemeClr val="accent2">
                    <a:lumMod val="50000"/>
                  </a:schemeClr>
                </a:solidFill>
                <a:latin typeface="Meiryo UI" panose="020B0604030504040204" pitchFamily="50" charset="-128"/>
                <a:ea typeface="Meiryo UI" panose="020B0604030504040204" pitchFamily="50" charset="-128"/>
              </a:rPr>
              <a:t>・補足</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事項について</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7" name="正方形/長方形 16"/>
          <p:cNvSpPr/>
          <p:nvPr/>
        </p:nvSpPr>
        <p:spPr>
          <a:xfrm>
            <a:off x="193549" y="1617566"/>
            <a:ext cx="734920" cy="1092217"/>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8" name="正方形/長方形 17"/>
          <p:cNvSpPr/>
          <p:nvPr/>
        </p:nvSpPr>
        <p:spPr>
          <a:xfrm>
            <a:off x="1046199" y="1647775"/>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SG</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のポリシー違反検知</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修復の基本ルール</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3868614" y="1647775"/>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dirty="0">
                <a:solidFill>
                  <a:schemeClr val="accent2">
                    <a:lumMod val="50000"/>
                  </a:schemeClr>
                </a:solidFill>
                <a:latin typeface="Meiryo UI" panose="020B0604030504040204" pitchFamily="50" charset="-128"/>
                <a:ea typeface="Meiryo UI" panose="020B0604030504040204" pitchFamily="50" charset="-128"/>
              </a:rPr>
              <a:t> SG</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のポリシー違反検知修復の基本</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ルールについて</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3554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548000" y="979715"/>
            <a:ext cx="9478588" cy="4412378"/>
          </a:xfrm>
        </p:spPr>
        <p:txBody>
          <a:bodyPr>
            <a:normAutofit/>
          </a:bodyPr>
          <a:lstStyle/>
          <a:p>
            <a:r>
              <a:rPr lang="ja-JP" altLang="en-US" sz="3600" b="1" dirty="0" smtClean="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SG</a:t>
            </a:r>
            <a:r>
              <a:rPr lang="ja-JP" altLang="en-US" sz="3600" b="1" dirty="0">
                <a:latin typeface="Meiryo UI" panose="020B0604030504040204" pitchFamily="50" charset="-128"/>
                <a:ea typeface="Meiryo UI" panose="020B0604030504040204" pitchFamily="50" charset="-128"/>
              </a:rPr>
              <a:t>のポリシー違反検知修復の基本ルール</a:t>
            </a:r>
          </a:p>
        </p:txBody>
      </p:sp>
    </p:spTree>
    <p:extLst>
      <p:ext uri="{BB962C8B-B14F-4D97-AF65-F5344CB8AC3E}">
        <p14:creationId xmlns:p14="http://schemas.microsoft.com/office/powerpoint/2010/main" val="14453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 </a:t>
            </a:r>
            <a:r>
              <a:rPr lang="en-US" altLang="ja-JP" dirty="0" smtClean="0"/>
              <a:t>SG</a:t>
            </a:r>
            <a:r>
              <a:rPr lang="ja-JP" altLang="en-US" dirty="0"/>
              <a:t>のポリシー違反検知修復の基本ルール</a:t>
            </a:r>
            <a:endParaRPr lang="en-US" altLang="ja-JP" dirty="0" smtClean="0"/>
          </a:p>
        </p:txBody>
      </p:sp>
      <p:sp>
        <p:nvSpPr>
          <p:cNvPr id="12" name="正方形/長方形 11"/>
          <p:cNvSpPr/>
          <p:nvPr/>
        </p:nvSpPr>
        <p:spPr>
          <a:xfrm>
            <a:off x="179872" y="844820"/>
            <a:ext cx="11844000" cy="5632311"/>
          </a:xfrm>
          <a:prstGeom prst="rect">
            <a:avLst/>
          </a:prstGeom>
          <a:noFill/>
        </p:spPr>
        <p:txBody>
          <a:bodyPr wrap="square">
            <a:spAutoFit/>
          </a:bodyPr>
          <a:lstStyle/>
          <a:p>
            <a:pPr fontAlgn="base">
              <a:spcBef>
                <a:spcPct val="0"/>
              </a:spcBef>
              <a:spcAft>
                <a:spcPct val="0"/>
              </a:spcAft>
            </a:pP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基本ルールは以下の通りです。詳細については次ページ以降を参照ください。</a:t>
            </a:r>
            <a:endPar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インバウンドルール：送信元の</a:t>
            </a:r>
            <a:r>
              <a:rPr lang="en-US" altLang="ja-JP" sz="2000" dirty="0">
                <a:latin typeface="Meiryo UI" panose="020B0604030504040204" pitchFamily="50" charset="-128"/>
                <a:ea typeface="Meiryo UI" panose="020B0604030504040204" pitchFamily="50" charset="-128"/>
              </a:rPr>
              <a:t>IP</a:t>
            </a:r>
            <a:r>
              <a:rPr lang="ja-JP" altLang="en-US" sz="2000" dirty="0">
                <a:latin typeface="Meiryo UI" panose="020B0604030504040204" pitchFamily="50" charset="-128"/>
                <a:ea typeface="Meiryo UI" panose="020B0604030504040204" pitchFamily="50" charset="-128"/>
              </a:rPr>
              <a:t>アドレスがパブリック</a:t>
            </a:r>
            <a:r>
              <a:rPr lang="en-US" altLang="ja-JP" sz="2000" dirty="0">
                <a:latin typeface="Meiryo UI" panose="020B0604030504040204" pitchFamily="50" charset="-128"/>
                <a:ea typeface="Meiryo UI" panose="020B0604030504040204" pitchFamily="50" charset="-128"/>
              </a:rPr>
              <a:t>IP</a:t>
            </a:r>
            <a:r>
              <a:rPr lang="ja-JP" altLang="en-US" sz="2000" dirty="0">
                <a:latin typeface="Meiryo UI" panose="020B0604030504040204" pitchFamily="50" charset="-128"/>
                <a:ea typeface="Meiryo UI" panose="020B0604030504040204" pitchFamily="50" charset="-128"/>
              </a:rPr>
              <a:t>の</a:t>
            </a:r>
            <a:r>
              <a:rPr lang="ja-JP" altLang="en-US" sz="2000" dirty="0" smtClean="0">
                <a:latin typeface="Meiryo UI" panose="020B0604030504040204" pitchFamily="50" charset="-128"/>
                <a:ea typeface="Meiryo UI" panose="020B0604030504040204" pitchFamily="50" charset="-128"/>
              </a:rPr>
              <a:t>場合</a:t>
            </a:r>
            <a:endParaRPr lang="en-US" altLang="ja-JP" sz="2000" dirty="0" smtClean="0">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アウトバウンドルール：宛先の</a:t>
            </a:r>
            <a:r>
              <a:rPr lang="en-US" altLang="ja-JP" sz="2000" dirty="0">
                <a:latin typeface="Meiryo UI" panose="020B0604030504040204" pitchFamily="50" charset="-128"/>
                <a:ea typeface="Meiryo UI" panose="020B0604030504040204" pitchFamily="50" charset="-128"/>
              </a:rPr>
              <a:t>IP</a:t>
            </a:r>
            <a:r>
              <a:rPr lang="ja-JP" altLang="en-US" sz="2000" dirty="0">
                <a:latin typeface="Meiryo UI" panose="020B0604030504040204" pitchFamily="50" charset="-128"/>
                <a:ea typeface="Meiryo UI" panose="020B0604030504040204" pitchFamily="50" charset="-128"/>
              </a:rPr>
              <a:t>アドレスがパブリック</a:t>
            </a:r>
            <a:r>
              <a:rPr lang="en-US" altLang="ja-JP" sz="2000" dirty="0">
                <a:latin typeface="Meiryo UI" panose="020B0604030504040204" pitchFamily="50" charset="-128"/>
                <a:ea typeface="Meiryo UI" panose="020B0604030504040204" pitchFamily="50" charset="-128"/>
              </a:rPr>
              <a:t>IP</a:t>
            </a:r>
            <a:r>
              <a:rPr lang="ja-JP" altLang="en-US" sz="2000" dirty="0">
                <a:latin typeface="Meiryo UI" panose="020B0604030504040204" pitchFamily="50" charset="-128"/>
                <a:ea typeface="Meiryo UI" panose="020B0604030504040204" pitchFamily="50" charset="-128"/>
              </a:rPr>
              <a:t>の場合</a:t>
            </a:r>
            <a:endParaRPr lang="en-US" altLang="ja-JP" sz="2000" dirty="0" smtClean="0">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2000" dirty="0" smtClean="0">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a:latin typeface="Meiryo UI" panose="020B0604030504040204" pitchFamily="50" charset="-128"/>
                <a:ea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ポリシー違反の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SG</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のルールを全て削除（</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SG</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自体は削除されません）</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・可能</a:t>
            </a:r>
            <a:endParaRPr lang="en-US" altLang="ja-JP" sz="2000" dirty="0" smtClean="0">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登録時に必要な情報は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P7</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「３</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SG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の例外登録</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方法」参照</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特記事項</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SG</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を新規作成すると下記ルールが設定されます。アウトバウンドで宛先がパブリック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IP</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のため、検知修復されます。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アウトバウンドルール</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ポート</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範囲：すべて</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プロトコル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：すべて</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送信先：</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0.0.0.0/0</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0</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6816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２．</a:t>
            </a:r>
            <a:r>
              <a:rPr lang="en-US" altLang="ja-JP" sz="3600" b="1" dirty="0">
                <a:latin typeface="Meiryo UI" panose="020B0604030504040204" pitchFamily="50" charset="-128"/>
                <a:ea typeface="Meiryo UI" panose="020B0604030504040204" pitchFamily="50" charset="-128"/>
              </a:rPr>
              <a:t>SG</a:t>
            </a:r>
            <a:r>
              <a:rPr lang="ja-JP" altLang="en-US" sz="3600" b="1" dirty="0">
                <a:latin typeface="Meiryo UI" panose="020B0604030504040204" pitchFamily="50" charset="-128"/>
                <a:ea typeface="Meiryo UI" panose="020B0604030504040204" pitchFamily="50" charset="-128"/>
              </a:rPr>
              <a:t>のポリシー違反検知修復対象</a:t>
            </a:r>
          </a:p>
        </p:txBody>
      </p:sp>
    </p:spTree>
    <p:extLst>
      <p:ext uri="{BB962C8B-B14F-4D97-AF65-F5344CB8AC3E}">
        <p14:creationId xmlns:p14="http://schemas.microsoft.com/office/powerpoint/2010/main" val="292420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a:t>
            </a:r>
            <a:r>
              <a:rPr lang="ja-JP" altLang="en-US" dirty="0"/>
              <a:t>ポリシー違反と判断</a:t>
            </a:r>
            <a:r>
              <a:rPr lang="ja-JP" altLang="en-US" dirty="0" smtClean="0"/>
              <a:t>される条件の</a:t>
            </a:r>
            <a:r>
              <a:rPr lang="ja-JP" altLang="en-US" dirty="0"/>
              <a:t>詳細</a:t>
            </a:r>
          </a:p>
        </p:txBody>
      </p:sp>
      <p:sp>
        <p:nvSpPr>
          <p:cNvPr id="12" name="正方形/長方形 11"/>
          <p:cNvSpPr/>
          <p:nvPr/>
        </p:nvSpPr>
        <p:spPr>
          <a:xfrm>
            <a:off x="172188" y="975448"/>
            <a:ext cx="11844000" cy="400110"/>
          </a:xfrm>
          <a:prstGeom prst="rect">
            <a:avLst/>
          </a:prstGeom>
          <a:noFill/>
        </p:spPr>
        <p:txBody>
          <a:bodyPr wrap="square">
            <a:spAutoFit/>
          </a:bodyPr>
          <a:lstStyle/>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下記条件を全て満たす</a:t>
            </a:r>
            <a:r>
              <a:rPr lang="en-US" altLang="ja-JP" sz="2000" dirty="0" smtClean="0">
                <a:latin typeface="Meiryo UI" panose="020B0604030504040204" pitchFamily="50" charset="-128"/>
                <a:ea typeface="Meiryo UI" panose="020B0604030504040204" pitchFamily="50" charset="-128"/>
              </a:rPr>
              <a:t>SG</a:t>
            </a:r>
            <a:r>
              <a:rPr lang="ja-JP" altLang="en-US" sz="2000" dirty="0" smtClean="0">
                <a:latin typeface="Meiryo UI" panose="020B0604030504040204" pitchFamily="50" charset="-128"/>
                <a:ea typeface="Meiryo UI" panose="020B0604030504040204" pitchFamily="50" charset="-128"/>
              </a:rPr>
              <a:t>のルール</a:t>
            </a:r>
          </a:p>
        </p:txBody>
      </p:sp>
      <p:graphicFrame>
        <p:nvGraphicFramePr>
          <p:cNvPr id="5" name="表 4"/>
          <p:cNvGraphicFramePr>
            <a:graphicFrameLocks noGrp="1"/>
          </p:cNvGraphicFramePr>
          <p:nvPr>
            <p:extLst>
              <p:ext uri="{D42A27DB-BD31-4B8C-83A1-F6EECF244321}">
                <p14:modId xmlns:p14="http://schemas.microsoft.com/office/powerpoint/2010/main" val="4214679327"/>
              </p:ext>
            </p:extLst>
          </p:nvPr>
        </p:nvGraphicFramePr>
        <p:xfrm>
          <a:off x="229897" y="1643358"/>
          <a:ext cx="11728581" cy="2529840"/>
        </p:xfrm>
        <a:graphic>
          <a:graphicData uri="http://schemas.openxmlformats.org/drawingml/2006/table">
            <a:tbl>
              <a:tblPr firstRow="1" bandRow="1">
                <a:tableStyleId>{21E4AEA4-8DFA-4A89-87EB-49C32662AFE0}</a:tableStyleId>
              </a:tblPr>
              <a:tblGrid>
                <a:gridCol w="781538">
                  <a:extLst>
                    <a:ext uri="{9D8B030D-6E8A-4147-A177-3AD203B41FA5}">
                      <a16:colId xmlns:a16="http://schemas.microsoft.com/office/drawing/2014/main" val="355131092"/>
                    </a:ext>
                  </a:extLst>
                </a:gridCol>
                <a:gridCol w="3319975">
                  <a:extLst>
                    <a:ext uri="{9D8B030D-6E8A-4147-A177-3AD203B41FA5}">
                      <a16:colId xmlns:a16="http://schemas.microsoft.com/office/drawing/2014/main" val="2461522664"/>
                    </a:ext>
                  </a:extLst>
                </a:gridCol>
                <a:gridCol w="3813534">
                  <a:extLst>
                    <a:ext uri="{9D8B030D-6E8A-4147-A177-3AD203B41FA5}">
                      <a16:colId xmlns:a16="http://schemas.microsoft.com/office/drawing/2014/main" val="3289345132"/>
                    </a:ext>
                  </a:extLst>
                </a:gridCol>
                <a:gridCol w="3813534">
                  <a:extLst>
                    <a:ext uri="{9D8B030D-6E8A-4147-A177-3AD203B41FA5}">
                      <a16:colId xmlns:a16="http://schemas.microsoft.com/office/drawing/2014/main" val="591739500"/>
                    </a:ext>
                  </a:extLst>
                </a:gridCol>
              </a:tblGrid>
              <a:tr h="198120">
                <a:tc rowSpan="2">
                  <a:txBody>
                    <a:bodyPr/>
                    <a:lstStyle/>
                    <a:p>
                      <a:r>
                        <a:rPr kumimoji="1" lang="en-US" altLang="ja-JP" sz="2000" dirty="0" smtClean="0">
                          <a:latin typeface="Meiryo UI" panose="020B0604030504040204" pitchFamily="50" charset="-128"/>
                          <a:ea typeface="Meiryo UI" panose="020B0604030504040204" pitchFamily="50" charset="-128"/>
                        </a:rPr>
                        <a:t>No,</a:t>
                      </a:r>
                      <a:endParaRPr kumimoji="1" lang="ja-JP" altLang="en-US" sz="2000" dirty="0">
                        <a:latin typeface="Meiryo UI" panose="020B0604030504040204" pitchFamily="50" charset="-128"/>
                        <a:ea typeface="Meiryo UI" panose="020B0604030504040204" pitchFamily="50" charset="-128"/>
                      </a:endParaRPr>
                    </a:p>
                  </a:txBody>
                  <a:tcPr/>
                </a:tc>
                <a:tc rowSpan="2">
                  <a:txBody>
                    <a:bodyPr/>
                    <a:lstStyle/>
                    <a:p>
                      <a:r>
                        <a:rPr kumimoji="1" lang="ja-JP" altLang="en-US" sz="2000" dirty="0" smtClean="0">
                          <a:latin typeface="Meiryo UI" panose="020B0604030504040204" pitchFamily="50" charset="-128"/>
                          <a:ea typeface="Meiryo UI" panose="020B0604030504040204" pitchFamily="50" charset="-128"/>
                        </a:rPr>
                        <a:t>ルールの種類</a:t>
                      </a:r>
                      <a:endParaRPr kumimoji="1" lang="ja-JP" altLang="en-US" sz="2000" dirty="0">
                        <a:latin typeface="Meiryo UI" panose="020B0604030504040204" pitchFamily="50" charset="-128"/>
                        <a:ea typeface="Meiryo UI" panose="020B0604030504040204" pitchFamily="50" charset="-128"/>
                      </a:endParaRPr>
                    </a:p>
                  </a:txBody>
                  <a:tcPr/>
                </a:tc>
                <a:tc gridSpan="2">
                  <a:txBody>
                    <a:bodyPr/>
                    <a:lstStyle/>
                    <a:p>
                      <a:r>
                        <a:rPr kumimoji="1" lang="ja-JP" altLang="en-US" sz="2000" dirty="0" smtClean="0">
                          <a:latin typeface="Meiryo UI" panose="020B0604030504040204" pitchFamily="50" charset="-128"/>
                          <a:ea typeface="Meiryo UI" panose="020B0604030504040204" pitchFamily="50" charset="-128"/>
                        </a:rPr>
                        <a:t>設定内容</a:t>
                      </a:r>
                      <a:endParaRPr kumimoji="1" lang="en-US" altLang="ja-JP" sz="2000" dirty="0" smtClean="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2945550091"/>
                  </a:ext>
                </a:extLst>
              </a:tr>
              <a:tr h="19812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2000" dirty="0" smtClean="0">
                          <a:latin typeface="Meiryo UI" panose="020B0604030504040204" pitchFamily="50" charset="-128"/>
                          <a:ea typeface="Meiryo UI" panose="020B0604030504040204" pitchFamily="50" charset="-128"/>
                        </a:rPr>
                        <a:t>プロトコル</a:t>
                      </a:r>
                      <a:endParaRPr kumimoji="1" lang="en-US" altLang="ja-JP" sz="2000" dirty="0" smtClean="0">
                        <a:latin typeface="Meiryo UI" panose="020B0604030504040204" pitchFamily="50" charset="-128"/>
                        <a:ea typeface="Meiryo UI" panose="020B0604030504040204" pitchFamily="50" charset="-128"/>
                      </a:endParaRPr>
                    </a:p>
                  </a:txBody>
                  <a:tcPr/>
                </a:tc>
                <a:tc>
                  <a:txBody>
                    <a:bodyPr/>
                    <a:lstStyle/>
                    <a:p>
                      <a:r>
                        <a:rPr kumimoji="1" lang="ja-JP" altLang="en-US" sz="2000" dirty="0" smtClean="0">
                          <a:latin typeface="Meiryo UI" panose="020B0604030504040204" pitchFamily="50" charset="-128"/>
                          <a:ea typeface="Meiryo UI" panose="020B0604030504040204" pitchFamily="50" charset="-128"/>
                        </a:rPr>
                        <a:t>ソース</a:t>
                      </a:r>
                      <a:r>
                        <a:rPr kumimoji="1" lang="en-US" altLang="ja-JP" sz="2000" dirty="0" smtClean="0">
                          <a:latin typeface="Meiryo UI" panose="020B0604030504040204" pitchFamily="50" charset="-128"/>
                          <a:ea typeface="Meiryo UI" panose="020B0604030504040204" pitchFamily="50" charset="-128"/>
                        </a:rPr>
                        <a:t>/</a:t>
                      </a:r>
                      <a:r>
                        <a:rPr kumimoji="1" lang="ja-JP" altLang="en-US" sz="2000" dirty="0" smtClean="0">
                          <a:latin typeface="Meiryo UI" panose="020B0604030504040204" pitchFamily="50" charset="-128"/>
                          <a:ea typeface="Meiryo UI" panose="020B0604030504040204" pitchFamily="50" charset="-128"/>
                        </a:rPr>
                        <a:t>送信先</a:t>
                      </a:r>
                      <a:endParaRPr kumimoji="1" lang="en-US" altLang="ja-JP" sz="20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47556029"/>
                  </a:ext>
                </a:extLst>
              </a:tr>
              <a:tr h="589282">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2000" u="none" dirty="0" smtClean="0">
                          <a:solidFill>
                            <a:schemeClr val="accent2">
                              <a:lumMod val="50000"/>
                            </a:schemeClr>
                          </a:solidFill>
                          <a:latin typeface="Meiryo UI" panose="020B0604030504040204" pitchFamily="50" charset="-128"/>
                          <a:ea typeface="Meiryo UI" panose="020B0604030504040204" pitchFamily="50" charset="-128"/>
                        </a:rPr>
                        <a:t>インバウンドルール</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rowSpan="2">
                  <a:txBody>
                    <a:bodyPr/>
                    <a:lstStyle/>
                    <a:p>
                      <a:r>
                        <a:rPr kumimoji="1" lang="ja-JP" altLang="en-US" sz="1800" b="1" dirty="0" smtClean="0">
                          <a:solidFill>
                            <a:srgbClr val="C00000"/>
                          </a:solidFill>
                          <a:latin typeface="Meiryo UI" panose="020B0604030504040204" pitchFamily="50" charset="-128"/>
                          <a:ea typeface="Meiryo UI" panose="020B0604030504040204" pitchFamily="50" charset="-128"/>
                        </a:rPr>
                        <a:t>「</a:t>
                      </a:r>
                      <a:r>
                        <a:rPr kumimoji="1" lang="en-US" altLang="ja-JP" sz="1800" b="1" dirty="0" smtClean="0">
                          <a:solidFill>
                            <a:srgbClr val="C00000"/>
                          </a:solidFill>
                          <a:latin typeface="Meiryo UI" panose="020B0604030504040204" pitchFamily="50" charset="-128"/>
                          <a:ea typeface="Meiryo UI" panose="020B0604030504040204" pitchFamily="50" charset="-128"/>
                        </a:rPr>
                        <a:t>TCP</a:t>
                      </a:r>
                      <a:r>
                        <a:rPr kumimoji="1" lang="ja-JP" altLang="en-US" sz="1800" b="1" dirty="0" smtClean="0">
                          <a:solidFill>
                            <a:srgbClr val="C00000"/>
                          </a:solidFill>
                          <a:latin typeface="Meiryo UI" panose="020B0604030504040204" pitchFamily="50" charset="-128"/>
                          <a:ea typeface="Meiryo UI" panose="020B0604030504040204" pitchFamily="50" charset="-128"/>
                        </a:rPr>
                        <a:t>」</a:t>
                      </a:r>
                      <a:r>
                        <a:rPr kumimoji="1" lang="en-US" altLang="ja-JP" sz="1800" b="1" dirty="0" smtClean="0">
                          <a:solidFill>
                            <a:srgbClr val="C00000"/>
                          </a:solidFill>
                          <a:latin typeface="Meiryo UI" panose="020B0604030504040204" pitchFamily="50" charset="-128"/>
                          <a:ea typeface="Meiryo UI" panose="020B0604030504040204" pitchFamily="50" charset="-128"/>
                        </a:rPr>
                        <a:t>,</a:t>
                      </a:r>
                      <a:r>
                        <a:rPr kumimoji="1" lang="ja-JP" altLang="en-US" sz="1800" b="1" dirty="0" smtClean="0">
                          <a:solidFill>
                            <a:srgbClr val="C00000"/>
                          </a:solidFill>
                          <a:latin typeface="Meiryo UI" panose="020B0604030504040204" pitchFamily="50" charset="-128"/>
                          <a:ea typeface="Meiryo UI" panose="020B0604030504040204" pitchFamily="50" charset="-128"/>
                        </a:rPr>
                        <a:t>「</a:t>
                      </a:r>
                      <a:r>
                        <a:rPr kumimoji="1" lang="en-US" altLang="ja-JP" sz="1800" b="1" dirty="0" smtClean="0">
                          <a:solidFill>
                            <a:srgbClr val="C00000"/>
                          </a:solidFill>
                          <a:latin typeface="Meiryo UI" panose="020B0604030504040204" pitchFamily="50" charset="-128"/>
                          <a:ea typeface="Meiryo UI" panose="020B0604030504040204" pitchFamily="50" charset="-128"/>
                        </a:rPr>
                        <a:t>UDP</a:t>
                      </a:r>
                      <a:r>
                        <a:rPr kumimoji="1" lang="ja-JP" altLang="en-US" sz="1800" b="1" dirty="0" smtClean="0">
                          <a:solidFill>
                            <a:srgbClr val="C00000"/>
                          </a:solidFill>
                          <a:latin typeface="Meiryo UI" panose="020B0604030504040204" pitchFamily="50" charset="-128"/>
                          <a:ea typeface="Meiryo UI" panose="020B0604030504040204" pitchFamily="50" charset="-128"/>
                        </a:rPr>
                        <a:t>」</a:t>
                      </a:r>
                      <a:r>
                        <a:rPr kumimoji="1" lang="en-US" altLang="ja-JP" sz="1800" b="1" dirty="0" smtClean="0">
                          <a:solidFill>
                            <a:srgbClr val="C00000"/>
                          </a:solidFill>
                          <a:latin typeface="Meiryo UI" panose="020B0604030504040204" pitchFamily="50" charset="-128"/>
                          <a:ea typeface="Meiryo UI" panose="020B0604030504040204" pitchFamily="50" charset="-128"/>
                        </a:rPr>
                        <a:t>,</a:t>
                      </a:r>
                      <a:r>
                        <a:rPr kumimoji="1" lang="ja-JP" altLang="en-US" sz="1800" b="1" dirty="0" smtClean="0">
                          <a:solidFill>
                            <a:srgbClr val="C00000"/>
                          </a:solidFill>
                          <a:latin typeface="Meiryo UI" panose="020B0604030504040204" pitchFamily="50" charset="-128"/>
                          <a:ea typeface="Meiryo UI" panose="020B0604030504040204" pitchFamily="50" charset="-128"/>
                        </a:rPr>
                        <a:t>「すべて」</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のいずれかが設定されている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※ICMP</a:t>
                      </a:r>
                      <a:r>
                        <a:rPr kumimoji="1" lang="ja-JP" altLang="en-US" sz="1800" dirty="0" err="1"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ICMPv6</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は検知修復対象外</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rowSpan="2">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b="1" dirty="0" smtClean="0">
                          <a:solidFill>
                            <a:srgbClr val="C00000"/>
                          </a:solidFill>
                          <a:latin typeface="Meiryo UI" panose="020B0604030504040204" pitchFamily="50" charset="-128"/>
                          <a:ea typeface="Meiryo UI" panose="020B0604030504040204" pitchFamily="50" charset="-128"/>
                        </a:rPr>
                        <a:t>グローバル</a:t>
                      </a:r>
                      <a:r>
                        <a:rPr kumimoji="1" lang="en-US" altLang="ja-JP" sz="1800" b="1" dirty="0" smtClean="0">
                          <a:solidFill>
                            <a:srgbClr val="C00000"/>
                          </a:solidFill>
                          <a:latin typeface="Meiryo UI" panose="020B0604030504040204" pitchFamily="50" charset="-128"/>
                          <a:ea typeface="Meiryo UI" panose="020B0604030504040204" pitchFamily="50" charset="-128"/>
                        </a:rPr>
                        <a:t>IP</a:t>
                      </a:r>
                      <a:r>
                        <a:rPr kumimoji="1" lang="ja-JP" altLang="en-US" sz="1800" b="1" dirty="0" err="1" smtClean="0">
                          <a:solidFill>
                            <a:srgbClr val="C00000"/>
                          </a:solidFill>
                          <a:latin typeface="Meiryo UI" panose="020B0604030504040204" pitchFamily="50" charset="-128"/>
                          <a:ea typeface="Meiryo UI" panose="020B0604030504040204" pitchFamily="50" charset="-128"/>
                        </a:rPr>
                        <a:t>、</a:t>
                      </a:r>
                      <a:r>
                        <a:rPr kumimoji="1" lang="ja-JP" altLang="en-US" sz="1800" b="1" dirty="0" smtClean="0">
                          <a:solidFill>
                            <a:srgbClr val="C00000"/>
                          </a:solidFill>
                          <a:latin typeface="Meiryo UI" panose="020B0604030504040204" pitchFamily="50" charset="-128"/>
                          <a:ea typeface="Meiryo UI" panose="020B0604030504040204" pitchFamily="50" charset="-128"/>
                        </a:rPr>
                        <a:t>グローバル</a:t>
                      </a:r>
                      <a:r>
                        <a:rPr kumimoji="1" lang="en-US" altLang="ja-JP" sz="1800" b="1" dirty="0" smtClean="0">
                          <a:solidFill>
                            <a:srgbClr val="C00000"/>
                          </a:solidFill>
                          <a:latin typeface="Meiryo UI" panose="020B0604030504040204" pitchFamily="50" charset="-128"/>
                          <a:ea typeface="Meiryo UI" panose="020B0604030504040204" pitchFamily="50" charset="-128"/>
                        </a:rPr>
                        <a:t>IP</a:t>
                      </a:r>
                      <a:r>
                        <a:rPr kumimoji="1" lang="ja-JP" altLang="en-US" sz="1800" b="1" dirty="0" smtClean="0">
                          <a:solidFill>
                            <a:srgbClr val="C00000"/>
                          </a:solidFill>
                          <a:latin typeface="Meiryo UI" panose="020B0604030504040204" pitchFamily="50" charset="-128"/>
                          <a:ea typeface="Meiryo UI" panose="020B0604030504040204" pitchFamily="50" charset="-128"/>
                        </a:rPr>
                        <a:t>を含む</a:t>
                      </a:r>
                      <a:r>
                        <a:rPr kumimoji="1" lang="en-US" altLang="ja-JP" sz="1800" b="1" dirty="0" smtClean="0">
                          <a:solidFill>
                            <a:srgbClr val="C00000"/>
                          </a:solidFill>
                          <a:latin typeface="Meiryo UI" panose="020B0604030504040204" pitchFamily="50" charset="-128"/>
                          <a:ea typeface="Meiryo UI" panose="020B0604030504040204" pitchFamily="50" charset="-128"/>
                        </a:rPr>
                        <a:t>IP</a:t>
                      </a:r>
                      <a:r>
                        <a:rPr kumimoji="1" lang="ja-JP" altLang="en-US" sz="1800" b="1" dirty="0" smtClean="0">
                          <a:solidFill>
                            <a:srgbClr val="C00000"/>
                          </a:solidFill>
                          <a:latin typeface="Meiryo UI" panose="020B0604030504040204" pitchFamily="50" charset="-128"/>
                          <a:ea typeface="Meiryo UI" panose="020B0604030504040204" pitchFamily="50" charset="-128"/>
                        </a:rPr>
                        <a:t>レンジ</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が設定されている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プライベート</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800" dirty="0" err="1"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プライベート</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のみを含む</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レンジ、プライベートリンク、</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SG</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は検知修復対象外</a:t>
                      </a:r>
                    </a:p>
                    <a:p>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594661">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2000" u="none" dirty="0" smtClean="0">
                          <a:solidFill>
                            <a:schemeClr val="accent2">
                              <a:lumMod val="50000"/>
                            </a:schemeClr>
                          </a:solidFill>
                          <a:latin typeface="Meiryo UI" panose="020B0604030504040204" pitchFamily="50" charset="-128"/>
                          <a:ea typeface="Meiryo UI" panose="020B0604030504040204" pitchFamily="50" charset="-128"/>
                        </a:rPr>
                        <a:t>アウトバウンドルール</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6366212"/>
                  </a:ext>
                </a:extLst>
              </a:tr>
            </a:tbl>
          </a:graphicData>
        </a:graphic>
      </p:graphicFrame>
    </p:spTree>
    <p:extLst>
      <p:ext uri="{BB962C8B-B14F-4D97-AF65-F5344CB8AC3E}">
        <p14:creationId xmlns:p14="http://schemas.microsoft.com/office/powerpoint/2010/main" val="327190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３．</a:t>
            </a:r>
            <a:r>
              <a:rPr lang="en-US" altLang="ja-JP" sz="3600" b="1" dirty="0">
                <a:latin typeface="Meiryo UI" panose="020B0604030504040204" pitchFamily="50" charset="-128"/>
                <a:ea typeface="Meiryo UI" panose="020B0604030504040204" pitchFamily="50" charset="-128"/>
              </a:rPr>
              <a:t>SG</a:t>
            </a:r>
            <a:r>
              <a:rPr lang="ja-JP" altLang="en-US" sz="3600" b="1" dirty="0">
                <a:latin typeface="Meiryo UI" panose="020B0604030504040204" pitchFamily="50" charset="-128"/>
                <a:ea typeface="Meiryo UI" panose="020B0604030504040204" pitchFamily="50" charset="-128"/>
              </a:rPr>
              <a:t>の例外登録方法</a:t>
            </a:r>
          </a:p>
        </p:txBody>
      </p:sp>
    </p:spTree>
    <p:extLst>
      <p:ext uri="{BB962C8B-B14F-4D97-AF65-F5344CB8AC3E}">
        <p14:creationId xmlns:p14="http://schemas.microsoft.com/office/powerpoint/2010/main" val="386601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３．</a:t>
            </a:r>
            <a:r>
              <a:rPr lang="en-US" altLang="ja-JP" dirty="0"/>
              <a:t>SG</a:t>
            </a:r>
            <a:r>
              <a:rPr lang="ja-JP" altLang="en-US" dirty="0"/>
              <a:t>の例外登録</a:t>
            </a:r>
            <a:r>
              <a:rPr lang="ja-JP" altLang="en-US" dirty="0" smtClean="0"/>
              <a:t>方法</a:t>
            </a:r>
            <a:endParaRPr lang="en-US" altLang="ja-JP" dirty="0" smtClean="0"/>
          </a:p>
        </p:txBody>
      </p:sp>
      <p:sp>
        <p:nvSpPr>
          <p:cNvPr id="12" name="正方形/長方形 11"/>
          <p:cNvSpPr/>
          <p:nvPr/>
        </p:nvSpPr>
        <p:spPr>
          <a:xfrm>
            <a:off x="172188" y="852504"/>
            <a:ext cx="11844000" cy="1815882"/>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より下記情報を登録してください。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例外登録をする際は設定内容が例外登録のレンジ内である必要があります。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完全一致である必要はありません。</a:t>
            </a:r>
            <a:endParaRPr lang="en-US" altLang="ja-JP"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675411226"/>
              </p:ext>
            </p:extLst>
          </p:nvPr>
        </p:nvGraphicFramePr>
        <p:xfrm>
          <a:off x="229897" y="2719719"/>
          <a:ext cx="11728581" cy="3150883"/>
        </p:xfrm>
        <a:graphic>
          <a:graphicData uri="http://schemas.openxmlformats.org/drawingml/2006/table">
            <a:tbl>
              <a:tblPr firstRow="1" bandRow="1">
                <a:tableStyleId>{21E4AEA4-8DFA-4A89-87EB-49C32662AFE0}</a:tableStyleId>
              </a:tblPr>
              <a:tblGrid>
                <a:gridCol w="781538">
                  <a:extLst>
                    <a:ext uri="{9D8B030D-6E8A-4147-A177-3AD203B41FA5}">
                      <a16:colId xmlns:a16="http://schemas.microsoft.com/office/drawing/2014/main" val="355131092"/>
                    </a:ext>
                  </a:extLst>
                </a:gridCol>
                <a:gridCol w="3319975">
                  <a:extLst>
                    <a:ext uri="{9D8B030D-6E8A-4147-A177-3AD203B41FA5}">
                      <a16:colId xmlns:a16="http://schemas.microsoft.com/office/drawing/2014/main" val="2461522664"/>
                    </a:ext>
                  </a:extLst>
                </a:gridCol>
                <a:gridCol w="7627068">
                  <a:extLst>
                    <a:ext uri="{9D8B030D-6E8A-4147-A177-3AD203B41FA5}">
                      <a16:colId xmlns:a16="http://schemas.microsoft.com/office/drawing/2014/main" val="3289345132"/>
                    </a:ext>
                  </a:extLst>
                </a:gridCol>
              </a:tblGrid>
              <a:tr h="368578">
                <a:tc>
                  <a:txBody>
                    <a:bodyPr/>
                    <a:lstStyle/>
                    <a:p>
                      <a:r>
                        <a:rPr kumimoji="1" lang="en-US" altLang="ja-JP" sz="2000" dirty="0" smtClean="0">
                          <a:latin typeface="Meiryo UI" panose="020B0604030504040204" pitchFamily="50" charset="-128"/>
                          <a:ea typeface="Meiryo UI" panose="020B0604030504040204" pitchFamily="50" charset="-128"/>
                        </a:rPr>
                        <a:t>No,</a:t>
                      </a:r>
                      <a:endParaRPr kumimoji="1" lang="ja-JP" altLang="en-US" sz="2000" dirty="0">
                        <a:latin typeface="Meiryo UI" panose="020B0604030504040204" pitchFamily="50" charset="-128"/>
                        <a:ea typeface="Meiryo UI" panose="020B0604030504040204" pitchFamily="50" charset="-128"/>
                      </a:endParaRPr>
                    </a:p>
                  </a:txBody>
                  <a:tcPr/>
                </a:tc>
                <a:tc>
                  <a:txBody>
                    <a:bodyPr/>
                    <a:lstStyle/>
                    <a:p>
                      <a:r>
                        <a:rPr kumimoji="1" lang="ja-JP" altLang="en-US" sz="2000" dirty="0" smtClean="0">
                          <a:latin typeface="Meiryo UI" panose="020B0604030504040204" pitchFamily="50" charset="-128"/>
                          <a:ea typeface="Meiryo UI" panose="020B0604030504040204" pitchFamily="50" charset="-128"/>
                        </a:rPr>
                        <a:t>項目</a:t>
                      </a:r>
                      <a:endParaRPr kumimoji="1" lang="ja-JP" altLang="en-US" sz="2000" dirty="0">
                        <a:latin typeface="Meiryo UI" panose="020B0604030504040204" pitchFamily="50" charset="-128"/>
                        <a:ea typeface="Meiryo UI" panose="020B0604030504040204" pitchFamily="50" charset="-128"/>
                      </a:endParaRPr>
                    </a:p>
                  </a:txBody>
                  <a:tcPr/>
                </a:tc>
                <a:tc>
                  <a:txBody>
                    <a:bodyPr/>
                    <a:lstStyle/>
                    <a:p>
                      <a:r>
                        <a:rPr kumimoji="1" lang="ja-JP" altLang="en-US" sz="2000" dirty="0" smtClean="0">
                          <a:latin typeface="Meiryo UI" panose="020B0604030504040204" pitchFamily="50" charset="-128"/>
                          <a:ea typeface="Meiryo UI" panose="020B0604030504040204" pitchFamily="50" charset="-128"/>
                        </a:rPr>
                        <a:t>設定内容</a:t>
                      </a:r>
                      <a:endParaRPr kumimoji="1" lang="en-US" altLang="ja-JP" sz="20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518589">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受信セキュリティ規則</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送信セキュリティ規則</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例外登録するルールを選択する。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プルダウンから「インバウンド」、「アウトバウンド」を選択する。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81335208"/>
                  </a:ext>
                </a:extLst>
              </a:tr>
              <a:tr h="422622">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ポート範囲の開始番号</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ポート範囲の開始番号を設定する。設定できる値は</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0~65535</a:t>
                      </a:r>
                      <a:r>
                        <a:rPr kumimoji="1" lang="ja-JP" altLang="en-US" sz="1800" dirty="0" err="1" smtClean="0">
                          <a:solidFill>
                            <a:schemeClr val="accent2">
                              <a:lumMod val="50000"/>
                            </a:schemeClr>
                          </a:solidFill>
                          <a:latin typeface="Meiryo UI" panose="020B0604030504040204" pitchFamily="50" charset="-128"/>
                          <a:ea typeface="Meiryo UI" panose="020B0604030504040204" pitchFamily="50" charset="-128"/>
                        </a:rPr>
                        <a:t>。</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4460248"/>
                  </a:ext>
                </a:extLst>
              </a:tr>
              <a:tr h="307361">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ポート範囲の終了番号</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ポート範囲の終了番号を設定する。設定できる値は</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0~65535</a:t>
                      </a:r>
                      <a:r>
                        <a:rPr kumimoji="1" lang="ja-JP" altLang="en-US" sz="1800" dirty="0" err="1" smtClean="0">
                          <a:solidFill>
                            <a:schemeClr val="accent2">
                              <a:lumMod val="50000"/>
                            </a:schemeClr>
                          </a:solidFill>
                          <a:latin typeface="Meiryo UI" panose="020B0604030504040204" pitchFamily="50" charset="-128"/>
                          <a:ea typeface="Meiryo UI" panose="020B0604030504040204" pitchFamily="50" charset="-128"/>
                        </a:rPr>
                        <a:t>。</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25258725"/>
                  </a:ext>
                </a:extLst>
              </a:tr>
              <a:tr h="589282">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プロトコルを選択する。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プルダウンから「全てのプロトコル」</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tcp</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udp</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」を選択する。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594661">
                <a:tc>
                  <a:txBody>
                    <a:bodyPr/>
                    <a:lstStyle/>
                    <a:p>
                      <a:r>
                        <a:rPr kumimoji="1" lang="en-US" altLang="ja-JP" sz="2000" dirty="0" smtClean="0">
                          <a:solidFill>
                            <a:schemeClr val="accent2">
                              <a:lumMod val="50000"/>
                            </a:schemeClr>
                          </a:solidFill>
                          <a:latin typeface="Meiryo UI" panose="020B0604030504040204" pitchFamily="50" charset="-128"/>
                          <a:ea typeface="Meiryo UI" panose="020B0604030504040204" pitchFamily="50" charset="-128"/>
                        </a:rPr>
                        <a:t>5</a:t>
                      </a:r>
                      <a:endParaRPr kumimoji="1" lang="ja-JP" altLang="en-US" sz="20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20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IPv4</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アドレスまたは</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IPv6</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の値を入力する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6366212"/>
                  </a:ext>
                </a:extLst>
              </a:tr>
            </a:tbl>
          </a:graphicData>
        </a:graphic>
      </p:graphicFrame>
    </p:spTree>
    <p:extLst>
      <p:ext uri="{BB962C8B-B14F-4D97-AF65-F5344CB8AC3E}">
        <p14:creationId xmlns:p14="http://schemas.microsoft.com/office/powerpoint/2010/main" val="909431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３．例外登録の例</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606007539"/>
              </p:ext>
            </p:extLst>
          </p:nvPr>
        </p:nvGraphicFramePr>
        <p:xfrm>
          <a:off x="229897" y="1766900"/>
          <a:ext cx="9141050" cy="2270147"/>
        </p:xfrm>
        <a:graphic>
          <a:graphicData uri="http://schemas.openxmlformats.org/drawingml/2006/table">
            <a:tbl>
              <a:tblPr firstRow="1" bandRow="1">
                <a:tableStyleId>{21E4AEA4-8DFA-4A89-87EB-49C32662AFE0}</a:tableStyleId>
              </a:tblPr>
              <a:tblGrid>
                <a:gridCol w="609117">
                  <a:extLst>
                    <a:ext uri="{9D8B030D-6E8A-4147-A177-3AD203B41FA5}">
                      <a16:colId xmlns:a16="http://schemas.microsoft.com/office/drawing/2014/main" val="355131092"/>
                    </a:ext>
                  </a:extLst>
                </a:gridCol>
                <a:gridCol w="4524441">
                  <a:extLst>
                    <a:ext uri="{9D8B030D-6E8A-4147-A177-3AD203B41FA5}">
                      <a16:colId xmlns:a16="http://schemas.microsoft.com/office/drawing/2014/main" val="2461522664"/>
                    </a:ext>
                  </a:extLst>
                </a:gridCol>
                <a:gridCol w="4007492">
                  <a:extLst>
                    <a:ext uri="{9D8B030D-6E8A-4147-A177-3AD203B41FA5}">
                      <a16:colId xmlns:a16="http://schemas.microsoft.com/office/drawing/2014/main" val="3289345132"/>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例外登録</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75977">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受信セキュリティ規則</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送信セキュリティ規則</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インバウンド</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8133520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ポート範囲の開始番号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7000</a:t>
                      </a:r>
                    </a:p>
                  </a:txBody>
                  <a:tcPr/>
                </a:tc>
                <a:extLst>
                  <a:ext uri="{0D108BD9-81ED-4DB2-BD59-A6C34878D82A}">
                    <a16:rowId xmlns:a16="http://schemas.microsoft.com/office/drawing/2014/main" val="3624460248"/>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ポート範囲の終了番号</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extLst>
                  <a:ext uri="{0D108BD9-81ED-4DB2-BD59-A6C34878D82A}">
                    <a16:rowId xmlns:a16="http://schemas.microsoft.com/office/drawing/2014/main" val="3525258725"/>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tcp</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5</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20.0.0.0/16</a:t>
                      </a:r>
                    </a:p>
                  </a:txBody>
                  <a:tcPr/>
                </a:tc>
                <a:extLst>
                  <a:ext uri="{0D108BD9-81ED-4DB2-BD59-A6C34878D82A}">
                    <a16:rowId xmlns:a16="http://schemas.microsoft.com/office/drawing/2014/main" val="2946366212"/>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097086654"/>
              </p:ext>
            </p:extLst>
          </p:nvPr>
        </p:nvGraphicFramePr>
        <p:xfrm>
          <a:off x="229897" y="4666587"/>
          <a:ext cx="11357626" cy="1528410"/>
        </p:xfrm>
        <a:graphic>
          <a:graphicData uri="http://schemas.openxmlformats.org/drawingml/2006/table">
            <a:tbl>
              <a:tblPr firstRow="1" bandRow="1">
                <a:tableStyleId>{21E4AEA4-8DFA-4A89-87EB-49C32662AFE0}</a:tableStyleId>
              </a:tblPr>
              <a:tblGrid>
                <a:gridCol w="599979">
                  <a:extLst>
                    <a:ext uri="{9D8B030D-6E8A-4147-A177-3AD203B41FA5}">
                      <a16:colId xmlns:a16="http://schemas.microsoft.com/office/drawing/2014/main" val="355131092"/>
                    </a:ext>
                  </a:extLst>
                </a:gridCol>
                <a:gridCol w="4556632">
                  <a:extLst>
                    <a:ext uri="{9D8B030D-6E8A-4147-A177-3AD203B41FA5}">
                      <a16:colId xmlns:a16="http://schemas.microsoft.com/office/drawing/2014/main" val="2461522664"/>
                    </a:ext>
                  </a:extLst>
                </a:gridCol>
                <a:gridCol w="2739370">
                  <a:extLst>
                    <a:ext uri="{9D8B030D-6E8A-4147-A177-3AD203B41FA5}">
                      <a16:colId xmlns:a16="http://schemas.microsoft.com/office/drawing/2014/main" val="3289345132"/>
                    </a:ext>
                  </a:extLst>
                </a:gridCol>
                <a:gridCol w="3461645">
                  <a:extLst>
                    <a:ext uri="{9D8B030D-6E8A-4147-A177-3AD203B41FA5}">
                      <a16:colId xmlns:a16="http://schemas.microsoft.com/office/drawing/2014/main" val="4026970676"/>
                    </a:ext>
                  </a:extLst>
                </a:gridCol>
              </a:tblGrid>
              <a:tr h="346856">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SG</a:t>
                      </a:r>
                      <a:r>
                        <a:rPr kumimoji="1" lang="ja-JP" altLang="en-US" sz="1800" dirty="0" smtClean="0">
                          <a:latin typeface="Meiryo UI" panose="020B0604030504040204" pitchFamily="50" charset="-128"/>
                          <a:ea typeface="Meiryo UI" panose="020B0604030504040204" pitchFamily="50" charset="-128"/>
                        </a:rPr>
                        <a:t>のインバウンドルール</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a:t>
                      </a:r>
                      <a:endParaRPr kumimoji="1" lang="en-US" altLang="ja-JP" sz="1800" dirty="0" smtClean="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検知修復判定</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34685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ポート範囲</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8000</a:t>
                      </a:r>
                    </a:p>
                  </a:txBody>
                  <a:tcPr/>
                </a:tc>
                <a:tc rowSpan="3">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検知修復対象外</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4460248"/>
                  </a:ext>
                </a:extLst>
              </a:tr>
              <a:tr h="228901">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プロトコル</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tcp</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9280901"/>
                  </a:ext>
                </a:extLst>
              </a:tr>
              <a:tr h="431130">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CIDR</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形式の宛先</a:t>
                      </a:r>
                      <a:r>
                        <a:rPr lang="en-US" altLang="ja-JP"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1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ja-JP" altLang="en-US" sz="1800" u="none"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20.0.0.100/32</a:t>
                      </a:r>
                    </a:p>
                  </a:txBody>
                  <a:tcPr/>
                </a:tc>
                <a:tc vMerge="1">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6366212"/>
                  </a:ext>
                </a:extLst>
              </a:tr>
            </a:tbl>
          </a:graphicData>
        </a:graphic>
      </p:graphicFrame>
      <p:sp>
        <p:nvSpPr>
          <p:cNvPr id="7" name="正方形/長方形 6"/>
          <p:cNvSpPr/>
          <p:nvPr/>
        </p:nvSpPr>
        <p:spPr>
          <a:xfrm>
            <a:off x="172188" y="975448"/>
            <a:ext cx="11844000" cy="400110"/>
          </a:xfrm>
          <a:prstGeom prst="rect">
            <a:avLst/>
          </a:prstGeom>
          <a:noFill/>
        </p:spPr>
        <p:txBody>
          <a:bodyPr wrap="square">
            <a:spAutoFit/>
          </a:bodyPr>
          <a:lstStyle/>
          <a:p>
            <a:pPr fontAlgn="base">
              <a:spcBef>
                <a:spcPct val="0"/>
              </a:spcBef>
              <a:spcAft>
                <a:spcPct val="0"/>
              </a:spcAft>
            </a:pPr>
            <a:r>
              <a:rPr lang="ja-JP" altLang="en-US" sz="2000" dirty="0" smtClean="0">
                <a:latin typeface="Meiryo UI" panose="020B0604030504040204" pitchFamily="50" charset="-128"/>
                <a:ea typeface="Meiryo UI" panose="020B0604030504040204" pitchFamily="50" charset="-128"/>
              </a:rPr>
              <a:t>例えば下記のよう</a:t>
            </a:r>
            <a:r>
              <a:rPr lang="ja-JP" altLang="en-US" sz="2000" dirty="0" smtClean="0">
                <a:latin typeface="Meiryo UI" panose="020B0604030504040204" pitchFamily="50" charset="-128"/>
                <a:ea typeface="Meiryo UI" panose="020B0604030504040204" pitchFamily="50" charset="-128"/>
              </a:rPr>
              <a:t>に、例外</a:t>
            </a:r>
            <a:r>
              <a:rPr lang="ja-JP" altLang="en-US" sz="2000" dirty="0" smtClean="0">
                <a:latin typeface="Meiryo UI" panose="020B0604030504040204" pitchFamily="50" charset="-128"/>
                <a:ea typeface="Meiryo UI" panose="020B0604030504040204" pitchFamily="50" charset="-128"/>
              </a:rPr>
              <a:t>登録のレンジ内に設定したポートと</a:t>
            </a:r>
            <a:r>
              <a:rPr lang="en-US" altLang="ja-JP" sz="2000" dirty="0" smtClean="0">
                <a:latin typeface="Meiryo UI" panose="020B0604030504040204" pitchFamily="50" charset="-128"/>
                <a:ea typeface="Meiryo UI" panose="020B0604030504040204" pitchFamily="50" charset="-128"/>
              </a:rPr>
              <a:t>IP</a:t>
            </a:r>
            <a:r>
              <a:rPr lang="ja-JP" altLang="en-US" sz="2000" dirty="0" smtClean="0">
                <a:latin typeface="Meiryo UI" panose="020B0604030504040204" pitchFamily="50" charset="-128"/>
                <a:ea typeface="Meiryo UI" panose="020B0604030504040204" pitchFamily="50" charset="-128"/>
              </a:rPr>
              <a:t>アドレスが包含されていれば検知修復されません</a:t>
            </a:r>
          </a:p>
        </p:txBody>
      </p:sp>
      <p:sp>
        <p:nvSpPr>
          <p:cNvPr id="8" name="正方形/長方形 7"/>
          <p:cNvSpPr/>
          <p:nvPr/>
        </p:nvSpPr>
        <p:spPr>
          <a:xfrm>
            <a:off x="172188" y="1313540"/>
            <a:ext cx="11844000" cy="400110"/>
          </a:xfrm>
          <a:prstGeom prst="rect">
            <a:avLst/>
          </a:prstGeom>
          <a:noFill/>
        </p:spPr>
        <p:txBody>
          <a:bodyPr wrap="square">
            <a:spAutoFit/>
          </a:bodyPr>
          <a:lstStyle/>
          <a:p>
            <a:pPr fontAlgn="base">
              <a:spcBef>
                <a:spcPct val="0"/>
              </a:spcBef>
              <a:spcAft>
                <a:spcPct val="0"/>
              </a:spcAft>
            </a:pPr>
            <a:r>
              <a:rPr lang="ja-JP" altLang="en-US" sz="2000" b="1" u="sng" dirty="0" smtClean="0">
                <a:latin typeface="Meiryo UI" panose="020B0604030504040204" pitchFamily="50" charset="-128"/>
                <a:ea typeface="Meiryo UI" panose="020B0604030504040204" pitchFamily="50" charset="-128"/>
              </a:rPr>
              <a:t>■例外登録</a:t>
            </a:r>
          </a:p>
        </p:txBody>
      </p:sp>
      <p:sp>
        <p:nvSpPr>
          <p:cNvPr id="9" name="正方形/長方形 8"/>
          <p:cNvSpPr/>
          <p:nvPr/>
        </p:nvSpPr>
        <p:spPr>
          <a:xfrm>
            <a:off x="172188" y="4266477"/>
            <a:ext cx="11844000" cy="400110"/>
          </a:xfrm>
          <a:prstGeom prst="rect">
            <a:avLst/>
          </a:prstGeom>
          <a:noFill/>
        </p:spPr>
        <p:txBody>
          <a:bodyPr wrap="square">
            <a:spAutoFit/>
          </a:bodyPr>
          <a:lstStyle/>
          <a:p>
            <a:pPr fontAlgn="base">
              <a:spcBef>
                <a:spcPct val="0"/>
              </a:spcBef>
              <a:spcAft>
                <a:spcPct val="0"/>
              </a:spcAft>
            </a:pPr>
            <a:r>
              <a:rPr lang="ja-JP" altLang="en-US" sz="2000" b="1" u="sng" dirty="0" smtClean="0">
                <a:latin typeface="Meiryo UI" panose="020B0604030504040204" pitchFamily="50" charset="-128"/>
                <a:ea typeface="Meiryo UI" panose="020B0604030504040204" pitchFamily="50" charset="-128"/>
              </a:rPr>
              <a:t>■</a:t>
            </a:r>
            <a:r>
              <a:rPr lang="en-US" altLang="ja-JP" sz="2000" b="1" u="sng" dirty="0">
                <a:latin typeface="Meiryo UI" panose="020B0604030504040204" pitchFamily="50" charset="-128"/>
                <a:ea typeface="Meiryo UI" panose="020B0604030504040204" pitchFamily="50" charset="-128"/>
              </a:rPr>
              <a:t>SG</a:t>
            </a:r>
            <a:r>
              <a:rPr lang="ja-JP" altLang="en-US" sz="2000" b="1" u="sng" dirty="0">
                <a:latin typeface="Meiryo UI" panose="020B0604030504040204" pitchFamily="50" charset="-128"/>
                <a:ea typeface="Meiryo UI" panose="020B0604030504040204" pitchFamily="50" charset="-128"/>
              </a:rPr>
              <a:t>のインバウンドルールの</a:t>
            </a:r>
            <a:r>
              <a:rPr lang="ja-JP" altLang="en-US" sz="2000" b="1" u="sng" dirty="0" smtClean="0">
                <a:latin typeface="Meiryo UI" panose="020B0604030504040204" pitchFamily="50" charset="-128"/>
                <a:ea typeface="Meiryo UI" panose="020B0604030504040204" pitchFamily="50" charset="-128"/>
              </a:rPr>
              <a:t>サンプル①</a:t>
            </a:r>
          </a:p>
        </p:txBody>
      </p:sp>
    </p:spTree>
    <p:extLst>
      <p:ext uri="{BB962C8B-B14F-4D97-AF65-F5344CB8AC3E}">
        <p14:creationId xmlns:p14="http://schemas.microsoft.com/office/powerpoint/2010/main" val="1394159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20" id="{9071B18C-AB37-F449-AA4F-DC3EE43039E6}" vid="{7FA1D19E-BDD0-904D-BFB1-053B342FA9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Presentation_Template_169_JP</Template>
  <TotalTime>7921</TotalTime>
  <Words>1100</Words>
  <Application>Microsoft Office PowerPoint</Application>
  <PresentationFormat>ワイド画面</PresentationFormat>
  <Paragraphs>213</Paragraphs>
  <Slides>14</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HGPGothicE</vt:lpstr>
      <vt:lpstr>HGPGothicE</vt:lpstr>
      <vt:lpstr>HGP創英角ｺﾞｼｯｸUB</vt:lpstr>
      <vt:lpstr>Meiryo UI</vt:lpstr>
      <vt:lpstr>MS PGothic</vt:lpstr>
      <vt:lpstr>游ゴシック</vt:lpstr>
      <vt:lpstr>Arial</vt:lpstr>
      <vt:lpstr>プレゼンテーションテンプレート2017</vt:lpstr>
      <vt:lpstr>A-gateの使い方（SG編）</vt:lpstr>
      <vt:lpstr>PowerPoint プレゼンテーション</vt:lpstr>
      <vt:lpstr>１．SGのポリシー違反検知修復の基本ルール</vt:lpstr>
      <vt:lpstr>PowerPoint プレゼンテーション</vt:lpstr>
      <vt:lpstr>２．SGのポリシー違反検知修復対象</vt:lpstr>
      <vt:lpstr>PowerPoint プレゼンテーション</vt:lpstr>
      <vt:lpstr>３．SGの例外登録方法</vt:lpstr>
      <vt:lpstr>PowerPoint プレゼンテーション</vt:lpstr>
      <vt:lpstr>PowerPoint プレゼンテーション</vt:lpstr>
      <vt:lpstr>PowerPoint プレゼンテーション</vt:lpstr>
      <vt:lpstr>PowerPoint プレゼンテーション</vt:lpstr>
      <vt:lpstr>補足事項</vt:lpstr>
      <vt:lpstr>PowerPoint プレゼンテーション</vt:lpstr>
      <vt:lpstr>PowerPoint プレゼンテーション</vt:lpstr>
    </vt:vector>
  </TitlesOfParts>
  <Company>NTTDATA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パブリッククラウド活用バイブル</dc:title>
  <dc:creator>山中 崇広</dc:creator>
  <cp:lastModifiedBy>岡本　康希</cp:lastModifiedBy>
  <cp:revision>488</cp:revision>
  <dcterms:created xsi:type="dcterms:W3CDTF">2018-07-31T01:26:43Z</dcterms:created>
  <dcterms:modified xsi:type="dcterms:W3CDTF">2020-08-14T13:12:00Z</dcterms:modified>
</cp:coreProperties>
</file>