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26" r:id="rId2"/>
    <p:sldId id="518" r:id="rId3"/>
    <p:sldId id="555" r:id="rId4"/>
    <p:sldId id="418" r:id="rId5"/>
    <p:sldId id="556" r:id="rId6"/>
    <p:sldId id="570" r:id="rId7"/>
    <p:sldId id="571" r:id="rId8"/>
    <p:sldId id="569" r:id="rId9"/>
    <p:sldId id="572" r:id="rId10"/>
    <p:sldId id="566" r:id="rId11"/>
    <p:sldId id="574" r:id="rId12"/>
    <p:sldId id="562" r:id="rId13"/>
    <p:sldId id="563" r:id="rId14"/>
    <p:sldId id="535" r:id="rId15"/>
    <p:sldId id="536" r:id="rId16"/>
    <p:sldId id="516"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00C0"/>
    <a:srgbClr val="2B40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2" autoAdjust="0"/>
    <p:restoredTop sz="94660"/>
  </p:normalViewPr>
  <p:slideViewPr>
    <p:cSldViewPr snapToGrid="0" showGuides="1">
      <p:cViewPr varScale="1">
        <p:scale>
          <a:sx n="87" d="100"/>
          <a:sy n="87" d="100"/>
        </p:scale>
        <p:origin x="378" y="90"/>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C1B30-7A82-43DF-A818-A3DE64774CB0}" type="datetimeFigureOut">
              <a:rPr kumimoji="1" lang="ja-JP" altLang="en-US" smtClean="0"/>
              <a:t>2021/4/27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146937-DE2F-4665-9A21-62075272C2FA}" type="slidenum">
              <a:rPr kumimoji="1" lang="ja-JP" altLang="en-US" smtClean="0"/>
              <a:t>‹#›</a:t>
            </a:fld>
            <a:endParaRPr kumimoji="1" lang="ja-JP" altLang="en-US"/>
          </a:p>
        </p:txBody>
      </p:sp>
    </p:spTree>
    <p:extLst>
      <p:ext uri="{BB962C8B-B14F-4D97-AF65-F5344CB8AC3E}">
        <p14:creationId xmlns:p14="http://schemas.microsoft.com/office/powerpoint/2010/main" val="753728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2</a:t>
            </a:fld>
            <a:endParaRPr kumimoji="1" lang="ja-JP" altLang="en-US"/>
          </a:p>
        </p:txBody>
      </p:sp>
    </p:spTree>
    <p:extLst>
      <p:ext uri="{BB962C8B-B14F-4D97-AF65-F5344CB8AC3E}">
        <p14:creationId xmlns:p14="http://schemas.microsoft.com/office/powerpoint/2010/main" val="466177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13</a:t>
            </a:fld>
            <a:endParaRPr kumimoji="1" lang="ja-JP" altLang="en-US"/>
          </a:p>
        </p:txBody>
      </p:sp>
    </p:spTree>
    <p:extLst>
      <p:ext uri="{BB962C8B-B14F-4D97-AF65-F5344CB8AC3E}">
        <p14:creationId xmlns:p14="http://schemas.microsoft.com/office/powerpoint/2010/main" val="428071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14</a:t>
            </a:fld>
            <a:endParaRPr kumimoji="1" lang="ja-JP" altLang="en-US"/>
          </a:p>
        </p:txBody>
      </p:sp>
    </p:spTree>
    <p:extLst>
      <p:ext uri="{BB962C8B-B14F-4D97-AF65-F5344CB8AC3E}">
        <p14:creationId xmlns:p14="http://schemas.microsoft.com/office/powerpoint/2010/main" val="2581112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15</a:t>
            </a:fld>
            <a:endParaRPr kumimoji="1" lang="ja-JP" altLang="en-US"/>
          </a:p>
        </p:txBody>
      </p:sp>
    </p:spTree>
    <p:extLst>
      <p:ext uri="{BB962C8B-B14F-4D97-AF65-F5344CB8AC3E}">
        <p14:creationId xmlns:p14="http://schemas.microsoft.com/office/powerpoint/2010/main" val="1011810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16</a:t>
            </a:fld>
            <a:endParaRPr kumimoji="1" lang="ja-JP" altLang="en-US"/>
          </a:p>
        </p:txBody>
      </p:sp>
    </p:spTree>
    <p:extLst>
      <p:ext uri="{BB962C8B-B14F-4D97-AF65-F5344CB8AC3E}">
        <p14:creationId xmlns:p14="http://schemas.microsoft.com/office/powerpoint/2010/main" val="3161263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3</a:t>
            </a:fld>
            <a:endParaRPr kumimoji="1" lang="ja-JP" altLang="en-US"/>
          </a:p>
        </p:txBody>
      </p:sp>
    </p:spTree>
    <p:extLst>
      <p:ext uri="{BB962C8B-B14F-4D97-AF65-F5344CB8AC3E}">
        <p14:creationId xmlns:p14="http://schemas.microsoft.com/office/powerpoint/2010/main" val="3595158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5</a:t>
            </a:fld>
            <a:endParaRPr kumimoji="1" lang="ja-JP" altLang="en-US"/>
          </a:p>
        </p:txBody>
      </p:sp>
    </p:spTree>
    <p:extLst>
      <p:ext uri="{BB962C8B-B14F-4D97-AF65-F5344CB8AC3E}">
        <p14:creationId xmlns:p14="http://schemas.microsoft.com/office/powerpoint/2010/main" val="1535908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6</a:t>
            </a:fld>
            <a:endParaRPr kumimoji="1" lang="ja-JP" altLang="en-US"/>
          </a:p>
        </p:txBody>
      </p:sp>
    </p:spTree>
    <p:extLst>
      <p:ext uri="{BB962C8B-B14F-4D97-AF65-F5344CB8AC3E}">
        <p14:creationId xmlns:p14="http://schemas.microsoft.com/office/powerpoint/2010/main" val="2395315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7</a:t>
            </a:fld>
            <a:endParaRPr kumimoji="1" lang="ja-JP" altLang="en-US"/>
          </a:p>
        </p:txBody>
      </p:sp>
    </p:spTree>
    <p:extLst>
      <p:ext uri="{BB962C8B-B14F-4D97-AF65-F5344CB8AC3E}">
        <p14:creationId xmlns:p14="http://schemas.microsoft.com/office/powerpoint/2010/main" val="2097179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8</a:t>
            </a:fld>
            <a:endParaRPr kumimoji="1" lang="ja-JP" altLang="en-US"/>
          </a:p>
        </p:txBody>
      </p:sp>
    </p:spTree>
    <p:extLst>
      <p:ext uri="{BB962C8B-B14F-4D97-AF65-F5344CB8AC3E}">
        <p14:creationId xmlns:p14="http://schemas.microsoft.com/office/powerpoint/2010/main" val="3414529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9</a:t>
            </a:fld>
            <a:endParaRPr kumimoji="1" lang="ja-JP" altLang="en-US"/>
          </a:p>
        </p:txBody>
      </p:sp>
    </p:spTree>
    <p:extLst>
      <p:ext uri="{BB962C8B-B14F-4D97-AF65-F5344CB8AC3E}">
        <p14:creationId xmlns:p14="http://schemas.microsoft.com/office/powerpoint/2010/main" val="3288384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10</a:t>
            </a:fld>
            <a:endParaRPr kumimoji="1" lang="ja-JP" altLang="en-US"/>
          </a:p>
        </p:txBody>
      </p:sp>
    </p:spTree>
    <p:extLst>
      <p:ext uri="{BB962C8B-B14F-4D97-AF65-F5344CB8AC3E}">
        <p14:creationId xmlns:p14="http://schemas.microsoft.com/office/powerpoint/2010/main" val="1983417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11</a:t>
            </a:fld>
            <a:endParaRPr kumimoji="1" lang="ja-JP" altLang="en-US"/>
          </a:p>
        </p:txBody>
      </p:sp>
    </p:spTree>
    <p:extLst>
      <p:ext uri="{BB962C8B-B14F-4D97-AF65-F5344CB8AC3E}">
        <p14:creationId xmlns:p14="http://schemas.microsoft.com/office/powerpoint/2010/main" val="3541834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表紙A(白ロゴ)">
    <p:spTree>
      <p:nvGrpSpPr>
        <p:cNvPr id="1" name=""/>
        <p:cNvGrpSpPr/>
        <p:nvPr/>
      </p:nvGrpSpPr>
      <p:grpSpPr>
        <a:xfrm>
          <a:off x="0" y="0"/>
          <a:ext cx="0" cy="0"/>
          <a:chOff x="0" y="0"/>
          <a:chExt cx="0" cy="0"/>
        </a:xfrm>
      </p:grpSpPr>
      <p:pic>
        <p:nvPicPr>
          <p:cNvPr id="22" name="図 2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 y="0"/>
            <a:ext cx="12192119" cy="6858000"/>
          </a:xfrm>
          <a:prstGeom prst="rect">
            <a:avLst/>
          </a:prstGeom>
        </p:spPr>
      </p:pic>
      <p:sp>
        <p:nvSpPr>
          <p:cNvPr id="14" name="正方形/長方形 13"/>
          <p:cNvSpPr/>
          <p:nvPr/>
        </p:nvSpPr>
        <p:spPr>
          <a:xfrm>
            <a:off x="0" y="4714043"/>
            <a:ext cx="12192119"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1200"/>
            <a:ext cx="3575998" cy="6436801"/>
          </a:xfrm>
          <a:prstGeom prst="rect">
            <a:avLst/>
          </a:prstGeom>
        </p:spPr>
      </p:pic>
      <p:sp>
        <p:nvSpPr>
          <p:cNvPr id="23" name="Text Placeholder 2"/>
          <p:cNvSpPr>
            <a:spLocks noGrp="1"/>
          </p:cNvSpPr>
          <p:nvPr>
            <p:ph type="body" idx="17" hasCustomPrompt="1"/>
          </p:nvPr>
        </p:nvSpPr>
        <p:spPr>
          <a:xfrm>
            <a:off x="2207568" y="5824866"/>
            <a:ext cx="9937272" cy="1010320"/>
          </a:xfrm>
          <a:prstGeom prst="rect">
            <a:avLst/>
          </a:prstGeom>
          <a:effectLst/>
        </p:spPr>
        <p:txBody>
          <a:bodyPr anchor="t">
            <a:normAutofit/>
          </a:bodyPr>
          <a:lstStyle>
            <a:lvl1pPr marL="0" marR="0" indent="0" algn="l" defTabSz="609555"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n-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609555" rtl="0" eaLnBrk="1" fontAlgn="ctr" latinLnBrk="0" hangingPunct="1">
              <a:lnSpc>
                <a:spcPct val="100000"/>
              </a:lnSpc>
              <a:spcBef>
                <a:spcPts val="0"/>
              </a:spcBef>
              <a:spcAft>
                <a:spcPct val="0"/>
              </a:spcAft>
              <a:buClrTx/>
              <a:buSzTx/>
              <a:buFont typeface="Arial" pitchFamily="34" charset="0"/>
              <a:buNone/>
              <a:tabLst/>
              <a:defRPr/>
            </a:pPr>
            <a:r>
              <a:rPr lang="ja-JP" altLang="en-US"/>
              <a:t>○○○○年○○月○○日</a:t>
            </a:r>
            <a:br>
              <a:rPr lang="ja-JP" altLang="en-US"/>
            </a:br>
            <a:r>
              <a:rPr lang="ja-JP" altLang="en-US"/>
              <a:t>株式会社ＮＴＴデータ　○○○○</a:t>
            </a:r>
            <a:br>
              <a:rPr lang="ja-JP" altLang="en-US"/>
            </a:br>
            <a:r>
              <a:rPr lang="ja-JP" altLang="en-US"/>
              <a:t>○○○○○○○○○○○○</a:t>
            </a:r>
            <a:endParaRPr lang="ja-JP" altLang="en-US" dirty="0"/>
          </a:p>
        </p:txBody>
      </p:sp>
      <p:sp>
        <p:nvSpPr>
          <p:cNvPr id="16" name="タイトル 3"/>
          <p:cNvSpPr>
            <a:spLocks noGrp="1"/>
          </p:cNvSpPr>
          <p:nvPr>
            <p:ph type="title" hasCustomPrompt="1"/>
          </p:nvPr>
        </p:nvSpPr>
        <p:spPr>
          <a:xfrm>
            <a:off x="2207568" y="4771199"/>
            <a:ext cx="9937272" cy="988424"/>
          </a:xfrm>
          <a:prstGeom prst="rect">
            <a:avLst/>
          </a:prstGeom>
          <a:effectLst/>
        </p:spPr>
        <p:txBody>
          <a:bodyPr anchor="t">
            <a:normAutofit/>
          </a:bodyPr>
          <a:lstStyle>
            <a:lvl1pPr>
              <a:defRPr lang="ja-JP" altLang="en-US" spc="0" dirty="0">
                <a:solidFill>
                  <a:srgbClr val="FFFFFF"/>
                </a:solidFill>
              </a:defRPr>
            </a:lvl1pPr>
          </a:lstStyle>
          <a:p>
            <a:pPr marL="0" lvl="0" indent="0" fontAlgn="ctr">
              <a:spcBef>
                <a:spcPts val="0"/>
              </a:spcBef>
              <a:buFont typeface="Arial" pitchFamily="34" charset="0"/>
              <a:buNone/>
            </a:pPr>
            <a:r>
              <a:rPr kumimoji="1" lang="ja-JP" altLang="en-US"/>
              <a:t>［タイトル（１</a:t>
            </a:r>
            <a:r>
              <a:rPr kumimoji="1" lang="en-US" altLang="ja-JP"/>
              <a:t>〜</a:t>
            </a:r>
            <a:r>
              <a:rPr kumimoji="1" lang="ja-JP" altLang="en-US"/>
              <a:t>３行）］</a:t>
            </a:r>
            <a:endParaRPr kumimoji="1" lang="ja-JP" altLang="en-US" dirty="0"/>
          </a:p>
        </p:txBody>
      </p:sp>
      <p:sp>
        <p:nvSpPr>
          <p:cNvPr id="9" name="TextBox 12"/>
          <p:cNvSpPr txBox="1"/>
          <p:nvPr/>
        </p:nvSpPr>
        <p:spPr>
          <a:xfrm>
            <a:off x="10536125" y="6707601"/>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HGPGothicE" charset="-128"/>
                <a:ea typeface="HGPGothicE" charset="-128"/>
                <a:cs typeface="Meiryo UI" pitchFamily="50" charset="-128"/>
              </a:rPr>
              <a:t>© </a:t>
            </a:r>
            <a:r>
              <a:rPr kumimoji="0" lang="en-US" altLang="ja-JP" sz="800" b="0" i="0" dirty="0" smtClean="0">
                <a:solidFill>
                  <a:srgbClr val="FFFFFF"/>
                </a:solidFill>
                <a:latin typeface="HGPGothicE" charset="-128"/>
                <a:ea typeface="HGPGothicE" charset="-128"/>
                <a:cs typeface="Meiryo UI" pitchFamily="50" charset="-128"/>
              </a:rPr>
              <a:t>2021 </a:t>
            </a:r>
            <a:r>
              <a:rPr kumimoji="0" lang="en-US" altLang="ja-JP" sz="800" b="0" i="0" dirty="0">
                <a:solidFill>
                  <a:srgbClr val="FFFFFF"/>
                </a:solidFill>
                <a:latin typeface="HGPGothicE" charset="-128"/>
                <a:ea typeface="HGPGothicE" charset="-128"/>
                <a:cs typeface="Meiryo UI" pitchFamily="50" charset="-128"/>
              </a:rPr>
              <a:t>NTT DATA Corporation</a:t>
            </a:r>
          </a:p>
        </p:txBody>
      </p:sp>
      <p:pic>
        <p:nvPicPr>
          <p:cNvPr id="12" name="図 11">
            <a:extLst>
              <a:ext uri="{FF2B5EF4-FFF2-40B4-BE49-F238E27FC236}">
                <a16:creationId xmlns:a16="http://schemas.microsoft.com/office/drawing/2014/main" id="{947A7B74-48AA-304D-8A41-3EA692EE5241}"/>
              </a:ext>
            </a:extLst>
          </p:cNvPr>
          <p:cNvPicPr>
            <a:picLocks noChangeAspect="1"/>
          </p:cNvPicPr>
          <p:nvPr/>
        </p:nvPicPr>
        <p:blipFill>
          <a:blip r:embed="rId4"/>
          <a:stretch>
            <a:fillRect/>
          </a:stretch>
        </p:blipFill>
        <p:spPr>
          <a:xfrm>
            <a:off x="9306503" y="253134"/>
            <a:ext cx="2635200" cy="902800"/>
          </a:xfrm>
          <a:prstGeom prst="rect">
            <a:avLst/>
          </a:prstGeom>
        </p:spPr>
      </p:pic>
    </p:spTree>
    <p:extLst>
      <p:ext uri="{BB962C8B-B14F-4D97-AF65-F5344CB8AC3E}">
        <p14:creationId xmlns:p14="http://schemas.microsoft.com/office/powerpoint/2010/main" val="403796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表紙B(Human Blue ロゴ)">
    <p:spTree>
      <p:nvGrpSpPr>
        <p:cNvPr id="1" name=""/>
        <p:cNvGrpSpPr/>
        <p:nvPr/>
      </p:nvGrpSpPr>
      <p:grpSpPr>
        <a:xfrm>
          <a:off x="0" y="0"/>
          <a:ext cx="0" cy="0"/>
          <a:chOff x="0" y="0"/>
          <a:chExt cx="0" cy="0"/>
        </a:xfrm>
      </p:grpSpPr>
      <p:sp>
        <p:nvSpPr>
          <p:cNvPr id="17" name="正方形/長方形 16"/>
          <p:cNvSpPr/>
          <p:nvPr/>
        </p:nvSpPr>
        <p:spPr>
          <a:xfrm>
            <a:off x="0" y="4714043"/>
            <a:ext cx="12192119"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1200"/>
            <a:ext cx="3575998" cy="6436801"/>
          </a:xfrm>
          <a:prstGeom prst="rect">
            <a:avLst/>
          </a:prstGeom>
        </p:spPr>
      </p:pic>
      <p:sp>
        <p:nvSpPr>
          <p:cNvPr id="9" name="Text Placeholder 2"/>
          <p:cNvSpPr>
            <a:spLocks noGrp="1"/>
          </p:cNvSpPr>
          <p:nvPr>
            <p:ph type="body" idx="17" hasCustomPrompt="1"/>
          </p:nvPr>
        </p:nvSpPr>
        <p:spPr>
          <a:xfrm>
            <a:off x="2207568" y="5824866"/>
            <a:ext cx="9937272" cy="1010320"/>
          </a:xfrm>
          <a:prstGeom prst="rect">
            <a:avLst/>
          </a:prstGeom>
          <a:effectLst/>
        </p:spPr>
        <p:txBody>
          <a:bodyPr anchor="t">
            <a:normAutofit/>
          </a:bodyPr>
          <a:lstStyle>
            <a:lvl1pPr marL="0" marR="0" indent="0" algn="l" defTabSz="609555"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n-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609555" rtl="0" eaLnBrk="1" fontAlgn="ctr" latinLnBrk="0" hangingPunct="1">
              <a:lnSpc>
                <a:spcPct val="100000"/>
              </a:lnSpc>
              <a:spcBef>
                <a:spcPts val="0"/>
              </a:spcBef>
              <a:spcAft>
                <a:spcPct val="0"/>
              </a:spcAft>
              <a:buClrTx/>
              <a:buSzTx/>
              <a:buFont typeface="Arial" pitchFamily="34" charset="0"/>
              <a:buNone/>
              <a:tabLst/>
              <a:defRPr/>
            </a:pPr>
            <a:r>
              <a:rPr lang="ja-JP" altLang="en-US"/>
              <a:t>○○○○年○○月○○日</a:t>
            </a:r>
            <a:br>
              <a:rPr lang="ja-JP" altLang="en-US"/>
            </a:br>
            <a:r>
              <a:rPr lang="ja-JP" altLang="en-US"/>
              <a:t>株式会社ＮＴＴデータ　○○○○</a:t>
            </a:r>
            <a:br>
              <a:rPr lang="ja-JP" altLang="en-US"/>
            </a:br>
            <a:r>
              <a:rPr lang="ja-JP" altLang="en-US"/>
              <a:t>○○○○○○○○○○○○</a:t>
            </a:r>
            <a:endParaRPr lang="ja-JP" altLang="en-US" dirty="0"/>
          </a:p>
        </p:txBody>
      </p:sp>
      <p:sp>
        <p:nvSpPr>
          <p:cNvPr id="12" name="タイトル 3"/>
          <p:cNvSpPr>
            <a:spLocks noGrp="1"/>
          </p:cNvSpPr>
          <p:nvPr>
            <p:ph type="title" hasCustomPrompt="1"/>
          </p:nvPr>
        </p:nvSpPr>
        <p:spPr>
          <a:xfrm>
            <a:off x="2207568" y="4771199"/>
            <a:ext cx="9937272" cy="988424"/>
          </a:xfrm>
          <a:prstGeom prst="rect">
            <a:avLst/>
          </a:prstGeom>
          <a:effectLst/>
        </p:spPr>
        <p:txBody>
          <a:bodyPr anchor="t">
            <a:normAutofit/>
          </a:bodyPr>
          <a:lstStyle>
            <a:lvl1pPr>
              <a:defRPr lang="ja-JP" altLang="en-US" spc="0" dirty="0">
                <a:solidFill>
                  <a:srgbClr val="FFFFFF"/>
                </a:solidFill>
              </a:defRPr>
            </a:lvl1pPr>
          </a:lstStyle>
          <a:p>
            <a:pPr marL="0" lvl="0" indent="0" fontAlgn="ctr">
              <a:spcBef>
                <a:spcPts val="0"/>
              </a:spcBef>
              <a:buFont typeface="Arial" pitchFamily="34" charset="0"/>
              <a:buNone/>
            </a:pPr>
            <a:r>
              <a:rPr kumimoji="1" lang="ja-JP" altLang="en-US"/>
              <a:t>［タイトル（１</a:t>
            </a:r>
            <a:r>
              <a:rPr kumimoji="1" lang="en-US" altLang="ja-JP"/>
              <a:t>〜</a:t>
            </a:r>
            <a:r>
              <a:rPr kumimoji="1" lang="ja-JP" altLang="en-US"/>
              <a:t>３行）］</a:t>
            </a:r>
            <a:endParaRPr kumimoji="1" lang="ja-JP" altLang="en-US" dirty="0"/>
          </a:p>
        </p:txBody>
      </p:sp>
      <p:sp>
        <p:nvSpPr>
          <p:cNvPr id="8" name="TextBox 12"/>
          <p:cNvSpPr txBox="1"/>
          <p:nvPr/>
        </p:nvSpPr>
        <p:spPr>
          <a:xfrm>
            <a:off x="10536125" y="6707601"/>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HGPGothicE" charset="-128"/>
                <a:ea typeface="HGPGothicE" charset="-128"/>
                <a:cs typeface="Meiryo UI" pitchFamily="50" charset="-128"/>
              </a:rPr>
              <a:t>© </a:t>
            </a:r>
            <a:r>
              <a:rPr kumimoji="0" lang="en-US" altLang="ja-JP" sz="800" b="0" i="0" dirty="0" smtClean="0">
                <a:solidFill>
                  <a:srgbClr val="FFFFFF"/>
                </a:solidFill>
                <a:latin typeface="HGPGothicE" charset="-128"/>
                <a:ea typeface="HGPGothicE" charset="-128"/>
                <a:cs typeface="Meiryo UI" pitchFamily="50" charset="-128"/>
              </a:rPr>
              <a:t>2021 </a:t>
            </a:r>
            <a:r>
              <a:rPr kumimoji="0" lang="en-US" altLang="ja-JP" sz="800" b="0" i="0" dirty="0">
                <a:solidFill>
                  <a:srgbClr val="FFFFFF"/>
                </a:solidFill>
                <a:latin typeface="HGPGothicE" charset="-128"/>
                <a:ea typeface="HGPGothicE" charset="-128"/>
                <a:cs typeface="Meiryo UI" pitchFamily="50" charset="-128"/>
              </a:rPr>
              <a:t>NTT DATA Corporation</a:t>
            </a:r>
          </a:p>
        </p:txBody>
      </p:sp>
      <p:pic>
        <p:nvPicPr>
          <p:cNvPr id="10" name="図 9">
            <a:extLst>
              <a:ext uri="{FF2B5EF4-FFF2-40B4-BE49-F238E27FC236}">
                <a16:creationId xmlns:a16="http://schemas.microsoft.com/office/drawing/2014/main" id="{4611DE41-3F6F-044D-8535-2B53BB9D23E0}"/>
              </a:ext>
            </a:extLst>
          </p:cNvPr>
          <p:cNvPicPr>
            <a:picLocks noChangeAspect="1"/>
          </p:cNvPicPr>
          <p:nvPr/>
        </p:nvPicPr>
        <p:blipFill>
          <a:blip r:embed="rId3"/>
          <a:stretch>
            <a:fillRect/>
          </a:stretch>
        </p:blipFill>
        <p:spPr>
          <a:xfrm>
            <a:off x="9302144" y="254820"/>
            <a:ext cx="2635200" cy="902800"/>
          </a:xfrm>
          <a:prstGeom prst="rect">
            <a:avLst/>
          </a:prstGeom>
        </p:spPr>
      </p:pic>
    </p:spTree>
    <p:extLst>
      <p:ext uri="{BB962C8B-B14F-4D97-AF65-F5344CB8AC3E}">
        <p14:creationId xmlns:p14="http://schemas.microsoft.com/office/powerpoint/2010/main" val="1130260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目次">
    <p:spTree>
      <p:nvGrpSpPr>
        <p:cNvPr id="1" name=""/>
        <p:cNvGrpSpPr/>
        <p:nvPr/>
      </p:nvGrpSpPr>
      <p:grpSpPr>
        <a:xfrm>
          <a:off x="0" y="0"/>
          <a:ext cx="0" cy="0"/>
          <a:chOff x="0" y="0"/>
          <a:chExt cx="0" cy="0"/>
        </a:xfrm>
      </p:grpSpPr>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326" y="6504431"/>
            <a:ext cx="1159714" cy="295200"/>
          </a:xfrm>
          <a:prstGeom prst="rect">
            <a:avLst/>
          </a:prstGeom>
        </p:spPr>
      </p:pic>
      <p:sp>
        <p:nvSpPr>
          <p:cNvPr id="20" name="タイトル 17"/>
          <p:cNvSpPr>
            <a:spLocks noGrp="1"/>
          </p:cNvSpPr>
          <p:nvPr>
            <p:ph type="title" hasCustomPrompt="1"/>
          </p:nvPr>
        </p:nvSpPr>
        <p:spPr>
          <a:xfrm>
            <a:off x="172188" y="275"/>
            <a:ext cx="11844000" cy="730799"/>
          </a:xfrm>
          <a:prstGeom prst="rect">
            <a:avLst/>
          </a:prstGeom>
        </p:spPr>
        <p:txBody>
          <a:bodyPr anchor="ctr" anchorCtr="0">
            <a:normAutofit/>
          </a:bodyPr>
          <a:lstStyle>
            <a:lvl1pPr>
              <a:defRPr lang="ja-JP" altLang="en-US" spc="0">
                <a:solidFill>
                  <a:schemeClr val="tx1"/>
                </a:solidFill>
                <a:latin typeface="+mj-ea"/>
                <a:ea typeface="+mj-ea"/>
                <a:cs typeface="Arial"/>
              </a:defRPr>
            </a:lvl1pPr>
          </a:lstStyle>
          <a:p>
            <a:pPr marL="226468" marR="0" lvl="0" indent="-226468" latinLnBrk="0">
              <a:lnSpc>
                <a:spcPct val="100000"/>
              </a:lnSpc>
              <a:spcBef>
                <a:spcPct val="20000"/>
              </a:spcBef>
              <a:buClrTx/>
              <a:buSzTx/>
              <a:buFont typeface="Arial" pitchFamily="34" charset="0"/>
              <a:buNone/>
              <a:tabLst/>
            </a:pPr>
            <a:r>
              <a:rPr kumimoji="1" lang="ja-JP" altLang="en-US" dirty="0"/>
              <a:t>［目次］</a:t>
            </a:r>
          </a:p>
        </p:txBody>
      </p:sp>
      <p:sp>
        <p:nvSpPr>
          <p:cNvPr id="8" name="TextBox 12"/>
          <p:cNvSpPr txBox="1"/>
          <p:nvPr/>
        </p:nvSpPr>
        <p:spPr>
          <a:xfrm>
            <a:off x="2080172"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HGPGothicE" charset="-128"/>
                <a:ea typeface="HGPGothicE" charset="-128"/>
                <a:cs typeface="Meiryo UI" pitchFamily="50" charset="-128"/>
              </a:rPr>
              <a:t>© </a:t>
            </a:r>
            <a:r>
              <a:rPr kumimoji="0" lang="en-US" altLang="ja-JP" sz="800" b="0" i="0" dirty="0" smtClean="0">
                <a:solidFill>
                  <a:schemeClr val="tx1"/>
                </a:solidFill>
                <a:latin typeface="HGPGothicE" charset="-128"/>
                <a:ea typeface="HGPGothicE" charset="-128"/>
                <a:cs typeface="Meiryo UI" pitchFamily="50" charset="-128"/>
              </a:rPr>
              <a:t>2021 </a:t>
            </a:r>
            <a:r>
              <a:rPr kumimoji="0" lang="en-US" altLang="ja-JP" sz="800" b="0" i="0" dirty="0">
                <a:solidFill>
                  <a:schemeClr val="tx1"/>
                </a:solidFill>
                <a:latin typeface="HGPGothicE" charset="-128"/>
                <a:ea typeface="HGPGothicE" charset="-128"/>
                <a:cs typeface="Meiryo UI" pitchFamily="50" charset="-128"/>
              </a:rPr>
              <a:t>NTT DATA Corporation</a:t>
            </a:r>
          </a:p>
        </p:txBody>
      </p:sp>
      <p:sp>
        <p:nvSpPr>
          <p:cNvPr id="10"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tx1"/>
              </a:solidFill>
              <a:latin typeface="HGPGothicE" charset="-128"/>
              <a:ea typeface="HGPGothicE" charset="-128"/>
              <a:cs typeface="HGPGothicE" charset="-128"/>
            </a:endParaRPr>
          </a:p>
        </p:txBody>
      </p:sp>
      <p:sp>
        <p:nvSpPr>
          <p:cNvPr id="4" name="テキスト プレースホルダー 3">
            <a:extLst>
              <a:ext uri="{FF2B5EF4-FFF2-40B4-BE49-F238E27FC236}">
                <a16:creationId xmlns:a16="http://schemas.microsoft.com/office/drawing/2014/main" id="{57289684-E3E2-4735-801A-13BFBA854FC0}"/>
              </a:ext>
            </a:extLst>
          </p:cNvPr>
          <p:cNvSpPr>
            <a:spLocks noGrp="1"/>
          </p:cNvSpPr>
          <p:nvPr>
            <p:ph type="body" sz="quarter" idx="11" hasCustomPrompt="1"/>
          </p:nvPr>
        </p:nvSpPr>
        <p:spPr>
          <a:xfrm>
            <a:off x="2208212" y="908049"/>
            <a:ext cx="9446400" cy="5256000"/>
          </a:xfrm>
          <a:prstGeom prst="rect">
            <a:avLst/>
          </a:prstGeom>
        </p:spPr>
        <p:txBody>
          <a:bodyPr/>
          <a:lstStyle>
            <a:lvl1pPr marL="514350" indent="-514350">
              <a:buFont typeface="+mj-lt"/>
              <a:buAutoNum type="arabicPeriod"/>
              <a:defRPr sz="2000"/>
            </a:lvl1pPr>
            <a:lvl2pPr marL="1123906" indent="-514350">
              <a:buFont typeface="+mj-lt"/>
              <a:buAutoNum type="arabicPeriod"/>
              <a:defRPr sz="2000"/>
            </a:lvl2pPr>
            <a:lvl3pPr marL="1733459" indent="-514350">
              <a:buFont typeface="+mj-lt"/>
              <a:buAutoNum type="arabicPeriod"/>
              <a:defRPr sz="2000"/>
            </a:lvl3pPr>
            <a:lvl4pPr marL="2343012" indent="-514350">
              <a:buFont typeface="+mj-lt"/>
              <a:buAutoNum type="arabicPeriod"/>
              <a:defRPr sz="2000"/>
            </a:lvl4pPr>
            <a:lvl5pPr marL="2952566" indent="-514350">
              <a:buFont typeface="+mj-lt"/>
              <a:buAutoNum type="arabicPeriod"/>
              <a:defRPr sz="2000"/>
            </a:lvl5pPr>
          </a:lstStyle>
          <a:p>
            <a:pPr lvl="0"/>
            <a:r>
              <a:rPr kumimoji="1" lang="ja-JP" altLang="en-US" dirty="0"/>
              <a:t>目次を入力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783717907"/>
      </p:ext>
    </p:extLst>
  </p:cSld>
  <p:clrMapOvr>
    <a:masterClrMapping/>
  </p:clrMapOvr>
  <p:extLst mod="1">
    <p:ext uri="{DCECCB84-F9BA-43D5-87BE-67443E8EF086}">
      <p15:sldGuideLst xmlns:p15="http://schemas.microsoft.com/office/powerpoint/2012/main">
        <p15:guide id="1" orient="horz" pos="572">
          <p15:clr>
            <a:srgbClr val="FBAE40"/>
          </p15:clr>
        </p15:guide>
        <p15:guide id="2" pos="7333">
          <p15:clr>
            <a:srgbClr val="FBAE40"/>
          </p15:clr>
        </p15:guide>
        <p15:guide id="3" orient="horz" pos="3884">
          <p15:clr>
            <a:srgbClr val="FBAE40"/>
          </p15:clr>
        </p15:guide>
        <p15:guide id="4" pos="139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中扉">
    <p:bg>
      <p:bgPr>
        <a:solidFill>
          <a:schemeClr val="accent2"/>
        </a:solidFill>
        <a:effectLst/>
      </p:bgPr>
    </p:bg>
    <p:spTree>
      <p:nvGrpSpPr>
        <p:cNvPr id="1" name=""/>
        <p:cNvGrpSpPr/>
        <p:nvPr/>
      </p:nvGrpSpPr>
      <p:grpSpPr>
        <a:xfrm>
          <a:off x="0" y="0"/>
          <a:ext cx="0" cy="0"/>
          <a:chOff x="0" y="0"/>
          <a:chExt cx="0" cy="0"/>
        </a:xfrm>
      </p:grpSpPr>
      <p:sp>
        <p:nvSpPr>
          <p:cNvPr id="12" name="タイトル 1"/>
          <p:cNvSpPr>
            <a:spLocks noGrp="1"/>
          </p:cNvSpPr>
          <p:nvPr>
            <p:ph type="title" hasCustomPrompt="1"/>
          </p:nvPr>
        </p:nvSpPr>
        <p:spPr>
          <a:xfrm>
            <a:off x="1548000" y="979715"/>
            <a:ext cx="9097200" cy="4412378"/>
          </a:xfrm>
          <a:prstGeom prst="rect">
            <a:avLst/>
          </a:prstGeom>
        </p:spPr>
        <p:txBody>
          <a:bodyPr anchor="ctr" anchorCtr="1">
            <a:normAutofit/>
          </a:bodyPr>
          <a:lstStyle>
            <a:lvl1pPr algn="ctr">
              <a:defRPr sz="2400" spc="200" baseline="0">
                <a:solidFill>
                  <a:srgbClr val="FFFFFF"/>
                </a:solidFill>
              </a:defRPr>
            </a:lvl1pPr>
          </a:lstStyle>
          <a:p>
            <a:r>
              <a:rPr kumimoji="1" lang="ja-JP" altLang="en-US" dirty="0"/>
              <a:t>［中扉］</a:t>
            </a:r>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8" name="TextBox 12"/>
          <p:cNvSpPr txBox="1"/>
          <p:nvPr/>
        </p:nvSpPr>
        <p:spPr>
          <a:xfrm>
            <a:off x="231284"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HGPGothicE" charset="-128"/>
                <a:ea typeface="HGPGothicE" charset="-128"/>
                <a:cs typeface="Meiryo UI" pitchFamily="50" charset="-128"/>
              </a:rPr>
              <a:t>© </a:t>
            </a:r>
            <a:r>
              <a:rPr kumimoji="0" lang="en-US" altLang="ja-JP" sz="800" b="0" i="0" dirty="0" smtClean="0">
                <a:solidFill>
                  <a:schemeClr val="bg1"/>
                </a:solidFill>
                <a:latin typeface="HGPGothicE" charset="-128"/>
                <a:ea typeface="HGPGothicE" charset="-128"/>
                <a:cs typeface="Meiryo UI" pitchFamily="50" charset="-128"/>
              </a:rPr>
              <a:t>2021 </a:t>
            </a:r>
            <a:r>
              <a:rPr kumimoji="0" lang="en-US" altLang="ja-JP" sz="800" b="0" i="0" dirty="0">
                <a:solidFill>
                  <a:schemeClr val="bg1"/>
                </a:solidFill>
                <a:latin typeface="HGPGothicE" charset="-128"/>
                <a:ea typeface="HGPGothicE" charset="-128"/>
                <a:cs typeface="Meiryo UI" pitchFamily="50" charset="-128"/>
              </a:rPr>
              <a:t>NTT DATA Corporation</a:t>
            </a:r>
          </a:p>
        </p:txBody>
      </p:sp>
      <p:sp>
        <p:nvSpPr>
          <p:cNvPr id="6"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3438593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タイトルとコンテンツA">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172188" y="0"/>
            <a:ext cx="11844000" cy="722902"/>
          </a:xfrm>
          <a:prstGeom prst="rect">
            <a:avLst/>
          </a:prstGeom>
        </p:spPr>
        <p:txBody>
          <a:bodyPr tIns="108000" anchor="ctr" anchorCtr="0">
            <a:normAutofit/>
          </a:bodyPr>
          <a:lstStyle>
            <a:lvl1pPr>
              <a:defRPr lang="ja-JP" altLang="en-US" spc="0">
                <a:solidFill>
                  <a:schemeClr val="accent2"/>
                </a:solidFill>
                <a:latin typeface="+mj-ea"/>
                <a:ea typeface="+mj-ea"/>
                <a:cs typeface="Arial"/>
              </a:defRPr>
            </a:lvl1pPr>
          </a:lstStyle>
          <a:p>
            <a:pPr marL="226468" marR="0" lvl="0" indent="-226468" latinLnBrk="0">
              <a:lnSpc>
                <a:spcPct val="100000"/>
              </a:lnSpc>
              <a:spcBef>
                <a:spcPct val="20000"/>
              </a:spcBef>
              <a:buClrTx/>
              <a:buSzTx/>
              <a:buFont typeface="+mj-lt"/>
              <a:buNone/>
              <a:tabLst/>
            </a:pPr>
            <a:r>
              <a:rPr kumimoji="1" lang="ja-JP" altLang="en-US" dirty="0"/>
              <a:t>［タイトル］</a:t>
            </a:r>
          </a:p>
        </p:txBody>
      </p:sp>
      <p:sp>
        <p:nvSpPr>
          <p:cNvPr id="3" name="テキスト プレースホルダー 2">
            <a:extLst>
              <a:ext uri="{FF2B5EF4-FFF2-40B4-BE49-F238E27FC236}">
                <a16:creationId xmlns:a16="http://schemas.microsoft.com/office/drawing/2014/main" id="{68D4ECC3-87F6-48DE-A3D9-ACE61020E068}"/>
              </a:ext>
            </a:extLst>
          </p:cNvPr>
          <p:cNvSpPr>
            <a:spLocks noGrp="1"/>
          </p:cNvSpPr>
          <p:nvPr>
            <p:ph type="body" sz="quarter" idx="11" hasCustomPrompt="1"/>
          </p:nvPr>
        </p:nvSpPr>
        <p:spPr>
          <a:xfrm>
            <a:off x="539400" y="909850"/>
            <a:ext cx="11113200" cy="5256000"/>
          </a:xfrm>
          <a:prstGeom prst="rect">
            <a:avLst/>
          </a:prstGeom>
        </p:spPr>
        <p:txBody>
          <a:bodyPr/>
          <a:lstStyle>
            <a:lvl1pPr marL="0" indent="0">
              <a:buNone/>
              <a:defRPr sz="2000"/>
            </a:lvl1pPr>
            <a:lvl2pPr>
              <a:defRPr sz="2000"/>
            </a:lvl2pPr>
            <a:lvl3pPr>
              <a:defRPr sz="2000"/>
            </a:lvl3pPr>
            <a:lvl4pPr>
              <a:defRPr sz="2000"/>
            </a:lvl4pPr>
            <a:lvl5pPr>
              <a:defRPr sz="2000"/>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95569265"/>
      </p:ext>
    </p:extLst>
  </p:cSld>
  <p:clrMapOvr>
    <a:masterClrMapping/>
  </p:clrMapOvr>
  <p:extLst mod="1">
    <p:ext uri="{DCECCB84-F9BA-43D5-87BE-67443E8EF086}">
      <p15:sldGuideLst xmlns:p15="http://schemas.microsoft.com/office/powerpoint/2012/main">
        <p15:guide id="1" orient="horz" pos="572">
          <p15:clr>
            <a:srgbClr val="FBAE40"/>
          </p15:clr>
        </p15:guide>
        <p15:guide id="2" pos="325">
          <p15:clr>
            <a:srgbClr val="FBAE40"/>
          </p15:clr>
        </p15:guide>
        <p15:guide id="3" orient="horz" pos="3884">
          <p15:clr>
            <a:srgbClr val="FBAE40"/>
          </p15:clr>
        </p15:guide>
        <p15:guide id="4" pos="733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とコンテンツB">
    <p:spTree>
      <p:nvGrpSpPr>
        <p:cNvPr id="1" name=""/>
        <p:cNvGrpSpPr/>
        <p:nvPr/>
      </p:nvGrpSpPr>
      <p:grpSpPr>
        <a:xfrm>
          <a:off x="0" y="0"/>
          <a:ext cx="0" cy="0"/>
          <a:chOff x="0" y="0"/>
          <a:chExt cx="0" cy="0"/>
        </a:xfrm>
      </p:grpSpPr>
      <p:sp>
        <p:nvSpPr>
          <p:cNvPr id="5" name="Rectangle 20"/>
          <p:cNvSpPr/>
          <p:nvPr/>
        </p:nvSpPr>
        <p:spPr>
          <a:xfrm>
            <a:off x="0" y="0"/>
            <a:ext cx="12192000" cy="733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3200" rIns="84024" bIns="42012" rtlCol="0" anchor="ctr">
            <a:normAutofit/>
          </a:bodyPr>
          <a:lstStyle/>
          <a:p>
            <a:pPr algn="ctr"/>
            <a:endParaRPr lang="en-US" dirty="0"/>
          </a:p>
        </p:txBody>
      </p:sp>
      <p:sp>
        <p:nvSpPr>
          <p:cNvPr id="11" name="タイトル 1"/>
          <p:cNvSpPr>
            <a:spLocks noGrp="1"/>
          </p:cNvSpPr>
          <p:nvPr>
            <p:ph type="title" hasCustomPrompt="1"/>
          </p:nvPr>
        </p:nvSpPr>
        <p:spPr>
          <a:xfrm>
            <a:off x="172188" y="0"/>
            <a:ext cx="11844000" cy="722902"/>
          </a:xfrm>
          <a:prstGeom prst="rect">
            <a:avLst/>
          </a:prstGeom>
        </p:spPr>
        <p:txBody>
          <a:bodyPr tIns="108000" anchor="ctr" anchorCtr="0">
            <a:normAutofit/>
          </a:bodyPr>
          <a:lstStyle>
            <a:lvl1pPr>
              <a:defRPr lang="ja-JP" altLang="en-US" spc="0">
                <a:solidFill>
                  <a:schemeClr val="bg1"/>
                </a:solidFill>
                <a:latin typeface="+mj-ea"/>
                <a:ea typeface="+mj-ea"/>
                <a:cs typeface="Arial"/>
              </a:defRPr>
            </a:lvl1pPr>
          </a:lstStyle>
          <a:p>
            <a:pPr marL="226468" marR="0" lvl="0" indent="-226468" latinLnBrk="0">
              <a:lnSpc>
                <a:spcPct val="100000"/>
              </a:lnSpc>
              <a:spcBef>
                <a:spcPct val="20000"/>
              </a:spcBef>
              <a:buClrTx/>
              <a:buSzTx/>
              <a:buFont typeface="+mj-lt"/>
              <a:buNone/>
              <a:tabLst/>
            </a:pPr>
            <a:r>
              <a:rPr kumimoji="1" lang="ja-JP" altLang="en-US" dirty="0"/>
              <a:t>［タイトル］</a:t>
            </a:r>
          </a:p>
        </p:txBody>
      </p:sp>
      <p:sp>
        <p:nvSpPr>
          <p:cNvPr id="3" name="テキスト プレースホルダー 2">
            <a:extLst>
              <a:ext uri="{FF2B5EF4-FFF2-40B4-BE49-F238E27FC236}">
                <a16:creationId xmlns:a16="http://schemas.microsoft.com/office/drawing/2014/main" id="{3DC7A6FB-DEB1-4E3B-A893-0522D7EE017D}"/>
              </a:ext>
            </a:extLst>
          </p:cNvPr>
          <p:cNvSpPr>
            <a:spLocks noGrp="1"/>
          </p:cNvSpPr>
          <p:nvPr>
            <p:ph type="body" sz="quarter" idx="10" hasCustomPrompt="1"/>
          </p:nvPr>
        </p:nvSpPr>
        <p:spPr>
          <a:xfrm>
            <a:off x="537588" y="908050"/>
            <a:ext cx="11113200" cy="5256000"/>
          </a:xfrm>
          <a:prstGeom prst="rect">
            <a:avLst/>
          </a:prstGeom>
        </p:spPr>
        <p:txBody>
          <a:bodyPr/>
          <a:lstStyle>
            <a:lvl1pPr marL="0" indent="0">
              <a:buNone/>
              <a:defRPr sz="2000"/>
            </a:lvl1pPr>
            <a:lvl2pPr>
              <a:defRPr sz="2000"/>
            </a:lvl2pPr>
            <a:lvl3pPr>
              <a:defRPr sz="2000"/>
            </a:lvl3pPr>
            <a:lvl4pPr>
              <a:defRPr sz="2000"/>
            </a:lvl4pPr>
            <a:lvl5pPr>
              <a:defRPr sz="2000"/>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196208730"/>
      </p:ext>
    </p:extLst>
  </p:cSld>
  <p:clrMapOvr>
    <a:masterClrMapping/>
  </p:clrMapOvr>
  <p:extLst mod="1">
    <p:ext uri="{DCECCB84-F9BA-43D5-87BE-67443E8EF086}">
      <p15:sldGuideLst xmlns:p15="http://schemas.microsoft.com/office/powerpoint/2012/main">
        <p15:guide id="1" orient="horz" pos="572">
          <p15:clr>
            <a:srgbClr val="FBAE40"/>
          </p15:clr>
        </p15:guide>
        <p15:guide id="2" pos="32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タイトルとコンテンツC">
    <p:bg>
      <p:bgPr>
        <a:solidFill>
          <a:schemeClr val="tx1">
            <a:lumMod val="50000"/>
          </a:schemeClr>
        </a:solidFill>
        <a:effectLst/>
      </p:bgPr>
    </p:bg>
    <p:spTree>
      <p:nvGrpSpPr>
        <p:cNvPr id="1" name=""/>
        <p:cNvGrpSpPr/>
        <p:nvPr/>
      </p:nvGrpSpPr>
      <p:grpSpPr>
        <a:xfrm>
          <a:off x="0" y="0"/>
          <a:ext cx="0" cy="0"/>
          <a:chOff x="0" y="0"/>
          <a:chExt cx="0" cy="0"/>
        </a:xfrm>
      </p:grpSpPr>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6" name="コンテンツ プレースホルダー 2"/>
          <p:cNvSpPr>
            <a:spLocks noGrp="1"/>
          </p:cNvSpPr>
          <p:nvPr>
            <p:ph idx="11" hasCustomPrompt="1"/>
          </p:nvPr>
        </p:nvSpPr>
        <p:spPr>
          <a:xfrm>
            <a:off x="4041690" y="2852936"/>
            <a:ext cx="4247179" cy="828102"/>
          </a:xfrm>
          <a:prstGeom prst="rect">
            <a:avLst/>
          </a:prstGeom>
          <a:ln w="38100">
            <a:solidFill>
              <a:schemeClr val="bg1"/>
            </a:solidFill>
            <a:prstDash val="sysDot"/>
          </a:ln>
        </p:spPr>
        <p:txBody>
          <a:bodyPr lIns="90000" anchor="ctr" anchorCtr="1"/>
          <a:lstStyle>
            <a:lvl1pPr marL="0" indent="0" fontAlgn="ctr">
              <a:spcBef>
                <a:spcPts val="0"/>
              </a:spcBef>
              <a:buFontTx/>
              <a:buNone/>
              <a:defRPr sz="2000" b="0" i="0" spc="79" baseline="0">
                <a:solidFill>
                  <a:schemeClr val="bg1"/>
                </a:solidFill>
                <a:latin typeface="HGPGothicE" charset="-128"/>
                <a:ea typeface="HGPGothicE" charset="-128"/>
                <a:cs typeface="HGPGothicE" charset="-128"/>
              </a:defRPr>
            </a:lvl1pPr>
            <a:lvl2pPr marL="484862" indent="0" fontAlgn="ctr">
              <a:spcBef>
                <a:spcPts val="0"/>
              </a:spcBef>
              <a:buFontTx/>
              <a:buNone/>
              <a:defRPr sz="1800" b="0" i="0" spc="79">
                <a:solidFill>
                  <a:schemeClr val="bg1"/>
                </a:solidFill>
                <a:latin typeface="HGPGothicE" charset="-128"/>
                <a:ea typeface="HGPGothicE" charset="-128"/>
                <a:cs typeface="HGPGothicE" charset="-128"/>
              </a:defRPr>
            </a:lvl2pPr>
            <a:lvl3pPr marL="969724" indent="0" fontAlgn="ctr">
              <a:spcBef>
                <a:spcPts val="0"/>
              </a:spcBef>
              <a:buFontTx/>
              <a:buNone/>
              <a:defRPr sz="1800" b="0" i="0" spc="79">
                <a:solidFill>
                  <a:schemeClr val="bg1"/>
                </a:solidFill>
                <a:latin typeface="HGPGothicE" charset="-128"/>
                <a:ea typeface="HGPGothicE" charset="-128"/>
                <a:cs typeface="HGPGothicE" charset="-128"/>
              </a:defRPr>
            </a:lvl3pPr>
            <a:lvl4pPr marL="1454588" indent="0">
              <a:buFontTx/>
              <a:buNone/>
              <a:defRPr>
                <a:solidFill>
                  <a:schemeClr val="tx2"/>
                </a:solidFill>
              </a:defRPr>
            </a:lvl4pPr>
            <a:lvl5pPr marL="1939450" indent="0">
              <a:buFontTx/>
              <a:buNone/>
              <a:defRPr>
                <a:solidFill>
                  <a:schemeClr val="tx2"/>
                </a:solidFill>
              </a:defRPr>
            </a:lvl5pPr>
          </a:lstStyle>
          <a:p>
            <a:pPr algn="ctr"/>
            <a:r>
              <a:rPr lang="ja-JP" altLang="en-US" sz="1800" spc="200">
                <a:solidFill>
                  <a:srgbClr val="FFFFFF"/>
                </a:solidFill>
                <a:latin typeface="HGPGothicE" charset="-128"/>
                <a:ea typeface="HGPGothicE" charset="-128"/>
                <a:cs typeface="HGPGothicE" charset="-128"/>
              </a:rPr>
              <a:t>写真</a:t>
            </a:r>
            <a:r>
              <a:rPr lang="en-US" altLang="ja-JP" sz="1800" spc="200">
                <a:solidFill>
                  <a:srgbClr val="FFFFFF"/>
                </a:solidFill>
                <a:latin typeface="HGPGothicE" charset="-128"/>
                <a:ea typeface="HGPGothicE" charset="-128"/>
                <a:cs typeface="HGPGothicE" charset="-128"/>
              </a:rPr>
              <a:t>/</a:t>
            </a:r>
            <a:r>
              <a:rPr lang="ja-JP" altLang="en-US" sz="1800" spc="200">
                <a:solidFill>
                  <a:srgbClr val="FFFFFF"/>
                </a:solidFill>
                <a:latin typeface="HGPGothicE" charset="-128"/>
                <a:ea typeface="HGPGothicE" charset="-128"/>
                <a:cs typeface="HGPGothicE" charset="-128"/>
              </a:rPr>
              <a:t>動画を貼付</a:t>
            </a:r>
            <a:endParaRPr lang="ja-JP" altLang="en-US" sz="1800" spc="200" dirty="0">
              <a:solidFill>
                <a:srgbClr val="FFFFFF"/>
              </a:solidFill>
              <a:latin typeface="HGPGothicE" charset="-128"/>
              <a:ea typeface="HGPGothicE" charset="-128"/>
              <a:cs typeface="HGPGothicE" charset="-128"/>
            </a:endParaRPr>
          </a:p>
        </p:txBody>
      </p:sp>
      <p:sp>
        <p:nvSpPr>
          <p:cNvPr id="7" name="TextBox 12"/>
          <p:cNvSpPr txBox="1"/>
          <p:nvPr/>
        </p:nvSpPr>
        <p:spPr>
          <a:xfrm>
            <a:off x="231284"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HGPGothicE" charset="-128"/>
                <a:ea typeface="HGPGothicE" charset="-128"/>
                <a:cs typeface="Meiryo UI" pitchFamily="50" charset="-128"/>
              </a:rPr>
              <a:t>© </a:t>
            </a:r>
            <a:r>
              <a:rPr kumimoji="0" lang="en-US" altLang="ja-JP" sz="800" b="0" i="0" dirty="0" smtClean="0">
                <a:solidFill>
                  <a:schemeClr val="bg1"/>
                </a:solidFill>
                <a:latin typeface="HGPGothicE" charset="-128"/>
                <a:ea typeface="HGPGothicE" charset="-128"/>
                <a:cs typeface="Meiryo UI" pitchFamily="50" charset="-128"/>
              </a:rPr>
              <a:t>2021 </a:t>
            </a:r>
            <a:r>
              <a:rPr kumimoji="0" lang="en-US" altLang="ja-JP" sz="800" b="0" i="0" dirty="0">
                <a:solidFill>
                  <a:schemeClr val="bg1"/>
                </a:solidFill>
                <a:latin typeface="HGPGothicE" charset="-128"/>
                <a:ea typeface="HGPGothicE" charset="-128"/>
                <a:cs typeface="Meiryo UI" pitchFamily="50" charset="-128"/>
              </a:rPr>
              <a:t>NTT DATA Corporation</a:t>
            </a:r>
          </a:p>
        </p:txBody>
      </p:sp>
      <p:sp>
        <p:nvSpPr>
          <p:cNvPr id="9"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321724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クロージングロゴ">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5" name="TextBox 12"/>
          <p:cNvSpPr txBox="1"/>
          <p:nvPr/>
        </p:nvSpPr>
        <p:spPr>
          <a:xfrm>
            <a:off x="10416480" y="6580944"/>
            <a:ext cx="1608715" cy="127585"/>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HGPGothicE" charset="-128"/>
                <a:ea typeface="HGPGothicE" charset="-128"/>
                <a:cs typeface="Meiryo UI" pitchFamily="50" charset="-128"/>
              </a:rPr>
              <a:t>© </a:t>
            </a:r>
            <a:r>
              <a:rPr kumimoji="0" lang="en-US" altLang="ja-JP" sz="800" b="0" i="0" dirty="0" smtClean="0">
                <a:solidFill>
                  <a:schemeClr val="tx1"/>
                </a:solidFill>
                <a:latin typeface="HGPGothicE" charset="-128"/>
                <a:ea typeface="HGPGothicE" charset="-128"/>
                <a:cs typeface="Meiryo UI" pitchFamily="50" charset="-128"/>
              </a:rPr>
              <a:t>2021 </a:t>
            </a:r>
            <a:r>
              <a:rPr kumimoji="0" lang="en-US" altLang="ja-JP" sz="800" b="0" i="0" dirty="0">
                <a:solidFill>
                  <a:schemeClr val="tx1"/>
                </a:solidFill>
                <a:latin typeface="HGPGothicE" charset="-128"/>
                <a:ea typeface="HGPGothicE" charset="-128"/>
                <a:cs typeface="Meiryo UI" pitchFamily="50" charset="-128"/>
              </a:rPr>
              <a:t>NTT DATA Corporation</a:t>
            </a:r>
          </a:p>
        </p:txBody>
      </p:sp>
      <p:pic>
        <p:nvPicPr>
          <p:cNvPr id="7" name="図 6">
            <a:extLst>
              <a:ext uri="{FF2B5EF4-FFF2-40B4-BE49-F238E27FC236}">
                <a16:creationId xmlns:a16="http://schemas.microsoft.com/office/drawing/2014/main" id="{17310CC0-8B36-8146-A6F6-1F194745B7A2}"/>
              </a:ext>
            </a:extLst>
          </p:cNvPr>
          <p:cNvPicPr>
            <a:picLocks noChangeAspect="1"/>
          </p:cNvPicPr>
          <p:nvPr/>
        </p:nvPicPr>
        <p:blipFill>
          <a:blip r:embed="rId3"/>
          <a:stretch>
            <a:fillRect/>
          </a:stretch>
        </p:blipFill>
        <p:spPr>
          <a:xfrm>
            <a:off x="4026850" y="2714625"/>
            <a:ext cx="4125600" cy="1413400"/>
          </a:xfrm>
          <a:prstGeom prst="rect">
            <a:avLst/>
          </a:prstGeom>
        </p:spPr>
      </p:pic>
    </p:spTree>
    <p:extLst>
      <p:ext uri="{BB962C8B-B14F-4D97-AF65-F5344CB8AC3E}">
        <p14:creationId xmlns:p14="http://schemas.microsoft.com/office/powerpoint/2010/main" val="253019620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0180605_1_タイトルとコンテンツB">
    <p:spTree>
      <p:nvGrpSpPr>
        <p:cNvPr id="1" name=""/>
        <p:cNvGrpSpPr/>
        <p:nvPr/>
      </p:nvGrpSpPr>
      <p:grpSpPr>
        <a:xfrm>
          <a:off x="0" y="0"/>
          <a:ext cx="0" cy="0"/>
          <a:chOff x="0" y="0"/>
          <a:chExt cx="0" cy="0"/>
        </a:xfrm>
      </p:grpSpPr>
      <p:sp>
        <p:nvSpPr>
          <p:cNvPr id="5" name="Rectangle 20"/>
          <p:cNvSpPr/>
          <p:nvPr userDrawn="1"/>
        </p:nvSpPr>
        <p:spPr>
          <a:xfrm>
            <a:off x="0" y="0"/>
            <a:ext cx="12192000" cy="684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3200" rIns="84024" bIns="42012" rtlCol="0" anchor="ctr">
            <a:normAutofit/>
          </a:bodyPr>
          <a:lstStyle/>
          <a:p>
            <a:pPr algn="ctr"/>
            <a:endParaRPr lang="en-US" dirty="0">
              <a:solidFill>
                <a:srgbClr val="FFFFFF"/>
              </a:solidFill>
            </a:endParaRPr>
          </a:p>
        </p:txBody>
      </p:sp>
      <p:sp>
        <p:nvSpPr>
          <p:cNvPr id="7" name="テキスト プレースホルダー 9"/>
          <p:cNvSpPr>
            <a:spLocks noGrp="1"/>
          </p:cNvSpPr>
          <p:nvPr>
            <p:ph type="body" sz="quarter" idx="10" hasCustomPrompt="1"/>
          </p:nvPr>
        </p:nvSpPr>
        <p:spPr>
          <a:xfrm>
            <a:off x="172188" y="0"/>
            <a:ext cx="11844000" cy="684000"/>
          </a:xfrm>
          <a:prstGeom prst="rect">
            <a:avLst/>
          </a:prstGeom>
        </p:spPr>
        <p:txBody>
          <a:bodyPr tIns="108000" anchor="ctr" anchorCtr="0">
            <a:normAutofit/>
          </a:bodyPr>
          <a:lstStyle>
            <a:lvl1pPr marL="0" indent="0">
              <a:buFont typeface="+mj-lt"/>
              <a:buNone/>
              <a:defRPr sz="2800" b="1" baseline="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smtClean="0"/>
              <a:t>［タイトル］</a:t>
            </a:r>
          </a:p>
        </p:txBody>
      </p:sp>
      <p:sp>
        <p:nvSpPr>
          <p:cNvPr id="6" name="テキスト プレースホルダー 8"/>
          <p:cNvSpPr>
            <a:spLocks noGrp="1"/>
          </p:cNvSpPr>
          <p:nvPr>
            <p:ph type="body" sz="quarter" idx="11"/>
          </p:nvPr>
        </p:nvSpPr>
        <p:spPr>
          <a:xfrm>
            <a:off x="0" y="768350"/>
            <a:ext cx="12192000" cy="492443"/>
          </a:xfrm>
          <a:prstGeom prst="rect">
            <a:avLst/>
          </a:prstGeom>
          <a:solidFill>
            <a:srgbClr val="C9C9C9"/>
          </a:solidFill>
        </p:spPr>
        <p:txBody>
          <a:bodyPr wrap="square" anchor="t" anchorCtr="0">
            <a:spAutoFit/>
          </a:bodyPr>
          <a:lstStyle>
            <a:lvl1pPr marL="0" indent="0" algn="ctr">
              <a:lnSpc>
                <a:spcPct val="100000"/>
              </a:lnSpc>
              <a:buFontTx/>
              <a:buNone/>
              <a:defRPr sz="2600" b="1">
                <a:solidFill>
                  <a:srgbClr val="00000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マスター テキストの書式設定</a:t>
            </a:r>
            <a:endParaRPr kumimoji="1" lang="en-US" altLang="ja-JP" dirty="0" smtClean="0"/>
          </a:p>
        </p:txBody>
      </p:sp>
    </p:spTree>
    <p:extLst>
      <p:ext uri="{BB962C8B-B14F-4D97-AF65-F5344CB8AC3E}">
        <p14:creationId xmlns:p14="http://schemas.microsoft.com/office/powerpoint/2010/main" val="30701317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p:nvSpPr>
        <p:spPr>
          <a:xfrm>
            <a:off x="0" y="6434124"/>
            <a:ext cx="12192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pic>
        <p:nvPicPr>
          <p:cNvPr id="20" name="図 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pic>
        <p:nvPicPr>
          <p:cNvPr id="10" name="図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8"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HGPGothicE" charset="-128"/>
                <a:ea typeface="HGPGothicE" charset="-128"/>
                <a:cs typeface="Meiryo UI" pitchFamily="50" charset="-128"/>
              </a:rPr>
              <a:t>© </a:t>
            </a:r>
            <a:r>
              <a:rPr kumimoji="0" lang="en-US" altLang="ja-JP" sz="800" b="0" i="0" dirty="0" smtClean="0">
                <a:solidFill>
                  <a:schemeClr val="bg1"/>
                </a:solidFill>
                <a:latin typeface="HGPGothicE" charset="-128"/>
                <a:ea typeface="HGPGothicE" charset="-128"/>
                <a:cs typeface="Meiryo UI" pitchFamily="50" charset="-128"/>
              </a:rPr>
              <a:t>2021 </a:t>
            </a:r>
            <a:r>
              <a:rPr kumimoji="0" lang="en-US" altLang="ja-JP" sz="800" b="0" i="0" dirty="0">
                <a:solidFill>
                  <a:schemeClr val="bg1"/>
                </a:solidFill>
                <a:latin typeface="HGPGothicE" charset="-128"/>
                <a:ea typeface="HGPGothicE" charset="-128"/>
                <a:cs typeface="Meiryo UI" pitchFamily="50" charset="-128"/>
              </a:rPr>
              <a:t>NTT DATA Corporation</a:t>
            </a:r>
          </a:p>
        </p:txBody>
      </p:sp>
      <p:sp>
        <p:nvSpPr>
          <p:cNvPr id="9"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1465789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609555" rtl="0" eaLnBrk="1" fontAlgn="base" hangingPunct="1">
        <a:spcBef>
          <a:spcPct val="0"/>
        </a:spcBef>
        <a:spcAft>
          <a:spcPct val="0"/>
        </a:spcAft>
        <a:defRPr kumimoji="1" sz="2400" b="0" i="0" kern="1200" spc="200" baseline="0">
          <a:solidFill>
            <a:srgbClr val="404040"/>
          </a:solidFill>
          <a:latin typeface="HGPGothicE" charset="-128"/>
          <a:ea typeface="HGPGothicE" charset="-128"/>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226468" indent="-226468" algn="l" defTabSz="609555" rtl="0" eaLnBrk="1" fontAlgn="base" hangingPunct="1">
        <a:spcBef>
          <a:spcPct val="20000"/>
        </a:spcBef>
        <a:spcAft>
          <a:spcPct val="0"/>
        </a:spcAft>
        <a:buFont typeface="Arial" pitchFamily="34" charset="0"/>
        <a:buChar char="•"/>
        <a:defRPr kumimoji="1" sz="3200" kern="1200">
          <a:solidFill>
            <a:schemeClr val="tx1"/>
          </a:solidFill>
          <a:latin typeface="Arial"/>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b="1" dirty="0" smtClean="0">
                <a:latin typeface="Meiryo UI" panose="020B0604030504040204" pitchFamily="50" charset="-128"/>
                <a:ea typeface="Meiryo UI" panose="020B0604030504040204" pitchFamily="50" charset="-128"/>
              </a:rPr>
              <a:t>A-gate</a:t>
            </a:r>
            <a:r>
              <a:rPr lang="ja-JP" altLang="en-US" sz="4000" b="1" dirty="0" smtClean="0">
                <a:latin typeface="Meiryo UI" panose="020B0604030504040204" pitchFamily="50" charset="-128"/>
                <a:ea typeface="Meiryo UI" panose="020B0604030504040204" pitchFamily="50" charset="-128"/>
              </a:rPr>
              <a:t>の使い方</a:t>
            </a:r>
            <a:r>
              <a:rPr lang="en-US" altLang="ja-JP" sz="4000" b="1" dirty="0" smtClean="0">
                <a:latin typeface="Meiryo UI" panose="020B0604030504040204" pitchFamily="50" charset="-128"/>
                <a:ea typeface="Meiryo UI" panose="020B0604030504040204" pitchFamily="50" charset="-128"/>
              </a:rPr>
              <a:t/>
            </a:r>
            <a:br>
              <a:rPr lang="en-US" altLang="ja-JP" sz="4000" b="1" dirty="0" smtClean="0">
                <a:latin typeface="Meiryo UI" panose="020B0604030504040204" pitchFamily="50" charset="-128"/>
                <a:ea typeface="Meiryo UI" panose="020B0604030504040204" pitchFamily="50" charset="-128"/>
              </a:rPr>
            </a:br>
            <a:r>
              <a:rPr lang="ja-JP" altLang="en-US" sz="4000" b="1" dirty="0" smtClean="0">
                <a:latin typeface="Meiryo UI" panose="020B0604030504040204" pitchFamily="50" charset="-128"/>
                <a:ea typeface="Meiryo UI" panose="020B0604030504040204" pitchFamily="50" charset="-128"/>
              </a:rPr>
              <a:t>（</a:t>
            </a:r>
            <a:r>
              <a:rPr lang="en-US" altLang="ja-JP" sz="4000" b="1" dirty="0" err="1" smtClean="0">
                <a:latin typeface="Meiryo UI" panose="020B0604030504040204" pitchFamily="50" charset="-128"/>
                <a:ea typeface="Meiryo UI" panose="020B0604030504040204" pitchFamily="50" charset="-128"/>
              </a:rPr>
              <a:t>WorkSpaces</a:t>
            </a:r>
            <a:r>
              <a:rPr lang="ja-JP" altLang="en-US" sz="4000" b="1" dirty="0" smtClean="0">
                <a:latin typeface="Meiryo UI" panose="020B0604030504040204" pitchFamily="50" charset="-128"/>
                <a:ea typeface="Meiryo UI" panose="020B0604030504040204" pitchFamily="50" charset="-128"/>
              </a:rPr>
              <a:t>編）</a:t>
            </a:r>
            <a:endParaRPr lang="ja-JP" altLang="en-US" sz="4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51645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１．</a:t>
            </a:r>
            <a:r>
              <a:rPr lang="en-US" altLang="ja-JP" dirty="0" err="1"/>
              <a:t>WorkSpaces</a:t>
            </a:r>
            <a:r>
              <a:rPr lang="ja-JP" altLang="en-US" dirty="0"/>
              <a:t>ご利用開始時に必要な他サービスの例外登録について</a:t>
            </a:r>
          </a:p>
        </p:txBody>
      </p:sp>
      <p:sp>
        <p:nvSpPr>
          <p:cNvPr id="5" name="正方形/長方形 4"/>
          <p:cNvSpPr/>
          <p:nvPr/>
        </p:nvSpPr>
        <p:spPr>
          <a:xfrm>
            <a:off x="172188" y="852504"/>
            <a:ext cx="11844000" cy="2215991"/>
          </a:xfrm>
          <a:prstGeom prst="rect">
            <a:avLst/>
          </a:prstGeom>
          <a:noFill/>
        </p:spPr>
        <p:txBody>
          <a:bodyPr wrap="square">
            <a:spAutoFit/>
          </a:bodyPr>
          <a:lstStyle/>
          <a:p>
            <a:pPr fontAlgn="base">
              <a:spcBef>
                <a:spcPct val="0"/>
              </a:spcBef>
              <a:spcAft>
                <a:spcPct val="0"/>
              </a:spcAft>
            </a:pPr>
            <a:r>
              <a:rPr lang="en-US" altLang="ja-JP" sz="2400" b="1"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対処例１</a:t>
            </a:r>
            <a:r>
              <a:rPr lang="en-US" altLang="ja-JP" sz="2400" b="1"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2400" b="1" u="sng" dirty="0">
                <a:solidFill>
                  <a:schemeClr val="accent2">
                    <a:lumMod val="50000"/>
                  </a:schemeClr>
                </a:solidFill>
                <a:latin typeface="Meiryo UI" panose="020B0604030504040204" pitchFamily="50" charset="-128"/>
                <a:ea typeface="Meiryo UI" panose="020B0604030504040204" pitchFamily="50" charset="-128"/>
              </a:rPr>
              <a:t>ディレクトリ</a:t>
            </a:r>
            <a:r>
              <a:rPr lang="en-US" altLang="ja-JP" sz="2400" b="1" u="sng" dirty="0">
                <a:solidFill>
                  <a:schemeClr val="accent2">
                    <a:lumMod val="50000"/>
                  </a:schemeClr>
                </a:solidFill>
                <a:latin typeface="Meiryo UI" panose="020B0604030504040204" pitchFamily="50" charset="-128"/>
                <a:ea typeface="Meiryo UI" panose="020B0604030504040204" pitchFamily="50" charset="-128"/>
              </a:rPr>
              <a:t>ID}_</a:t>
            </a:r>
            <a:r>
              <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rPr>
              <a:t>controllers</a:t>
            </a:r>
            <a:r>
              <a:rPr lang="ja-JP" altLang="en-US" sz="2400" b="1" u="sng" dirty="0" smtClean="0">
                <a:solidFill>
                  <a:schemeClr val="accent2">
                    <a:lumMod val="50000"/>
                  </a:schemeClr>
                </a:solidFill>
                <a:latin typeface="Meiryo UI" panose="020B0604030504040204" pitchFamily="50" charset="-128"/>
                <a:ea typeface="Meiryo UI" panose="020B0604030504040204" pitchFamily="50" charset="-128"/>
              </a:rPr>
              <a:t>が検知修復された場合の対処例</a:t>
            </a:r>
            <a:r>
              <a:rPr lang="en-US" altLang="ja-JP" sz="2800" u="sng" dirty="0" smtClean="0">
                <a:solidFill>
                  <a:schemeClr val="accent2">
                    <a:lumMod val="50000"/>
                  </a:schemeClr>
                </a:solidFill>
                <a:latin typeface="Meiryo UI" panose="020B0604030504040204" pitchFamily="50" charset="-128"/>
                <a:ea typeface="Meiryo UI" panose="020B0604030504040204" pitchFamily="50" charset="-128"/>
              </a:rPr>
              <a:t/>
            </a:r>
            <a:br>
              <a:rPr lang="en-US" altLang="ja-JP" sz="2800" u="sng" dirty="0" smtClean="0">
                <a:solidFill>
                  <a:schemeClr val="accent2">
                    <a:lumMod val="50000"/>
                  </a:schemeClr>
                </a:solidFill>
                <a:latin typeface="Meiryo UI" panose="020B0604030504040204" pitchFamily="50" charset="-128"/>
                <a:ea typeface="Meiryo UI" panose="020B0604030504040204" pitchFamily="50" charset="-128"/>
              </a:rPr>
            </a:br>
            <a:endParaRPr lang="en-US" altLang="ja-JP" u="sng" dirty="0" smtClean="0">
              <a:solidFill>
                <a:schemeClr val="accent2">
                  <a:lumMod val="50000"/>
                </a:schemeClr>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2400" dirty="0" smtClean="0">
                <a:solidFill>
                  <a:schemeClr val="accent2">
                    <a:lumMod val="50000"/>
                  </a:schemeClr>
                </a:solidFill>
                <a:latin typeface="Meiryo UI" panose="020B0604030504040204" pitchFamily="50" charset="-128"/>
                <a:ea typeface="Meiryo UI" panose="020B0604030504040204" pitchFamily="50" charset="-128"/>
              </a:rPr>
              <a:t>検知修復が行われたことは、以下の事象から把握することができます。</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endParaRPr>
          </a:p>
          <a:p>
            <a:pPr marL="914400" lvl="1" indent="-457200">
              <a:buFont typeface="Wingdings" panose="05000000000000000000" pitchFamily="2" charset="2"/>
              <a:buChar char="ü"/>
            </a:pPr>
            <a:r>
              <a:rPr lang="ja-JP" altLang="en-US" sz="2400" dirty="0" smtClean="0">
                <a:solidFill>
                  <a:schemeClr val="accent2">
                    <a:lumMod val="50000"/>
                  </a:schemeClr>
                </a:solidFill>
                <a:latin typeface="Meiryo UI" panose="020B0604030504040204" pitchFamily="50" charset="-128"/>
                <a:ea typeface="Meiryo UI" panose="020B0604030504040204" pitchFamily="50" charset="-128"/>
              </a:rPr>
              <a:t>上記セキュリティグループに対し、「</a:t>
            </a:r>
            <a:r>
              <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rPr>
              <a:t>AWSRule_0049 </a:t>
            </a:r>
            <a:r>
              <a:rPr lang="en-US" altLang="ja-JP" sz="2400" b="1" u="sng" dirty="0" err="1" smtClean="0">
                <a:solidFill>
                  <a:schemeClr val="accent2">
                    <a:lumMod val="50000"/>
                  </a:schemeClr>
                </a:solidFill>
                <a:latin typeface="Meiryo UI" panose="020B0604030504040204" pitchFamily="50" charset="-128"/>
                <a:ea typeface="Meiryo UI" panose="020B0604030504040204" pitchFamily="50" charset="-128"/>
              </a:rPr>
              <a:t>SecurityGroup</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rPr>
              <a:t>」の検知修復が行われた旨の通知メールが届く</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endParaRPr>
          </a:p>
          <a:p>
            <a:pPr marL="914400" lvl="1" indent="-457200">
              <a:buFont typeface="Wingdings" panose="05000000000000000000" pitchFamily="2" charset="2"/>
              <a:buChar char="ü"/>
            </a:pPr>
            <a:r>
              <a:rPr lang="ja-JP" altLang="en-US" sz="2400" dirty="0" smtClean="0">
                <a:solidFill>
                  <a:schemeClr val="accent2">
                    <a:lumMod val="50000"/>
                  </a:schemeClr>
                </a:solidFill>
                <a:latin typeface="Meiryo UI" panose="020B0604030504040204" pitchFamily="50" charset="-128"/>
                <a:ea typeface="Meiryo UI" panose="020B0604030504040204" pitchFamily="50" charset="-128"/>
              </a:rPr>
              <a:t>ディレクトリの作成に失敗する（ディレクトリの「ステータス」が「</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rPr>
              <a:t>Failed</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rPr>
              <a:t>」となる）</a:t>
            </a:r>
            <a:endParaRPr lang="ja-JP" altLang="en-US" sz="2400" dirty="0">
              <a:solidFill>
                <a:schemeClr val="accent2">
                  <a:lumMod val="50000"/>
                </a:schemeClr>
              </a:solidFill>
              <a:latin typeface="Meiryo UI" panose="020B0604030504040204" pitchFamily="50" charset="-128"/>
              <a:ea typeface="Meiryo UI" panose="020B0604030504040204" pitchFamily="50" charset="-128"/>
            </a:endParaRPr>
          </a:p>
        </p:txBody>
      </p:sp>
      <p:graphicFrame>
        <p:nvGraphicFramePr>
          <p:cNvPr id="19" name="表 18"/>
          <p:cNvGraphicFramePr>
            <a:graphicFrameLocks noGrp="1"/>
          </p:cNvGraphicFramePr>
          <p:nvPr>
            <p:extLst>
              <p:ext uri="{D42A27DB-BD31-4B8C-83A1-F6EECF244321}">
                <p14:modId xmlns:p14="http://schemas.microsoft.com/office/powerpoint/2010/main" val="3057542999"/>
              </p:ext>
            </p:extLst>
          </p:nvPr>
        </p:nvGraphicFramePr>
        <p:xfrm>
          <a:off x="205509" y="3694583"/>
          <a:ext cx="11810679" cy="2547695"/>
        </p:xfrm>
        <a:graphic>
          <a:graphicData uri="http://schemas.openxmlformats.org/drawingml/2006/table">
            <a:tbl>
              <a:tblPr firstRow="1" bandRow="1">
                <a:tableStyleId>{21E4AEA4-8DFA-4A89-87EB-49C32662AFE0}</a:tableStyleId>
              </a:tblPr>
              <a:tblGrid>
                <a:gridCol w="728612">
                  <a:extLst>
                    <a:ext uri="{9D8B030D-6E8A-4147-A177-3AD203B41FA5}">
                      <a16:colId xmlns:a16="http://schemas.microsoft.com/office/drawing/2014/main" val="664838577"/>
                    </a:ext>
                  </a:extLst>
                </a:gridCol>
                <a:gridCol w="3065002">
                  <a:extLst>
                    <a:ext uri="{9D8B030D-6E8A-4147-A177-3AD203B41FA5}">
                      <a16:colId xmlns:a16="http://schemas.microsoft.com/office/drawing/2014/main" val="1086095444"/>
                    </a:ext>
                  </a:extLst>
                </a:gridCol>
                <a:gridCol w="8017065">
                  <a:extLst>
                    <a:ext uri="{9D8B030D-6E8A-4147-A177-3AD203B41FA5}">
                      <a16:colId xmlns:a16="http://schemas.microsoft.com/office/drawing/2014/main" val="1544465941"/>
                    </a:ext>
                  </a:extLst>
                </a:gridCol>
              </a:tblGrid>
              <a:tr h="445853">
                <a:tc>
                  <a:txBody>
                    <a:bodyPr/>
                    <a:lstStyle/>
                    <a:p>
                      <a:r>
                        <a:rPr kumimoji="1" lang="en-US" altLang="ja-JP" sz="1600" dirty="0" smtClean="0">
                          <a:latin typeface="Meiryo UI" panose="020B0604030504040204" pitchFamily="50" charset="-128"/>
                          <a:ea typeface="Meiryo UI" panose="020B0604030504040204" pitchFamily="50" charset="-128"/>
                        </a:rPr>
                        <a:t>No,</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手順</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説明</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7374045"/>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１</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例外登録の実施</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　前述した「</a:t>
                      </a:r>
                      <a:r>
                        <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rPr>
                        <a:t>VPC_</a:t>
                      </a:r>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セキュリティグループのルール設定」の例外登録を実施する</a:t>
                      </a:r>
                      <a:endParaRPr kumimoji="1" lang="ja-JP" altLang="en-US" sz="1600" b="0"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35272396"/>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２</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ディレクトリの削除</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　検知修復が行われたセキュリティグループに紐づくディレクトリを削除する</a:t>
                      </a:r>
                      <a:endParaRPr kumimoji="1" lang="ja-JP" altLang="en-US" sz="1600" b="0"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93004807"/>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３</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ディレクトリの再作成</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　再度、</a:t>
                      </a:r>
                      <a:r>
                        <a:rPr kumimoji="1" lang="en-US" altLang="ja-JP" sz="1600" b="0" dirty="0" err="1" smtClean="0">
                          <a:solidFill>
                            <a:schemeClr val="accent2">
                              <a:lumMod val="50000"/>
                            </a:schemeClr>
                          </a:solidFill>
                          <a:latin typeface="Meiryo UI" panose="020B0604030504040204" pitchFamily="50" charset="-128"/>
                          <a:ea typeface="Meiryo UI" panose="020B0604030504040204" pitchFamily="50" charset="-128"/>
                        </a:rPr>
                        <a:t>WorkSpaces</a:t>
                      </a:r>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用で利用するディレクトリを作成する</a:t>
                      </a:r>
                      <a:endParaRPr kumimoji="1" lang="ja-JP" altLang="en-US" sz="1600" b="0"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72656322"/>
                  </a:ext>
                </a:extLst>
              </a:tr>
            </a:tbl>
          </a:graphicData>
        </a:graphic>
      </p:graphicFrame>
      <p:sp>
        <p:nvSpPr>
          <p:cNvPr id="20" name="正方形/長方形 19"/>
          <p:cNvSpPr/>
          <p:nvPr/>
        </p:nvSpPr>
        <p:spPr>
          <a:xfrm>
            <a:off x="172187" y="3221610"/>
            <a:ext cx="2989653" cy="461665"/>
          </a:xfrm>
          <a:prstGeom prst="rect">
            <a:avLst/>
          </a:prstGeom>
          <a:noFill/>
        </p:spPr>
        <p:txBody>
          <a:bodyPr wrap="square">
            <a:spAutoFit/>
          </a:bodyPr>
          <a:lstStyle/>
          <a:p>
            <a:pPr fontAlgn="base">
              <a:spcBef>
                <a:spcPct val="0"/>
              </a:spcBef>
              <a:spcAft>
                <a:spcPct val="0"/>
              </a:spcAft>
            </a:pPr>
            <a:r>
              <a:rPr lang="en-US" altLang="ja-JP" sz="24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rPr>
              <a:t>　リカバリ手順例</a:t>
            </a:r>
            <a:endParaRPr lang="ja-JP" altLang="en-US" sz="2400" dirty="0">
              <a:solidFill>
                <a:schemeClr val="accent2">
                  <a:lumMod val="50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6523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１．</a:t>
            </a:r>
            <a:r>
              <a:rPr lang="en-US" altLang="ja-JP" dirty="0" err="1"/>
              <a:t>WorkSpaces</a:t>
            </a:r>
            <a:r>
              <a:rPr lang="ja-JP" altLang="en-US" dirty="0"/>
              <a:t>ご利用開始時に必要な他サービスの例外登録について</a:t>
            </a:r>
          </a:p>
        </p:txBody>
      </p:sp>
      <p:sp>
        <p:nvSpPr>
          <p:cNvPr id="5" name="正方形/長方形 4"/>
          <p:cNvSpPr/>
          <p:nvPr/>
        </p:nvSpPr>
        <p:spPr>
          <a:xfrm>
            <a:off x="172188" y="852504"/>
            <a:ext cx="11844000" cy="2646878"/>
          </a:xfrm>
          <a:prstGeom prst="rect">
            <a:avLst/>
          </a:prstGeom>
          <a:noFill/>
        </p:spPr>
        <p:txBody>
          <a:bodyPr wrap="square">
            <a:spAutoFit/>
          </a:bodyPr>
          <a:lstStyle/>
          <a:p>
            <a:pPr fontAlgn="base">
              <a:spcBef>
                <a:spcPct val="0"/>
              </a:spcBef>
              <a:spcAft>
                <a:spcPct val="0"/>
              </a:spcAft>
            </a:pPr>
            <a:r>
              <a:rPr lang="en-US" altLang="ja-JP" sz="2400" b="1"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対処例２</a:t>
            </a:r>
            <a:r>
              <a:rPr lang="en-US" altLang="ja-JP" sz="2400" b="1"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2400" b="1" u="sng" dirty="0">
                <a:solidFill>
                  <a:schemeClr val="accent2">
                    <a:lumMod val="50000"/>
                  </a:schemeClr>
                </a:solidFill>
                <a:latin typeface="Meiryo UI" panose="020B0604030504040204" pitchFamily="50" charset="-128"/>
                <a:ea typeface="Meiryo UI" panose="020B0604030504040204" pitchFamily="50" charset="-128"/>
              </a:rPr>
              <a:t>ディレクトリ</a:t>
            </a:r>
            <a:r>
              <a:rPr lang="en-US" altLang="ja-JP" sz="2400" b="1" u="sng" dirty="0">
                <a:solidFill>
                  <a:schemeClr val="accent2">
                    <a:lumMod val="50000"/>
                  </a:schemeClr>
                </a:solidFill>
                <a:latin typeface="Meiryo UI" panose="020B0604030504040204" pitchFamily="50" charset="-128"/>
                <a:ea typeface="Meiryo UI" panose="020B0604030504040204" pitchFamily="50" charset="-128"/>
              </a:rPr>
              <a:t>ID} _</a:t>
            </a:r>
            <a:r>
              <a:rPr lang="en-US" altLang="ja-JP" sz="2400" b="1" u="sng" dirty="0" err="1">
                <a:solidFill>
                  <a:schemeClr val="accent2">
                    <a:lumMod val="50000"/>
                  </a:schemeClr>
                </a:solidFill>
                <a:latin typeface="Meiryo UI" panose="020B0604030504040204" pitchFamily="50" charset="-128"/>
                <a:ea typeface="Meiryo UI" panose="020B0604030504040204" pitchFamily="50" charset="-128"/>
              </a:rPr>
              <a:t>workspacesMembers</a:t>
            </a:r>
            <a:r>
              <a:rPr lang="ja-JP" altLang="en-US" sz="2400" b="1" u="sng" dirty="0" smtClean="0">
                <a:solidFill>
                  <a:schemeClr val="accent2">
                    <a:lumMod val="50000"/>
                  </a:schemeClr>
                </a:solidFill>
                <a:latin typeface="Meiryo UI" panose="020B0604030504040204" pitchFamily="50" charset="-128"/>
                <a:ea typeface="Meiryo UI" panose="020B0604030504040204" pitchFamily="50" charset="-128"/>
              </a:rPr>
              <a:t>が</a:t>
            </a:r>
            <a:r>
              <a:rPr lang="ja-JP" altLang="en-US" sz="2400" b="1" u="sng" dirty="0">
                <a:solidFill>
                  <a:schemeClr val="accent2">
                    <a:lumMod val="50000"/>
                  </a:schemeClr>
                </a:solidFill>
                <a:latin typeface="Meiryo UI" panose="020B0604030504040204" pitchFamily="50" charset="-128"/>
                <a:ea typeface="Meiryo UI" panose="020B0604030504040204" pitchFamily="50" charset="-128"/>
              </a:rPr>
              <a:t>検知</a:t>
            </a:r>
            <a:r>
              <a:rPr lang="ja-JP" altLang="en-US" sz="2400" b="1" u="sng" dirty="0" smtClean="0">
                <a:solidFill>
                  <a:schemeClr val="accent2">
                    <a:lumMod val="50000"/>
                  </a:schemeClr>
                </a:solidFill>
                <a:latin typeface="Meiryo UI" panose="020B0604030504040204" pitchFamily="50" charset="-128"/>
                <a:ea typeface="Meiryo UI" panose="020B0604030504040204" pitchFamily="50" charset="-128"/>
              </a:rPr>
              <a:t>修復</a:t>
            </a:r>
            <a:r>
              <a:rPr lang="ja-JP" altLang="en-US" sz="2400" b="1" u="sng" dirty="0">
                <a:solidFill>
                  <a:schemeClr val="accent2">
                    <a:lumMod val="50000"/>
                  </a:schemeClr>
                </a:solidFill>
                <a:latin typeface="Meiryo UI" panose="020B0604030504040204" pitchFamily="50" charset="-128"/>
                <a:ea typeface="Meiryo UI" panose="020B0604030504040204" pitchFamily="50" charset="-128"/>
              </a:rPr>
              <a:t>された</a:t>
            </a:r>
            <a:r>
              <a:rPr lang="ja-JP" altLang="en-US" sz="2400" b="1" u="sng" dirty="0" smtClean="0">
                <a:solidFill>
                  <a:schemeClr val="accent2">
                    <a:lumMod val="50000"/>
                  </a:schemeClr>
                </a:solidFill>
                <a:latin typeface="Meiryo UI" panose="020B0604030504040204" pitchFamily="50" charset="-128"/>
                <a:ea typeface="Meiryo UI" panose="020B0604030504040204" pitchFamily="50" charset="-128"/>
              </a:rPr>
              <a:t>場合</a:t>
            </a:r>
            <a:r>
              <a:rPr lang="ja-JP" altLang="en-US"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の対処例</a:t>
            </a:r>
            <a:endPar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fontAlgn="base">
              <a:spcBef>
                <a:spcPct val="0"/>
              </a:spcBef>
              <a:spcAft>
                <a:spcPct val="0"/>
              </a:spcAft>
            </a:pPr>
            <a:r>
              <a:rPr lang="ja-JP" altLang="en-US" sz="2400" dirty="0" smtClean="0">
                <a:solidFill>
                  <a:schemeClr val="accent2">
                    <a:lumMod val="50000"/>
                  </a:schemeClr>
                </a:solidFill>
                <a:latin typeface="Meiryo UI" panose="020B0604030504040204" pitchFamily="50" charset="-128"/>
                <a:ea typeface="Meiryo UI" panose="020B0604030504040204" pitchFamily="50" charset="-128"/>
              </a:rPr>
              <a:t>検知</a:t>
            </a:r>
            <a:r>
              <a:rPr lang="ja-JP" altLang="en-US" sz="2400" dirty="0">
                <a:solidFill>
                  <a:schemeClr val="accent2">
                    <a:lumMod val="50000"/>
                  </a:schemeClr>
                </a:solidFill>
                <a:latin typeface="Meiryo UI" panose="020B0604030504040204" pitchFamily="50" charset="-128"/>
                <a:ea typeface="Meiryo UI" panose="020B0604030504040204" pitchFamily="50" charset="-128"/>
              </a:rPr>
              <a:t>修復が行われたことは、以下の事象から把握することができます。</a:t>
            </a:r>
            <a:endParaRPr lang="en-US" altLang="ja-JP" sz="2400" dirty="0">
              <a:solidFill>
                <a:schemeClr val="accent2">
                  <a:lumMod val="50000"/>
                </a:schemeClr>
              </a:solidFill>
              <a:latin typeface="Meiryo UI" panose="020B0604030504040204" pitchFamily="50" charset="-128"/>
              <a:ea typeface="Meiryo UI" panose="020B0604030504040204" pitchFamily="50" charset="-128"/>
            </a:endParaRPr>
          </a:p>
          <a:p>
            <a:pPr marL="800100" lvl="1" indent="-342900">
              <a:buFont typeface="Wingdings" panose="05000000000000000000" pitchFamily="2" charset="2"/>
              <a:buChar char="ü"/>
            </a:pPr>
            <a:r>
              <a:rPr lang="ja-JP" altLang="en-US" sz="2400" dirty="0">
                <a:solidFill>
                  <a:schemeClr val="accent2">
                    <a:lumMod val="50000"/>
                  </a:schemeClr>
                </a:solidFill>
                <a:latin typeface="Meiryo UI" panose="020B0604030504040204" pitchFamily="50" charset="-128"/>
                <a:ea typeface="Meiryo UI" panose="020B0604030504040204" pitchFamily="50" charset="-128"/>
              </a:rPr>
              <a:t>上記</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rPr>
              <a:t>セキュリティグループ</a:t>
            </a:r>
            <a:r>
              <a:rPr lang="ja-JP" altLang="en-US" sz="2400" dirty="0">
                <a:solidFill>
                  <a:schemeClr val="accent2">
                    <a:lumMod val="50000"/>
                  </a:schemeClr>
                </a:solidFill>
                <a:latin typeface="Meiryo UI" panose="020B0604030504040204" pitchFamily="50" charset="-128"/>
                <a:ea typeface="Meiryo UI" panose="020B0604030504040204" pitchFamily="50" charset="-128"/>
              </a:rPr>
              <a:t>に対し、「</a:t>
            </a:r>
            <a:r>
              <a:rPr lang="en-US" altLang="ja-JP" sz="2400" b="1" u="sng" dirty="0">
                <a:solidFill>
                  <a:schemeClr val="accent2">
                    <a:lumMod val="50000"/>
                  </a:schemeClr>
                </a:solidFill>
                <a:latin typeface="Meiryo UI" panose="020B0604030504040204" pitchFamily="50" charset="-128"/>
                <a:ea typeface="Meiryo UI" panose="020B0604030504040204" pitchFamily="50" charset="-128"/>
              </a:rPr>
              <a:t>AWSRule_0049 </a:t>
            </a:r>
            <a:r>
              <a:rPr lang="en-US" altLang="ja-JP" sz="2400" b="1" u="sng" dirty="0" err="1">
                <a:solidFill>
                  <a:schemeClr val="accent2">
                    <a:lumMod val="50000"/>
                  </a:schemeClr>
                </a:solidFill>
                <a:latin typeface="Meiryo UI" panose="020B0604030504040204" pitchFamily="50" charset="-128"/>
                <a:ea typeface="Meiryo UI" panose="020B0604030504040204" pitchFamily="50" charset="-128"/>
              </a:rPr>
              <a:t>SecurityGroup</a:t>
            </a:r>
            <a:r>
              <a:rPr lang="ja-JP" altLang="en-US" sz="2400" dirty="0">
                <a:solidFill>
                  <a:schemeClr val="accent2">
                    <a:lumMod val="50000"/>
                  </a:schemeClr>
                </a:solidFill>
                <a:latin typeface="Meiryo UI" panose="020B0604030504040204" pitchFamily="50" charset="-128"/>
                <a:ea typeface="Meiryo UI" panose="020B0604030504040204" pitchFamily="50" charset="-128"/>
              </a:rPr>
              <a:t>」の検知修復が行われた旨の通知メールが届く</a:t>
            </a:r>
            <a:endParaRPr lang="en-US" altLang="ja-JP" sz="2400" dirty="0">
              <a:solidFill>
                <a:schemeClr val="accent2">
                  <a:lumMod val="50000"/>
                </a:schemeClr>
              </a:solidFill>
              <a:latin typeface="Meiryo UI" panose="020B0604030504040204" pitchFamily="50" charset="-128"/>
              <a:ea typeface="Meiryo UI" panose="020B0604030504040204" pitchFamily="50" charset="-128"/>
            </a:endParaRPr>
          </a:p>
          <a:p>
            <a:pPr marL="800100" lvl="1" indent="-342900">
              <a:buFont typeface="Wingdings" panose="05000000000000000000" pitchFamily="2" charset="2"/>
              <a:buChar char="ü"/>
            </a:pPr>
            <a:r>
              <a:rPr lang="en-US" altLang="ja-JP" sz="2400" dirty="0" err="1" smtClean="0">
                <a:solidFill>
                  <a:schemeClr val="accent2">
                    <a:lumMod val="50000"/>
                  </a:schemeClr>
                </a:solidFill>
                <a:latin typeface="Meiryo UI" panose="020B0604030504040204" pitchFamily="50" charset="-128"/>
                <a:ea typeface="Meiryo UI" panose="020B0604030504040204" pitchFamily="50" charset="-128"/>
              </a:rPr>
              <a:t>WorkSpaces</a:t>
            </a:r>
            <a:r>
              <a:rPr lang="ja-JP" altLang="en-US" sz="2400" dirty="0">
                <a:solidFill>
                  <a:schemeClr val="accent2">
                    <a:lumMod val="50000"/>
                  </a:schemeClr>
                </a:solidFill>
                <a:latin typeface="Meiryo UI" panose="020B0604030504040204" pitchFamily="50" charset="-128"/>
                <a:ea typeface="Meiryo UI" panose="020B0604030504040204" pitchFamily="50" charset="-128"/>
              </a:rPr>
              <a:t>（仮想デスクトップ）作成に失敗する</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2400" dirty="0">
                <a:solidFill>
                  <a:schemeClr val="accent2">
                    <a:lumMod val="50000"/>
                  </a:schemeClr>
                </a:solidFill>
                <a:latin typeface="Meiryo UI" panose="020B0604030504040204" pitchFamily="50" charset="-128"/>
                <a:ea typeface="Meiryo UI" panose="020B0604030504040204" pitchFamily="50" charset="-128"/>
              </a:rPr>
              <a:t>ステータス」が「</a:t>
            </a:r>
            <a:r>
              <a:rPr lang="en-US" altLang="ja-JP" sz="2400" dirty="0">
                <a:solidFill>
                  <a:schemeClr val="accent2">
                    <a:lumMod val="50000"/>
                  </a:schemeClr>
                </a:solidFill>
                <a:latin typeface="Meiryo UI" panose="020B0604030504040204" pitchFamily="50" charset="-128"/>
                <a:ea typeface="Meiryo UI" panose="020B0604030504040204" pitchFamily="50" charset="-128"/>
              </a:rPr>
              <a:t>ERROR</a:t>
            </a:r>
            <a:r>
              <a:rPr lang="ja-JP" altLang="en-US" sz="2400" dirty="0">
                <a:solidFill>
                  <a:schemeClr val="accent2">
                    <a:lumMod val="50000"/>
                  </a:schemeClr>
                </a:solidFill>
                <a:latin typeface="Meiryo UI" panose="020B0604030504040204" pitchFamily="50" charset="-128"/>
                <a:ea typeface="Meiryo UI" panose="020B0604030504040204" pitchFamily="50" charset="-128"/>
              </a:rPr>
              <a:t>」となる）</a:t>
            </a:r>
          </a:p>
          <a:p>
            <a:pPr fontAlgn="base">
              <a:spcBef>
                <a:spcPct val="0"/>
              </a:spcBef>
              <a:spcAft>
                <a:spcPct val="0"/>
              </a:spcAft>
            </a:pPr>
            <a:endParaRPr lang="en-US" altLang="ja-JP" sz="2800"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19" name="表 18"/>
          <p:cNvGraphicFramePr>
            <a:graphicFrameLocks noGrp="1"/>
          </p:cNvGraphicFramePr>
          <p:nvPr>
            <p:extLst>
              <p:ext uri="{D42A27DB-BD31-4B8C-83A1-F6EECF244321}">
                <p14:modId xmlns:p14="http://schemas.microsoft.com/office/powerpoint/2010/main" val="1563536009"/>
              </p:ext>
            </p:extLst>
          </p:nvPr>
        </p:nvGraphicFramePr>
        <p:xfrm>
          <a:off x="199865" y="3716326"/>
          <a:ext cx="11810679" cy="2670041"/>
        </p:xfrm>
        <a:graphic>
          <a:graphicData uri="http://schemas.openxmlformats.org/drawingml/2006/table">
            <a:tbl>
              <a:tblPr firstRow="1" bandRow="1">
                <a:tableStyleId>{21E4AEA4-8DFA-4A89-87EB-49C32662AFE0}</a:tableStyleId>
              </a:tblPr>
              <a:tblGrid>
                <a:gridCol w="728612">
                  <a:extLst>
                    <a:ext uri="{9D8B030D-6E8A-4147-A177-3AD203B41FA5}">
                      <a16:colId xmlns:a16="http://schemas.microsoft.com/office/drawing/2014/main" val="664838577"/>
                    </a:ext>
                  </a:extLst>
                </a:gridCol>
                <a:gridCol w="3042968">
                  <a:extLst>
                    <a:ext uri="{9D8B030D-6E8A-4147-A177-3AD203B41FA5}">
                      <a16:colId xmlns:a16="http://schemas.microsoft.com/office/drawing/2014/main" val="1086095444"/>
                    </a:ext>
                  </a:extLst>
                </a:gridCol>
                <a:gridCol w="8039099">
                  <a:extLst>
                    <a:ext uri="{9D8B030D-6E8A-4147-A177-3AD203B41FA5}">
                      <a16:colId xmlns:a16="http://schemas.microsoft.com/office/drawing/2014/main" val="1544465941"/>
                    </a:ext>
                  </a:extLst>
                </a:gridCol>
              </a:tblGrid>
              <a:tr h="445853">
                <a:tc>
                  <a:txBody>
                    <a:bodyPr/>
                    <a:lstStyle/>
                    <a:p>
                      <a:r>
                        <a:rPr kumimoji="1" lang="en-US" altLang="ja-JP" sz="1600" dirty="0" smtClean="0">
                          <a:latin typeface="Meiryo UI" panose="020B0604030504040204" pitchFamily="50" charset="-128"/>
                          <a:ea typeface="Meiryo UI" panose="020B0604030504040204" pitchFamily="50" charset="-128"/>
                        </a:rPr>
                        <a:t>No,</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手順</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説明</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7374045"/>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１</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例外登録の実施</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　前述した「</a:t>
                      </a:r>
                      <a:r>
                        <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rPr>
                        <a:t>VPC_</a:t>
                      </a:r>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セキュリティグループのルール設定」の例外登録を実施する</a:t>
                      </a:r>
                      <a:endParaRPr kumimoji="1" lang="ja-JP" altLang="en-US" sz="1600" b="0"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93004807"/>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２</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a:t>
                      </a:r>
                      <a:r>
                        <a:rPr lang="en-US" altLang="ja-JP" sz="1600" b="0" u="none"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600" b="0" u="none" dirty="0" smtClean="0">
                          <a:solidFill>
                            <a:schemeClr val="accent2">
                              <a:lumMod val="50000"/>
                            </a:schemeClr>
                          </a:solidFill>
                          <a:latin typeface="Meiryo UI" panose="020B0604030504040204" pitchFamily="50" charset="-128"/>
                          <a:ea typeface="Meiryo UI" panose="020B0604030504040204" pitchFamily="50" charset="-128"/>
                        </a:rPr>
                        <a:t>ディレクトリ</a:t>
                      </a:r>
                      <a:r>
                        <a:rPr lang="en-US" altLang="ja-JP" sz="1600" b="0" u="none" dirty="0" smtClean="0">
                          <a:solidFill>
                            <a:schemeClr val="accent2">
                              <a:lumMod val="50000"/>
                            </a:schemeClr>
                          </a:solidFill>
                          <a:latin typeface="Meiryo UI" panose="020B0604030504040204" pitchFamily="50" charset="-128"/>
                          <a:ea typeface="Meiryo UI" panose="020B0604030504040204" pitchFamily="50" charset="-128"/>
                        </a:rPr>
                        <a:t>ID}</a:t>
                      </a:r>
                    </a:p>
                    <a:p>
                      <a:pPr marL="0" marR="0" lvl="0" indent="0" algn="l" defTabSz="609555" rtl="0" eaLnBrk="1" fontAlgn="auto" latinLnBrk="0" hangingPunct="1">
                        <a:lnSpc>
                          <a:spcPct val="100000"/>
                        </a:lnSpc>
                        <a:spcBef>
                          <a:spcPts val="0"/>
                        </a:spcBef>
                        <a:spcAft>
                          <a:spcPts val="0"/>
                        </a:spcAft>
                        <a:buClrTx/>
                        <a:buSzTx/>
                        <a:buFontTx/>
                        <a:buNone/>
                        <a:tabLst/>
                        <a:defRPr/>
                      </a:pPr>
                      <a:r>
                        <a:rPr lang="en-US" altLang="ja-JP" sz="1600" b="0" u="none" dirty="0" smtClean="0">
                          <a:solidFill>
                            <a:schemeClr val="accent2">
                              <a:lumMod val="50000"/>
                            </a:schemeClr>
                          </a:solidFill>
                          <a:latin typeface="Meiryo UI" panose="020B0604030504040204" pitchFamily="50" charset="-128"/>
                          <a:ea typeface="Meiryo UI" panose="020B0604030504040204" pitchFamily="50" charset="-128"/>
                        </a:rPr>
                        <a:t>_</a:t>
                      </a:r>
                      <a:r>
                        <a:rPr lang="en-US" altLang="ja-JP" sz="1600" b="0" u="none" dirty="0" err="1" smtClean="0">
                          <a:solidFill>
                            <a:schemeClr val="accent2">
                              <a:lumMod val="50000"/>
                            </a:schemeClr>
                          </a:solidFill>
                          <a:latin typeface="Meiryo UI" panose="020B0604030504040204" pitchFamily="50" charset="-128"/>
                          <a:ea typeface="Meiryo UI" panose="020B0604030504040204" pitchFamily="50" charset="-128"/>
                        </a:rPr>
                        <a:t>workspacesMembers</a:t>
                      </a:r>
                      <a:r>
                        <a:rPr lang="en-US" altLang="ja-JP" sz="1600" b="0" u="none" dirty="0" smtClean="0">
                          <a:solidFill>
                            <a:schemeClr val="accent2">
                              <a:lumMod val="50000"/>
                            </a:schemeClr>
                          </a:solidFill>
                          <a:latin typeface="Meiryo UI" panose="020B0604030504040204" pitchFamily="50" charset="-128"/>
                          <a:ea typeface="Meiryo UI" panose="020B0604030504040204" pitchFamily="50" charset="-128"/>
                        </a:rPr>
                        <a:t>”</a:t>
                      </a:r>
                    </a:p>
                    <a:p>
                      <a:r>
                        <a:rPr kumimoji="1" lang="ja-JP" altLang="en-US" sz="1600" dirty="0" err="1" smtClean="0">
                          <a:solidFill>
                            <a:schemeClr val="accent2">
                              <a:lumMod val="50000"/>
                            </a:schemeClr>
                          </a:solidFill>
                          <a:latin typeface="Meiryo UI" panose="020B0604030504040204" pitchFamily="50" charset="-128"/>
                          <a:ea typeface="Meiryo UI" panose="020B0604030504040204" pitchFamily="50" charset="-128"/>
                        </a:rPr>
                        <a:t>への</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ルールの追記</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　セキュリティグループ</a:t>
                      </a: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a:t>
                      </a:r>
                      <a:r>
                        <a:rPr lang="en-US" altLang="ja-JP" sz="1600" b="0" u="none"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600" b="0" u="none" dirty="0" smtClean="0">
                          <a:solidFill>
                            <a:schemeClr val="accent2">
                              <a:lumMod val="50000"/>
                            </a:schemeClr>
                          </a:solidFill>
                          <a:latin typeface="Meiryo UI" panose="020B0604030504040204" pitchFamily="50" charset="-128"/>
                          <a:ea typeface="Meiryo UI" panose="020B0604030504040204" pitchFamily="50" charset="-128"/>
                        </a:rPr>
                        <a:t>ディレクトリ</a:t>
                      </a:r>
                      <a:r>
                        <a:rPr lang="en-US" altLang="ja-JP" sz="1600" b="0" u="none" dirty="0" smtClean="0">
                          <a:solidFill>
                            <a:schemeClr val="accent2">
                              <a:lumMod val="50000"/>
                            </a:schemeClr>
                          </a:solidFill>
                          <a:latin typeface="Meiryo UI" panose="020B0604030504040204" pitchFamily="50" charset="-128"/>
                          <a:ea typeface="Meiryo UI" panose="020B0604030504040204" pitchFamily="50" charset="-128"/>
                        </a:rPr>
                        <a:t>ID}_</a:t>
                      </a:r>
                      <a:r>
                        <a:rPr lang="en-US" altLang="ja-JP" sz="1600" b="0" u="none" dirty="0" err="1" smtClean="0">
                          <a:solidFill>
                            <a:schemeClr val="accent2">
                              <a:lumMod val="50000"/>
                            </a:schemeClr>
                          </a:solidFill>
                          <a:latin typeface="Meiryo UI" panose="020B0604030504040204" pitchFamily="50" charset="-128"/>
                          <a:ea typeface="Meiryo UI" panose="020B0604030504040204" pitchFamily="50" charset="-128"/>
                        </a:rPr>
                        <a:t>workspacesMembers</a:t>
                      </a:r>
                      <a:r>
                        <a:rPr lang="en-US" altLang="ja-JP" sz="1600" b="0" u="none"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600" b="0" u="none" dirty="0" smtClean="0">
                          <a:solidFill>
                            <a:schemeClr val="accent2">
                              <a:lumMod val="50000"/>
                            </a:schemeClr>
                          </a:solidFill>
                          <a:latin typeface="Meiryo UI" panose="020B0604030504040204" pitchFamily="50" charset="-128"/>
                          <a:ea typeface="Meiryo UI" panose="020B0604030504040204" pitchFamily="50" charset="-128"/>
                        </a:rPr>
                        <a:t>に対し、</a:t>
                      </a:r>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検知修復により削除されたルールを手動で追加する</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pPr marL="0" marR="0" lvl="0" indent="0" algn="l" defTabSz="609555" rtl="0" eaLnBrk="1" fontAlgn="auto" latinLnBrk="0" hangingPunct="1">
                        <a:lnSpc>
                          <a:spcPct val="100000"/>
                        </a:lnSpc>
                        <a:spcBef>
                          <a:spcPts val="0"/>
                        </a:spcBef>
                        <a:spcAft>
                          <a:spcPts val="0"/>
                        </a:spcAft>
                        <a:buClrTx/>
                        <a:buSzTx/>
                        <a:buFontTx/>
                        <a:buNone/>
                        <a:tabLst/>
                        <a:defRPr/>
                      </a:pPr>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（検知修復されたルールは、</a:t>
                      </a:r>
                      <a:r>
                        <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rPr>
                        <a:t>No,1</a:t>
                      </a:r>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の通知メールから特定する）</a:t>
                      </a:r>
                      <a:endParaRPr kumimoji="1" lang="ja-JP" altLang="en-US" sz="1600" b="0"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72656322"/>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３</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en-US" altLang="ja-JP" sz="1600" dirty="0" err="1" smtClean="0">
                          <a:solidFill>
                            <a:schemeClr val="accent2">
                              <a:lumMod val="50000"/>
                            </a:schemeClr>
                          </a:solidFill>
                          <a:latin typeface="Meiryo UI" panose="020B0604030504040204" pitchFamily="50" charset="-128"/>
                          <a:ea typeface="Meiryo UI" panose="020B0604030504040204" pitchFamily="50" charset="-128"/>
                        </a:rPr>
                        <a:t>WorkSpaces</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の再作成</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　再度、</a:t>
                      </a:r>
                      <a:r>
                        <a:rPr kumimoji="1" lang="en-US" altLang="ja-JP" sz="1600" b="0" dirty="0" err="1" smtClean="0">
                          <a:solidFill>
                            <a:schemeClr val="accent2">
                              <a:lumMod val="50000"/>
                            </a:schemeClr>
                          </a:solidFill>
                          <a:latin typeface="Meiryo UI" panose="020B0604030504040204" pitchFamily="50" charset="-128"/>
                          <a:ea typeface="Meiryo UI" panose="020B0604030504040204" pitchFamily="50" charset="-128"/>
                        </a:rPr>
                        <a:t>WorkSpaces</a:t>
                      </a:r>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を作成する</a:t>
                      </a:r>
                      <a:endParaRPr kumimoji="1" lang="ja-JP" altLang="en-US" sz="1600" b="0"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53504371"/>
                  </a:ext>
                </a:extLst>
              </a:tr>
            </a:tbl>
          </a:graphicData>
        </a:graphic>
      </p:graphicFrame>
      <p:sp>
        <p:nvSpPr>
          <p:cNvPr id="6" name="正方形/長方形 5"/>
          <p:cNvSpPr/>
          <p:nvPr/>
        </p:nvSpPr>
        <p:spPr>
          <a:xfrm>
            <a:off x="172187" y="3243644"/>
            <a:ext cx="2989653" cy="461665"/>
          </a:xfrm>
          <a:prstGeom prst="rect">
            <a:avLst/>
          </a:prstGeom>
          <a:noFill/>
        </p:spPr>
        <p:txBody>
          <a:bodyPr wrap="square">
            <a:spAutoFit/>
          </a:bodyPr>
          <a:lstStyle/>
          <a:p>
            <a:pPr fontAlgn="base">
              <a:spcBef>
                <a:spcPct val="0"/>
              </a:spcBef>
              <a:spcAft>
                <a:spcPct val="0"/>
              </a:spcAft>
            </a:pPr>
            <a:r>
              <a:rPr lang="en-US" altLang="ja-JP" sz="24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rPr>
              <a:t>　リカバリ手順例</a:t>
            </a:r>
            <a:endParaRPr lang="ja-JP" altLang="en-US" sz="2400" dirty="0">
              <a:solidFill>
                <a:schemeClr val="accent2">
                  <a:lumMod val="50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99839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b="1" dirty="0">
                <a:latin typeface="Meiryo UI" panose="020B0604030504040204" pitchFamily="50" charset="-128"/>
                <a:ea typeface="Meiryo UI" panose="020B0604030504040204" pitchFamily="50" charset="-128"/>
              </a:rPr>
              <a:t>２</a:t>
            </a:r>
            <a:r>
              <a:rPr lang="ja-JP" altLang="en-US" sz="4000" b="1" dirty="0" smtClean="0">
                <a:latin typeface="Meiryo UI" panose="020B0604030504040204" pitchFamily="50" charset="-128"/>
                <a:ea typeface="Meiryo UI" panose="020B0604030504040204" pitchFamily="50" charset="-128"/>
              </a:rPr>
              <a:t>．</a:t>
            </a:r>
            <a:r>
              <a:rPr lang="ja-JP" altLang="en-US" sz="4000" b="1" dirty="0">
                <a:latin typeface="Meiryo UI" panose="020B0604030504040204" pitchFamily="50" charset="-128"/>
                <a:ea typeface="Meiryo UI" panose="020B0604030504040204" pitchFamily="50" charset="-128"/>
              </a:rPr>
              <a:t>「高速セットアップ</a:t>
            </a:r>
            <a:r>
              <a:rPr lang="ja-JP" altLang="en-US" sz="4000" b="1" dirty="0" smtClean="0">
                <a:latin typeface="Meiryo UI" panose="020B0604030504040204" pitchFamily="50" charset="-128"/>
                <a:ea typeface="Meiryo UI" panose="020B0604030504040204" pitchFamily="50" charset="-128"/>
              </a:rPr>
              <a:t>」</a:t>
            </a:r>
            <a:r>
              <a:rPr lang="en-US" altLang="ja-JP" sz="4000" b="1" dirty="0" smtClean="0">
                <a:latin typeface="Meiryo UI" panose="020B0604030504040204" pitchFamily="50" charset="-128"/>
                <a:ea typeface="Meiryo UI" panose="020B0604030504040204" pitchFamily="50" charset="-128"/>
              </a:rPr>
              <a:t/>
            </a:r>
            <a:br>
              <a:rPr lang="en-US" altLang="ja-JP" sz="4000" b="1" dirty="0" smtClean="0">
                <a:latin typeface="Meiryo UI" panose="020B0604030504040204" pitchFamily="50" charset="-128"/>
                <a:ea typeface="Meiryo UI" panose="020B0604030504040204" pitchFamily="50" charset="-128"/>
              </a:rPr>
            </a:br>
            <a:r>
              <a:rPr lang="ja-JP" altLang="en-US" sz="4000" b="1" dirty="0" smtClean="0">
                <a:latin typeface="Meiryo UI" panose="020B0604030504040204" pitchFamily="50" charset="-128"/>
                <a:ea typeface="Meiryo UI" panose="020B0604030504040204" pitchFamily="50" charset="-128"/>
              </a:rPr>
              <a:t>のご利用</a:t>
            </a:r>
            <a:r>
              <a:rPr lang="ja-JP" altLang="en-US" sz="4000" b="1" dirty="0">
                <a:latin typeface="Meiryo UI" panose="020B0604030504040204" pitchFamily="50" charset="-128"/>
                <a:ea typeface="Meiryo UI" panose="020B0604030504040204" pitchFamily="50" charset="-128"/>
              </a:rPr>
              <a:t>制限に</a:t>
            </a:r>
            <a:r>
              <a:rPr lang="ja-JP" altLang="en-US" sz="4000" b="1" dirty="0" smtClean="0">
                <a:latin typeface="Meiryo UI" panose="020B0604030504040204" pitchFamily="50" charset="-128"/>
                <a:ea typeface="Meiryo UI" panose="020B0604030504040204" pitchFamily="50" charset="-128"/>
              </a:rPr>
              <a:t>ついて</a:t>
            </a:r>
            <a:endParaRPr lang="ja-JP" altLang="en-US" sz="4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52951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２．「高速セットアップ</a:t>
            </a:r>
            <a:r>
              <a:rPr lang="ja-JP" altLang="en-US" dirty="0" smtClean="0"/>
              <a:t>」の</a:t>
            </a:r>
            <a:r>
              <a:rPr lang="ja-JP" altLang="en-US" dirty="0"/>
              <a:t>ご利用制限について</a:t>
            </a:r>
          </a:p>
        </p:txBody>
      </p:sp>
      <p:sp>
        <p:nvSpPr>
          <p:cNvPr id="5" name="正方形/長方形 4"/>
          <p:cNvSpPr/>
          <p:nvPr/>
        </p:nvSpPr>
        <p:spPr>
          <a:xfrm>
            <a:off x="172188" y="852504"/>
            <a:ext cx="11844000" cy="5262979"/>
          </a:xfrm>
          <a:prstGeom prst="rect">
            <a:avLst/>
          </a:prstGeom>
          <a:noFill/>
        </p:spPr>
        <p:txBody>
          <a:bodyPr wrap="square">
            <a:spAutoFit/>
          </a:bodyPr>
          <a:lstStyle/>
          <a:p>
            <a:pPr fontAlgn="base">
              <a:spcBef>
                <a:spcPct val="0"/>
              </a:spcBef>
              <a:spcAft>
                <a:spcPct val="0"/>
              </a:spcAft>
            </a:pP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概要</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「高速セットアップ」のご利用制限について</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詳細</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各リージョンでの</a:t>
            </a:r>
            <a:r>
              <a:rPr lang="en-US" altLang="ja-JP" sz="2800" dirty="0" err="1">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WorkSpaces</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の初回利用開始時、</a:t>
            </a: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開始方法を「</a:t>
            </a: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高速セットアップ</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詳細設定</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」から選択することができますが、</a:t>
            </a:r>
          </a:p>
          <a:p>
            <a:pPr fontAlgn="base">
              <a:spcBef>
                <a:spcPct val="0"/>
              </a:spcBef>
              <a:spcAft>
                <a:spcPct val="0"/>
              </a:spcAft>
            </a:pP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必ず「詳細設定」を選択してください</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。（操作イメージを次スライドに示します。）</a:t>
            </a:r>
            <a:endPar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高速セットアップ」を利用して作成した</a:t>
            </a:r>
            <a:r>
              <a:rPr lang="en-US" altLang="ja-JP" sz="2800" dirty="0" err="1">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WorkSpaces</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は</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、検知修復ルール</a:t>
            </a:r>
            <a:endParaRPr lang="en-US" altLang="ja-JP"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AWSRule_0088 </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非暗号化ボリュームを利用する</a:t>
            </a:r>
            <a:r>
              <a:rPr lang="en-US" altLang="ja-JP" sz="2800" dirty="0" err="1">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WorkSpaces</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の作成 」</a:t>
            </a: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よる</a:t>
            </a: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保護の対象外であり、上記条件に抵触していても修復処理が行われません</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800" dirty="0">
              <a:solidFill>
                <a:schemeClr val="accent2">
                  <a:lumMod val="50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16818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663737" y="2106331"/>
            <a:ext cx="10864525" cy="4128164"/>
          </a:xfrm>
          <a:prstGeom prst="rect">
            <a:avLst/>
          </a:prstGeom>
        </p:spPr>
      </p:pic>
      <p:sp>
        <p:nvSpPr>
          <p:cNvPr id="2" name="テキスト プレースホルダー 1"/>
          <p:cNvSpPr>
            <a:spLocks noGrp="1"/>
          </p:cNvSpPr>
          <p:nvPr>
            <p:ph type="body" sz="quarter" idx="10"/>
          </p:nvPr>
        </p:nvSpPr>
        <p:spPr/>
        <p:txBody>
          <a:bodyPr>
            <a:normAutofit/>
          </a:bodyPr>
          <a:lstStyle/>
          <a:p>
            <a:r>
              <a:rPr lang="ja-JP" altLang="en-US" dirty="0"/>
              <a:t>２．「高速セットアップ」のご利用制限について</a:t>
            </a:r>
            <a:endParaRPr lang="en-US" altLang="ja-JP" dirty="0"/>
          </a:p>
        </p:txBody>
      </p:sp>
      <p:sp>
        <p:nvSpPr>
          <p:cNvPr id="4" name="正方形/長方形 3"/>
          <p:cNvSpPr/>
          <p:nvPr/>
        </p:nvSpPr>
        <p:spPr>
          <a:xfrm>
            <a:off x="172188" y="718427"/>
            <a:ext cx="11844000" cy="138499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操作イメージ</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１．各リージョンで</a:t>
            </a:r>
            <a:r>
              <a:rPr lang="en-US" altLang="ja-JP"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WorkSpaces</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を初めて利用する際に下記画面が表示される</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「今すぐ始める」をクリック</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p:cNvSpPr/>
          <p:nvPr/>
        </p:nvSpPr>
        <p:spPr>
          <a:xfrm>
            <a:off x="5679830" y="3572538"/>
            <a:ext cx="905608" cy="316523"/>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四角形吹き出し 2"/>
          <p:cNvSpPr/>
          <p:nvPr/>
        </p:nvSpPr>
        <p:spPr>
          <a:xfrm>
            <a:off x="7105879" y="3704422"/>
            <a:ext cx="2688116" cy="506776"/>
          </a:xfrm>
          <a:prstGeom prst="wedgeRectCallout">
            <a:avLst>
              <a:gd name="adj1" fmla="val -72992"/>
              <a:gd name="adj2" fmla="val -46196"/>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「今すぐ始める」をクリック</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31679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２．「高速セットアップ」のご利用制限について</a:t>
            </a:r>
            <a:endParaRPr lang="en-US" altLang="ja-JP" dirty="0"/>
          </a:p>
        </p:txBody>
      </p:sp>
      <p:sp>
        <p:nvSpPr>
          <p:cNvPr id="4" name="正方形/長方形 3"/>
          <p:cNvSpPr/>
          <p:nvPr/>
        </p:nvSpPr>
        <p:spPr>
          <a:xfrm>
            <a:off x="172188" y="718427"/>
            <a:ext cx="11844000" cy="138499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２．</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「詳細設定」欄の「起動」</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をクリックする（「高速セットアップ」は選択しない）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本手順以後</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は、画面の表示に従いセットアップ</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a:t>
            </a: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行</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ってくださ</a:t>
            </a: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い</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3"/>
          <a:stretch>
            <a:fillRect/>
          </a:stretch>
        </p:blipFill>
        <p:spPr>
          <a:xfrm>
            <a:off x="704845" y="1754654"/>
            <a:ext cx="9217280" cy="4351014"/>
          </a:xfrm>
          <a:prstGeom prst="rect">
            <a:avLst/>
          </a:prstGeom>
        </p:spPr>
      </p:pic>
      <p:sp>
        <p:nvSpPr>
          <p:cNvPr id="8" name="正方形/長方形 7"/>
          <p:cNvSpPr/>
          <p:nvPr/>
        </p:nvSpPr>
        <p:spPr>
          <a:xfrm>
            <a:off x="5846884" y="4589585"/>
            <a:ext cx="1406770" cy="350175"/>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四角形吹き出し 8"/>
          <p:cNvSpPr/>
          <p:nvPr/>
        </p:nvSpPr>
        <p:spPr>
          <a:xfrm>
            <a:off x="7766666" y="4939760"/>
            <a:ext cx="2688116" cy="822062"/>
          </a:xfrm>
          <a:prstGeom prst="wedgeRectCallout">
            <a:avLst>
              <a:gd name="adj1" fmla="val -72992"/>
              <a:gd name="adj2" fmla="val -46196"/>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必ず「詳細設定」を選択</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10" name="四角形吹き出し 9"/>
          <p:cNvSpPr/>
          <p:nvPr/>
        </p:nvSpPr>
        <p:spPr>
          <a:xfrm>
            <a:off x="9210101" y="2373329"/>
            <a:ext cx="2565549" cy="808253"/>
          </a:xfrm>
          <a:prstGeom prst="wedgeRectCallout">
            <a:avLst>
              <a:gd name="adj1" fmla="val -78320"/>
              <a:gd name="adj2" fmla="val 91909"/>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solidFill>
                  <a:schemeClr val="bg1"/>
                </a:solidFill>
                <a:latin typeface="Meiryo UI" panose="020B0604030504040204" pitchFamily="50" charset="-128"/>
                <a:ea typeface="Meiryo UI" panose="020B0604030504040204" pitchFamily="50" charset="-128"/>
              </a:rPr>
              <a:t>「高速セットアップ」は</a:t>
            </a:r>
            <a:endParaRPr kumimoji="1" lang="en-US" altLang="ja-JP" b="1" dirty="0" smtClean="0">
              <a:solidFill>
                <a:schemeClr val="bg1"/>
              </a:solidFill>
              <a:latin typeface="Meiryo UI" panose="020B0604030504040204" pitchFamily="50" charset="-128"/>
              <a:ea typeface="Meiryo UI" panose="020B0604030504040204" pitchFamily="50" charset="-128"/>
            </a:endParaRPr>
          </a:p>
          <a:p>
            <a:pPr algn="ctr"/>
            <a:r>
              <a:rPr kumimoji="1" lang="ja-JP" altLang="en-US" b="1" dirty="0" smtClean="0">
                <a:solidFill>
                  <a:schemeClr val="bg1"/>
                </a:solidFill>
                <a:latin typeface="Meiryo UI" panose="020B0604030504040204" pitchFamily="50" charset="-128"/>
                <a:ea typeface="Meiryo UI" panose="020B0604030504040204" pitchFamily="50" charset="-128"/>
              </a:rPr>
              <a:t>選択しない！</a:t>
            </a:r>
            <a:endParaRPr kumimoji="1" lang="ja-JP" altLang="en-US" b="1" dirty="0">
              <a:solidFill>
                <a:schemeClr val="bg1"/>
              </a:solidFill>
              <a:latin typeface="Meiryo UI" panose="020B0604030504040204" pitchFamily="50" charset="-128"/>
              <a:ea typeface="Meiryo UI" panose="020B0604030504040204" pitchFamily="50" charset="-128"/>
            </a:endParaRPr>
          </a:p>
        </p:txBody>
      </p:sp>
      <p:sp>
        <p:nvSpPr>
          <p:cNvPr id="5" name="加算 4"/>
          <p:cNvSpPr/>
          <p:nvPr/>
        </p:nvSpPr>
        <p:spPr>
          <a:xfrm rot="2645791">
            <a:off x="7523339" y="2942669"/>
            <a:ext cx="1564395" cy="1487278"/>
          </a:xfrm>
          <a:prstGeom prst="mathPlus">
            <a:avLst>
              <a:gd name="adj1" fmla="val 13150"/>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1436371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変更</a:t>
            </a:r>
            <a:r>
              <a:rPr lang="ja-JP" altLang="en-US" dirty="0" smtClean="0"/>
              <a:t>履歴</a:t>
            </a:r>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2190281628"/>
              </p:ext>
            </p:extLst>
          </p:nvPr>
        </p:nvGraphicFramePr>
        <p:xfrm>
          <a:off x="402489" y="965850"/>
          <a:ext cx="11461264" cy="3337560"/>
        </p:xfrm>
        <a:graphic>
          <a:graphicData uri="http://schemas.openxmlformats.org/drawingml/2006/table">
            <a:tbl>
              <a:tblPr firstRow="1" bandRow="1">
                <a:tableStyleId>{21E4AEA4-8DFA-4A89-87EB-49C32662AFE0}</a:tableStyleId>
              </a:tblPr>
              <a:tblGrid>
                <a:gridCol w="547080">
                  <a:extLst>
                    <a:ext uri="{9D8B030D-6E8A-4147-A177-3AD203B41FA5}">
                      <a16:colId xmlns:a16="http://schemas.microsoft.com/office/drawing/2014/main" val="137099047"/>
                    </a:ext>
                  </a:extLst>
                </a:gridCol>
                <a:gridCol w="597877">
                  <a:extLst>
                    <a:ext uri="{9D8B030D-6E8A-4147-A177-3AD203B41FA5}">
                      <a16:colId xmlns:a16="http://schemas.microsoft.com/office/drawing/2014/main" val="1202643488"/>
                    </a:ext>
                  </a:extLst>
                </a:gridCol>
                <a:gridCol w="9179169">
                  <a:extLst>
                    <a:ext uri="{9D8B030D-6E8A-4147-A177-3AD203B41FA5}">
                      <a16:colId xmlns:a16="http://schemas.microsoft.com/office/drawing/2014/main" val="912498628"/>
                    </a:ext>
                  </a:extLst>
                </a:gridCol>
                <a:gridCol w="1137138">
                  <a:extLst>
                    <a:ext uri="{9D8B030D-6E8A-4147-A177-3AD203B41FA5}">
                      <a16:colId xmlns:a16="http://schemas.microsoft.com/office/drawing/2014/main" val="593561885"/>
                    </a:ext>
                  </a:extLst>
                </a:gridCol>
              </a:tblGrid>
              <a:tr h="370840">
                <a:tc>
                  <a:txBody>
                    <a:bodyPr/>
                    <a:lstStyle/>
                    <a:p>
                      <a:r>
                        <a:rPr kumimoji="1" lang="ja-JP" altLang="en-US" sz="1400" b="0" dirty="0" smtClean="0"/>
                        <a:t>項番</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err="1" smtClean="0"/>
                        <a:t>Ver</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t>修正内容</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t>修正日</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2781956"/>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1</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1.00</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latin typeface="Meiryo UI" panose="020B0604030504040204" pitchFamily="50" charset="-128"/>
                          <a:ea typeface="Meiryo UI" panose="020B0604030504040204" pitchFamily="50" charset="-128"/>
                        </a:rPr>
                        <a:t>初版制定</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2021/4</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66359822"/>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2</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66518605"/>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3</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90054775"/>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4</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en-US" altLang="ja-JP" sz="1400" b="0" dirty="0" smtClean="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92823814"/>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5</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74898633"/>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6</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en-US" altLang="ja-JP" sz="1400" b="0" dirty="0" smtClean="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2476848"/>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7</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smtClean="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21238426"/>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8</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en-US" altLang="ja-JP" sz="1400" b="0" dirty="0" smtClean="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89632096"/>
                  </a:ext>
                </a:extLst>
              </a:tr>
            </a:tbl>
          </a:graphicData>
        </a:graphic>
      </p:graphicFrame>
    </p:spTree>
    <p:extLst>
      <p:ext uri="{BB962C8B-B14F-4D97-AF65-F5344CB8AC3E}">
        <p14:creationId xmlns:p14="http://schemas.microsoft.com/office/powerpoint/2010/main" val="3761590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はじめ</a:t>
            </a:r>
            <a:r>
              <a:rPr lang="ja-JP" altLang="en-US" dirty="0"/>
              <a:t>に</a:t>
            </a:r>
            <a:endParaRPr lang="en-US" altLang="ja-JP" dirty="0" smtClean="0"/>
          </a:p>
        </p:txBody>
      </p:sp>
      <p:sp>
        <p:nvSpPr>
          <p:cNvPr id="4" name="正方形/長方形 3"/>
          <p:cNvSpPr/>
          <p:nvPr/>
        </p:nvSpPr>
        <p:spPr>
          <a:xfrm>
            <a:off x="172188" y="860272"/>
            <a:ext cx="11844000" cy="4832092"/>
          </a:xfrm>
          <a:prstGeom prst="rect">
            <a:avLst/>
          </a:prstGeom>
          <a:noFill/>
        </p:spPr>
        <p:txBody>
          <a:bodyPr wrap="square">
            <a:spAutoFit/>
          </a:bodyPr>
          <a:lstStyle/>
          <a:p>
            <a:pPr fontAlgn="base">
              <a:spcBef>
                <a:spcPct val="0"/>
              </a:spcBef>
              <a:spcAft>
                <a:spcPct val="0"/>
              </a:spcAft>
            </a:pP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はじめに</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本紙では、</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導入環境</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a:t>
            </a:r>
            <a:r>
              <a:rPr lang="en-US" altLang="ja-JP"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WorkSpaces</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を利用いただく際の制約事項等を記載いたしま</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す</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WorkSpaces</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をご利用の際は、必ず本紙をお読みいただいた上でご利用を開始してください。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ご利用にあたる基本的な事項（各役割で実施できる操作、および検知修復ルールの詳細）については、下記ドキュメントを参照下さい。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ガイド</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利用可能サービス・実施可能操作</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一覧」</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ガイド</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ポリシー違反検知・自動修復ルール</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一覧」</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051063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注意事項一覧</a:t>
            </a:r>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798450521"/>
              </p:ext>
            </p:extLst>
          </p:nvPr>
        </p:nvGraphicFramePr>
        <p:xfrm>
          <a:off x="205509" y="2361541"/>
          <a:ext cx="11810679" cy="3310973"/>
        </p:xfrm>
        <a:graphic>
          <a:graphicData uri="http://schemas.openxmlformats.org/drawingml/2006/table">
            <a:tbl>
              <a:tblPr firstRow="1" bandRow="1">
                <a:tableStyleId>{21E4AEA4-8DFA-4A89-87EB-49C32662AFE0}</a:tableStyleId>
              </a:tblPr>
              <a:tblGrid>
                <a:gridCol w="728612">
                  <a:extLst>
                    <a:ext uri="{9D8B030D-6E8A-4147-A177-3AD203B41FA5}">
                      <a16:colId xmlns:a16="http://schemas.microsoft.com/office/drawing/2014/main" val="664838577"/>
                    </a:ext>
                  </a:extLst>
                </a:gridCol>
                <a:gridCol w="3186187">
                  <a:extLst>
                    <a:ext uri="{9D8B030D-6E8A-4147-A177-3AD203B41FA5}">
                      <a16:colId xmlns:a16="http://schemas.microsoft.com/office/drawing/2014/main" val="1086095444"/>
                    </a:ext>
                  </a:extLst>
                </a:gridCol>
                <a:gridCol w="7895880">
                  <a:extLst>
                    <a:ext uri="{9D8B030D-6E8A-4147-A177-3AD203B41FA5}">
                      <a16:colId xmlns:a16="http://schemas.microsoft.com/office/drawing/2014/main" val="1544465941"/>
                    </a:ext>
                  </a:extLst>
                </a:gridCol>
              </a:tblGrid>
              <a:tr h="445853">
                <a:tc>
                  <a:txBody>
                    <a:bodyPr/>
                    <a:lstStyle/>
                    <a:p>
                      <a:r>
                        <a:rPr kumimoji="1" lang="en-US" altLang="ja-JP" sz="1600" dirty="0" smtClean="0">
                          <a:latin typeface="Meiryo UI" panose="020B0604030504040204" pitchFamily="50" charset="-128"/>
                          <a:ea typeface="Meiryo UI" panose="020B0604030504040204" pitchFamily="50" charset="-128"/>
                        </a:rPr>
                        <a:t>No,</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概要</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説明</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7374045"/>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１</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600" dirty="0" err="1" smtClean="0">
                          <a:solidFill>
                            <a:schemeClr val="accent2">
                              <a:lumMod val="50000"/>
                            </a:schemeClr>
                          </a:solidFill>
                          <a:latin typeface="Meiryo UI" panose="020B0604030504040204" pitchFamily="50" charset="-128"/>
                          <a:ea typeface="Meiryo UI" panose="020B0604030504040204" pitchFamily="50" charset="-128"/>
                        </a:rPr>
                        <a:t>WorkSpaces</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ご利用開始時に必要な他サービスの例外登録について</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　</a:t>
                      </a:r>
                      <a:r>
                        <a:rPr kumimoji="1" lang="en-US" altLang="ja-JP" sz="1600" b="0" dirty="0" err="1" smtClean="0">
                          <a:solidFill>
                            <a:schemeClr val="accent2">
                              <a:lumMod val="50000"/>
                            </a:schemeClr>
                          </a:solidFill>
                          <a:latin typeface="Meiryo UI" panose="020B0604030504040204" pitchFamily="50" charset="-128"/>
                          <a:ea typeface="Meiryo UI" panose="020B0604030504040204" pitchFamily="50" charset="-128"/>
                        </a:rPr>
                        <a:t>WorkSpaces</a:t>
                      </a:r>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では、</a:t>
                      </a:r>
                      <a:r>
                        <a:rPr kumimoji="1" lang="en-US" altLang="ja-JP" sz="1600" b="0" dirty="0" err="1" smtClean="0">
                          <a:solidFill>
                            <a:schemeClr val="accent2">
                              <a:lumMod val="50000"/>
                            </a:schemeClr>
                          </a:solidFill>
                          <a:latin typeface="Meiryo UI" panose="020B0604030504040204" pitchFamily="50" charset="-128"/>
                          <a:ea typeface="Meiryo UI" panose="020B0604030504040204" pitchFamily="50" charset="-128"/>
                        </a:rPr>
                        <a:t>WorkSpaces</a:t>
                      </a:r>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に対する操作を実施する際に様々な他サービスのリソースが同時に作成されます</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　作成される他サービスのリソースの中に、</a:t>
                      </a:r>
                      <a:r>
                        <a:rPr kumimoji="1" lang="ja-JP" altLang="en-US" sz="1600" b="1" u="sng" dirty="0" smtClean="0">
                          <a:solidFill>
                            <a:schemeClr val="accent4"/>
                          </a:solidFill>
                          <a:latin typeface="Meiryo UI" panose="020B0604030504040204" pitchFamily="50" charset="-128"/>
                          <a:ea typeface="Meiryo UI" panose="020B0604030504040204" pitchFamily="50" charset="-128"/>
                        </a:rPr>
                        <a:t>予め例外登録が必要となるリソース</a:t>
                      </a:r>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が存在致しますので、必要な例外登録についてご説明いたします</a:t>
                      </a:r>
                      <a:endParaRPr kumimoji="1" lang="ja-JP" altLang="en-US" sz="1600" b="0"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35272396"/>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２</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「高速セットアップ」のご利用制限について</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p>
                      <a:endParaRPr kumimoji="1" lang="en-US" altLang="ja-JP" sz="1600" dirty="0" smtClean="0">
                        <a:solidFill>
                          <a:srgbClr val="C00000"/>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　各リージョンで初めて</a:t>
                      </a:r>
                      <a:r>
                        <a:rPr kumimoji="1" lang="en-US" altLang="ja-JP" sz="1600" b="0" dirty="0" err="1" smtClean="0">
                          <a:solidFill>
                            <a:schemeClr val="accent2">
                              <a:lumMod val="50000"/>
                            </a:schemeClr>
                          </a:solidFill>
                          <a:latin typeface="Meiryo UI" panose="020B0604030504040204" pitchFamily="50" charset="-128"/>
                          <a:ea typeface="Meiryo UI" panose="020B0604030504040204" pitchFamily="50" charset="-128"/>
                        </a:rPr>
                        <a:t>WorkSpaces</a:t>
                      </a:r>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の操作をされる際、</a:t>
                      </a:r>
                      <a:r>
                        <a:rPr kumimoji="1" lang="en-US" altLang="ja-JP" sz="1600" b="0" dirty="0" err="1" smtClean="0">
                          <a:solidFill>
                            <a:schemeClr val="accent2">
                              <a:lumMod val="50000"/>
                            </a:schemeClr>
                          </a:solidFill>
                          <a:latin typeface="Meiryo UI" panose="020B0604030504040204" pitchFamily="50" charset="-128"/>
                          <a:ea typeface="Meiryo UI" panose="020B0604030504040204" pitchFamily="50" charset="-128"/>
                        </a:rPr>
                        <a:t>WorkSpaces</a:t>
                      </a:r>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の「開始方法」を以下から選択することができます</a:t>
                      </a:r>
                      <a:r>
                        <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rPr>
                        <a:t/>
                      </a:r>
                      <a:br>
                        <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rPr>
                      </a:br>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　</a:t>
                      </a:r>
                      <a:r>
                        <a:rPr kumimoji="1" lang="ja-JP" altLang="en-US" sz="1600" b="0" dirty="0" err="1" smtClean="0">
                          <a:solidFill>
                            <a:schemeClr val="accent2">
                              <a:lumMod val="50000"/>
                            </a:schemeClr>
                          </a:solidFill>
                          <a:latin typeface="Meiryo UI" panose="020B0604030504040204" pitchFamily="50" charset="-128"/>
                          <a:ea typeface="Meiryo UI" panose="020B0604030504040204" pitchFamily="50" charset="-128"/>
                        </a:rPr>
                        <a:t>ー</a:t>
                      </a:r>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　「高速セットアップ」</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　</a:t>
                      </a:r>
                      <a:r>
                        <a:rPr kumimoji="1" lang="ja-JP" altLang="en-US" sz="1600" b="0" dirty="0" err="1" smtClean="0">
                          <a:solidFill>
                            <a:schemeClr val="accent2">
                              <a:lumMod val="50000"/>
                            </a:schemeClr>
                          </a:solidFill>
                          <a:latin typeface="Meiryo UI" panose="020B0604030504040204" pitchFamily="50" charset="-128"/>
                          <a:ea typeface="Meiryo UI" panose="020B0604030504040204" pitchFamily="50" charset="-128"/>
                        </a:rPr>
                        <a:t>ー</a:t>
                      </a:r>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　「詳細設定」</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　上記のうち、</a:t>
                      </a:r>
                      <a:r>
                        <a:rPr kumimoji="1" lang="ja-JP" altLang="en-US" sz="1600" b="1" u="sng" dirty="0" smtClean="0">
                          <a:solidFill>
                            <a:schemeClr val="accent4"/>
                          </a:solidFill>
                          <a:latin typeface="Meiryo UI" panose="020B0604030504040204" pitchFamily="50" charset="-128"/>
                          <a:ea typeface="Meiryo UI" panose="020B0604030504040204" pitchFamily="50" charset="-128"/>
                        </a:rPr>
                        <a:t>「高速セットアップ」はリスクがあるためご利用を控えていただく（必ず「詳細設定」を選択いただく）</a:t>
                      </a:r>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必要がございますので、そちらの詳細についてご説明いたします</a:t>
                      </a:r>
                      <a:endParaRPr kumimoji="1" lang="ja-JP" altLang="en-US" sz="1600" b="0"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93004807"/>
                  </a:ext>
                </a:extLst>
              </a:tr>
            </a:tbl>
          </a:graphicData>
        </a:graphic>
      </p:graphicFrame>
      <p:sp>
        <p:nvSpPr>
          <p:cNvPr id="5" name="正方形/長方形 4"/>
          <p:cNvSpPr/>
          <p:nvPr/>
        </p:nvSpPr>
        <p:spPr>
          <a:xfrm>
            <a:off x="172188" y="852504"/>
            <a:ext cx="11844000" cy="1384995"/>
          </a:xfrm>
          <a:prstGeom prst="rect">
            <a:avLst/>
          </a:prstGeom>
          <a:noFill/>
        </p:spPr>
        <p:txBody>
          <a:bodyPr wrap="square">
            <a:spAutoFit/>
          </a:bodyPr>
          <a:lstStyle/>
          <a:p>
            <a:pPr fontAlgn="base">
              <a:spcBef>
                <a:spcPct val="0"/>
              </a:spcBef>
              <a:spcAft>
                <a:spcPct val="0"/>
              </a:spcAft>
            </a:pP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注意事項一覧</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WorkSpaces</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ご利用時に注意いただきたい</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事項の概要を</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以下に示します</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詳細</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は次スライド以降を参照ください。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17770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b="1" dirty="0" smtClean="0">
                <a:latin typeface="Meiryo UI" panose="020B0604030504040204" pitchFamily="50" charset="-128"/>
                <a:ea typeface="Meiryo UI" panose="020B0604030504040204" pitchFamily="50" charset="-128"/>
              </a:rPr>
              <a:t>１．</a:t>
            </a:r>
            <a:r>
              <a:rPr lang="en-US" altLang="ja-JP" sz="4000" b="1" dirty="0" err="1">
                <a:latin typeface="Meiryo UI" panose="020B0604030504040204" pitchFamily="50" charset="-128"/>
                <a:ea typeface="Meiryo UI" panose="020B0604030504040204" pitchFamily="50" charset="-128"/>
              </a:rPr>
              <a:t>WorkSpaces</a:t>
            </a:r>
            <a:r>
              <a:rPr lang="ja-JP" altLang="en-US" sz="4000" b="1" dirty="0">
                <a:latin typeface="Meiryo UI" panose="020B0604030504040204" pitchFamily="50" charset="-128"/>
                <a:ea typeface="Meiryo UI" panose="020B0604030504040204" pitchFamily="50" charset="-128"/>
              </a:rPr>
              <a:t>ご利用開始時に必要な他サービスの例外登録に</a:t>
            </a:r>
            <a:r>
              <a:rPr lang="ja-JP" altLang="en-US" sz="4000" b="1" dirty="0" smtClean="0">
                <a:latin typeface="Meiryo UI" panose="020B0604030504040204" pitchFamily="50" charset="-128"/>
                <a:ea typeface="Meiryo UI" panose="020B0604030504040204" pitchFamily="50" charset="-128"/>
              </a:rPr>
              <a:t>ついて</a:t>
            </a:r>
            <a:endParaRPr lang="ja-JP" altLang="en-US" sz="4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89137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１．</a:t>
            </a:r>
            <a:r>
              <a:rPr lang="en-US" altLang="ja-JP" dirty="0" err="1"/>
              <a:t>WorkSpaces</a:t>
            </a:r>
            <a:r>
              <a:rPr lang="ja-JP" altLang="en-US" dirty="0"/>
              <a:t>ご利用開始時に必要な他サービスの例外登録について</a:t>
            </a:r>
          </a:p>
        </p:txBody>
      </p:sp>
      <p:sp>
        <p:nvSpPr>
          <p:cNvPr id="5" name="正方形/長方形 4"/>
          <p:cNvSpPr/>
          <p:nvPr/>
        </p:nvSpPr>
        <p:spPr>
          <a:xfrm>
            <a:off x="172188" y="852504"/>
            <a:ext cx="11844000" cy="5693866"/>
          </a:xfrm>
          <a:prstGeom prst="rect">
            <a:avLst/>
          </a:prstGeom>
          <a:noFill/>
        </p:spPr>
        <p:txBody>
          <a:bodyPr wrap="square">
            <a:spAutoFit/>
          </a:bodyPr>
          <a:lstStyle/>
          <a:p>
            <a:pPr fontAlgn="base">
              <a:spcBef>
                <a:spcPct val="0"/>
              </a:spcBef>
              <a:spcAft>
                <a:spcPct val="0"/>
              </a:spcAft>
            </a:pP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概要</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dirty="0" err="1">
                <a:solidFill>
                  <a:schemeClr val="accent2">
                    <a:lumMod val="50000"/>
                  </a:schemeClr>
                </a:solidFill>
                <a:latin typeface="Meiryo UI" panose="020B0604030504040204" pitchFamily="50" charset="-128"/>
                <a:ea typeface="Meiryo UI" panose="020B0604030504040204" pitchFamily="50" charset="-128"/>
              </a:rPr>
              <a:t>WorkSpaces</a:t>
            </a:r>
            <a:r>
              <a:rPr lang="ja-JP" altLang="en-US" sz="2800" dirty="0">
                <a:solidFill>
                  <a:schemeClr val="accent2">
                    <a:lumMod val="50000"/>
                  </a:schemeClr>
                </a:solidFill>
                <a:latin typeface="Meiryo UI" panose="020B0604030504040204" pitchFamily="50" charset="-128"/>
                <a:ea typeface="Meiryo UI" panose="020B0604030504040204" pitchFamily="50" charset="-128"/>
              </a:rPr>
              <a:t>ご利用開始時に必要な他サービスの例外登録に</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ついて</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詳細</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800" dirty="0">
                <a:solidFill>
                  <a:schemeClr val="accent2">
                    <a:lumMod val="50000"/>
                  </a:schemeClr>
                </a:solidFill>
                <a:latin typeface="Meiryo UI" panose="020B0604030504040204" pitchFamily="50" charset="-128"/>
                <a:ea typeface="Meiryo UI" panose="020B0604030504040204" pitchFamily="50" charset="-128"/>
              </a:rPr>
              <a:t>・　</a:t>
            </a:r>
            <a:r>
              <a:rPr lang="en-US" altLang="ja-JP" sz="2800" dirty="0" err="1">
                <a:solidFill>
                  <a:schemeClr val="accent2">
                    <a:lumMod val="50000"/>
                  </a:schemeClr>
                </a:solidFill>
                <a:latin typeface="Meiryo UI" panose="020B0604030504040204" pitchFamily="50" charset="-128"/>
                <a:ea typeface="Meiryo UI" panose="020B0604030504040204" pitchFamily="50" charset="-128"/>
              </a:rPr>
              <a:t>WorkSpaces</a:t>
            </a:r>
            <a:r>
              <a:rPr lang="ja-JP" altLang="en-US" sz="2800" dirty="0">
                <a:solidFill>
                  <a:schemeClr val="accent2">
                    <a:lumMod val="50000"/>
                  </a:schemeClr>
                </a:solidFill>
                <a:latin typeface="Meiryo UI" panose="020B0604030504040204" pitchFamily="50" charset="-128"/>
                <a:ea typeface="Meiryo UI" panose="020B0604030504040204" pitchFamily="50" charset="-128"/>
              </a:rPr>
              <a:t>では</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a:t>
            </a:r>
            <a:r>
              <a:rPr lang="en-US" altLang="ja-JP" sz="2800" dirty="0" err="1" smtClean="0">
                <a:solidFill>
                  <a:schemeClr val="accent2">
                    <a:lumMod val="50000"/>
                  </a:schemeClr>
                </a:solidFill>
                <a:latin typeface="Meiryo UI" panose="020B0604030504040204" pitchFamily="50" charset="-128"/>
                <a:ea typeface="Meiryo UI" panose="020B0604030504040204" pitchFamily="50" charset="-128"/>
              </a:rPr>
              <a:t>WorkSpaces</a:t>
            </a:r>
            <a:r>
              <a:rPr lang="ja-JP" altLang="en-US" sz="2800" dirty="0">
                <a:solidFill>
                  <a:schemeClr val="accent2">
                    <a:lumMod val="50000"/>
                  </a:schemeClr>
                </a:solidFill>
                <a:latin typeface="Meiryo UI" panose="020B0604030504040204" pitchFamily="50" charset="-128"/>
                <a:ea typeface="Meiryo UI" panose="020B0604030504040204" pitchFamily="50" charset="-128"/>
              </a:rPr>
              <a:t>に対する操作を実施</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すると同時に、様々</a:t>
            </a:r>
            <a:r>
              <a:rPr lang="ja-JP" altLang="en-US" sz="2800" dirty="0">
                <a:solidFill>
                  <a:schemeClr val="accent2">
                    <a:lumMod val="50000"/>
                  </a:schemeClr>
                </a:solidFill>
                <a:latin typeface="Meiryo UI" panose="020B0604030504040204" pitchFamily="50" charset="-128"/>
                <a:ea typeface="Meiryo UI" panose="020B0604030504040204" pitchFamily="50" charset="-128"/>
              </a:rPr>
              <a:t>な他サービスのリソース</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が自動で作成</a:t>
            </a:r>
            <a:r>
              <a:rPr lang="ja-JP" altLang="en-US" sz="2800" dirty="0">
                <a:solidFill>
                  <a:schemeClr val="accent2">
                    <a:lumMod val="50000"/>
                  </a:schemeClr>
                </a:solidFill>
                <a:latin typeface="Meiryo UI" panose="020B0604030504040204" pitchFamily="50" charset="-128"/>
                <a:ea typeface="Meiryo UI" panose="020B0604030504040204" pitchFamily="50" charset="-128"/>
              </a:rPr>
              <a:t>されます</a:t>
            </a:r>
            <a:endParaRPr lang="en-US" altLang="ja-JP" sz="2800" dirty="0">
              <a:solidFill>
                <a:schemeClr val="accent2">
                  <a:lumMod val="50000"/>
                </a:schemeClr>
              </a:solidFill>
              <a:latin typeface="Meiryo UI" panose="020B0604030504040204" pitchFamily="50" charset="-128"/>
              <a:ea typeface="Meiryo UI" panose="020B0604030504040204" pitchFamily="50" charset="-128"/>
            </a:endParaRPr>
          </a:p>
          <a:p>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2800" dirty="0">
                <a:solidFill>
                  <a:schemeClr val="accent2">
                    <a:lumMod val="50000"/>
                  </a:schemeClr>
                </a:solidFill>
                <a:latin typeface="Meiryo UI" panose="020B0604030504040204" pitchFamily="50" charset="-128"/>
                <a:ea typeface="Meiryo UI" panose="020B0604030504040204" pitchFamily="50" charset="-128"/>
              </a:rPr>
              <a:t>　作成される他サービスのリソースの中</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に予め</a:t>
            </a:r>
            <a:r>
              <a:rPr lang="ja-JP" altLang="en-US" sz="2800" dirty="0">
                <a:solidFill>
                  <a:schemeClr val="accent2">
                    <a:lumMod val="50000"/>
                  </a:schemeClr>
                </a:solidFill>
                <a:latin typeface="Meiryo UI" panose="020B0604030504040204" pitchFamily="50" charset="-128"/>
                <a:ea typeface="Meiryo UI" panose="020B0604030504040204" pitchFamily="50" charset="-128"/>
              </a:rPr>
              <a:t>例外登録が必要となるリソース</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があるため、</a:t>
            </a:r>
            <a:r>
              <a:rPr lang="en-US" altLang="ja-JP" sz="2800" b="1" u="sng" dirty="0" err="1" smtClean="0">
                <a:solidFill>
                  <a:schemeClr val="accent4"/>
                </a:solidFill>
                <a:latin typeface="Meiryo UI" panose="020B0604030504040204" pitchFamily="50" charset="-128"/>
                <a:ea typeface="Meiryo UI" panose="020B0604030504040204" pitchFamily="50" charset="-128"/>
              </a:rPr>
              <a:t>WorkSpaces</a:t>
            </a:r>
            <a:r>
              <a:rPr lang="ja-JP" altLang="en-US" sz="2800" b="1" u="sng" dirty="0" smtClean="0">
                <a:solidFill>
                  <a:schemeClr val="accent4"/>
                </a:solidFill>
                <a:latin typeface="Meiryo UI" panose="020B0604030504040204" pitchFamily="50" charset="-128"/>
                <a:ea typeface="Meiryo UI" panose="020B0604030504040204" pitchFamily="50" charset="-128"/>
              </a:rPr>
              <a:t>の操作を開始される前に必ず当該例外登録を実施いただく必要があります</a:t>
            </a:r>
            <a:endParaRPr lang="en-US" altLang="ja-JP" sz="2800" b="1" u="sng" dirty="0" smtClean="0">
              <a:solidFill>
                <a:schemeClr val="accent4"/>
              </a:solidFill>
              <a:latin typeface="Meiryo UI" panose="020B0604030504040204" pitchFamily="50" charset="-128"/>
              <a:ea typeface="Meiryo UI" panose="020B0604030504040204" pitchFamily="50" charset="-128"/>
            </a:endParaRPr>
          </a:p>
          <a:p>
            <a:endParaRPr lang="en-US" altLang="ja-JP" sz="2800" dirty="0">
              <a:solidFill>
                <a:schemeClr val="accent2">
                  <a:lumMod val="50000"/>
                </a:schemeClr>
              </a:solidFill>
              <a:latin typeface="Meiryo UI" panose="020B0604030504040204" pitchFamily="50" charset="-128"/>
              <a:ea typeface="Meiryo UI" panose="020B0604030504040204" pitchFamily="50" charset="-128"/>
            </a:endParaRPr>
          </a:p>
          <a:p>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　必要</a:t>
            </a:r>
            <a:r>
              <a:rPr lang="ja-JP" altLang="en-US" sz="2800" dirty="0">
                <a:solidFill>
                  <a:schemeClr val="accent2">
                    <a:lumMod val="50000"/>
                  </a:schemeClr>
                </a:solidFill>
                <a:latin typeface="Meiryo UI" panose="020B0604030504040204" pitchFamily="50" charset="-128"/>
                <a:ea typeface="Meiryo UI" panose="020B0604030504040204" pitchFamily="50" charset="-128"/>
              </a:rPr>
              <a:t>な例外</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登録の詳細を次スライド以降でご説明いたします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endParaRPr>
          </a:p>
          <a:p>
            <a:endParaRPr lang="en-US" altLang="ja-JP" sz="2800" dirty="0">
              <a:solidFill>
                <a:schemeClr val="accent2">
                  <a:lumMod val="50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04530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１．</a:t>
            </a:r>
            <a:r>
              <a:rPr lang="en-US" altLang="ja-JP" dirty="0" err="1"/>
              <a:t>WorkSpaces</a:t>
            </a:r>
            <a:r>
              <a:rPr lang="ja-JP" altLang="en-US" dirty="0"/>
              <a:t>ご利用開始時に必要な他サービスの例外登録について</a:t>
            </a:r>
          </a:p>
        </p:txBody>
      </p:sp>
      <p:sp>
        <p:nvSpPr>
          <p:cNvPr id="5" name="正方形/長方形 4"/>
          <p:cNvSpPr/>
          <p:nvPr/>
        </p:nvSpPr>
        <p:spPr>
          <a:xfrm>
            <a:off x="172188" y="852504"/>
            <a:ext cx="11844000" cy="3970318"/>
          </a:xfrm>
          <a:prstGeom prst="rect">
            <a:avLst/>
          </a:prstGeom>
          <a:noFill/>
        </p:spPr>
        <p:txBody>
          <a:bodyPr wrap="square">
            <a:spAutoFit/>
          </a:bodyPr>
          <a:lstStyle/>
          <a:p>
            <a:pPr fontAlgn="base">
              <a:spcBef>
                <a:spcPct val="0"/>
              </a:spcBef>
              <a:spcAft>
                <a:spcPct val="0"/>
              </a:spcAft>
            </a:pP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例外登録手順</a:t>
            </a:r>
            <a:endParaRPr lang="en-US" altLang="ja-JP" sz="2800" i="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本手順では</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ポータルから例外の申請・承認を実施します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ポータルの操作方法の詳細は、</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AWS_</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ガイド</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_A-gate</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の使い方</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_A-gate</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ポータル編」を参照ください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１）</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ポータルにログイン</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し、</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画面左のメニューの「</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例外登録」－「例外申請（登録・変更・削除）</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」を選択し、</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「例外申請」画面を開く</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2800" b="1" dirty="0">
              <a:solidFill>
                <a:srgbClr val="2500C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998311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１．</a:t>
            </a:r>
            <a:r>
              <a:rPr lang="en-US" altLang="ja-JP" dirty="0" err="1"/>
              <a:t>WorkSpaces</a:t>
            </a:r>
            <a:r>
              <a:rPr lang="ja-JP" altLang="en-US" dirty="0"/>
              <a:t>ご利用開始時に必要な他サービスの例外登録について</a:t>
            </a:r>
          </a:p>
        </p:txBody>
      </p:sp>
      <p:sp>
        <p:nvSpPr>
          <p:cNvPr id="5" name="正方形/長方形 4"/>
          <p:cNvSpPr/>
          <p:nvPr/>
        </p:nvSpPr>
        <p:spPr>
          <a:xfrm>
            <a:off x="172188" y="852504"/>
            <a:ext cx="11844000" cy="3108543"/>
          </a:xfrm>
          <a:prstGeom prst="rect">
            <a:avLst/>
          </a:prstGeom>
          <a:noFill/>
        </p:spPr>
        <p:txBody>
          <a:bodyPr wrap="square">
            <a:spAutoFit/>
          </a:bodyPr>
          <a:lstStyle/>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（２）以下の例外登録を申請</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し、承認</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する</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クラウド種別</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アカウント</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WorkSpaces</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のリソースを作成するアカウント</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p>
          <a:p>
            <a:pPr fontAlgn="base">
              <a:spcBef>
                <a:spcPct val="0"/>
              </a:spcBef>
              <a:spcAft>
                <a:spcPct val="0"/>
              </a:spcAft>
            </a:pP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検知修復ルール</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VPC</a:t>
            </a:r>
            <a:r>
              <a:rPr lang="en-US" altLang="ja-JP"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t>
            </a: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セキュリティグループのルール</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設定</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検知</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修復有効化</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無効化の</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範囲</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特定のリソース</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例外登録内容</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以下２つのルールを登録する</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正方形/長方形 3"/>
          <p:cNvSpPr/>
          <p:nvPr/>
        </p:nvSpPr>
        <p:spPr>
          <a:xfrm>
            <a:off x="419100" y="3518211"/>
            <a:ext cx="11341100" cy="2832100"/>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6" name="図 5"/>
          <p:cNvPicPr>
            <a:picLocks noChangeAspect="1"/>
          </p:cNvPicPr>
          <p:nvPr/>
        </p:nvPicPr>
        <p:blipFill>
          <a:blip r:embed="rId3"/>
          <a:stretch>
            <a:fillRect/>
          </a:stretch>
        </p:blipFill>
        <p:spPr>
          <a:xfrm>
            <a:off x="1063256" y="3865987"/>
            <a:ext cx="10061864" cy="2130136"/>
          </a:xfrm>
          <a:prstGeom prst="rect">
            <a:avLst/>
          </a:prstGeom>
        </p:spPr>
      </p:pic>
      <p:sp>
        <p:nvSpPr>
          <p:cNvPr id="7" name="正方形/長方形 6"/>
          <p:cNvSpPr/>
          <p:nvPr/>
        </p:nvSpPr>
        <p:spPr>
          <a:xfrm>
            <a:off x="1168400" y="4483869"/>
            <a:ext cx="9817100" cy="336225"/>
          </a:xfrm>
          <a:prstGeom prst="rect">
            <a:avLst/>
          </a:prstGeom>
          <a:noFill/>
          <a:ln w="66675">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p:nvSpPr>
        <p:spPr>
          <a:xfrm>
            <a:off x="1168400" y="4987877"/>
            <a:ext cx="9817100" cy="336225"/>
          </a:xfrm>
          <a:prstGeom prst="rect">
            <a:avLst/>
          </a:prstGeom>
          <a:noFill/>
          <a:ln w="66675">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p:nvSpPr>
        <p:spPr>
          <a:xfrm>
            <a:off x="645606" y="4454361"/>
            <a:ext cx="396000" cy="396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latin typeface="Meiryo UI" panose="020B0604030504040204" pitchFamily="50" charset="-128"/>
                <a:ea typeface="Meiryo UI" panose="020B0604030504040204" pitchFamily="50" charset="-128"/>
              </a:rPr>
              <a:t>１</a:t>
            </a:r>
            <a:endParaRPr kumimoji="1" lang="ja-JP" altLang="en-US" b="1" dirty="0">
              <a:latin typeface="Meiryo UI" panose="020B0604030504040204" pitchFamily="50" charset="-128"/>
              <a:ea typeface="Meiryo UI" panose="020B0604030504040204" pitchFamily="50" charset="-128"/>
            </a:endParaRPr>
          </a:p>
        </p:txBody>
      </p:sp>
      <p:sp>
        <p:nvSpPr>
          <p:cNvPr id="10" name="正方形/長方形 9"/>
          <p:cNvSpPr/>
          <p:nvPr/>
        </p:nvSpPr>
        <p:spPr>
          <a:xfrm>
            <a:off x="645606" y="4957989"/>
            <a:ext cx="396000" cy="396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latin typeface="Meiryo UI" panose="020B0604030504040204" pitchFamily="50" charset="-128"/>
                <a:ea typeface="Meiryo UI" panose="020B0604030504040204" pitchFamily="50" charset="-128"/>
              </a:rPr>
              <a:t>２</a:t>
            </a:r>
            <a:endParaRPr kumimoji="1" lang="ja-JP" altLang="en-US"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27027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１．</a:t>
            </a:r>
            <a:r>
              <a:rPr lang="en-US" altLang="ja-JP" dirty="0" err="1"/>
              <a:t>WorkSpaces</a:t>
            </a:r>
            <a:r>
              <a:rPr lang="ja-JP" altLang="en-US" dirty="0"/>
              <a:t>ご利用開始時に必要な他サービスの例外登録について</a:t>
            </a:r>
          </a:p>
        </p:txBody>
      </p:sp>
      <p:sp>
        <p:nvSpPr>
          <p:cNvPr id="5" name="正方形/長方形 4"/>
          <p:cNvSpPr/>
          <p:nvPr/>
        </p:nvSpPr>
        <p:spPr>
          <a:xfrm>
            <a:off x="172188" y="852504"/>
            <a:ext cx="11844000" cy="5570756"/>
          </a:xfrm>
          <a:prstGeom prst="rect">
            <a:avLst/>
          </a:prstGeom>
          <a:noFill/>
        </p:spPr>
        <p:txBody>
          <a:bodyPr wrap="square">
            <a:spAutoFit/>
          </a:bodyPr>
          <a:lstStyle/>
          <a:p>
            <a:pPr fontAlgn="base">
              <a:spcBef>
                <a:spcPct val="0"/>
              </a:spcBef>
              <a:spcAft>
                <a:spcPct val="0"/>
              </a:spcAft>
            </a:pPr>
            <a:r>
              <a:rPr lang="en-US" altLang="ja-JP" sz="32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32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　補足</a:t>
            </a:r>
            <a:endParaRPr lang="en-US" altLang="ja-JP" sz="32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3200" b="1" u="sng" dirty="0" err="1"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WorkSpaces</a:t>
            </a:r>
            <a:r>
              <a:rPr lang="ja-JP" altLang="en-US" sz="32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をご利用されるのが東京リージョンのみの場合、</a:t>
            </a:r>
            <a:endParaRPr lang="en-US" altLang="ja-JP" sz="32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32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以下</a:t>
            </a:r>
            <a:r>
              <a:rPr lang="ja-JP" altLang="en-US" sz="32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の例外でも代替可能です</a:t>
            </a:r>
            <a:endParaRPr lang="en-US" altLang="ja-JP" sz="32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32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（東京リージョン以外でご利用される場合は、前スライドの例外登録を行ってください。）</a:t>
            </a:r>
            <a:endParaRPr lang="en-US" altLang="ja-JP" sz="32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172188" y="3738925"/>
            <a:ext cx="11844000" cy="2246769"/>
          </a:xfrm>
          <a:prstGeom prst="rect">
            <a:avLst/>
          </a:prstGeom>
          <a:noFill/>
        </p:spPr>
        <p:txBody>
          <a:bodyPr wrap="square">
            <a:spAutoFit/>
          </a:bodyPr>
          <a:lstStyle/>
          <a:p>
            <a:pPr fontAlgn="base">
              <a:spcBef>
                <a:spcPct val="0"/>
              </a:spcBef>
              <a:spcAft>
                <a:spcPct val="0"/>
              </a:spcAft>
            </a:pP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クラウド種別</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アカウント</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err="1">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WorkSpaces</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のリソースを作成するアカウント</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p>
          <a:p>
            <a:pPr fontAlgn="base">
              <a:spcBef>
                <a:spcPct val="0"/>
              </a:spcBef>
              <a:spcAft>
                <a:spcPct val="0"/>
              </a:spcAft>
            </a:pP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検知修復ルール</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VPC_</a:t>
            </a: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セキュリティグループのルール設定</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検知修復有効化</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無効化の範囲</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アカウント全体</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例外登録内容</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無効</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」とする</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144367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１．</a:t>
            </a:r>
            <a:r>
              <a:rPr lang="en-US" altLang="ja-JP" dirty="0" err="1"/>
              <a:t>WorkSpaces</a:t>
            </a:r>
            <a:r>
              <a:rPr lang="ja-JP" altLang="en-US" dirty="0"/>
              <a:t>ご利用開始時に必要な他サービスの例外登録について</a:t>
            </a:r>
          </a:p>
        </p:txBody>
      </p:sp>
      <p:sp>
        <p:nvSpPr>
          <p:cNvPr id="5" name="正方形/長方形 4"/>
          <p:cNvSpPr/>
          <p:nvPr/>
        </p:nvSpPr>
        <p:spPr>
          <a:xfrm>
            <a:off x="172188" y="852504"/>
            <a:ext cx="11844000" cy="3539430"/>
          </a:xfrm>
          <a:prstGeom prst="rect">
            <a:avLst/>
          </a:prstGeom>
          <a:noFill/>
        </p:spPr>
        <p:txBody>
          <a:bodyPr wrap="square">
            <a:spAutoFit/>
          </a:bodyPr>
          <a:lstStyle/>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例外登録をする前に利用を開始してしまった場合の対処方法例</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発生する問題</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例外登録をせずに</a:t>
            </a:r>
            <a:r>
              <a:rPr lang="en-US" altLang="ja-JP"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WorkSpaces</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の利用を開始してしまうと、</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以下のセキュリティグループに対し検知修復が行われ、</a:t>
            </a:r>
            <a:endPar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b="1" u="sng" dirty="0" err="1"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WorkSpaces</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が正常にご利用いただけない状態</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となります（</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2021/4</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現在）</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15" name="表 14"/>
          <p:cNvGraphicFramePr>
            <a:graphicFrameLocks noGrp="1"/>
          </p:cNvGraphicFramePr>
          <p:nvPr>
            <p:extLst>
              <p:ext uri="{D42A27DB-BD31-4B8C-83A1-F6EECF244321}">
                <p14:modId xmlns:p14="http://schemas.microsoft.com/office/powerpoint/2010/main" val="2054622493"/>
              </p:ext>
            </p:extLst>
          </p:nvPr>
        </p:nvGraphicFramePr>
        <p:xfrm>
          <a:off x="172188" y="3643079"/>
          <a:ext cx="11810679" cy="2091773"/>
        </p:xfrm>
        <a:graphic>
          <a:graphicData uri="http://schemas.openxmlformats.org/drawingml/2006/table">
            <a:tbl>
              <a:tblPr firstRow="1" bandRow="1">
                <a:tableStyleId>{21E4AEA4-8DFA-4A89-87EB-49C32662AFE0}</a:tableStyleId>
              </a:tblPr>
              <a:tblGrid>
                <a:gridCol w="576959">
                  <a:extLst>
                    <a:ext uri="{9D8B030D-6E8A-4147-A177-3AD203B41FA5}">
                      <a16:colId xmlns:a16="http://schemas.microsoft.com/office/drawing/2014/main" val="664838577"/>
                    </a:ext>
                  </a:extLst>
                </a:gridCol>
                <a:gridCol w="4098275">
                  <a:extLst>
                    <a:ext uri="{9D8B030D-6E8A-4147-A177-3AD203B41FA5}">
                      <a16:colId xmlns:a16="http://schemas.microsoft.com/office/drawing/2014/main" val="1086095444"/>
                    </a:ext>
                  </a:extLst>
                </a:gridCol>
                <a:gridCol w="7135445">
                  <a:extLst>
                    <a:ext uri="{9D8B030D-6E8A-4147-A177-3AD203B41FA5}">
                      <a16:colId xmlns:a16="http://schemas.microsoft.com/office/drawing/2014/main" val="1544465941"/>
                    </a:ext>
                  </a:extLst>
                </a:gridCol>
              </a:tblGrid>
              <a:tr h="445853">
                <a:tc>
                  <a:txBody>
                    <a:bodyPr/>
                    <a:lstStyle/>
                    <a:p>
                      <a:r>
                        <a:rPr kumimoji="1" lang="en-US" altLang="ja-JP" sz="1600" dirty="0" smtClean="0">
                          <a:latin typeface="Meiryo UI" panose="020B0604030504040204" pitchFamily="50" charset="-128"/>
                          <a:ea typeface="Meiryo UI" panose="020B0604030504040204" pitchFamily="50" charset="-128"/>
                        </a:rPr>
                        <a:t>No,</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セキュリティグループ名</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作成されるタイミング</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7374045"/>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１</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600" b="1" u="sng" dirty="0" smtClean="0">
                          <a:solidFill>
                            <a:schemeClr val="accent2">
                              <a:lumMod val="50000"/>
                            </a:schemeClr>
                          </a:solidFill>
                          <a:latin typeface="Meiryo UI" panose="020B0604030504040204" pitchFamily="50" charset="-128"/>
                          <a:ea typeface="Meiryo UI" panose="020B0604030504040204" pitchFamily="50" charset="-128"/>
                        </a:rPr>
                        <a:t>{</a:t>
                      </a:r>
                      <a:r>
                        <a:rPr kumimoji="1" lang="ja-JP" altLang="en-US" sz="1600" b="1" u="sng" dirty="0" smtClean="0">
                          <a:solidFill>
                            <a:schemeClr val="accent2">
                              <a:lumMod val="50000"/>
                            </a:schemeClr>
                          </a:solidFill>
                          <a:latin typeface="Meiryo UI" panose="020B0604030504040204" pitchFamily="50" charset="-128"/>
                          <a:ea typeface="Meiryo UI" panose="020B0604030504040204" pitchFamily="50" charset="-128"/>
                        </a:rPr>
                        <a:t>ディレクトリ</a:t>
                      </a:r>
                      <a:r>
                        <a:rPr kumimoji="1" lang="en-US" altLang="ja-JP" sz="1600" b="1" u="sng" dirty="0" smtClean="0">
                          <a:solidFill>
                            <a:schemeClr val="accent2">
                              <a:lumMod val="50000"/>
                            </a:schemeClr>
                          </a:solidFill>
                          <a:latin typeface="Meiryo UI" panose="020B0604030504040204" pitchFamily="50" charset="-128"/>
                          <a:ea typeface="Meiryo UI" panose="020B0604030504040204" pitchFamily="50" charset="-128"/>
                        </a:rPr>
                        <a:t>ID}_controllers</a:t>
                      </a:r>
                      <a:endParaRPr kumimoji="1" lang="en-US" altLang="ja-JP" sz="1600" b="1" u="sng" dirty="0" smtClean="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　</a:t>
                      </a:r>
                      <a:r>
                        <a:rPr kumimoji="1" lang="ja-JP" altLang="en-US" sz="1600" b="1" u="sng" dirty="0" smtClean="0">
                          <a:solidFill>
                            <a:schemeClr val="accent2">
                              <a:lumMod val="50000"/>
                            </a:schemeClr>
                          </a:solidFill>
                          <a:latin typeface="Meiryo UI" panose="020B0604030504040204" pitchFamily="50" charset="-128"/>
                          <a:ea typeface="Meiryo UI" panose="020B0604030504040204" pitchFamily="50" charset="-128"/>
                        </a:rPr>
                        <a:t>ディレクトリを作成したタイミング</a:t>
                      </a:r>
                      <a:endParaRPr kumimoji="1" lang="en-US" altLang="ja-JP" sz="1600" b="1" u="sng"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a:t>
                      </a:r>
                      <a:r>
                        <a:rPr kumimoji="1" lang="en-US" altLang="ja-JP" sz="1600" b="0" dirty="0" err="1" smtClean="0">
                          <a:solidFill>
                            <a:schemeClr val="accent2">
                              <a:lumMod val="50000"/>
                            </a:schemeClr>
                          </a:solidFill>
                          <a:latin typeface="Meiryo UI" panose="020B0604030504040204" pitchFamily="50" charset="-128"/>
                          <a:ea typeface="Meiryo UI" panose="020B0604030504040204" pitchFamily="50" charset="-128"/>
                        </a:rPr>
                        <a:t>WorkSpaces</a:t>
                      </a:r>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の画面から作成した場合、</a:t>
                      </a:r>
                      <a:r>
                        <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rPr>
                        <a:t>AWS Directory</a:t>
                      </a:r>
                      <a:r>
                        <a:rPr kumimoji="1" lang="en-US" altLang="ja-JP" sz="1600" b="0" baseline="0" dirty="0" smtClean="0">
                          <a:solidFill>
                            <a:schemeClr val="accent2">
                              <a:lumMod val="50000"/>
                            </a:schemeClr>
                          </a:solidFill>
                          <a:latin typeface="Meiryo UI" panose="020B0604030504040204" pitchFamily="50" charset="-128"/>
                          <a:ea typeface="Meiryo UI" panose="020B0604030504040204" pitchFamily="50" charset="-128"/>
                        </a:rPr>
                        <a:t> Service</a:t>
                      </a:r>
                      <a:r>
                        <a:rPr kumimoji="1" lang="ja-JP" altLang="en-US" sz="1600" b="0" baseline="0" dirty="0" smtClean="0">
                          <a:solidFill>
                            <a:schemeClr val="accent2">
                              <a:lumMod val="50000"/>
                            </a:schemeClr>
                          </a:solidFill>
                          <a:latin typeface="Meiryo UI" panose="020B0604030504040204" pitchFamily="50" charset="-128"/>
                          <a:ea typeface="Meiryo UI" panose="020B0604030504040204" pitchFamily="50" charset="-128"/>
                        </a:rPr>
                        <a:t>の画面から作成した場合の何れの場合でも、本セキュリティグループが自動作成されます</a:t>
                      </a:r>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a:t>
                      </a:r>
                      <a:endParaRPr kumimoji="1" lang="ja-JP" altLang="en-US" sz="1600" b="0"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35272396"/>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２</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en-US" altLang="ja-JP" sz="1600" b="1" u="sng" dirty="0" smtClean="0">
                          <a:solidFill>
                            <a:schemeClr val="accent2">
                              <a:lumMod val="50000"/>
                            </a:schemeClr>
                          </a:solidFill>
                          <a:latin typeface="Meiryo UI" panose="020B0604030504040204" pitchFamily="50" charset="-128"/>
                          <a:ea typeface="Meiryo UI" panose="020B0604030504040204" pitchFamily="50" charset="-128"/>
                        </a:rPr>
                        <a:t>{</a:t>
                      </a:r>
                      <a:r>
                        <a:rPr kumimoji="1" lang="ja-JP" altLang="en-US" sz="1600" b="1" u="sng" dirty="0" smtClean="0">
                          <a:solidFill>
                            <a:schemeClr val="accent2">
                              <a:lumMod val="50000"/>
                            </a:schemeClr>
                          </a:solidFill>
                          <a:latin typeface="Meiryo UI" panose="020B0604030504040204" pitchFamily="50" charset="-128"/>
                          <a:ea typeface="Meiryo UI" panose="020B0604030504040204" pitchFamily="50" charset="-128"/>
                        </a:rPr>
                        <a:t>ディレクトリ</a:t>
                      </a:r>
                      <a:r>
                        <a:rPr kumimoji="1" lang="en-US" altLang="ja-JP" sz="1600" b="1" u="sng" dirty="0" smtClean="0">
                          <a:solidFill>
                            <a:schemeClr val="accent2">
                              <a:lumMod val="50000"/>
                            </a:schemeClr>
                          </a:solidFill>
                          <a:latin typeface="Meiryo UI" panose="020B0604030504040204" pitchFamily="50" charset="-128"/>
                          <a:ea typeface="Meiryo UI" panose="020B0604030504040204" pitchFamily="50" charset="-128"/>
                        </a:rPr>
                        <a:t>ID} _</a:t>
                      </a:r>
                      <a:r>
                        <a:rPr kumimoji="1" lang="en-US" altLang="ja-JP" sz="1600" b="1" u="sng" dirty="0" err="1" smtClean="0">
                          <a:solidFill>
                            <a:schemeClr val="accent2">
                              <a:lumMod val="50000"/>
                            </a:schemeClr>
                          </a:solidFill>
                          <a:latin typeface="Meiryo UI" panose="020B0604030504040204" pitchFamily="50" charset="-128"/>
                          <a:ea typeface="Meiryo UI" panose="020B0604030504040204" pitchFamily="50" charset="-128"/>
                        </a:rPr>
                        <a:t>workspacesMembers</a:t>
                      </a:r>
                      <a:endParaRPr kumimoji="1" lang="en-US" altLang="ja-JP" sz="1600" b="1" u="sng" dirty="0" smtClean="0">
                        <a:solidFill>
                          <a:srgbClr val="C00000"/>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　</a:t>
                      </a:r>
                      <a:r>
                        <a:rPr kumimoji="1" lang="ja-JP" altLang="en-US" sz="1600" b="1" u="sng" dirty="0" smtClean="0">
                          <a:solidFill>
                            <a:schemeClr val="accent2">
                              <a:lumMod val="50000"/>
                            </a:schemeClr>
                          </a:solidFill>
                          <a:latin typeface="Meiryo UI" panose="020B0604030504040204" pitchFamily="50" charset="-128"/>
                          <a:ea typeface="Meiryo UI" panose="020B0604030504040204" pitchFamily="50" charset="-128"/>
                        </a:rPr>
                        <a:t>ディレクトリを</a:t>
                      </a:r>
                      <a:r>
                        <a:rPr kumimoji="1" lang="en-US" altLang="ja-JP" sz="1600" b="1" u="sng" dirty="0" err="1" smtClean="0">
                          <a:solidFill>
                            <a:schemeClr val="accent2">
                              <a:lumMod val="50000"/>
                            </a:schemeClr>
                          </a:solidFill>
                          <a:latin typeface="Meiryo UI" panose="020B0604030504040204" pitchFamily="50" charset="-128"/>
                          <a:ea typeface="Meiryo UI" panose="020B0604030504040204" pitchFamily="50" charset="-128"/>
                        </a:rPr>
                        <a:t>WorkSpaces</a:t>
                      </a:r>
                      <a:r>
                        <a:rPr kumimoji="1" lang="ja-JP" altLang="en-US" sz="1600" b="1" u="sng" dirty="0" err="1" smtClean="0">
                          <a:solidFill>
                            <a:schemeClr val="accent2">
                              <a:lumMod val="50000"/>
                            </a:schemeClr>
                          </a:solidFill>
                          <a:latin typeface="Meiryo UI" panose="020B0604030504040204" pitchFamily="50" charset="-128"/>
                          <a:ea typeface="Meiryo UI" panose="020B0604030504040204" pitchFamily="50" charset="-128"/>
                        </a:rPr>
                        <a:t>に登</a:t>
                      </a:r>
                      <a:r>
                        <a:rPr kumimoji="1" lang="ja-JP" altLang="en-US" sz="1600" b="1" u="sng" dirty="0" smtClean="0">
                          <a:solidFill>
                            <a:schemeClr val="accent2">
                              <a:lumMod val="50000"/>
                            </a:schemeClr>
                          </a:solidFill>
                          <a:latin typeface="Meiryo UI" panose="020B0604030504040204" pitchFamily="50" charset="-128"/>
                          <a:ea typeface="Meiryo UI" panose="020B0604030504040204" pitchFamily="50" charset="-128"/>
                        </a:rPr>
                        <a:t>録したタイミング</a:t>
                      </a:r>
                      <a:endParaRPr kumimoji="1" lang="en-US" altLang="ja-JP" sz="1600" b="1" u="sng" dirty="0" smtClean="0">
                        <a:solidFill>
                          <a:schemeClr val="accent2">
                            <a:lumMod val="50000"/>
                          </a:schemeClr>
                        </a:solidFill>
                        <a:latin typeface="Meiryo UI" panose="020B0604030504040204" pitchFamily="50" charset="-128"/>
                        <a:ea typeface="Meiryo UI" panose="020B0604030504040204" pitchFamily="50" charset="-128"/>
                      </a:endParaRPr>
                    </a:p>
                    <a:p>
                      <a:endParaRPr kumimoji="1" lang="en-US" altLang="ja-JP" sz="1600" b="1" u="sng" dirty="0" smtClean="0">
                        <a:solidFill>
                          <a:schemeClr val="accent2">
                            <a:lumMod val="50000"/>
                          </a:schemeClr>
                        </a:solidFill>
                        <a:latin typeface="Meiryo UI" panose="020B0604030504040204" pitchFamily="50" charset="-128"/>
                        <a:ea typeface="Meiryo UI" panose="020B0604030504040204" pitchFamily="50" charset="-128"/>
                      </a:endParaRPr>
                    </a:p>
                    <a:p>
                      <a:endParaRPr kumimoji="1" lang="ja-JP" altLang="en-US" sz="1600" b="1" u="sng"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93004807"/>
                  </a:ext>
                </a:extLst>
              </a:tr>
            </a:tbl>
          </a:graphicData>
        </a:graphic>
      </p:graphicFrame>
    </p:spTree>
    <p:extLst>
      <p:ext uri="{BB962C8B-B14F-4D97-AF65-F5344CB8AC3E}">
        <p14:creationId xmlns:p14="http://schemas.microsoft.com/office/powerpoint/2010/main" val="5664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2">
      <a:majorFont>
        <a:latin typeface="HGPｺﾞｼｯｸE"/>
        <a:ea typeface="HGPｺﾞｼｯｸE"/>
        <a:cs typeface=""/>
      </a:majorFont>
      <a:minorFont>
        <a:latin typeface="HGPｺﾞｼｯｸE"/>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lumMod val="75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20" id="{9071B18C-AB37-F449-AA4F-DC3EE43039E6}" vid="{7FA1D19E-BDD0-904D-BFB1-053B342FA9C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Presentation_Template_169_JP</Template>
  <TotalTime>8901</TotalTime>
  <Words>1570</Words>
  <Application>Microsoft Office PowerPoint</Application>
  <PresentationFormat>ワイド画面</PresentationFormat>
  <Paragraphs>182</Paragraphs>
  <Slides>16</Slides>
  <Notes>13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16</vt:i4>
      </vt:variant>
    </vt:vector>
  </HeadingPairs>
  <TitlesOfParts>
    <vt:vector size="25" baseType="lpstr">
      <vt:lpstr>HGPｺﾞｼｯｸE</vt:lpstr>
      <vt:lpstr>HGPｺﾞｼｯｸE</vt:lpstr>
      <vt:lpstr>HGP創英角ｺﾞｼｯｸUB</vt:lpstr>
      <vt:lpstr>Meiryo UI</vt:lpstr>
      <vt:lpstr>MS PGothic</vt:lpstr>
      <vt:lpstr>游ゴシック</vt:lpstr>
      <vt:lpstr>Arial</vt:lpstr>
      <vt:lpstr>Wingdings</vt:lpstr>
      <vt:lpstr>プレゼンテーションテンプレート2017</vt:lpstr>
      <vt:lpstr>A-gateの使い方 （WorkSpaces編）</vt:lpstr>
      <vt:lpstr>PowerPoint プレゼンテーション</vt:lpstr>
      <vt:lpstr>PowerPoint プレゼンテーション</vt:lpstr>
      <vt:lpstr>１．WorkSpacesご利用開始時に必要な他サービスの例外登録について</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２．「高速セットアップ」 のご利用制限について</vt:lpstr>
      <vt:lpstr>PowerPoint プレゼンテーション</vt:lpstr>
      <vt:lpstr>PowerPoint プレゼンテーション</vt:lpstr>
      <vt:lpstr>PowerPoint プレゼンテーション</vt:lpstr>
      <vt:lpstr>PowerPoint プレゼンテーション</vt:lpstr>
    </vt:vector>
  </TitlesOfParts>
  <Company>NTTDATA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パブリッククラウド活用バイブル</dc:title>
  <dc:creator>山中 崇広</dc:creator>
  <cp:lastModifiedBy>山中 崇広</cp:lastModifiedBy>
  <cp:revision>668</cp:revision>
  <dcterms:created xsi:type="dcterms:W3CDTF">2018-07-31T01:26:43Z</dcterms:created>
  <dcterms:modified xsi:type="dcterms:W3CDTF">2021-04-27T11:43:43Z</dcterms:modified>
</cp:coreProperties>
</file>