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326" r:id="rId2"/>
    <p:sldId id="357" r:id="rId3"/>
    <p:sldId id="441" r:id="rId4"/>
    <p:sldId id="434" r:id="rId5"/>
    <p:sldId id="435" r:id="rId6"/>
    <p:sldId id="436" r:id="rId7"/>
    <p:sldId id="437" r:id="rId8"/>
    <p:sldId id="438" r:id="rId9"/>
    <p:sldId id="439" r:id="rId10"/>
    <p:sldId id="440" r:id="rId11"/>
    <p:sldId id="442" r:id="rId12"/>
    <p:sldId id="443" r:id="rId13"/>
    <p:sldId id="444" r:id="rId14"/>
    <p:sldId id="445" r:id="rId15"/>
    <p:sldId id="446" r:id="rId16"/>
    <p:sldId id="447" r:id="rId17"/>
    <p:sldId id="499" r:id="rId18"/>
    <p:sldId id="500" r:id="rId19"/>
    <p:sldId id="418" r:id="rId20"/>
    <p:sldId id="419" r:id="rId21"/>
    <p:sldId id="496" r:id="rId22"/>
    <p:sldId id="449" r:id="rId23"/>
    <p:sldId id="450" r:id="rId24"/>
    <p:sldId id="451" r:id="rId25"/>
    <p:sldId id="497" r:id="rId26"/>
    <p:sldId id="461" r:id="rId27"/>
    <p:sldId id="457" r:id="rId28"/>
    <p:sldId id="458" r:id="rId29"/>
    <p:sldId id="459" r:id="rId30"/>
    <p:sldId id="460" r:id="rId31"/>
    <p:sldId id="463" r:id="rId32"/>
    <p:sldId id="479" r:id="rId33"/>
    <p:sldId id="464" r:id="rId34"/>
    <p:sldId id="465" r:id="rId35"/>
    <p:sldId id="466" r:id="rId36"/>
    <p:sldId id="467" r:id="rId37"/>
    <p:sldId id="468" r:id="rId38"/>
    <p:sldId id="469" r:id="rId39"/>
    <p:sldId id="470" r:id="rId40"/>
    <p:sldId id="471" r:id="rId41"/>
    <p:sldId id="472" r:id="rId42"/>
    <p:sldId id="411" r:id="rId43"/>
    <p:sldId id="477" r:id="rId44"/>
    <p:sldId id="501" r:id="rId45"/>
    <p:sldId id="502" r:id="rId46"/>
    <p:sldId id="495"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2" autoAdjust="0"/>
    <p:restoredTop sz="94660"/>
  </p:normalViewPr>
  <p:slideViewPr>
    <p:cSldViewPr snapToGrid="0" showGuides="1">
      <p:cViewPr varScale="1">
        <p:scale>
          <a:sx n="113" d="100"/>
          <a:sy n="113" d="100"/>
        </p:scale>
        <p:origin x="390" y="108"/>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1B30-7A82-43DF-A818-A3DE64774CB0}" type="datetimeFigureOut">
              <a:rPr kumimoji="1" lang="ja-JP" altLang="en-US" smtClean="0"/>
              <a:t>2021/12/15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46937-DE2F-4665-9A21-62075272C2FA}" type="slidenum">
              <a:rPr kumimoji="1" lang="ja-JP" altLang="en-US" smtClean="0"/>
              <a:t>‹#›</a:t>
            </a:fld>
            <a:endParaRPr kumimoji="1" lang="ja-JP" altLang="en-US"/>
          </a:p>
        </p:txBody>
      </p:sp>
    </p:spTree>
    <p:extLst>
      <p:ext uri="{BB962C8B-B14F-4D97-AF65-F5344CB8AC3E}">
        <p14:creationId xmlns:p14="http://schemas.microsoft.com/office/powerpoint/2010/main" val="753728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a:t>
            </a:fld>
            <a:endParaRPr kumimoji="1" lang="ja-JP" altLang="en-US"/>
          </a:p>
        </p:txBody>
      </p:sp>
    </p:spTree>
    <p:extLst>
      <p:ext uri="{BB962C8B-B14F-4D97-AF65-F5344CB8AC3E}">
        <p14:creationId xmlns:p14="http://schemas.microsoft.com/office/powerpoint/2010/main" val="3777540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14</a:t>
            </a:fld>
            <a:endParaRPr kumimoji="1" lang="ja-JP" altLang="en-US"/>
          </a:p>
        </p:txBody>
      </p:sp>
    </p:spTree>
    <p:extLst>
      <p:ext uri="{BB962C8B-B14F-4D97-AF65-F5344CB8AC3E}">
        <p14:creationId xmlns:p14="http://schemas.microsoft.com/office/powerpoint/2010/main" val="1127225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17</a:t>
            </a:fld>
            <a:endParaRPr kumimoji="1" lang="ja-JP" altLang="en-US"/>
          </a:p>
        </p:txBody>
      </p:sp>
    </p:spTree>
    <p:extLst>
      <p:ext uri="{BB962C8B-B14F-4D97-AF65-F5344CB8AC3E}">
        <p14:creationId xmlns:p14="http://schemas.microsoft.com/office/powerpoint/2010/main" val="3157754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18</a:t>
            </a:fld>
            <a:endParaRPr kumimoji="1" lang="ja-JP" altLang="en-US"/>
          </a:p>
        </p:txBody>
      </p:sp>
    </p:spTree>
    <p:extLst>
      <p:ext uri="{BB962C8B-B14F-4D97-AF65-F5344CB8AC3E}">
        <p14:creationId xmlns:p14="http://schemas.microsoft.com/office/powerpoint/2010/main" val="3522153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20</a:t>
            </a:fld>
            <a:endParaRPr kumimoji="1" lang="ja-JP" altLang="en-US"/>
          </a:p>
        </p:txBody>
      </p:sp>
    </p:spTree>
    <p:extLst>
      <p:ext uri="{BB962C8B-B14F-4D97-AF65-F5344CB8AC3E}">
        <p14:creationId xmlns:p14="http://schemas.microsoft.com/office/powerpoint/2010/main" val="731349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21</a:t>
            </a:fld>
            <a:endParaRPr kumimoji="1" lang="ja-JP" altLang="en-US"/>
          </a:p>
        </p:txBody>
      </p:sp>
    </p:spTree>
    <p:extLst>
      <p:ext uri="{BB962C8B-B14F-4D97-AF65-F5344CB8AC3E}">
        <p14:creationId xmlns:p14="http://schemas.microsoft.com/office/powerpoint/2010/main" val="1638833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23</a:t>
            </a:fld>
            <a:endParaRPr kumimoji="1" lang="ja-JP" altLang="en-US"/>
          </a:p>
        </p:txBody>
      </p:sp>
    </p:spTree>
    <p:extLst>
      <p:ext uri="{BB962C8B-B14F-4D97-AF65-F5344CB8AC3E}">
        <p14:creationId xmlns:p14="http://schemas.microsoft.com/office/powerpoint/2010/main" val="331378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24</a:t>
            </a:fld>
            <a:endParaRPr kumimoji="1" lang="ja-JP" altLang="en-US"/>
          </a:p>
        </p:txBody>
      </p:sp>
    </p:spTree>
    <p:extLst>
      <p:ext uri="{BB962C8B-B14F-4D97-AF65-F5344CB8AC3E}">
        <p14:creationId xmlns:p14="http://schemas.microsoft.com/office/powerpoint/2010/main" val="1579238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25</a:t>
            </a:fld>
            <a:endParaRPr kumimoji="1" lang="ja-JP" altLang="en-US"/>
          </a:p>
        </p:txBody>
      </p:sp>
    </p:spTree>
    <p:extLst>
      <p:ext uri="{BB962C8B-B14F-4D97-AF65-F5344CB8AC3E}">
        <p14:creationId xmlns:p14="http://schemas.microsoft.com/office/powerpoint/2010/main" val="1570121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27</a:t>
            </a:fld>
            <a:endParaRPr kumimoji="1" lang="ja-JP" altLang="en-US"/>
          </a:p>
        </p:txBody>
      </p:sp>
    </p:spTree>
    <p:extLst>
      <p:ext uri="{BB962C8B-B14F-4D97-AF65-F5344CB8AC3E}">
        <p14:creationId xmlns:p14="http://schemas.microsoft.com/office/powerpoint/2010/main" val="3975582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データセンタの管理者ユーザはデータセンタを作り、変え、壊すことができるユーザです。</a:t>
            </a:r>
            <a:endParaRPr kumimoji="1" lang="en-US" altLang="ja-JP" smtClean="0"/>
          </a:p>
          <a:p>
            <a:endParaRPr kumimoji="1" lang="en-US" altLang="ja-JP" smtClean="0"/>
          </a:p>
          <a:p>
            <a:r>
              <a:rPr kumimoji="1" lang="en-US" altLang="ja-JP" smtClean="0"/>
              <a:t>NW</a:t>
            </a:r>
            <a:r>
              <a:rPr kumimoji="1" lang="ja-JP" altLang="en-US" smtClean="0"/>
              <a:t>を制御する人が、サーバも立てられ、データを配置できるとなると何でも出来すぎてしまい、大変危険です。</a:t>
            </a:r>
            <a:endParaRPr kumimoji="1" lang="en-US" altLang="ja-JP" smtClean="0"/>
          </a:p>
          <a:p>
            <a:endParaRPr kumimoji="1" lang="en-US" altLang="ja-JP" smtClean="0"/>
          </a:p>
          <a:p>
            <a:r>
              <a:rPr kumimoji="1" lang="ja-JP" altLang="en-US" smtClean="0"/>
              <a:t>そのため、権限を分割し、分掌する必要があります。</a:t>
            </a:r>
            <a:endParaRPr kumimoji="1" lang="en-US" altLang="ja-JP" smtClean="0"/>
          </a:p>
          <a:p>
            <a:endParaRPr kumimoji="1" lang="en-US" altLang="ja-JP" smtClean="0"/>
          </a:p>
          <a:p>
            <a:r>
              <a:rPr kumimoji="1" lang="ja-JP" altLang="en-US" smtClean="0"/>
              <a:t>分掌した権限に合わせて利用可能な機能を定義していく必要があります。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28</a:t>
            </a:fld>
            <a:endParaRPr kumimoji="1" lang="ja-JP" altLang="en-US"/>
          </a:p>
        </p:txBody>
      </p:sp>
    </p:spTree>
    <p:extLst>
      <p:ext uri="{BB962C8B-B14F-4D97-AF65-F5344CB8AC3E}">
        <p14:creationId xmlns:p14="http://schemas.microsoft.com/office/powerpoint/2010/main" val="3195924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5</a:t>
            </a:fld>
            <a:endParaRPr kumimoji="1" lang="ja-JP" altLang="en-US"/>
          </a:p>
        </p:txBody>
      </p:sp>
    </p:spTree>
    <p:extLst>
      <p:ext uri="{BB962C8B-B14F-4D97-AF65-F5344CB8AC3E}">
        <p14:creationId xmlns:p14="http://schemas.microsoft.com/office/powerpoint/2010/main" val="2211446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データセンタの管理者ユーザはデータセンタを作り、変え、壊すことができるユーザです。</a:t>
            </a:r>
            <a:endParaRPr kumimoji="1" lang="en-US" altLang="ja-JP" smtClean="0"/>
          </a:p>
          <a:p>
            <a:endParaRPr kumimoji="1" lang="en-US" altLang="ja-JP" smtClean="0"/>
          </a:p>
          <a:p>
            <a:r>
              <a:rPr kumimoji="1" lang="en-US" altLang="ja-JP" smtClean="0"/>
              <a:t>NW</a:t>
            </a:r>
            <a:r>
              <a:rPr kumimoji="1" lang="ja-JP" altLang="en-US" smtClean="0"/>
              <a:t>を制御する人が、サーバも立てられ、データを配置できるとなると何でも出来すぎてしまい、大変危険です。</a:t>
            </a:r>
            <a:endParaRPr kumimoji="1" lang="en-US" altLang="ja-JP" smtClean="0"/>
          </a:p>
          <a:p>
            <a:endParaRPr kumimoji="1" lang="en-US" altLang="ja-JP" smtClean="0"/>
          </a:p>
          <a:p>
            <a:r>
              <a:rPr kumimoji="1" lang="ja-JP" altLang="en-US" smtClean="0"/>
              <a:t>そのため、権限を分割し、分掌する必要があります。</a:t>
            </a:r>
            <a:endParaRPr kumimoji="1" lang="en-US" altLang="ja-JP" smtClean="0"/>
          </a:p>
          <a:p>
            <a:endParaRPr kumimoji="1" lang="en-US" altLang="ja-JP" smtClean="0"/>
          </a:p>
          <a:p>
            <a:r>
              <a:rPr kumimoji="1" lang="ja-JP" altLang="en-US" smtClean="0"/>
              <a:t>分掌した権限に合わせて利用可能な機能を定義していく必要があります。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29</a:t>
            </a:fld>
            <a:endParaRPr kumimoji="1" lang="ja-JP" altLang="en-US"/>
          </a:p>
        </p:txBody>
      </p:sp>
    </p:spTree>
    <p:extLst>
      <p:ext uri="{BB962C8B-B14F-4D97-AF65-F5344CB8AC3E}">
        <p14:creationId xmlns:p14="http://schemas.microsoft.com/office/powerpoint/2010/main" val="892209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データセンタの管理者ユーザはデータセンタを作り、変え、壊すことができるユーザです。</a:t>
            </a:r>
            <a:endParaRPr kumimoji="1" lang="en-US" altLang="ja-JP" smtClean="0"/>
          </a:p>
          <a:p>
            <a:endParaRPr kumimoji="1" lang="en-US" altLang="ja-JP" smtClean="0"/>
          </a:p>
          <a:p>
            <a:r>
              <a:rPr kumimoji="1" lang="en-US" altLang="ja-JP" smtClean="0"/>
              <a:t>NW</a:t>
            </a:r>
            <a:r>
              <a:rPr kumimoji="1" lang="ja-JP" altLang="en-US" smtClean="0"/>
              <a:t>を制御する人が、サーバも立てられ、データを配置できるとなると何でも出来すぎてしまい、大変危険です。</a:t>
            </a:r>
            <a:endParaRPr kumimoji="1" lang="en-US" altLang="ja-JP" smtClean="0"/>
          </a:p>
          <a:p>
            <a:endParaRPr kumimoji="1" lang="en-US" altLang="ja-JP" smtClean="0"/>
          </a:p>
          <a:p>
            <a:r>
              <a:rPr kumimoji="1" lang="ja-JP" altLang="en-US" smtClean="0"/>
              <a:t>そのため、権限を分割し、分掌する必要があります。</a:t>
            </a:r>
            <a:endParaRPr kumimoji="1" lang="en-US" altLang="ja-JP" smtClean="0"/>
          </a:p>
          <a:p>
            <a:endParaRPr kumimoji="1" lang="en-US" altLang="ja-JP" smtClean="0"/>
          </a:p>
          <a:p>
            <a:r>
              <a:rPr kumimoji="1" lang="ja-JP" altLang="en-US" smtClean="0"/>
              <a:t>分掌した権限に合わせて利用可能な機能を定義していく必要があります。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30</a:t>
            </a:fld>
            <a:endParaRPr kumimoji="1" lang="ja-JP" altLang="en-US"/>
          </a:p>
        </p:txBody>
      </p:sp>
    </p:spTree>
    <p:extLst>
      <p:ext uri="{BB962C8B-B14F-4D97-AF65-F5344CB8AC3E}">
        <p14:creationId xmlns:p14="http://schemas.microsoft.com/office/powerpoint/2010/main" val="3257206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33</a:t>
            </a:fld>
            <a:endParaRPr kumimoji="1" lang="ja-JP" altLang="en-US"/>
          </a:p>
        </p:txBody>
      </p:sp>
    </p:spTree>
    <p:extLst>
      <p:ext uri="{BB962C8B-B14F-4D97-AF65-F5344CB8AC3E}">
        <p14:creationId xmlns:p14="http://schemas.microsoft.com/office/powerpoint/2010/main" val="2974839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34</a:t>
            </a:fld>
            <a:endParaRPr kumimoji="1" lang="ja-JP" altLang="en-US"/>
          </a:p>
        </p:txBody>
      </p:sp>
    </p:spTree>
    <p:extLst>
      <p:ext uri="{BB962C8B-B14F-4D97-AF65-F5344CB8AC3E}">
        <p14:creationId xmlns:p14="http://schemas.microsoft.com/office/powerpoint/2010/main" val="2639458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35</a:t>
            </a:fld>
            <a:endParaRPr kumimoji="1" lang="ja-JP" altLang="en-US"/>
          </a:p>
        </p:txBody>
      </p:sp>
    </p:spTree>
    <p:extLst>
      <p:ext uri="{BB962C8B-B14F-4D97-AF65-F5344CB8AC3E}">
        <p14:creationId xmlns:p14="http://schemas.microsoft.com/office/powerpoint/2010/main" val="4243527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36</a:t>
            </a:fld>
            <a:endParaRPr kumimoji="1" lang="ja-JP" altLang="en-US"/>
          </a:p>
        </p:txBody>
      </p:sp>
    </p:spTree>
    <p:extLst>
      <p:ext uri="{BB962C8B-B14F-4D97-AF65-F5344CB8AC3E}">
        <p14:creationId xmlns:p14="http://schemas.microsoft.com/office/powerpoint/2010/main" val="2361470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37</a:t>
            </a:fld>
            <a:endParaRPr kumimoji="1" lang="ja-JP" altLang="en-US"/>
          </a:p>
        </p:txBody>
      </p:sp>
    </p:spTree>
    <p:extLst>
      <p:ext uri="{BB962C8B-B14F-4D97-AF65-F5344CB8AC3E}">
        <p14:creationId xmlns:p14="http://schemas.microsoft.com/office/powerpoint/2010/main" val="1512876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38</a:t>
            </a:fld>
            <a:endParaRPr kumimoji="1" lang="ja-JP" altLang="en-US"/>
          </a:p>
        </p:txBody>
      </p:sp>
    </p:spTree>
    <p:extLst>
      <p:ext uri="{BB962C8B-B14F-4D97-AF65-F5344CB8AC3E}">
        <p14:creationId xmlns:p14="http://schemas.microsoft.com/office/powerpoint/2010/main" val="4010698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39</a:t>
            </a:fld>
            <a:endParaRPr kumimoji="1" lang="ja-JP" altLang="en-US"/>
          </a:p>
        </p:txBody>
      </p:sp>
    </p:spTree>
    <p:extLst>
      <p:ext uri="{BB962C8B-B14F-4D97-AF65-F5344CB8AC3E}">
        <p14:creationId xmlns:p14="http://schemas.microsoft.com/office/powerpoint/2010/main" val="3450674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40</a:t>
            </a:fld>
            <a:endParaRPr kumimoji="1" lang="ja-JP" altLang="en-US"/>
          </a:p>
        </p:txBody>
      </p:sp>
    </p:spTree>
    <p:extLst>
      <p:ext uri="{BB962C8B-B14F-4D97-AF65-F5344CB8AC3E}">
        <p14:creationId xmlns:p14="http://schemas.microsoft.com/office/powerpoint/2010/main" val="4030574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時には社内が障壁となります。</a:t>
            </a:r>
            <a:endParaRPr kumimoji="1" lang="en-US" altLang="ja-JP" dirty="0" smtClean="0"/>
          </a:p>
          <a:p>
            <a:endParaRPr kumimoji="1" lang="en-US" altLang="ja-JP" dirty="0" smtClean="0"/>
          </a:p>
          <a:p>
            <a:r>
              <a:rPr kumimoji="1" lang="ja-JP" altLang="en-US" dirty="0" smtClean="0"/>
              <a:t>このスライドは推進派、慎重派</a:t>
            </a:r>
            <a:endParaRPr kumimoji="1" lang="en-US" altLang="ja-JP" dirty="0" smtClean="0"/>
          </a:p>
          <a:p>
            <a:r>
              <a:rPr kumimoji="1" lang="ja-JP" altLang="en-US" dirty="0" smtClean="0"/>
              <a:t>経営層、現場層で４分割し、それぞれの障壁の例を整理しました。</a:t>
            </a:r>
            <a:endParaRPr kumimoji="1" lang="en-US" altLang="ja-JP" dirty="0" smtClean="0"/>
          </a:p>
          <a:p>
            <a:endParaRPr kumimoji="1" lang="en-US" altLang="ja-JP" dirty="0" smtClean="0"/>
          </a:p>
          <a:p>
            <a:r>
              <a:rPr kumimoji="1" lang="ja-JP" altLang="en-US" dirty="0" smtClean="0"/>
              <a:t>まずコンプラ部門。慎重派の代表格です。パブリッククラウドの話は既存ルールにないし、知見もないことが多く判断不能</a:t>
            </a:r>
            <a:endParaRPr kumimoji="1" lang="en-US" altLang="ja-JP" dirty="0" smtClean="0"/>
          </a:p>
          <a:p>
            <a:r>
              <a:rPr kumimoji="1" lang="ja-JP" altLang="en-US" dirty="0" smtClean="0"/>
              <a:t>不安感から否定に入ります。</a:t>
            </a:r>
            <a:endParaRPr kumimoji="1" lang="en-US" altLang="ja-JP" dirty="0" smtClean="0"/>
          </a:p>
          <a:p>
            <a:r>
              <a:rPr kumimoji="1" lang="ja-JP" altLang="en-US" dirty="0" smtClean="0"/>
              <a:t>ルールを守るためのルールになりがちなのも特徴です</a:t>
            </a:r>
            <a:endParaRPr kumimoji="1" lang="en-US" altLang="ja-JP" dirty="0" smtClean="0"/>
          </a:p>
          <a:p>
            <a:endParaRPr kumimoji="1" lang="en-US" altLang="ja-JP" dirty="0" smtClean="0"/>
          </a:p>
          <a:p>
            <a:r>
              <a:rPr kumimoji="1" lang="ja-JP" altLang="en-US" dirty="0" smtClean="0"/>
              <a:t>次にシステム部門</a:t>
            </a:r>
            <a:endParaRPr kumimoji="1" lang="en-US" altLang="ja-JP" dirty="0" smtClean="0"/>
          </a:p>
          <a:p>
            <a:r>
              <a:rPr kumimoji="1" lang="ja-JP" altLang="en-US" dirty="0" smtClean="0"/>
              <a:t>知見がないことが多く、時代が変わったことをうすうす感じつつも</a:t>
            </a:r>
            <a:endParaRPr kumimoji="1" lang="en-US" altLang="ja-JP" dirty="0" smtClean="0"/>
          </a:p>
          <a:p>
            <a:r>
              <a:rPr kumimoji="1" lang="ja-JP" altLang="en-US" dirty="0" smtClean="0"/>
              <a:t>不安感と慣れ親しんだオンプレ開発を貫きがち</a:t>
            </a:r>
            <a:endParaRPr kumimoji="1" lang="en-US" altLang="ja-JP" dirty="0" smtClean="0"/>
          </a:p>
          <a:p>
            <a:endParaRPr kumimoji="1" lang="en-US" altLang="ja-JP" dirty="0" smtClean="0"/>
          </a:p>
          <a:p>
            <a:r>
              <a:rPr kumimoji="1" lang="ja-JP" altLang="en-US" dirty="0" smtClean="0"/>
              <a:t>経営層は推進派なのですが、一足飛びにやれサーバレス、やれコンテナと</a:t>
            </a:r>
            <a:endParaRPr kumimoji="1" lang="en-US" altLang="ja-JP" dirty="0" smtClean="0"/>
          </a:p>
          <a:p>
            <a:r>
              <a:rPr kumimoji="1" lang="ja-JP" altLang="en-US" dirty="0" smtClean="0"/>
              <a:t>先端技術の採用を急がせ混乱させます。</a:t>
            </a:r>
            <a:endParaRPr kumimoji="1" lang="en-US" altLang="ja-JP" dirty="0" smtClean="0"/>
          </a:p>
          <a:p>
            <a:r>
              <a:rPr kumimoji="1" lang="ja-JP" altLang="en-US" dirty="0" smtClean="0"/>
              <a:t>政治的な理由でクラウドベンダを選定することも特徴。</a:t>
            </a:r>
            <a:endParaRPr kumimoji="1" lang="en-US" altLang="ja-JP" dirty="0" smtClean="0"/>
          </a:p>
          <a:p>
            <a:endParaRPr kumimoji="1" lang="en-US" altLang="ja-JP" dirty="0" smtClean="0"/>
          </a:p>
          <a:p>
            <a:r>
              <a:rPr kumimoji="1" lang="ja-JP" altLang="en-US" dirty="0" smtClean="0"/>
              <a:t>これを受けてうかうかしていると</a:t>
            </a:r>
            <a:endParaRPr kumimoji="1" lang="en-US" altLang="ja-JP" dirty="0" smtClean="0"/>
          </a:p>
          <a:p>
            <a:r>
              <a:rPr kumimoji="1" lang="ja-JP" altLang="en-US" dirty="0" smtClean="0"/>
              <a:t>ユーザ部門が野良クラウド化してリスクとなります。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a:t>
            </a:fld>
            <a:endParaRPr kumimoji="1" lang="ja-JP" altLang="en-US"/>
          </a:p>
        </p:txBody>
      </p:sp>
    </p:spTree>
    <p:extLst>
      <p:ext uri="{BB962C8B-B14F-4D97-AF65-F5344CB8AC3E}">
        <p14:creationId xmlns:p14="http://schemas.microsoft.com/office/powerpoint/2010/main" val="486334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41</a:t>
            </a:fld>
            <a:endParaRPr kumimoji="1" lang="ja-JP" altLang="en-US"/>
          </a:p>
        </p:txBody>
      </p:sp>
    </p:spTree>
    <p:extLst>
      <p:ext uri="{BB962C8B-B14F-4D97-AF65-F5344CB8AC3E}">
        <p14:creationId xmlns:p14="http://schemas.microsoft.com/office/powerpoint/2010/main" val="386447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43</a:t>
            </a:fld>
            <a:endParaRPr kumimoji="1" lang="ja-JP" altLang="en-US"/>
          </a:p>
        </p:txBody>
      </p:sp>
    </p:spTree>
    <p:extLst>
      <p:ext uri="{BB962C8B-B14F-4D97-AF65-F5344CB8AC3E}">
        <p14:creationId xmlns:p14="http://schemas.microsoft.com/office/powerpoint/2010/main" val="1486782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44</a:t>
            </a:fld>
            <a:endParaRPr kumimoji="1" lang="ja-JP" altLang="en-US"/>
          </a:p>
        </p:txBody>
      </p:sp>
    </p:spTree>
    <p:extLst>
      <p:ext uri="{BB962C8B-B14F-4D97-AF65-F5344CB8AC3E}">
        <p14:creationId xmlns:p14="http://schemas.microsoft.com/office/powerpoint/2010/main" val="1454346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45</a:t>
            </a:fld>
            <a:endParaRPr kumimoji="1" lang="ja-JP" altLang="en-US"/>
          </a:p>
        </p:txBody>
      </p:sp>
    </p:spTree>
    <p:extLst>
      <p:ext uri="{BB962C8B-B14F-4D97-AF65-F5344CB8AC3E}">
        <p14:creationId xmlns:p14="http://schemas.microsoft.com/office/powerpoint/2010/main" val="3530289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46</a:t>
            </a:fld>
            <a:endParaRPr kumimoji="1" lang="ja-JP" altLang="en-US"/>
          </a:p>
        </p:txBody>
      </p:sp>
    </p:spTree>
    <p:extLst>
      <p:ext uri="{BB962C8B-B14F-4D97-AF65-F5344CB8AC3E}">
        <p14:creationId xmlns:p14="http://schemas.microsoft.com/office/powerpoint/2010/main" val="1332604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時には社内が障壁となります。</a:t>
            </a:r>
            <a:endParaRPr kumimoji="1" lang="en-US" altLang="ja-JP" dirty="0" smtClean="0"/>
          </a:p>
          <a:p>
            <a:endParaRPr kumimoji="1" lang="en-US" altLang="ja-JP" dirty="0" smtClean="0"/>
          </a:p>
          <a:p>
            <a:r>
              <a:rPr kumimoji="1" lang="ja-JP" altLang="en-US" dirty="0" smtClean="0"/>
              <a:t>このスライドは推進派、慎重派</a:t>
            </a:r>
            <a:endParaRPr kumimoji="1" lang="en-US" altLang="ja-JP" dirty="0" smtClean="0"/>
          </a:p>
          <a:p>
            <a:r>
              <a:rPr kumimoji="1" lang="ja-JP" altLang="en-US" dirty="0" smtClean="0"/>
              <a:t>経営層、現場層で４分割し、それぞれの障壁の例を整理しました。</a:t>
            </a:r>
            <a:endParaRPr kumimoji="1" lang="en-US" altLang="ja-JP" dirty="0" smtClean="0"/>
          </a:p>
          <a:p>
            <a:endParaRPr kumimoji="1" lang="en-US" altLang="ja-JP" dirty="0" smtClean="0"/>
          </a:p>
          <a:p>
            <a:r>
              <a:rPr kumimoji="1" lang="ja-JP" altLang="en-US" dirty="0" smtClean="0"/>
              <a:t>まずコンプラ部門。慎重派の代表格です。パブリッククラウドの話は既存ルールにないし、知見もないことが多く判断不能</a:t>
            </a:r>
            <a:endParaRPr kumimoji="1" lang="en-US" altLang="ja-JP" dirty="0" smtClean="0"/>
          </a:p>
          <a:p>
            <a:r>
              <a:rPr kumimoji="1" lang="ja-JP" altLang="en-US" dirty="0" smtClean="0"/>
              <a:t>不安感から否定に入ります。</a:t>
            </a:r>
            <a:endParaRPr kumimoji="1" lang="en-US" altLang="ja-JP" dirty="0" smtClean="0"/>
          </a:p>
          <a:p>
            <a:r>
              <a:rPr kumimoji="1" lang="ja-JP" altLang="en-US" dirty="0" smtClean="0"/>
              <a:t>ルールを守るためのルールになりがちなのも特徴です</a:t>
            </a:r>
            <a:endParaRPr kumimoji="1" lang="en-US" altLang="ja-JP" dirty="0" smtClean="0"/>
          </a:p>
          <a:p>
            <a:endParaRPr kumimoji="1" lang="en-US" altLang="ja-JP" dirty="0" smtClean="0"/>
          </a:p>
          <a:p>
            <a:r>
              <a:rPr kumimoji="1" lang="ja-JP" altLang="en-US" dirty="0" smtClean="0"/>
              <a:t>次にシステム部門</a:t>
            </a:r>
            <a:endParaRPr kumimoji="1" lang="en-US" altLang="ja-JP" dirty="0" smtClean="0"/>
          </a:p>
          <a:p>
            <a:r>
              <a:rPr kumimoji="1" lang="ja-JP" altLang="en-US" dirty="0" smtClean="0"/>
              <a:t>知見がないことが多く、時代が変わったことをうすうす感じつつも</a:t>
            </a:r>
            <a:endParaRPr kumimoji="1" lang="en-US" altLang="ja-JP" dirty="0" smtClean="0"/>
          </a:p>
          <a:p>
            <a:r>
              <a:rPr kumimoji="1" lang="ja-JP" altLang="en-US" dirty="0" smtClean="0"/>
              <a:t>不安感と慣れ親しんだオンプレ開発を貫きがち</a:t>
            </a:r>
            <a:endParaRPr kumimoji="1" lang="en-US" altLang="ja-JP" dirty="0" smtClean="0"/>
          </a:p>
          <a:p>
            <a:endParaRPr kumimoji="1" lang="en-US" altLang="ja-JP" dirty="0" smtClean="0"/>
          </a:p>
          <a:p>
            <a:r>
              <a:rPr kumimoji="1" lang="ja-JP" altLang="en-US" dirty="0" smtClean="0"/>
              <a:t>経営層は推進派なのですが、一足飛びにやれサーバレス、やれコンテナと</a:t>
            </a:r>
            <a:endParaRPr kumimoji="1" lang="en-US" altLang="ja-JP" dirty="0" smtClean="0"/>
          </a:p>
          <a:p>
            <a:r>
              <a:rPr kumimoji="1" lang="ja-JP" altLang="en-US" dirty="0" smtClean="0"/>
              <a:t>先端技術の採用を急がせ混乱させます。</a:t>
            </a:r>
            <a:endParaRPr kumimoji="1" lang="en-US" altLang="ja-JP" dirty="0" smtClean="0"/>
          </a:p>
          <a:p>
            <a:r>
              <a:rPr kumimoji="1" lang="ja-JP" altLang="en-US" dirty="0" smtClean="0"/>
              <a:t>政治的な理由でクラウドベンダを選定することも特徴。</a:t>
            </a:r>
            <a:endParaRPr kumimoji="1" lang="en-US" altLang="ja-JP" dirty="0" smtClean="0"/>
          </a:p>
          <a:p>
            <a:endParaRPr kumimoji="1" lang="en-US" altLang="ja-JP" dirty="0" smtClean="0"/>
          </a:p>
          <a:p>
            <a:r>
              <a:rPr kumimoji="1" lang="ja-JP" altLang="en-US" dirty="0" smtClean="0"/>
              <a:t>これを受けてうかうかしていると</a:t>
            </a:r>
            <a:endParaRPr kumimoji="1" lang="en-US" altLang="ja-JP" dirty="0" smtClean="0"/>
          </a:p>
          <a:p>
            <a:r>
              <a:rPr kumimoji="1" lang="ja-JP" altLang="en-US" dirty="0" smtClean="0"/>
              <a:t>ユーザ部門が野良クラウド化してリスクとなります。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7</a:t>
            </a:fld>
            <a:endParaRPr kumimoji="1" lang="ja-JP" altLang="en-US"/>
          </a:p>
        </p:txBody>
      </p:sp>
    </p:spTree>
    <p:extLst>
      <p:ext uri="{BB962C8B-B14F-4D97-AF65-F5344CB8AC3E}">
        <p14:creationId xmlns:p14="http://schemas.microsoft.com/office/powerpoint/2010/main" val="2103640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時には社内が障壁となります。</a:t>
            </a:r>
            <a:endParaRPr kumimoji="1" lang="en-US" altLang="ja-JP" dirty="0" smtClean="0"/>
          </a:p>
          <a:p>
            <a:endParaRPr kumimoji="1" lang="en-US" altLang="ja-JP" dirty="0" smtClean="0"/>
          </a:p>
          <a:p>
            <a:r>
              <a:rPr kumimoji="1" lang="ja-JP" altLang="en-US" dirty="0" smtClean="0"/>
              <a:t>このスライドは推進派、慎重派</a:t>
            </a:r>
            <a:endParaRPr kumimoji="1" lang="en-US" altLang="ja-JP" dirty="0" smtClean="0"/>
          </a:p>
          <a:p>
            <a:r>
              <a:rPr kumimoji="1" lang="ja-JP" altLang="en-US" dirty="0" smtClean="0"/>
              <a:t>経営層、現場層で４分割し、それぞれの障壁の例を整理しました。</a:t>
            </a:r>
            <a:endParaRPr kumimoji="1" lang="en-US" altLang="ja-JP" dirty="0" smtClean="0"/>
          </a:p>
          <a:p>
            <a:endParaRPr kumimoji="1" lang="en-US" altLang="ja-JP" dirty="0" smtClean="0"/>
          </a:p>
          <a:p>
            <a:r>
              <a:rPr kumimoji="1" lang="ja-JP" altLang="en-US" dirty="0" smtClean="0"/>
              <a:t>まずコンプラ部門。慎重派の代表格です。パブリッククラウドの話は既存ルールにないし、知見もないことが多く判断不能</a:t>
            </a:r>
            <a:endParaRPr kumimoji="1" lang="en-US" altLang="ja-JP" dirty="0" smtClean="0"/>
          </a:p>
          <a:p>
            <a:r>
              <a:rPr kumimoji="1" lang="ja-JP" altLang="en-US" dirty="0" smtClean="0"/>
              <a:t>不安感から否定に入ります。</a:t>
            </a:r>
            <a:endParaRPr kumimoji="1" lang="en-US" altLang="ja-JP" dirty="0" smtClean="0"/>
          </a:p>
          <a:p>
            <a:r>
              <a:rPr kumimoji="1" lang="ja-JP" altLang="en-US" dirty="0" smtClean="0"/>
              <a:t>ルールを守るためのルールになりがちなのも特徴です</a:t>
            </a:r>
            <a:endParaRPr kumimoji="1" lang="en-US" altLang="ja-JP" dirty="0" smtClean="0"/>
          </a:p>
          <a:p>
            <a:endParaRPr kumimoji="1" lang="en-US" altLang="ja-JP" dirty="0" smtClean="0"/>
          </a:p>
          <a:p>
            <a:r>
              <a:rPr kumimoji="1" lang="ja-JP" altLang="en-US" dirty="0" smtClean="0"/>
              <a:t>次にシステム部門</a:t>
            </a:r>
            <a:endParaRPr kumimoji="1" lang="en-US" altLang="ja-JP" dirty="0" smtClean="0"/>
          </a:p>
          <a:p>
            <a:r>
              <a:rPr kumimoji="1" lang="ja-JP" altLang="en-US" dirty="0" smtClean="0"/>
              <a:t>知見がないことが多く、時代が変わったことをうすうす感じつつも</a:t>
            </a:r>
            <a:endParaRPr kumimoji="1" lang="en-US" altLang="ja-JP" dirty="0" smtClean="0"/>
          </a:p>
          <a:p>
            <a:r>
              <a:rPr kumimoji="1" lang="ja-JP" altLang="en-US" dirty="0" smtClean="0"/>
              <a:t>不安感と慣れ親しんだオンプレ開発を貫きがち</a:t>
            </a:r>
            <a:endParaRPr kumimoji="1" lang="en-US" altLang="ja-JP" dirty="0" smtClean="0"/>
          </a:p>
          <a:p>
            <a:endParaRPr kumimoji="1" lang="en-US" altLang="ja-JP" dirty="0" smtClean="0"/>
          </a:p>
          <a:p>
            <a:r>
              <a:rPr kumimoji="1" lang="ja-JP" altLang="en-US" dirty="0" smtClean="0"/>
              <a:t>経営層は推進派なのですが、一足飛びにやれサーバレス、やれコンテナと</a:t>
            </a:r>
            <a:endParaRPr kumimoji="1" lang="en-US" altLang="ja-JP" dirty="0" smtClean="0"/>
          </a:p>
          <a:p>
            <a:r>
              <a:rPr kumimoji="1" lang="ja-JP" altLang="en-US" dirty="0" smtClean="0"/>
              <a:t>先端技術の採用を急がせ混乱させます。</a:t>
            </a:r>
            <a:endParaRPr kumimoji="1" lang="en-US" altLang="ja-JP" dirty="0" smtClean="0"/>
          </a:p>
          <a:p>
            <a:r>
              <a:rPr kumimoji="1" lang="ja-JP" altLang="en-US" dirty="0" smtClean="0"/>
              <a:t>政治的な理由でクラウドベンダを選定することも特徴。</a:t>
            </a:r>
            <a:endParaRPr kumimoji="1" lang="en-US" altLang="ja-JP" dirty="0" smtClean="0"/>
          </a:p>
          <a:p>
            <a:endParaRPr kumimoji="1" lang="en-US" altLang="ja-JP" dirty="0" smtClean="0"/>
          </a:p>
          <a:p>
            <a:r>
              <a:rPr kumimoji="1" lang="ja-JP" altLang="en-US" dirty="0" smtClean="0"/>
              <a:t>これを受けてうかうかしていると</a:t>
            </a:r>
            <a:endParaRPr kumimoji="1" lang="en-US" altLang="ja-JP" dirty="0" smtClean="0"/>
          </a:p>
          <a:p>
            <a:r>
              <a:rPr kumimoji="1" lang="ja-JP" altLang="en-US" dirty="0" smtClean="0"/>
              <a:t>ユーザ部門が野良クラウド化してリスクとなります。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8</a:t>
            </a:fld>
            <a:endParaRPr kumimoji="1" lang="ja-JP" altLang="en-US"/>
          </a:p>
        </p:txBody>
      </p:sp>
    </p:spTree>
    <p:extLst>
      <p:ext uri="{BB962C8B-B14F-4D97-AF65-F5344CB8AC3E}">
        <p14:creationId xmlns:p14="http://schemas.microsoft.com/office/powerpoint/2010/main" val="2871887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9</a:t>
            </a:fld>
            <a:endParaRPr kumimoji="1" lang="ja-JP" altLang="en-US"/>
          </a:p>
        </p:txBody>
      </p:sp>
    </p:spTree>
    <p:extLst>
      <p:ext uri="{BB962C8B-B14F-4D97-AF65-F5344CB8AC3E}">
        <p14:creationId xmlns:p14="http://schemas.microsoft.com/office/powerpoint/2010/main" val="2373924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データセンタの管理者ユーザはデータセンタを作り、変え、壊すことができるユーザです。</a:t>
            </a:r>
            <a:endParaRPr kumimoji="1" lang="en-US" altLang="ja-JP" smtClean="0"/>
          </a:p>
          <a:p>
            <a:endParaRPr kumimoji="1" lang="en-US" altLang="ja-JP" smtClean="0"/>
          </a:p>
          <a:p>
            <a:r>
              <a:rPr kumimoji="1" lang="en-US" altLang="ja-JP" smtClean="0"/>
              <a:t>NW</a:t>
            </a:r>
            <a:r>
              <a:rPr kumimoji="1" lang="ja-JP" altLang="en-US" smtClean="0"/>
              <a:t>を制御する人が、サーバも立てられ、データを配置できるとなると何でも出来すぎてしまい、大変危険です。</a:t>
            </a:r>
            <a:endParaRPr kumimoji="1" lang="en-US" altLang="ja-JP" smtClean="0"/>
          </a:p>
          <a:p>
            <a:endParaRPr kumimoji="1" lang="en-US" altLang="ja-JP" smtClean="0"/>
          </a:p>
          <a:p>
            <a:r>
              <a:rPr kumimoji="1" lang="ja-JP" altLang="en-US" smtClean="0"/>
              <a:t>そのため、権限を分割し、分掌する必要があります。</a:t>
            </a:r>
            <a:endParaRPr kumimoji="1" lang="en-US" altLang="ja-JP" smtClean="0"/>
          </a:p>
          <a:p>
            <a:endParaRPr kumimoji="1" lang="en-US" altLang="ja-JP" smtClean="0"/>
          </a:p>
          <a:p>
            <a:r>
              <a:rPr kumimoji="1" lang="ja-JP" altLang="en-US" smtClean="0"/>
              <a:t>分掌した権限に合わせて利用可能な機能を定義していく必要があります。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10</a:t>
            </a:fld>
            <a:endParaRPr kumimoji="1" lang="ja-JP" altLang="en-US"/>
          </a:p>
        </p:txBody>
      </p:sp>
    </p:spTree>
    <p:extLst>
      <p:ext uri="{BB962C8B-B14F-4D97-AF65-F5344CB8AC3E}">
        <p14:creationId xmlns:p14="http://schemas.microsoft.com/office/powerpoint/2010/main" val="2056765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データセンタの管理者ユーザはデータセンタを作り、変え、壊すことができるユーザです。</a:t>
            </a:r>
            <a:endParaRPr kumimoji="1" lang="en-US" altLang="ja-JP" smtClean="0"/>
          </a:p>
          <a:p>
            <a:endParaRPr kumimoji="1" lang="en-US" altLang="ja-JP" smtClean="0"/>
          </a:p>
          <a:p>
            <a:r>
              <a:rPr kumimoji="1" lang="en-US" altLang="ja-JP" smtClean="0"/>
              <a:t>NW</a:t>
            </a:r>
            <a:r>
              <a:rPr kumimoji="1" lang="ja-JP" altLang="en-US" smtClean="0"/>
              <a:t>を制御する人が、サーバも立てられ、データを配置できるとなると何でも出来すぎてしまい、大変危険です。</a:t>
            </a:r>
            <a:endParaRPr kumimoji="1" lang="en-US" altLang="ja-JP" smtClean="0"/>
          </a:p>
          <a:p>
            <a:endParaRPr kumimoji="1" lang="en-US" altLang="ja-JP" smtClean="0"/>
          </a:p>
          <a:p>
            <a:r>
              <a:rPr kumimoji="1" lang="ja-JP" altLang="en-US" smtClean="0"/>
              <a:t>そのため、権限を分割し、分掌する必要があります。</a:t>
            </a:r>
            <a:endParaRPr kumimoji="1" lang="en-US" altLang="ja-JP" smtClean="0"/>
          </a:p>
          <a:p>
            <a:endParaRPr kumimoji="1" lang="en-US" altLang="ja-JP" smtClean="0"/>
          </a:p>
          <a:p>
            <a:r>
              <a:rPr kumimoji="1" lang="ja-JP" altLang="en-US" smtClean="0"/>
              <a:t>分掌した権限に合わせて利用可能な機能を定義していく必要があります。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12</a:t>
            </a:fld>
            <a:endParaRPr kumimoji="1" lang="ja-JP" altLang="en-US"/>
          </a:p>
        </p:txBody>
      </p:sp>
    </p:spTree>
    <p:extLst>
      <p:ext uri="{BB962C8B-B14F-4D97-AF65-F5344CB8AC3E}">
        <p14:creationId xmlns:p14="http://schemas.microsoft.com/office/powerpoint/2010/main" val="2633417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13</a:t>
            </a:fld>
            <a:endParaRPr kumimoji="1" lang="ja-JP" altLang="en-US"/>
          </a:p>
        </p:txBody>
      </p:sp>
    </p:spTree>
    <p:extLst>
      <p:ext uri="{BB962C8B-B14F-4D97-AF65-F5344CB8AC3E}">
        <p14:creationId xmlns:p14="http://schemas.microsoft.com/office/powerpoint/2010/main" val="1335910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22" name="図 2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 y="0"/>
            <a:ext cx="12192119" cy="6858000"/>
          </a:xfrm>
          <a:prstGeom prst="rect">
            <a:avLst/>
          </a:prstGeom>
        </p:spPr>
      </p:pic>
      <p:sp>
        <p:nvSpPr>
          <p:cNvPr id="14" name="正方形/長方形 13"/>
          <p:cNvSpPr/>
          <p:nvPr/>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23" name="Text Placeholder 2"/>
          <p:cNvSpPr>
            <a:spLocks noGrp="1"/>
          </p:cNvSpPr>
          <p:nvPr>
            <p:ph type="body" idx="17" hasCustomPrompt="1"/>
          </p:nvPr>
        </p:nvSpPr>
        <p:spPr>
          <a:xfrm>
            <a:off x="2207568" y="5824866"/>
            <a:ext cx="9937272" cy="1010320"/>
          </a:xfrm>
          <a:prstGeom prst="rect">
            <a:avLst/>
          </a:prstGeom>
          <a:effectLst/>
        </p:spPr>
        <p:txBody>
          <a:bodyPr anchor="t">
            <a:normAutofit/>
          </a:bodyPr>
          <a:lstStyle>
            <a:lvl1pPr marL="0" marR="0" indent="0" algn="l" defTabSz="609555"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609555" rtl="0" eaLnBrk="1" fontAlgn="ctr" latinLnBrk="0" hangingPunct="1">
              <a:lnSpc>
                <a:spcPct val="100000"/>
              </a:lnSpc>
              <a:spcBef>
                <a:spcPts val="0"/>
              </a:spcBef>
              <a:spcAft>
                <a:spcPct val="0"/>
              </a:spcAft>
              <a:buClrTx/>
              <a:buSzTx/>
              <a:buFont typeface="Arial" pitchFamily="34" charset="0"/>
              <a:buNone/>
              <a:tabLst/>
              <a:defRPr/>
            </a:pPr>
            <a:r>
              <a:rPr lang="ja-JP" altLang="en-US"/>
              <a:t>○○○○年○○月○○日</a:t>
            </a:r>
            <a:br>
              <a:rPr lang="ja-JP" altLang="en-US"/>
            </a:br>
            <a:r>
              <a:rPr lang="ja-JP" altLang="en-US"/>
              <a:t>株式会社ＮＴＴデータ　○○○○</a:t>
            </a:r>
            <a:br>
              <a:rPr lang="ja-JP" altLang="en-US"/>
            </a:br>
            <a:r>
              <a:rPr lang="ja-JP" altLang="en-US"/>
              <a:t>○○○○○○○○○○○○</a:t>
            </a:r>
            <a:endParaRPr lang="ja-JP" altLang="en-US" dirty="0"/>
          </a:p>
        </p:txBody>
      </p:sp>
      <p:sp>
        <p:nvSpPr>
          <p:cNvPr id="16" name="タイトル 3"/>
          <p:cNvSpPr>
            <a:spLocks noGrp="1"/>
          </p:cNvSpPr>
          <p:nvPr>
            <p:ph type="title" hasCustomPrompt="1"/>
          </p:nvPr>
        </p:nvSpPr>
        <p:spPr>
          <a:xfrm>
            <a:off x="2207568" y="4771199"/>
            <a:ext cx="9937272" cy="988424"/>
          </a:xfrm>
          <a:prstGeom prst="rect">
            <a:avLst/>
          </a:prstGeom>
          <a:effectLst/>
        </p:spPr>
        <p:txBody>
          <a:bodyPr anchor="t">
            <a:normAutofit/>
          </a:bodyPr>
          <a:lstStyle>
            <a:lvl1pPr>
              <a:defRPr lang="ja-JP" altLang="en-US" spc="0" dirty="0">
                <a:solidFill>
                  <a:srgbClr val="FFFFFF"/>
                </a:solidFill>
              </a:defRPr>
            </a:lvl1pPr>
          </a:lstStyle>
          <a:p>
            <a:pPr marL="0" lvl="0" indent="0" fontAlgn="ctr">
              <a:spcBef>
                <a:spcPts val="0"/>
              </a:spcBef>
              <a:buFont typeface="Arial" pitchFamily="34" charset="0"/>
              <a:buNone/>
            </a:pPr>
            <a:r>
              <a:rPr kumimoji="1" lang="ja-JP" altLang="en-US"/>
              <a:t>［タイトル（１</a:t>
            </a:r>
            <a:r>
              <a:rPr kumimoji="1" lang="en-US" altLang="ja-JP"/>
              <a:t>〜</a:t>
            </a:r>
            <a:r>
              <a:rPr kumimoji="1" lang="ja-JP" altLang="en-US"/>
              <a:t>３行）］</a:t>
            </a:r>
            <a:endParaRPr kumimoji="1" lang="ja-JP" altLang="en-US" dirty="0"/>
          </a:p>
        </p:txBody>
      </p:sp>
      <p:sp>
        <p:nvSpPr>
          <p:cNvPr id="9" name="TextBox 12"/>
          <p:cNvSpPr txBox="1"/>
          <p:nvPr/>
        </p:nvSpPr>
        <p:spPr>
          <a:xfrm>
            <a:off x="10536125" y="6707601"/>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HGPGothicE" charset="-128"/>
                <a:ea typeface="HGPGothicE" charset="-128"/>
                <a:cs typeface="Meiryo UI" pitchFamily="50" charset="-128"/>
              </a:rPr>
              <a:t>© </a:t>
            </a:r>
            <a:r>
              <a:rPr kumimoji="0" lang="en-US" altLang="ja-JP" sz="800" b="0" i="0" dirty="0" smtClean="0">
                <a:solidFill>
                  <a:srgbClr val="FFFFFF"/>
                </a:solidFill>
                <a:latin typeface="HGPGothicE" charset="-128"/>
                <a:ea typeface="HGPGothicE" charset="-128"/>
                <a:cs typeface="Meiryo UI" pitchFamily="50" charset="-128"/>
              </a:rPr>
              <a:t>2021</a:t>
            </a:r>
            <a:r>
              <a:rPr kumimoji="0" lang="ja-JP" altLang="en-US" sz="800" b="0" i="0" dirty="0" smtClean="0">
                <a:solidFill>
                  <a:srgbClr val="FFFFFF"/>
                </a:solidFill>
                <a:latin typeface="HGPGothicE" charset="-128"/>
                <a:ea typeface="HGPGothicE" charset="-128"/>
                <a:cs typeface="Meiryo UI" pitchFamily="50" charset="-128"/>
              </a:rPr>
              <a:t> </a:t>
            </a:r>
            <a:r>
              <a:rPr kumimoji="0" lang="en-US" altLang="ja-JP" sz="800" b="0" i="0" dirty="0" smtClean="0">
                <a:solidFill>
                  <a:srgbClr val="FFFFFF"/>
                </a:solidFill>
                <a:latin typeface="HGPGothicE" charset="-128"/>
                <a:ea typeface="HGPGothicE" charset="-128"/>
                <a:cs typeface="Meiryo UI" pitchFamily="50" charset="-128"/>
              </a:rPr>
              <a:t>NTT </a:t>
            </a:r>
            <a:r>
              <a:rPr kumimoji="0" lang="en-US" altLang="ja-JP" sz="800" b="0" i="0" dirty="0">
                <a:solidFill>
                  <a:srgbClr val="FFFFFF"/>
                </a:solidFill>
                <a:latin typeface="HGPGothicE" charset="-128"/>
                <a:ea typeface="HGPGothicE" charset="-128"/>
                <a:cs typeface="Meiryo UI" pitchFamily="50" charset="-128"/>
              </a:rPr>
              <a:t>DATA Corporation</a:t>
            </a:r>
          </a:p>
        </p:txBody>
      </p:sp>
      <p:pic>
        <p:nvPicPr>
          <p:cNvPr id="12" name="図 11">
            <a:extLst>
              <a:ext uri="{FF2B5EF4-FFF2-40B4-BE49-F238E27FC236}">
                <a16:creationId xmlns:a16="http://schemas.microsoft.com/office/drawing/2014/main" id="{947A7B74-48AA-304D-8A41-3EA692EE5241}"/>
              </a:ext>
            </a:extLst>
          </p:cNvPr>
          <p:cNvPicPr>
            <a:picLocks noChangeAspect="1"/>
          </p:cNvPicPr>
          <p:nvPr/>
        </p:nvPicPr>
        <p:blipFill>
          <a:blip r:embed="rId4"/>
          <a:stretch>
            <a:fillRect/>
          </a:stretch>
        </p:blipFill>
        <p:spPr>
          <a:xfrm>
            <a:off x="9306503" y="253134"/>
            <a:ext cx="2635200" cy="902800"/>
          </a:xfrm>
          <a:prstGeom prst="rect">
            <a:avLst/>
          </a:prstGeom>
        </p:spPr>
      </p:pic>
    </p:spTree>
    <p:extLst>
      <p:ext uri="{BB962C8B-B14F-4D97-AF65-F5344CB8AC3E}">
        <p14:creationId xmlns:p14="http://schemas.microsoft.com/office/powerpoint/2010/main" val="403796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7" name="正方形/長方形 16"/>
          <p:cNvSpPr/>
          <p:nvPr/>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9" name="Text Placeholder 2"/>
          <p:cNvSpPr>
            <a:spLocks noGrp="1"/>
          </p:cNvSpPr>
          <p:nvPr>
            <p:ph type="body" idx="17" hasCustomPrompt="1"/>
          </p:nvPr>
        </p:nvSpPr>
        <p:spPr>
          <a:xfrm>
            <a:off x="2207568" y="5824866"/>
            <a:ext cx="9937272" cy="1010320"/>
          </a:xfrm>
          <a:prstGeom prst="rect">
            <a:avLst/>
          </a:prstGeom>
          <a:effectLst/>
        </p:spPr>
        <p:txBody>
          <a:bodyPr anchor="t">
            <a:normAutofit/>
          </a:bodyPr>
          <a:lstStyle>
            <a:lvl1pPr marL="0" marR="0" indent="0" algn="l" defTabSz="609555"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609555" rtl="0" eaLnBrk="1" fontAlgn="ctr" latinLnBrk="0" hangingPunct="1">
              <a:lnSpc>
                <a:spcPct val="100000"/>
              </a:lnSpc>
              <a:spcBef>
                <a:spcPts val="0"/>
              </a:spcBef>
              <a:spcAft>
                <a:spcPct val="0"/>
              </a:spcAft>
              <a:buClrTx/>
              <a:buSzTx/>
              <a:buFont typeface="Arial" pitchFamily="34" charset="0"/>
              <a:buNone/>
              <a:tabLst/>
              <a:defRPr/>
            </a:pPr>
            <a:r>
              <a:rPr lang="ja-JP" altLang="en-US"/>
              <a:t>○○○○年○○月○○日</a:t>
            </a:r>
            <a:br>
              <a:rPr lang="ja-JP" altLang="en-US"/>
            </a:br>
            <a:r>
              <a:rPr lang="ja-JP" altLang="en-US"/>
              <a:t>株式会社ＮＴＴデータ　○○○○</a:t>
            </a:r>
            <a:br>
              <a:rPr lang="ja-JP" altLang="en-US"/>
            </a:br>
            <a:r>
              <a:rPr lang="ja-JP" altLang="en-US"/>
              <a:t>○○○○○○○○○○○○</a:t>
            </a:r>
            <a:endParaRPr lang="ja-JP" altLang="en-US" dirty="0"/>
          </a:p>
        </p:txBody>
      </p:sp>
      <p:sp>
        <p:nvSpPr>
          <p:cNvPr id="12" name="タイトル 3"/>
          <p:cNvSpPr>
            <a:spLocks noGrp="1"/>
          </p:cNvSpPr>
          <p:nvPr>
            <p:ph type="title" hasCustomPrompt="1"/>
          </p:nvPr>
        </p:nvSpPr>
        <p:spPr>
          <a:xfrm>
            <a:off x="2207568" y="4771199"/>
            <a:ext cx="9937272" cy="988424"/>
          </a:xfrm>
          <a:prstGeom prst="rect">
            <a:avLst/>
          </a:prstGeom>
          <a:effectLst/>
        </p:spPr>
        <p:txBody>
          <a:bodyPr anchor="t">
            <a:normAutofit/>
          </a:bodyPr>
          <a:lstStyle>
            <a:lvl1pPr>
              <a:defRPr lang="ja-JP" altLang="en-US" spc="0" dirty="0">
                <a:solidFill>
                  <a:srgbClr val="FFFFFF"/>
                </a:solidFill>
              </a:defRPr>
            </a:lvl1pPr>
          </a:lstStyle>
          <a:p>
            <a:pPr marL="0" lvl="0" indent="0" fontAlgn="ctr">
              <a:spcBef>
                <a:spcPts val="0"/>
              </a:spcBef>
              <a:buFont typeface="Arial" pitchFamily="34" charset="0"/>
              <a:buNone/>
            </a:pPr>
            <a:r>
              <a:rPr kumimoji="1" lang="ja-JP" altLang="en-US"/>
              <a:t>［タイトル（１</a:t>
            </a:r>
            <a:r>
              <a:rPr kumimoji="1" lang="en-US" altLang="ja-JP"/>
              <a:t>〜</a:t>
            </a:r>
            <a:r>
              <a:rPr kumimoji="1" lang="ja-JP" altLang="en-US"/>
              <a:t>３行）］</a:t>
            </a:r>
            <a:endParaRPr kumimoji="1" lang="ja-JP" altLang="en-US" dirty="0"/>
          </a:p>
        </p:txBody>
      </p:sp>
      <p:sp>
        <p:nvSpPr>
          <p:cNvPr id="8" name="TextBox 12"/>
          <p:cNvSpPr txBox="1"/>
          <p:nvPr/>
        </p:nvSpPr>
        <p:spPr>
          <a:xfrm>
            <a:off x="10536125" y="6707601"/>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HGPGothicE" charset="-128"/>
                <a:ea typeface="HGPGothicE" charset="-128"/>
                <a:cs typeface="Meiryo UI" pitchFamily="50" charset="-128"/>
              </a:rPr>
              <a:t>© </a:t>
            </a:r>
            <a:r>
              <a:rPr kumimoji="0" lang="en-US" altLang="ja-JP" sz="800" b="0" i="0" dirty="0" smtClean="0">
                <a:solidFill>
                  <a:srgbClr val="FFFFFF"/>
                </a:solidFill>
                <a:latin typeface="HGPGothicE" charset="-128"/>
                <a:ea typeface="HGPGothicE" charset="-128"/>
                <a:cs typeface="Meiryo UI" pitchFamily="50" charset="-128"/>
              </a:rPr>
              <a:t>2021 </a:t>
            </a:r>
            <a:r>
              <a:rPr kumimoji="0" lang="en-US" altLang="ja-JP" sz="800" b="0" i="0" dirty="0">
                <a:solidFill>
                  <a:srgbClr val="FFFFFF"/>
                </a:solidFill>
                <a:latin typeface="HGPGothicE" charset="-128"/>
                <a:ea typeface="HGPGothicE" charset="-128"/>
                <a:cs typeface="Meiryo UI" pitchFamily="50" charset="-128"/>
              </a:rPr>
              <a:t>NTT DATA Corporation</a:t>
            </a:r>
          </a:p>
        </p:txBody>
      </p:sp>
      <p:pic>
        <p:nvPicPr>
          <p:cNvPr id="10" name="図 9">
            <a:extLst>
              <a:ext uri="{FF2B5EF4-FFF2-40B4-BE49-F238E27FC236}">
                <a16:creationId xmlns:a16="http://schemas.microsoft.com/office/drawing/2014/main" id="{4611DE41-3F6F-044D-8535-2B53BB9D23E0}"/>
              </a:ext>
            </a:extLst>
          </p:cNvPr>
          <p:cNvPicPr>
            <a:picLocks noChangeAspect="1"/>
          </p:cNvPicPr>
          <p:nvPr/>
        </p:nvPicPr>
        <p:blipFill>
          <a:blip r:embed="rId3"/>
          <a:stretch>
            <a:fillRect/>
          </a:stretch>
        </p:blipFill>
        <p:spPr>
          <a:xfrm>
            <a:off x="9302144" y="254820"/>
            <a:ext cx="2635200" cy="902800"/>
          </a:xfrm>
          <a:prstGeom prst="rect">
            <a:avLst/>
          </a:prstGeom>
        </p:spPr>
      </p:pic>
    </p:spTree>
    <p:extLst>
      <p:ext uri="{BB962C8B-B14F-4D97-AF65-F5344CB8AC3E}">
        <p14:creationId xmlns:p14="http://schemas.microsoft.com/office/powerpoint/2010/main" val="113026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326" y="6504431"/>
            <a:ext cx="1159714" cy="295200"/>
          </a:xfrm>
          <a:prstGeom prst="rect">
            <a:avLst/>
          </a:prstGeom>
        </p:spPr>
      </p:pic>
      <p:sp>
        <p:nvSpPr>
          <p:cNvPr id="20" name="タイトル 17"/>
          <p:cNvSpPr>
            <a:spLocks noGrp="1"/>
          </p:cNvSpPr>
          <p:nvPr>
            <p:ph type="title" hasCustomPrompt="1"/>
          </p:nvPr>
        </p:nvSpPr>
        <p:spPr>
          <a:xfrm>
            <a:off x="172188" y="275"/>
            <a:ext cx="11844000" cy="730799"/>
          </a:xfrm>
          <a:prstGeom prst="rect">
            <a:avLst/>
          </a:prstGeom>
        </p:spPr>
        <p:txBody>
          <a:bodyPr anchor="ctr" anchorCtr="0">
            <a:normAutofit/>
          </a:bodyPr>
          <a:lstStyle>
            <a:lvl1pPr>
              <a:defRPr lang="ja-JP" altLang="en-US" spc="0">
                <a:solidFill>
                  <a:schemeClr val="tx1"/>
                </a:solidFill>
                <a:latin typeface="+mj-ea"/>
                <a:ea typeface="+mj-ea"/>
                <a:cs typeface="Arial"/>
              </a:defRPr>
            </a:lvl1pPr>
          </a:lstStyle>
          <a:p>
            <a:pPr marL="226468" marR="0" lvl="0" indent="-226468" latinLnBrk="0">
              <a:lnSpc>
                <a:spcPct val="100000"/>
              </a:lnSpc>
              <a:spcBef>
                <a:spcPct val="20000"/>
              </a:spcBef>
              <a:buClrTx/>
              <a:buSzTx/>
              <a:buFont typeface="Arial" pitchFamily="34" charset="0"/>
              <a:buNone/>
              <a:tabLst/>
            </a:pPr>
            <a:r>
              <a:rPr kumimoji="1" lang="ja-JP" altLang="en-US" dirty="0"/>
              <a:t>［目次］</a:t>
            </a:r>
          </a:p>
        </p:txBody>
      </p:sp>
      <p:sp>
        <p:nvSpPr>
          <p:cNvPr id="8" name="TextBox 12"/>
          <p:cNvSpPr txBox="1"/>
          <p:nvPr/>
        </p:nvSpPr>
        <p:spPr>
          <a:xfrm>
            <a:off x="208017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a:t>
            </a:r>
            <a:r>
              <a:rPr kumimoji="0" lang="en-US" altLang="ja-JP" sz="800" b="0" i="0" dirty="0" smtClean="0">
                <a:solidFill>
                  <a:schemeClr val="tx1"/>
                </a:solidFill>
                <a:latin typeface="HGPGothicE" charset="-128"/>
                <a:ea typeface="HGPGothicE" charset="-128"/>
                <a:cs typeface="Meiryo UI" pitchFamily="50" charset="-128"/>
              </a:rPr>
              <a:t>2021 </a:t>
            </a:r>
            <a:r>
              <a:rPr kumimoji="0" lang="en-US" altLang="ja-JP" sz="800" b="0" i="0" dirty="0">
                <a:solidFill>
                  <a:schemeClr val="tx1"/>
                </a:solidFill>
                <a:latin typeface="HGPGothicE" charset="-128"/>
                <a:ea typeface="HGPGothicE" charset="-128"/>
                <a:cs typeface="Meiryo UI" pitchFamily="50" charset="-128"/>
              </a:rPr>
              <a:t>NTT DATA Corporation</a:t>
            </a:r>
          </a:p>
        </p:txBody>
      </p:sp>
      <p:sp>
        <p:nvSpPr>
          <p:cNvPr id="10"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
        <p:nvSpPr>
          <p:cNvPr id="4" name="テキスト プレースホルダー 3">
            <a:extLst>
              <a:ext uri="{FF2B5EF4-FFF2-40B4-BE49-F238E27FC236}">
                <a16:creationId xmlns:a16="http://schemas.microsoft.com/office/drawing/2014/main" id="{57289684-E3E2-4735-801A-13BFBA854FC0}"/>
              </a:ext>
            </a:extLst>
          </p:cNvPr>
          <p:cNvSpPr>
            <a:spLocks noGrp="1"/>
          </p:cNvSpPr>
          <p:nvPr>
            <p:ph type="body" sz="quarter" idx="11" hasCustomPrompt="1"/>
          </p:nvPr>
        </p:nvSpPr>
        <p:spPr>
          <a:xfrm>
            <a:off x="2208212" y="908049"/>
            <a:ext cx="9446400" cy="5256000"/>
          </a:xfrm>
          <a:prstGeom prst="rect">
            <a:avLst/>
          </a:prstGeom>
        </p:spPr>
        <p:txBody>
          <a:bodyPr/>
          <a:lstStyle>
            <a:lvl1pPr marL="514350" indent="-514350">
              <a:buFont typeface="+mj-lt"/>
              <a:buAutoNum type="arabicPeriod"/>
              <a:defRPr sz="2000"/>
            </a:lvl1pPr>
            <a:lvl2pPr marL="1123906" indent="-514350">
              <a:buFont typeface="+mj-lt"/>
              <a:buAutoNum type="arabicPeriod"/>
              <a:defRPr sz="2000"/>
            </a:lvl2pPr>
            <a:lvl3pPr marL="1733459" indent="-514350">
              <a:buFont typeface="+mj-lt"/>
              <a:buAutoNum type="arabicPeriod"/>
              <a:defRPr sz="2000"/>
            </a:lvl3pPr>
            <a:lvl4pPr marL="2343012" indent="-514350">
              <a:buFont typeface="+mj-lt"/>
              <a:buAutoNum type="arabicPeriod"/>
              <a:defRPr sz="2000"/>
            </a:lvl4pPr>
            <a:lvl5pPr marL="2952566" indent="-514350">
              <a:buFont typeface="+mj-lt"/>
              <a:buAutoNum type="arabicPeriod"/>
              <a:defRPr sz="2000"/>
            </a:lvl5pPr>
          </a:lstStyle>
          <a:p>
            <a:pPr lvl="0"/>
            <a:r>
              <a:rPr kumimoji="1" lang="ja-JP" altLang="en-US" dirty="0"/>
              <a:t>目次を入力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783717907"/>
      </p:ext>
    </p:extLst>
  </p:cSld>
  <p:clrMapOvr>
    <a:masterClrMapping/>
  </p:clrMapOvr>
  <p:extLst mod="1">
    <p:ext uri="{DCECCB84-F9BA-43D5-87BE-67443E8EF086}">
      <p15:sldGuideLst xmlns:p15="http://schemas.microsoft.com/office/powerpoint/2012/main">
        <p15:guide id="1" orient="horz" pos="572">
          <p15:clr>
            <a:srgbClr val="FBAE40"/>
          </p15:clr>
        </p15:guide>
        <p15:guide id="2" pos="7333">
          <p15:clr>
            <a:srgbClr val="FBAE40"/>
          </p15:clr>
        </p15:guide>
        <p15:guide id="3" orient="horz" pos="3884">
          <p15:clr>
            <a:srgbClr val="FBAE40"/>
          </p15:clr>
        </p15:guide>
        <p15:guide id="4" pos="139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548000" y="979715"/>
            <a:ext cx="9097200"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a:t>［中扉］</a:t>
            </a: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HGPGothicE" charset="-128"/>
                <a:ea typeface="HGPGothicE" charset="-128"/>
                <a:cs typeface="Meiryo UI" pitchFamily="50" charset="-128"/>
              </a:rPr>
              <a:t>© </a:t>
            </a:r>
            <a:r>
              <a:rPr kumimoji="0" lang="en-US" altLang="ja-JP" sz="800" b="0" i="0" dirty="0" smtClean="0">
                <a:solidFill>
                  <a:schemeClr val="bg1"/>
                </a:solidFill>
                <a:latin typeface="HGPGothicE" charset="-128"/>
                <a:ea typeface="HGPGothicE" charset="-128"/>
                <a:cs typeface="Meiryo UI" pitchFamily="50" charset="-128"/>
              </a:rPr>
              <a:t>2021 </a:t>
            </a:r>
            <a:r>
              <a:rPr kumimoji="0" lang="en-US" altLang="ja-JP" sz="800" b="0" i="0" dirty="0">
                <a:solidFill>
                  <a:schemeClr val="bg1"/>
                </a:solidFill>
                <a:latin typeface="HGPGothicE" charset="-128"/>
                <a:ea typeface="HGPGothicE" charset="-128"/>
                <a:cs typeface="Meiryo UI" pitchFamily="50" charset="-128"/>
              </a:rPr>
              <a:t>NTT DATA Corporation</a:t>
            </a:r>
          </a:p>
        </p:txBody>
      </p:sp>
      <p:sp>
        <p:nvSpPr>
          <p:cNvPr id="6"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343859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とコンテンツA">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pc="0">
                <a:solidFill>
                  <a:schemeClr val="accent2"/>
                </a:solidFill>
                <a:latin typeface="+mj-ea"/>
                <a:ea typeface="+mj-ea"/>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68D4ECC3-87F6-48DE-A3D9-ACE61020E068}"/>
              </a:ext>
            </a:extLst>
          </p:cNvPr>
          <p:cNvSpPr>
            <a:spLocks noGrp="1"/>
          </p:cNvSpPr>
          <p:nvPr>
            <p:ph type="body" sz="quarter" idx="11" hasCustomPrompt="1"/>
          </p:nvPr>
        </p:nvSpPr>
        <p:spPr>
          <a:xfrm>
            <a:off x="539400" y="909850"/>
            <a:ext cx="111132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95569265"/>
      </p:ext>
    </p:extLst>
  </p:cSld>
  <p:clrMapOvr>
    <a:masterClrMapping/>
  </p:clrMapOvr>
  <p:extLst mod="1">
    <p:ext uri="{DCECCB84-F9BA-43D5-87BE-67443E8EF086}">
      <p15:sldGuideLst xmlns:p15="http://schemas.microsoft.com/office/powerpoint/2012/main">
        <p15:guide id="1" orient="horz" pos="572">
          <p15:clr>
            <a:srgbClr val="FBAE40"/>
          </p15:clr>
        </p15:guide>
        <p15:guide id="2" pos="325">
          <p15:clr>
            <a:srgbClr val="FBAE40"/>
          </p15:clr>
        </p15:guide>
        <p15:guide id="3" orient="horz" pos="3884">
          <p15:clr>
            <a:srgbClr val="FBAE40"/>
          </p15:clr>
        </p15:guide>
        <p15:guide id="4" pos="733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とコンテンツB">
    <p:spTree>
      <p:nvGrpSpPr>
        <p:cNvPr id="1" name=""/>
        <p:cNvGrpSpPr/>
        <p:nvPr/>
      </p:nvGrpSpPr>
      <p:grpSpPr>
        <a:xfrm>
          <a:off x="0" y="0"/>
          <a:ext cx="0" cy="0"/>
          <a:chOff x="0" y="0"/>
          <a:chExt cx="0" cy="0"/>
        </a:xfrm>
      </p:grpSpPr>
      <p:sp>
        <p:nvSpPr>
          <p:cNvPr id="5" name="Rectangle 20"/>
          <p:cNvSpPr/>
          <p:nvPr/>
        </p:nvSpPr>
        <p:spPr>
          <a:xfrm>
            <a:off x="0" y="0"/>
            <a:ext cx="12192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3200" rIns="84024" bIns="42012" rtlCol="0" anchor="ctr">
            <a:normAutofit/>
          </a:bodyPr>
          <a:lstStyle/>
          <a:p>
            <a:pPr algn="ctr"/>
            <a:endParaRPr lang="en-US" dirty="0"/>
          </a:p>
        </p:txBody>
      </p:sp>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pc="0">
                <a:solidFill>
                  <a:schemeClr val="bg1"/>
                </a:solidFill>
                <a:latin typeface="+mj-ea"/>
                <a:ea typeface="+mj-ea"/>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196208730"/>
      </p:ext>
    </p:extLst>
  </p:cSld>
  <p:clrMapOvr>
    <a:masterClrMapping/>
  </p:clrMapOvr>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6" name="コンテンツ プレースホルダー 2"/>
          <p:cNvSpPr>
            <a:spLocks noGrp="1"/>
          </p:cNvSpPr>
          <p:nvPr>
            <p:ph idx="11" hasCustomPrompt="1"/>
          </p:nvPr>
        </p:nvSpPr>
        <p:spPr>
          <a:xfrm>
            <a:off x="4041690"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20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a:solidFill>
                  <a:srgbClr val="FFFFFF"/>
                </a:solidFill>
                <a:latin typeface="HGPGothicE" charset="-128"/>
                <a:ea typeface="HGPGothicE" charset="-128"/>
                <a:cs typeface="HGPGothicE" charset="-128"/>
              </a:rPr>
              <a:t>写真</a:t>
            </a:r>
            <a:r>
              <a:rPr lang="en-US" altLang="ja-JP" sz="1800" spc="200">
                <a:solidFill>
                  <a:srgbClr val="FFFFFF"/>
                </a:solidFill>
                <a:latin typeface="HGPGothicE" charset="-128"/>
                <a:ea typeface="HGPGothicE" charset="-128"/>
                <a:cs typeface="HGPGothicE" charset="-128"/>
              </a:rPr>
              <a:t>/</a:t>
            </a:r>
            <a:r>
              <a:rPr lang="ja-JP" altLang="en-US" sz="1800" spc="20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7" name="TextBox 12"/>
          <p:cNvSpPr txBox="1"/>
          <p:nvPr/>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HGPGothicE" charset="-128"/>
                <a:ea typeface="HGPGothicE" charset="-128"/>
                <a:cs typeface="Meiryo UI" pitchFamily="50" charset="-128"/>
              </a:rPr>
              <a:t>© </a:t>
            </a:r>
            <a:r>
              <a:rPr kumimoji="0" lang="en-US" altLang="ja-JP" sz="800" b="0" i="0" dirty="0" smtClean="0">
                <a:solidFill>
                  <a:schemeClr val="bg1"/>
                </a:solidFill>
                <a:latin typeface="HGPGothicE" charset="-128"/>
                <a:ea typeface="HGPGothicE" charset="-128"/>
                <a:cs typeface="Meiryo UI" pitchFamily="50" charset="-128"/>
              </a:rPr>
              <a:t>2021 </a:t>
            </a:r>
            <a:r>
              <a:rPr kumimoji="0" lang="en-US" altLang="ja-JP" sz="800" b="0" i="0" dirty="0">
                <a:solidFill>
                  <a:schemeClr val="bg1"/>
                </a:solidFill>
                <a:latin typeface="HGPGothicE" charset="-128"/>
                <a:ea typeface="HGPGothicE" charset="-128"/>
                <a:cs typeface="Meiryo UI" pitchFamily="50" charset="-128"/>
              </a:rPr>
              <a:t>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321724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2"/>
          <p:cNvSpPr txBox="1"/>
          <p:nvPr/>
        </p:nvSpPr>
        <p:spPr>
          <a:xfrm>
            <a:off x="10416480"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a:t>
            </a:r>
            <a:r>
              <a:rPr kumimoji="0" lang="en-US" altLang="ja-JP" sz="800" b="0" i="0" dirty="0" smtClean="0">
                <a:solidFill>
                  <a:schemeClr val="tx1"/>
                </a:solidFill>
                <a:latin typeface="HGPGothicE" charset="-128"/>
                <a:ea typeface="HGPGothicE" charset="-128"/>
                <a:cs typeface="Meiryo UI" pitchFamily="50" charset="-128"/>
              </a:rPr>
              <a:t>2021 </a:t>
            </a:r>
            <a:r>
              <a:rPr kumimoji="0" lang="en-US" altLang="ja-JP" sz="800" b="0" i="0" dirty="0">
                <a:solidFill>
                  <a:schemeClr val="tx1"/>
                </a:solidFill>
                <a:latin typeface="HGPGothicE" charset="-128"/>
                <a:ea typeface="HGPGothicE" charset="-128"/>
                <a:cs typeface="Meiryo UI" pitchFamily="50" charset="-128"/>
              </a:rPr>
              <a:t>NTT DATA Corporation</a:t>
            </a:r>
          </a:p>
        </p:txBody>
      </p:sp>
      <p:pic>
        <p:nvPicPr>
          <p:cNvPr id="7" name="図 6">
            <a:extLst>
              <a:ext uri="{FF2B5EF4-FFF2-40B4-BE49-F238E27FC236}">
                <a16:creationId xmlns:a16="http://schemas.microsoft.com/office/drawing/2014/main" id="{17310CC0-8B36-8146-A6F6-1F194745B7A2}"/>
              </a:ext>
            </a:extLst>
          </p:cNvPr>
          <p:cNvPicPr>
            <a:picLocks noChangeAspect="1"/>
          </p:cNvPicPr>
          <p:nvPr/>
        </p:nvPicPr>
        <p:blipFill>
          <a:blip r:embed="rId3"/>
          <a:stretch>
            <a:fillRect/>
          </a:stretch>
        </p:blipFill>
        <p:spPr>
          <a:xfrm>
            <a:off x="4026850" y="2714625"/>
            <a:ext cx="4125600" cy="1413400"/>
          </a:xfrm>
          <a:prstGeom prst="rect">
            <a:avLst/>
          </a:prstGeom>
        </p:spPr>
      </p:pic>
    </p:spTree>
    <p:extLst>
      <p:ext uri="{BB962C8B-B14F-4D97-AF65-F5344CB8AC3E}">
        <p14:creationId xmlns:p14="http://schemas.microsoft.com/office/powerpoint/2010/main" val="25301962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0180605_1_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12192000" cy="684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3200" rIns="84024" bIns="42012" rtlCol="0" anchor="ctr">
            <a:normAutofit/>
          </a:bodyPr>
          <a:lstStyle/>
          <a:p>
            <a:pPr algn="ctr"/>
            <a:endParaRPr lang="en-US" dirty="0">
              <a:solidFill>
                <a:srgbClr val="FFFFFF"/>
              </a:solidFill>
            </a:endParaRPr>
          </a:p>
        </p:txBody>
      </p:sp>
      <p:sp>
        <p:nvSpPr>
          <p:cNvPr id="7" name="テキスト プレースホルダー 9"/>
          <p:cNvSpPr>
            <a:spLocks noGrp="1"/>
          </p:cNvSpPr>
          <p:nvPr>
            <p:ph type="body" sz="quarter" idx="10" hasCustomPrompt="1"/>
          </p:nvPr>
        </p:nvSpPr>
        <p:spPr>
          <a:xfrm>
            <a:off x="172188" y="0"/>
            <a:ext cx="11844000" cy="684000"/>
          </a:xfrm>
          <a:prstGeom prst="rect">
            <a:avLst/>
          </a:prstGeom>
        </p:spPr>
        <p:txBody>
          <a:bodyPr tIns="108000" anchor="ctr" anchorCtr="0">
            <a:normAutofit/>
          </a:bodyPr>
          <a:lstStyle>
            <a:lvl1pPr marL="0" indent="0">
              <a:buFont typeface="+mj-lt"/>
              <a:buNone/>
              <a:defRPr sz="2800" b="1"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smtClean="0"/>
              <a:t>［タイトル］</a:t>
            </a:r>
          </a:p>
        </p:txBody>
      </p:sp>
      <p:sp>
        <p:nvSpPr>
          <p:cNvPr id="6" name="テキスト プレースホルダー 8"/>
          <p:cNvSpPr>
            <a:spLocks noGrp="1"/>
          </p:cNvSpPr>
          <p:nvPr>
            <p:ph type="body" sz="quarter" idx="11"/>
          </p:nvPr>
        </p:nvSpPr>
        <p:spPr>
          <a:xfrm>
            <a:off x="0" y="768350"/>
            <a:ext cx="12192000" cy="492443"/>
          </a:xfrm>
          <a:prstGeom prst="rect">
            <a:avLst/>
          </a:prstGeom>
          <a:solidFill>
            <a:srgbClr val="C9C9C9"/>
          </a:solidFill>
        </p:spPr>
        <p:txBody>
          <a:bodyPr wrap="square" anchor="t" anchorCtr="0">
            <a:spAutoFit/>
          </a:bodyPr>
          <a:lstStyle>
            <a:lvl1pPr marL="0" indent="0" algn="ctr">
              <a:lnSpc>
                <a:spcPct val="100000"/>
              </a:lnSpc>
              <a:buFontTx/>
              <a:buNone/>
              <a:defRPr sz="2600" b="1">
                <a:solidFill>
                  <a:srgbClr val="000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マスター テキストの書式設定</a:t>
            </a:r>
            <a:endParaRPr kumimoji="1" lang="en-US" altLang="ja-JP" dirty="0" smtClean="0"/>
          </a:p>
        </p:txBody>
      </p:sp>
    </p:spTree>
    <p:extLst>
      <p:ext uri="{BB962C8B-B14F-4D97-AF65-F5344CB8AC3E}">
        <p14:creationId xmlns:p14="http://schemas.microsoft.com/office/powerpoint/2010/main" val="30701317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12192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20" name="図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pic>
        <p:nvPicPr>
          <p:cNvPr id="10" name="図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HGPGothicE" charset="-128"/>
                <a:ea typeface="HGPGothicE" charset="-128"/>
                <a:cs typeface="Meiryo UI" pitchFamily="50" charset="-128"/>
              </a:rPr>
              <a:t>© </a:t>
            </a:r>
            <a:r>
              <a:rPr kumimoji="0" lang="en-US" altLang="ja-JP" sz="800" b="0" i="0" dirty="0" smtClean="0">
                <a:solidFill>
                  <a:schemeClr val="bg1"/>
                </a:solidFill>
                <a:latin typeface="HGPGothicE" charset="-128"/>
                <a:ea typeface="HGPGothicE" charset="-128"/>
                <a:cs typeface="Meiryo UI" pitchFamily="50" charset="-128"/>
              </a:rPr>
              <a:t>2021 </a:t>
            </a:r>
            <a:r>
              <a:rPr kumimoji="0" lang="en-US" altLang="ja-JP" sz="800" b="0" i="0" dirty="0">
                <a:solidFill>
                  <a:schemeClr val="bg1"/>
                </a:solidFill>
                <a:latin typeface="HGPGothicE" charset="-128"/>
                <a:ea typeface="HGPGothicE" charset="-128"/>
                <a:cs typeface="Meiryo UI" pitchFamily="50" charset="-128"/>
              </a:rPr>
              <a:t>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1465789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xml"/><Relationship Id="rId32" Type="http://schemas.openxmlformats.org/officeDocument/2006/relationships/image" Target="../media/image21.png"/><Relationship Id="rId36" Type="http://schemas.openxmlformats.org/officeDocument/2006/relationships/image" Target="../media/image18.svg"/><Relationship Id="rId31" Type="http://schemas.openxmlformats.org/officeDocument/2006/relationships/image" Target="../media/image128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9.png"/><Relationship Id="rId10" Type="http://schemas.openxmlformats.org/officeDocument/2006/relationships/image" Target="../media/image31.jpg"/><Relationship Id="rId4" Type="http://schemas.openxmlformats.org/officeDocument/2006/relationships/image" Target="../media/image28.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hyperlink" Target="https://app.mobingi.com/wave/login"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hyperlink" Target="https://app.mobingi.com/wave/login" TargetMode="External"/><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mailto:a-gate_support@am.nttdata.co.jp"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mailto:a-gate_cs@hml.nttdata.co.jp-gate_cs@am.nttdata.co.jp"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mailto:a-gate_support@am.nttdata.co.jp"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b="1" dirty="0" smtClean="0">
                <a:latin typeface="Meiryo UI" panose="020B0604030504040204" pitchFamily="50" charset="-128"/>
                <a:ea typeface="Meiryo UI" panose="020B0604030504040204" pitchFamily="50" charset="-128"/>
              </a:rPr>
              <a:t>[AWS]</a:t>
            </a:r>
            <a:br>
              <a:rPr lang="en-US" altLang="ja-JP" sz="4000" b="1" dirty="0" smtClean="0">
                <a:latin typeface="Meiryo UI" panose="020B0604030504040204" pitchFamily="50" charset="-128"/>
                <a:ea typeface="Meiryo UI" panose="020B0604030504040204" pitchFamily="50" charset="-128"/>
              </a:rPr>
            </a:br>
            <a:r>
              <a:rPr lang="en-US" altLang="ja-JP" sz="4000" b="1" dirty="0" smtClean="0">
                <a:latin typeface="Meiryo UI" panose="020B0604030504040204" pitchFamily="50" charset="-128"/>
                <a:ea typeface="Meiryo UI" panose="020B0604030504040204" pitchFamily="50" charset="-128"/>
              </a:rPr>
              <a:t>A-gate</a:t>
            </a:r>
            <a:r>
              <a:rPr lang="ja-JP" altLang="en-US" sz="4000" b="1" dirty="0" smtClean="0">
                <a:latin typeface="Meiryo UI" panose="020B0604030504040204" pitchFamily="50" charset="-128"/>
                <a:ea typeface="Meiryo UI" panose="020B0604030504040204" pitchFamily="50" charset="-128"/>
              </a:rPr>
              <a:t>の使い方</a:t>
            </a:r>
            <a:endParaRPr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51645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a:t> </a:t>
            </a:r>
            <a:r>
              <a:rPr lang="en-US" altLang="ja-JP" dirty="0" smtClean="0"/>
              <a:t>A-gate</a:t>
            </a:r>
            <a:r>
              <a:rPr lang="ja-JP" altLang="en-US" dirty="0" smtClean="0"/>
              <a:t>の権限分掌機能が</a:t>
            </a:r>
            <a:r>
              <a:rPr lang="ja-JP" altLang="en-US" dirty="0"/>
              <a:t>ない</a:t>
            </a:r>
            <a:r>
              <a:rPr lang="ja-JP" altLang="en-US" dirty="0" smtClean="0"/>
              <a:t>場合①</a:t>
            </a:r>
            <a:endParaRPr lang="ja-JP" altLang="en-US" dirty="0"/>
          </a:p>
        </p:txBody>
      </p:sp>
      <p:sp>
        <p:nvSpPr>
          <p:cNvPr id="46" name="正方形/長方形 45"/>
          <p:cNvSpPr/>
          <p:nvPr/>
        </p:nvSpPr>
        <p:spPr>
          <a:xfrm>
            <a:off x="172188" y="818709"/>
            <a:ext cx="11844000" cy="1200329"/>
          </a:xfrm>
          <a:prstGeom prst="rect">
            <a:avLst/>
          </a:prstGeom>
          <a:solidFill>
            <a:schemeClr val="accent2">
              <a:lumMod val="20000"/>
              <a:lumOff val="80000"/>
            </a:schemeClr>
          </a:solidFill>
        </p:spPr>
        <p:txBody>
          <a:bodyPr wrap="square">
            <a:spAutoFit/>
          </a:bodyPr>
          <a:lstStyle/>
          <a:p>
            <a:pPr algn="ct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パブリッククラウドのデフォルト権限セットはサービス単位で</a:t>
            </a:r>
            <a:r>
              <a:rPr lang="en-US" altLang="ja-JP" sz="24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FullAccess</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ReadOnly</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の提供</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または、何も提供されていない（全サービスの</a:t>
            </a:r>
            <a:r>
              <a:rPr lang="en-US" altLang="ja-JP" sz="24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FullAccess</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に包含）ケースに二分される。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我慢してこの権限セットを利用するか、</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相当の対応を実施する必要がある。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1" name="図 10"/>
          <p:cNvPicPr>
            <a:picLocks noChangeAspect="1"/>
          </p:cNvPicPr>
          <p:nvPr/>
        </p:nvPicPr>
        <p:blipFill rotWithShape="1">
          <a:blip r:embed="rId3"/>
          <a:srcRect l="4743" t="9145" r="44757" b="39282"/>
          <a:stretch/>
        </p:blipFill>
        <p:spPr>
          <a:xfrm>
            <a:off x="657547" y="2210421"/>
            <a:ext cx="3736654" cy="4100751"/>
          </a:xfrm>
          <a:prstGeom prst="rect">
            <a:avLst/>
          </a:prstGeom>
        </p:spPr>
      </p:pic>
      <p:sp>
        <p:nvSpPr>
          <p:cNvPr id="12" name="四角形吹き出し 11"/>
          <p:cNvSpPr/>
          <p:nvPr/>
        </p:nvSpPr>
        <p:spPr>
          <a:xfrm>
            <a:off x="4849575" y="3608737"/>
            <a:ext cx="6096515" cy="869217"/>
          </a:xfrm>
          <a:prstGeom prst="wedgeRectCallout">
            <a:avLst>
              <a:gd name="adj1" fmla="val -55298"/>
              <a:gd name="adj2" fmla="val -33115"/>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我慢して、</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ALL or Nothing</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の権限セットを使うか</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この対応を自分で実施するか</a:t>
            </a:r>
            <a:endParaRPr kumimoji="1"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9895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a:latin typeface="Meiryo UI" panose="020B0604030504040204" pitchFamily="50" charset="-128"/>
                <a:ea typeface="Meiryo UI" panose="020B0604030504040204" pitchFamily="50" charset="-128"/>
              </a:rPr>
              <a:t>２</a:t>
            </a:r>
            <a:r>
              <a:rPr lang="ja-JP" altLang="en-US" sz="4000" b="1" dirty="0" smtClean="0">
                <a:latin typeface="Meiryo UI" panose="020B0604030504040204" pitchFamily="50" charset="-128"/>
                <a:ea typeface="Meiryo UI" panose="020B0604030504040204" pitchFamily="50" charset="-128"/>
              </a:rPr>
              <a:t>．</a:t>
            </a:r>
            <a:r>
              <a:rPr lang="en-US" altLang="ja-JP" sz="4000" b="1" dirty="0" smtClean="0">
                <a:latin typeface="Meiryo UI" panose="020B0604030504040204" pitchFamily="50" charset="-128"/>
                <a:ea typeface="Meiryo UI" panose="020B0604030504040204" pitchFamily="50" charset="-128"/>
              </a:rPr>
              <a:t>A-gate</a:t>
            </a:r>
            <a:r>
              <a:rPr lang="ja-JP" altLang="en-US" sz="4000" b="1" dirty="0" smtClean="0">
                <a:latin typeface="Meiryo UI" panose="020B0604030504040204" pitchFamily="50" charset="-128"/>
                <a:ea typeface="Meiryo UI" panose="020B0604030504040204" pitchFamily="50" charset="-128"/>
              </a:rPr>
              <a:t>におけるアカウントの切り方</a:t>
            </a:r>
            <a:endParaRPr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41299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a:t> </a:t>
            </a:r>
            <a:r>
              <a:rPr lang="en-US" altLang="ja-JP" dirty="0" smtClean="0"/>
              <a:t>A-gate</a:t>
            </a:r>
            <a:r>
              <a:rPr lang="ja-JP" altLang="en-US" dirty="0" smtClean="0"/>
              <a:t>はアカウント設計と</a:t>
            </a:r>
            <a:r>
              <a:rPr lang="en-US" altLang="ja-JP" dirty="0" smtClean="0"/>
              <a:t>IAM</a:t>
            </a:r>
            <a:r>
              <a:rPr lang="ja-JP" altLang="en-US" dirty="0" smtClean="0"/>
              <a:t>設計をすっ飛ばす機能がある</a:t>
            </a:r>
            <a:endParaRPr lang="ja-JP" altLang="en-US" dirty="0"/>
          </a:p>
        </p:txBody>
      </p:sp>
      <p:sp>
        <p:nvSpPr>
          <p:cNvPr id="46" name="正方形/長方形 45"/>
          <p:cNvSpPr/>
          <p:nvPr/>
        </p:nvSpPr>
        <p:spPr>
          <a:xfrm>
            <a:off x="172188" y="818709"/>
            <a:ext cx="11844000" cy="1200329"/>
          </a:xfrm>
          <a:prstGeom prst="rect">
            <a:avLst/>
          </a:prstGeom>
          <a:solidFill>
            <a:schemeClr val="accent2">
              <a:lumMod val="20000"/>
              <a:lumOff val="80000"/>
            </a:schemeClr>
          </a:solidFill>
        </p:spPr>
        <p:txBody>
          <a:bodyPr wrap="square">
            <a:spAutoFit/>
          </a:bodyPr>
          <a:lstStyle/>
          <a:p>
            <a:pPr algn="ctr" fontAlgn="base">
              <a:spcBef>
                <a:spcPct val="0"/>
              </a:spcBef>
              <a:spcAft>
                <a:spcPct val="0"/>
              </a:spcAft>
            </a:pP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ではパブリッククラウドの権限構築のベストプラクティスとされる設計を実現している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が無い場合、次頁から説明する</a:t>
            </a:r>
            <a:r>
              <a:rPr lang="ja-JP" altLang="en-US" sz="2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アカウント設計</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と</a:t>
            </a:r>
            <a:r>
              <a:rPr lang="en-US" altLang="ja-JP" sz="2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設計</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a:t>
            </a:r>
            <a:endParaRPr lang="en-US" altLang="ja-JP"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自前で実施する必要</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がある。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a:xfrm>
            <a:off x="582982" y="3461732"/>
            <a:ext cx="4217618" cy="1132493"/>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7339382" y="3461732"/>
            <a:ext cx="4217618" cy="1132493"/>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IA</a:t>
            </a:r>
            <a: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M</a:t>
            </a: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14963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 </a:t>
            </a:r>
            <a:r>
              <a:rPr lang="ja-JP" altLang="en-US" dirty="0" smtClean="0"/>
              <a:t>アカウントとは</a:t>
            </a:r>
            <a:endParaRPr lang="ja-JP" altLang="en-US" b="1" dirty="0"/>
          </a:p>
        </p:txBody>
      </p:sp>
      <p:sp>
        <p:nvSpPr>
          <p:cNvPr id="17" name="正方形/長方形 16"/>
          <p:cNvSpPr/>
          <p:nvPr/>
        </p:nvSpPr>
        <p:spPr>
          <a:xfrm>
            <a:off x="172188" y="818709"/>
            <a:ext cx="11844000" cy="523220"/>
          </a:xfrm>
          <a:prstGeom prst="rect">
            <a:avLst/>
          </a:prstGeom>
          <a:solidFill>
            <a:schemeClr val="accent2">
              <a:lumMod val="20000"/>
              <a:lumOff val="80000"/>
            </a:schemeClr>
          </a:solidFill>
        </p:spPr>
        <p:txBody>
          <a:bodyPr wrap="square">
            <a:spAutoFit/>
          </a:bodyPr>
          <a:lstStyle/>
          <a:p>
            <a:pPr algn="ct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請求の単位、権限の単位</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7" name="正方形/長方形 6"/>
          <p:cNvSpPr/>
          <p:nvPr/>
        </p:nvSpPr>
        <p:spPr>
          <a:xfrm>
            <a:off x="158609" y="1736461"/>
            <a:ext cx="5763391" cy="501850"/>
          </a:xfrm>
          <a:prstGeom prst="rect">
            <a:avLst/>
          </a:prstGeom>
          <a:solidFill>
            <a:schemeClr val="accent2">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3200" b="1" dirty="0" smtClean="0">
                <a:latin typeface="Meiryo UI" panose="020B0604030504040204" pitchFamily="50" charset="-128"/>
                <a:ea typeface="Meiryo UI" panose="020B0604030504040204" pitchFamily="50" charset="-128"/>
              </a:rPr>
              <a:t>請求の単位</a:t>
            </a:r>
            <a:endParaRPr lang="en-US" altLang="ja-JP" sz="3200" b="1" dirty="0" smtClean="0">
              <a:latin typeface="Meiryo UI" panose="020B0604030504040204" pitchFamily="50" charset="-128"/>
              <a:ea typeface="Meiryo UI" panose="020B0604030504040204" pitchFamily="50" charset="-128"/>
            </a:endParaRPr>
          </a:p>
        </p:txBody>
      </p:sp>
      <p:sp>
        <p:nvSpPr>
          <p:cNvPr id="8" name="正方形/長方形 7"/>
          <p:cNvSpPr/>
          <p:nvPr/>
        </p:nvSpPr>
        <p:spPr>
          <a:xfrm>
            <a:off x="6239218" y="1726483"/>
            <a:ext cx="5763391" cy="511828"/>
          </a:xfrm>
          <a:prstGeom prst="rect">
            <a:avLst/>
          </a:prstGeom>
          <a:solidFill>
            <a:schemeClr val="accent2">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3200" b="1" dirty="0" smtClean="0">
                <a:latin typeface="Meiryo UI" panose="020B0604030504040204" pitchFamily="50" charset="-128"/>
                <a:ea typeface="Meiryo UI" panose="020B0604030504040204" pitchFamily="50" charset="-128"/>
              </a:rPr>
              <a:t>アカウント単位で権限分離</a:t>
            </a:r>
            <a:endParaRPr kumimoji="1" lang="ja-JP" altLang="en-US" sz="3200" b="1" dirty="0">
              <a:latin typeface="Meiryo UI" panose="020B0604030504040204" pitchFamily="50" charset="-128"/>
              <a:ea typeface="Meiryo UI" panose="020B0604030504040204" pitchFamily="50" charset="-128"/>
            </a:endParaRPr>
          </a:p>
        </p:txBody>
      </p:sp>
      <p:sp>
        <p:nvSpPr>
          <p:cNvPr id="9" name="正方形/長方形 8"/>
          <p:cNvSpPr/>
          <p:nvPr/>
        </p:nvSpPr>
        <p:spPr>
          <a:xfrm>
            <a:off x="582982" y="2953732"/>
            <a:ext cx="2522168" cy="1132493"/>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582982" y="4764496"/>
            <a:ext cx="2522168" cy="1130773"/>
          </a:xfrm>
          <a:prstGeom prst="rect">
            <a:avLst/>
          </a:prstGeom>
          <a:solidFill>
            <a:schemeClr val="accent3">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kumimoji="1" lang="en-US" altLang="ja-JP"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楕円 2"/>
          <p:cNvSpPr/>
          <p:nvPr/>
        </p:nvSpPr>
        <p:spPr>
          <a:xfrm>
            <a:off x="4438650" y="3035476"/>
            <a:ext cx="1009650" cy="9715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6600" dirty="0" smtClean="0">
                <a:latin typeface="Meiryo UI" panose="020B0604030504040204" pitchFamily="50" charset="-128"/>
                <a:ea typeface="Meiryo UI" panose="020B0604030504040204" pitchFamily="50" charset="-128"/>
              </a:rPr>
              <a:t>$</a:t>
            </a:r>
          </a:p>
        </p:txBody>
      </p:sp>
      <p:sp>
        <p:nvSpPr>
          <p:cNvPr id="13" name="楕円 12"/>
          <p:cNvSpPr/>
          <p:nvPr/>
        </p:nvSpPr>
        <p:spPr>
          <a:xfrm>
            <a:off x="4438650" y="4834408"/>
            <a:ext cx="1009650" cy="971529"/>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6600" dirty="0">
                <a:latin typeface="Meiryo UI" panose="020B0604030504040204" pitchFamily="50" charset="-128"/>
                <a:ea typeface="Meiryo UI" panose="020B0604030504040204" pitchFamily="50" charset="-128"/>
              </a:rPr>
              <a:t>$</a:t>
            </a:r>
            <a:endParaRPr kumimoji="1" lang="ja-JP" altLang="en-US" sz="6600" dirty="0">
              <a:latin typeface="Meiryo UI" panose="020B0604030504040204" pitchFamily="50" charset="-128"/>
              <a:ea typeface="Meiryo UI" panose="020B0604030504040204" pitchFamily="50" charset="-128"/>
            </a:endParaRPr>
          </a:p>
        </p:txBody>
      </p:sp>
      <p:cxnSp>
        <p:nvCxnSpPr>
          <p:cNvPr id="21" name="直線矢印コネクタ 20"/>
          <p:cNvCxnSpPr/>
          <p:nvPr/>
        </p:nvCxnSpPr>
        <p:spPr>
          <a:xfrm flipH="1" flipV="1">
            <a:off x="3105150" y="5082079"/>
            <a:ext cx="1409700" cy="4271"/>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3" name="直線矢印コネクタ 22"/>
          <p:cNvCxnSpPr/>
          <p:nvPr/>
        </p:nvCxnSpPr>
        <p:spPr>
          <a:xfrm flipH="1" flipV="1">
            <a:off x="3105150" y="3260304"/>
            <a:ext cx="1409700" cy="4271"/>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4" name="直線矢印コネクタ 23"/>
          <p:cNvCxnSpPr/>
          <p:nvPr/>
        </p:nvCxnSpPr>
        <p:spPr>
          <a:xfrm flipH="1" flipV="1">
            <a:off x="3105150" y="5570853"/>
            <a:ext cx="1409700" cy="4271"/>
          </a:xfrm>
          <a:prstGeom prst="straightConnector1">
            <a:avLst/>
          </a:prstGeom>
          <a:ln w="12700">
            <a:headEnd type="triangle"/>
            <a:tailEnd type="none"/>
          </a:ln>
        </p:spPr>
        <p:style>
          <a:lnRef idx="2">
            <a:schemeClr val="dk1"/>
          </a:lnRef>
          <a:fillRef idx="0">
            <a:schemeClr val="dk1"/>
          </a:fillRef>
          <a:effectRef idx="1">
            <a:schemeClr val="dk1"/>
          </a:effectRef>
          <a:fontRef idx="minor">
            <a:schemeClr val="tx1"/>
          </a:fontRef>
        </p:style>
      </p:cxnSp>
      <p:cxnSp>
        <p:nvCxnSpPr>
          <p:cNvPr id="25" name="直線矢印コネクタ 24"/>
          <p:cNvCxnSpPr/>
          <p:nvPr/>
        </p:nvCxnSpPr>
        <p:spPr>
          <a:xfrm flipH="1" flipV="1">
            <a:off x="3105150" y="3769069"/>
            <a:ext cx="1409700" cy="4271"/>
          </a:xfrm>
          <a:prstGeom prst="straightConnector1">
            <a:avLst/>
          </a:prstGeom>
          <a:ln w="12700">
            <a:headEnd type="triangle"/>
            <a:tailEnd type="none"/>
          </a:ln>
        </p:spPr>
        <p:style>
          <a:lnRef idx="2">
            <a:schemeClr val="dk1"/>
          </a:lnRef>
          <a:fillRef idx="0">
            <a:schemeClr val="dk1"/>
          </a:fillRef>
          <a:effectRef idx="1">
            <a:schemeClr val="dk1"/>
          </a:effectRef>
          <a:fontRef idx="minor">
            <a:schemeClr val="tx1"/>
          </a:fontRef>
        </p:style>
      </p:cxnSp>
      <p:sp>
        <p:nvSpPr>
          <p:cNvPr id="26" name="正方形/長方形 25"/>
          <p:cNvSpPr/>
          <p:nvPr/>
        </p:nvSpPr>
        <p:spPr>
          <a:xfrm>
            <a:off x="3309180" y="2772066"/>
            <a:ext cx="1205670" cy="488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800" dirty="0">
                <a:solidFill>
                  <a:schemeClr val="tx1"/>
                </a:solidFill>
                <a:latin typeface="Meiryo UI" panose="020B0604030504040204" pitchFamily="50" charset="-128"/>
                <a:ea typeface="Meiryo UI" panose="020B0604030504040204" pitchFamily="50" charset="-128"/>
              </a:rPr>
              <a:t>請求</a:t>
            </a:r>
            <a:endParaRPr lang="en-US" altLang="ja-JP" sz="2800" dirty="0">
              <a:solidFill>
                <a:schemeClr val="tx1"/>
              </a:solidFill>
              <a:latin typeface="Meiryo UI" panose="020B0604030504040204" pitchFamily="50" charset="-128"/>
              <a:ea typeface="Meiryo UI" panose="020B0604030504040204" pitchFamily="50" charset="-128"/>
            </a:endParaRPr>
          </a:p>
        </p:txBody>
      </p:sp>
      <p:sp>
        <p:nvSpPr>
          <p:cNvPr id="27" name="正方形/長方形 26"/>
          <p:cNvSpPr/>
          <p:nvPr/>
        </p:nvSpPr>
        <p:spPr>
          <a:xfrm>
            <a:off x="3309180" y="3763379"/>
            <a:ext cx="1205670" cy="488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800" dirty="0" smtClean="0">
                <a:solidFill>
                  <a:schemeClr val="tx1"/>
                </a:solidFill>
                <a:latin typeface="Meiryo UI" panose="020B0604030504040204" pitchFamily="50" charset="-128"/>
                <a:ea typeface="Meiryo UI" panose="020B0604030504040204" pitchFamily="50" charset="-128"/>
              </a:rPr>
              <a:t>支払</a:t>
            </a:r>
            <a:endParaRPr lang="en-US" altLang="ja-JP" sz="2800" dirty="0">
              <a:solidFill>
                <a:schemeClr val="tx1"/>
              </a:solidFill>
              <a:latin typeface="Meiryo UI" panose="020B0604030504040204" pitchFamily="50" charset="-128"/>
              <a:ea typeface="Meiryo UI" panose="020B0604030504040204" pitchFamily="50" charset="-128"/>
            </a:endParaRPr>
          </a:p>
        </p:txBody>
      </p:sp>
      <p:sp>
        <p:nvSpPr>
          <p:cNvPr id="28" name="正方形/長方形 27"/>
          <p:cNvSpPr/>
          <p:nvPr/>
        </p:nvSpPr>
        <p:spPr>
          <a:xfrm>
            <a:off x="3309180" y="4570505"/>
            <a:ext cx="1205670" cy="488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800" dirty="0">
                <a:solidFill>
                  <a:schemeClr val="tx1"/>
                </a:solidFill>
                <a:latin typeface="Meiryo UI" panose="020B0604030504040204" pitchFamily="50" charset="-128"/>
                <a:ea typeface="Meiryo UI" panose="020B0604030504040204" pitchFamily="50" charset="-128"/>
              </a:rPr>
              <a:t>請求</a:t>
            </a:r>
            <a:endParaRPr lang="en-US" altLang="ja-JP" sz="2800" dirty="0">
              <a:solidFill>
                <a:schemeClr val="tx1"/>
              </a:solidFill>
              <a:latin typeface="Meiryo UI" panose="020B0604030504040204" pitchFamily="50" charset="-128"/>
              <a:ea typeface="Meiryo UI" panose="020B0604030504040204" pitchFamily="50" charset="-128"/>
            </a:endParaRPr>
          </a:p>
        </p:txBody>
      </p:sp>
      <p:sp>
        <p:nvSpPr>
          <p:cNvPr id="29" name="正方形/長方形 28"/>
          <p:cNvSpPr/>
          <p:nvPr/>
        </p:nvSpPr>
        <p:spPr>
          <a:xfrm>
            <a:off x="3309180" y="5561818"/>
            <a:ext cx="1205670" cy="488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800" dirty="0" smtClean="0">
                <a:solidFill>
                  <a:schemeClr val="tx1"/>
                </a:solidFill>
                <a:latin typeface="Meiryo UI" panose="020B0604030504040204" pitchFamily="50" charset="-128"/>
                <a:ea typeface="Meiryo UI" panose="020B0604030504040204" pitchFamily="50" charset="-128"/>
              </a:rPr>
              <a:t>支払</a:t>
            </a:r>
            <a:endParaRPr lang="en-US" altLang="ja-JP" sz="2800" dirty="0">
              <a:solidFill>
                <a:schemeClr val="tx1"/>
              </a:solidFill>
              <a:latin typeface="Meiryo UI" panose="020B0604030504040204" pitchFamily="50" charset="-128"/>
              <a:ea typeface="Meiryo UI" panose="020B0604030504040204" pitchFamily="50" charset="-128"/>
            </a:endParaRPr>
          </a:p>
        </p:txBody>
      </p:sp>
      <p:sp>
        <p:nvSpPr>
          <p:cNvPr id="35" name="正方形/長方形 34"/>
          <p:cNvSpPr/>
          <p:nvPr/>
        </p:nvSpPr>
        <p:spPr>
          <a:xfrm>
            <a:off x="6252797" y="2716967"/>
            <a:ext cx="5763391" cy="473529"/>
          </a:xfrm>
          <a:prstGeom prst="rect">
            <a:avLst/>
          </a:prstGeom>
          <a:solidFill>
            <a:schemeClr val="accent2">
              <a:lumMod val="20000"/>
              <a:lumOff val="80000"/>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権限は基本的にアカウント単位に分離される</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22" name="正方形/長方形 21"/>
          <p:cNvSpPr/>
          <p:nvPr/>
        </p:nvSpPr>
        <p:spPr>
          <a:xfrm>
            <a:off x="6496829" y="3419623"/>
            <a:ext cx="5320576" cy="2289412"/>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a:xfrm>
            <a:off x="9207666" y="3721190"/>
            <a:ext cx="2377157" cy="1869039"/>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31" name="正方形/長方形 30"/>
          <p:cNvSpPr/>
          <p:nvPr/>
        </p:nvSpPr>
        <p:spPr>
          <a:xfrm>
            <a:off x="9201675" y="3489754"/>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kumimoji="1"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p:cNvSpPr/>
          <p:nvPr/>
        </p:nvSpPr>
        <p:spPr>
          <a:xfrm>
            <a:off x="6669660" y="3730126"/>
            <a:ext cx="2377157" cy="1858753"/>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33" name="正方形/長方形 32"/>
          <p:cNvSpPr/>
          <p:nvPr/>
        </p:nvSpPr>
        <p:spPr>
          <a:xfrm>
            <a:off x="6663669" y="3498690"/>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TextBox 20">
            <a:extLst>
              <a:ext uri="{FF2B5EF4-FFF2-40B4-BE49-F238E27FC236}">
                <a16:creationId xmlns:a16="http://schemas.microsoft.com/office/drawing/2014/main" id="{541C43ED-BD99-224E-B463-09CEE565A4E1}"/>
              </a:ext>
            </a:extLst>
          </p:cNvPr>
          <p:cNvSpPr txBox="1"/>
          <p:nvPr/>
        </p:nvSpPr>
        <p:spPr>
          <a:xfrm>
            <a:off x="6581173" y="5231429"/>
            <a:ext cx="157102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latin typeface="メイリオ" panose="020B0604030504040204" pitchFamily="50" charset="-128"/>
                <a:ea typeface="メイリオ" panose="020B0604030504040204" pitchFamily="50" charset="-128"/>
                <a:cs typeface="メイリオ" panose="020B0604030504040204" pitchFamily="50" charset="-128"/>
              </a:rPr>
              <a:t>Role</a:t>
            </a:r>
          </a:p>
        </p:txBody>
      </p:sp>
      <p:pic>
        <p:nvPicPr>
          <p:cNvPr id="40" name="Graphic 54">
            <a:extLst>
              <a:ext uri="{FF2B5EF4-FFF2-40B4-BE49-F238E27FC236}">
                <a16:creationId xmlns:a16="http://schemas.microsoft.com/office/drawing/2014/main" id="{50E1591F-DA4C-934C-BDCB-2E69767A65B3}"/>
              </a:ext>
            </a:extLst>
          </p:cNvPr>
          <p:cNvPicPr>
            <a:picLocks noChangeAspect="1"/>
          </p:cNvPicPr>
          <p:nvPr/>
        </p:nvPicPr>
        <p:blipFill>
          <a:blip r:embed="rId3">
            <a:extLst>
              <a:ext uri="{96DAC541-7B7A-43D3-8B79-37D633B846F1}">
                <asvg:svgBlip xmlns:lc="http://schemas.openxmlformats.org/drawingml/2006/lockedCanvas" xmlns:asvg="http://schemas.microsoft.com/office/drawing/2016/SVG/main" xmlns="" r:embed="rId31"/>
              </a:ext>
            </a:extLst>
          </a:blip>
          <a:stretch>
            <a:fillRect/>
          </a:stretch>
        </p:blipFill>
        <p:spPr>
          <a:xfrm>
            <a:off x="7131735" y="4817433"/>
            <a:ext cx="469900" cy="469900"/>
          </a:xfrm>
          <a:prstGeom prst="rect">
            <a:avLst/>
          </a:prstGeom>
        </p:spPr>
      </p:pic>
      <p:pic>
        <p:nvPicPr>
          <p:cNvPr id="41" name="Graphic 135">
            <a:extLst>
              <a:ext uri="{FF2B5EF4-FFF2-40B4-BE49-F238E27FC236}">
                <a16:creationId xmlns:a16="http://schemas.microsoft.com/office/drawing/2014/main" id="{C19987B1-DB3A-1640-994D-BCB81FCC1AE4}"/>
              </a:ext>
            </a:extLst>
          </p:cNvPr>
          <p:cNvPicPr>
            <a:picLocks noChangeAspect="1"/>
          </p:cNvPicPr>
          <p:nvPr/>
        </p:nvPicPr>
        <p:blipFill>
          <a:blip r:embed="rId32">
            <a:extLst>
              <a:ext uri="{96DAC541-7B7A-43D3-8B79-37D633B846F1}">
                <asvg:svgBlip xmlns:lc="http://schemas.openxmlformats.org/drawingml/2006/lockedCanvas" xmlns:asvg="http://schemas.microsoft.com/office/drawing/2016/SVG/main" xmlns="" r:embed="rId36"/>
              </a:ext>
            </a:extLst>
          </a:blip>
          <a:stretch>
            <a:fillRect/>
          </a:stretch>
        </p:blipFill>
        <p:spPr>
          <a:xfrm>
            <a:off x="8186188" y="3844198"/>
            <a:ext cx="469900" cy="469900"/>
          </a:xfrm>
          <a:prstGeom prst="rect">
            <a:avLst/>
          </a:prstGeom>
        </p:spPr>
      </p:pic>
      <p:sp>
        <p:nvSpPr>
          <p:cNvPr id="42" name="TextBox 197">
            <a:extLst>
              <a:ext uri="{FF2B5EF4-FFF2-40B4-BE49-F238E27FC236}">
                <a16:creationId xmlns:a16="http://schemas.microsoft.com/office/drawing/2014/main" id="{F90C1CC4-DFE6-0445-BD1C-DB610E1A07F5}"/>
              </a:ext>
            </a:extLst>
          </p:cNvPr>
          <p:cNvSpPr txBox="1"/>
          <p:nvPr/>
        </p:nvSpPr>
        <p:spPr>
          <a:xfrm>
            <a:off x="7664486" y="4289607"/>
            <a:ext cx="151330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メイリオ" panose="020B0604030504040204" pitchFamily="50" charset="-128"/>
                <a:ea typeface="メイリオ" panose="020B0604030504040204" pitchFamily="50" charset="-128"/>
                <a:cs typeface="メイリオ" panose="020B0604030504040204" pitchFamily="50" charset="-128"/>
              </a:rPr>
              <a:t>Instance</a:t>
            </a:r>
          </a:p>
        </p:txBody>
      </p:sp>
      <p:pic>
        <p:nvPicPr>
          <p:cNvPr id="43" name="Graphic 135">
            <a:extLst>
              <a:ext uri="{FF2B5EF4-FFF2-40B4-BE49-F238E27FC236}">
                <a16:creationId xmlns:a16="http://schemas.microsoft.com/office/drawing/2014/main" id="{C19987B1-DB3A-1640-994D-BCB81FCC1AE4}"/>
              </a:ext>
            </a:extLst>
          </p:cNvPr>
          <p:cNvPicPr>
            <a:picLocks noChangeAspect="1"/>
          </p:cNvPicPr>
          <p:nvPr/>
        </p:nvPicPr>
        <p:blipFill>
          <a:blip r:embed="rId32">
            <a:extLst>
              <a:ext uri="{96DAC541-7B7A-43D3-8B79-37D633B846F1}">
                <asvg:svgBlip xmlns:lc="http://schemas.openxmlformats.org/drawingml/2006/lockedCanvas" xmlns:asvg="http://schemas.microsoft.com/office/drawing/2016/SVG/main" xmlns="" r:embed="rId36"/>
              </a:ext>
            </a:extLst>
          </a:blip>
          <a:stretch>
            <a:fillRect/>
          </a:stretch>
        </p:blipFill>
        <p:spPr>
          <a:xfrm>
            <a:off x="10603385" y="3844198"/>
            <a:ext cx="469900" cy="469900"/>
          </a:xfrm>
          <a:prstGeom prst="rect">
            <a:avLst/>
          </a:prstGeom>
        </p:spPr>
      </p:pic>
      <p:sp>
        <p:nvSpPr>
          <p:cNvPr id="44" name="TextBox 197">
            <a:extLst>
              <a:ext uri="{FF2B5EF4-FFF2-40B4-BE49-F238E27FC236}">
                <a16:creationId xmlns:a16="http://schemas.microsoft.com/office/drawing/2014/main" id="{F90C1CC4-DFE6-0445-BD1C-DB610E1A07F5}"/>
              </a:ext>
            </a:extLst>
          </p:cNvPr>
          <p:cNvSpPr txBox="1"/>
          <p:nvPr/>
        </p:nvSpPr>
        <p:spPr>
          <a:xfrm>
            <a:off x="10081683" y="4289607"/>
            <a:ext cx="151330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メイリオ" panose="020B0604030504040204" pitchFamily="50" charset="-128"/>
                <a:ea typeface="メイリオ" panose="020B0604030504040204" pitchFamily="50" charset="-128"/>
                <a:cs typeface="メイリオ" panose="020B0604030504040204" pitchFamily="50" charset="-128"/>
              </a:rPr>
              <a:t>Instance</a:t>
            </a:r>
          </a:p>
        </p:txBody>
      </p:sp>
      <p:cxnSp>
        <p:nvCxnSpPr>
          <p:cNvPr id="10" name="カギ線コネクタ 9"/>
          <p:cNvCxnSpPr>
            <a:stCxn id="40" idx="3"/>
            <a:endCxn id="42" idx="2"/>
          </p:cNvCxnSpPr>
          <p:nvPr/>
        </p:nvCxnSpPr>
        <p:spPr>
          <a:xfrm flipV="1">
            <a:off x="7601635" y="4566606"/>
            <a:ext cx="819504" cy="48577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5" name="カギ線コネクタ 44"/>
          <p:cNvCxnSpPr>
            <a:stCxn id="40" idx="3"/>
            <a:endCxn id="44" idx="2"/>
          </p:cNvCxnSpPr>
          <p:nvPr/>
        </p:nvCxnSpPr>
        <p:spPr>
          <a:xfrm flipV="1">
            <a:off x="7601635" y="4566606"/>
            <a:ext cx="3236701" cy="48577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6" name="禁止 15"/>
          <p:cNvSpPr/>
          <p:nvPr/>
        </p:nvSpPr>
        <p:spPr>
          <a:xfrm>
            <a:off x="8877402" y="4747831"/>
            <a:ext cx="634626" cy="572689"/>
          </a:xfrm>
          <a:prstGeom prst="noSmoking">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Tree>
    <p:extLst>
      <p:ext uri="{BB962C8B-B14F-4D97-AF65-F5344CB8AC3E}">
        <p14:creationId xmlns:p14="http://schemas.microsoft.com/office/powerpoint/2010/main" val="1835918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p:cNvSpPr/>
          <p:nvPr/>
        </p:nvSpPr>
        <p:spPr>
          <a:xfrm>
            <a:off x="6695612" y="2401455"/>
            <a:ext cx="5320576" cy="1681018"/>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2" name="正方形/長方形 111"/>
          <p:cNvSpPr/>
          <p:nvPr/>
        </p:nvSpPr>
        <p:spPr>
          <a:xfrm>
            <a:off x="9406449" y="2703023"/>
            <a:ext cx="2377157" cy="1169010"/>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13" name="正方形/長方形 112"/>
          <p:cNvSpPr/>
          <p:nvPr/>
        </p:nvSpPr>
        <p:spPr>
          <a:xfrm>
            <a:off x="9400458" y="2471586"/>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kumimoji="1"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正方形/長方形 86"/>
          <p:cNvSpPr/>
          <p:nvPr/>
        </p:nvSpPr>
        <p:spPr>
          <a:xfrm>
            <a:off x="100364" y="4640410"/>
            <a:ext cx="5392399" cy="1681018"/>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正方形/長方形 109"/>
          <p:cNvSpPr/>
          <p:nvPr/>
        </p:nvSpPr>
        <p:spPr>
          <a:xfrm>
            <a:off x="339028" y="5722756"/>
            <a:ext cx="4999590" cy="469657"/>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11" name="正方形/長方形 110"/>
          <p:cNvSpPr/>
          <p:nvPr/>
        </p:nvSpPr>
        <p:spPr>
          <a:xfrm>
            <a:off x="333037" y="5491319"/>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p>
        </p:txBody>
      </p:sp>
      <p:sp>
        <p:nvSpPr>
          <p:cNvPr id="95" name="正方形/長方形 94"/>
          <p:cNvSpPr/>
          <p:nvPr/>
        </p:nvSpPr>
        <p:spPr>
          <a:xfrm>
            <a:off x="6695612" y="4641585"/>
            <a:ext cx="5320576" cy="1681018"/>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6" name="正方形/長方形 105"/>
          <p:cNvSpPr/>
          <p:nvPr/>
        </p:nvSpPr>
        <p:spPr>
          <a:xfrm>
            <a:off x="9418431" y="4942271"/>
            <a:ext cx="2377157" cy="469656"/>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07" name="正方形/長方形 106"/>
          <p:cNvSpPr/>
          <p:nvPr/>
        </p:nvSpPr>
        <p:spPr>
          <a:xfrm>
            <a:off x="9412440" y="4710833"/>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正方形/長方形 107"/>
          <p:cNvSpPr/>
          <p:nvPr/>
        </p:nvSpPr>
        <p:spPr>
          <a:xfrm>
            <a:off x="9412440" y="5722756"/>
            <a:ext cx="2377157" cy="469656"/>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09" name="正方形/長方形 108"/>
          <p:cNvSpPr/>
          <p:nvPr/>
        </p:nvSpPr>
        <p:spPr>
          <a:xfrm>
            <a:off x="9406449" y="5491318"/>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正方形/長方形 103"/>
          <p:cNvSpPr/>
          <p:nvPr/>
        </p:nvSpPr>
        <p:spPr>
          <a:xfrm>
            <a:off x="6868443" y="5715205"/>
            <a:ext cx="2377157" cy="469656"/>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21" name="正方形/長方形 20"/>
          <p:cNvSpPr/>
          <p:nvPr/>
        </p:nvSpPr>
        <p:spPr>
          <a:xfrm>
            <a:off x="172188" y="2401455"/>
            <a:ext cx="5320576" cy="1681018"/>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正方形/長方形 61"/>
          <p:cNvSpPr/>
          <p:nvPr/>
        </p:nvSpPr>
        <p:spPr>
          <a:xfrm>
            <a:off x="345019" y="2711959"/>
            <a:ext cx="4993599" cy="1169010"/>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smtClean="0"/>
              <a:t>アカウントの発行単位</a:t>
            </a:r>
            <a:endParaRPr lang="en-US" altLang="ja-JP" dirty="0" smtClean="0"/>
          </a:p>
        </p:txBody>
      </p:sp>
      <p:sp>
        <p:nvSpPr>
          <p:cNvPr id="17" name="正方形/長方形 16"/>
          <p:cNvSpPr/>
          <p:nvPr/>
        </p:nvSpPr>
        <p:spPr>
          <a:xfrm>
            <a:off x="172188" y="818709"/>
            <a:ext cx="11844000" cy="954107"/>
          </a:xfrm>
          <a:prstGeom prst="rect">
            <a:avLst/>
          </a:prstGeom>
          <a:solidFill>
            <a:schemeClr val="accent2">
              <a:lumMod val="20000"/>
              <a:lumOff val="80000"/>
            </a:schemeClr>
          </a:solidFill>
        </p:spPr>
        <p:txBody>
          <a:bodyPr wrap="square">
            <a:spAutoFit/>
          </a:bodyPr>
          <a:lstStyle/>
          <a:p>
            <a:pPr algn="ct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アカウントの発行パターンは複数あるが</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セキュリティガバナンスを考慮するとシステム</a:t>
            </a:r>
            <a:r>
              <a:rPr lang="en-US" altLang="ja-JP"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環境単位で分離が正解</a:t>
            </a:r>
            <a:endParaRPr lang="en-US" altLang="ja-JP"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正方形/長方形 19"/>
          <p:cNvSpPr/>
          <p:nvPr/>
        </p:nvSpPr>
        <p:spPr>
          <a:xfrm>
            <a:off x="172188" y="2027598"/>
            <a:ext cx="5320576" cy="373857"/>
          </a:xfrm>
          <a:prstGeom prst="rect">
            <a:avLst/>
          </a:prstGeom>
          <a:solidFill>
            <a:schemeClr val="accent2">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b="1" dirty="0" smtClean="0">
                <a:latin typeface="Meiryo UI" panose="020B0604030504040204" pitchFamily="50" charset="-128"/>
                <a:ea typeface="Meiryo UI" panose="020B0604030504040204" pitchFamily="50" charset="-128"/>
              </a:rPr>
              <a:t>1</a:t>
            </a:r>
            <a:r>
              <a:rPr lang="ja-JP" altLang="en-US" sz="2000" b="1" dirty="0" smtClean="0">
                <a:latin typeface="Meiryo UI" panose="020B0604030504040204" pitchFamily="50" charset="-128"/>
                <a:ea typeface="Meiryo UI" panose="020B0604030504040204" pitchFamily="50" charset="-128"/>
              </a:rPr>
              <a:t>アカウントで全てを管理</a:t>
            </a:r>
            <a:endParaRPr lang="en-US" altLang="ja-JP" sz="2000" b="1" dirty="0" smtClean="0">
              <a:latin typeface="Meiryo UI" panose="020B0604030504040204" pitchFamily="50" charset="-128"/>
              <a:ea typeface="Meiryo UI" panose="020B0604030504040204" pitchFamily="50" charset="-128"/>
            </a:endParaRPr>
          </a:p>
        </p:txBody>
      </p:sp>
      <p:sp>
        <p:nvSpPr>
          <p:cNvPr id="26" name="正方形/長方形 25"/>
          <p:cNvSpPr/>
          <p:nvPr/>
        </p:nvSpPr>
        <p:spPr>
          <a:xfrm>
            <a:off x="587250" y="2848349"/>
            <a:ext cx="1968794" cy="238988"/>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本番環境</a:t>
            </a:r>
            <a:endPar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p:cNvSpPr/>
          <p:nvPr/>
        </p:nvSpPr>
        <p:spPr>
          <a:xfrm>
            <a:off x="2962934" y="2848349"/>
            <a:ext cx="1968794" cy="23898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　本番環境</a:t>
            </a:r>
            <a:endParaRPr kumimoji="1"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正方形/長方形 35"/>
          <p:cNvSpPr/>
          <p:nvPr/>
        </p:nvSpPr>
        <p:spPr>
          <a:xfrm>
            <a:off x="587250" y="3475075"/>
            <a:ext cx="1968794" cy="238988"/>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開発環境</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p:cNvSpPr/>
          <p:nvPr/>
        </p:nvSpPr>
        <p:spPr>
          <a:xfrm>
            <a:off x="2962934" y="3475075"/>
            <a:ext cx="1968794" cy="23898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テナント</a:t>
            </a:r>
            <a:r>
              <a:rPr lang="en-US" altLang="ja-JP" sz="1400" dirty="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　開発環境</a:t>
            </a:r>
            <a:endParaRPr kumimoji="1"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正方形/長方形 60"/>
          <p:cNvSpPr/>
          <p:nvPr/>
        </p:nvSpPr>
        <p:spPr>
          <a:xfrm>
            <a:off x="339028" y="2480522"/>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アカウント１</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正方形/長方形 63"/>
          <p:cNvSpPr/>
          <p:nvPr/>
        </p:nvSpPr>
        <p:spPr>
          <a:xfrm>
            <a:off x="6868443" y="2711959"/>
            <a:ext cx="2377157" cy="1169010"/>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65" name="正方形/長方形 64"/>
          <p:cNvSpPr/>
          <p:nvPr/>
        </p:nvSpPr>
        <p:spPr>
          <a:xfrm>
            <a:off x="6695612" y="2027598"/>
            <a:ext cx="5320576" cy="373857"/>
          </a:xfrm>
          <a:prstGeom prst="rect">
            <a:avLst/>
          </a:prstGeom>
          <a:solidFill>
            <a:schemeClr val="accent2">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000" b="1" dirty="0" smtClean="0">
                <a:latin typeface="Meiryo UI" panose="020B0604030504040204" pitchFamily="50" charset="-128"/>
                <a:ea typeface="Meiryo UI" panose="020B0604030504040204" pitchFamily="50" charset="-128"/>
              </a:rPr>
              <a:t>システム単位で分離</a:t>
            </a:r>
            <a:endParaRPr lang="en-US" altLang="ja-JP" sz="2000" b="1" dirty="0" smtClean="0">
              <a:latin typeface="Meiryo UI" panose="020B0604030504040204" pitchFamily="50" charset="-128"/>
              <a:ea typeface="Meiryo UI" panose="020B0604030504040204" pitchFamily="50" charset="-128"/>
            </a:endParaRPr>
          </a:p>
        </p:txBody>
      </p:sp>
      <p:sp>
        <p:nvSpPr>
          <p:cNvPr id="70" name="正方形/長方形 69"/>
          <p:cNvSpPr/>
          <p:nvPr/>
        </p:nvSpPr>
        <p:spPr>
          <a:xfrm>
            <a:off x="6862452" y="2480522"/>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正方形/長方形 87"/>
          <p:cNvSpPr/>
          <p:nvPr/>
        </p:nvSpPr>
        <p:spPr>
          <a:xfrm>
            <a:off x="345019" y="4952089"/>
            <a:ext cx="4993599" cy="469657"/>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89" name="正方形/長方形 88"/>
          <p:cNvSpPr/>
          <p:nvPr/>
        </p:nvSpPr>
        <p:spPr>
          <a:xfrm>
            <a:off x="172188" y="4267728"/>
            <a:ext cx="5320576" cy="373857"/>
          </a:xfrm>
          <a:prstGeom prst="rect">
            <a:avLst/>
          </a:prstGeom>
          <a:solidFill>
            <a:schemeClr val="accent2">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000" b="1" dirty="0" smtClean="0">
                <a:latin typeface="Meiryo UI" panose="020B0604030504040204" pitchFamily="50" charset="-128"/>
                <a:ea typeface="Meiryo UI" panose="020B0604030504040204" pitchFamily="50" charset="-128"/>
              </a:rPr>
              <a:t>環境単位で分離</a:t>
            </a:r>
            <a:endParaRPr lang="en-US" altLang="ja-JP" sz="2000" b="1" dirty="0" smtClean="0">
              <a:latin typeface="Meiryo UI" panose="020B0604030504040204" pitchFamily="50" charset="-128"/>
              <a:ea typeface="Meiryo UI" panose="020B0604030504040204" pitchFamily="50" charset="-128"/>
            </a:endParaRPr>
          </a:p>
        </p:txBody>
      </p:sp>
      <p:sp>
        <p:nvSpPr>
          <p:cNvPr id="94" name="正方形/長方形 93"/>
          <p:cNvSpPr/>
          <p:nvPr/>
        </p:nvSpPr>
        <p:spPr>
          <a:xfrm>
            <a:off x="339028" y="4720652"/>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正方形/長方形 95"/>
          <p:cNvSpPr/>
          <p:nvPr/>
        </p:nvSpPr>
        <p:spPr>
          <a:xfrm>
            <a:off x="6868443" y="4952090"/>
            <a:ext cx="2377157" cy="469656"/>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97" name="正方形/長方形 96"/>
          <p:cNvSpPr/>
          <p:nvPr/>
        </p:nvSpPr>
        <p:spPr>
          <a:xfrm>
            <a:off x="6695612" y="4267728"/>
            <a:ext cx="5320576" cy="373857"/>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000" b="1" dirty="0" smtClean="0">
                <a:latin typeface="Meiryo UI" panose="020B0604030504040204" pitchFamily="50" charset="-128"/>
                <a:ea typeface="Meiryo UI" panose="020B0604030504040204" pitchFamily="50" charset="-128"/>
              </a:rPr>
              <a:t>システム／環境単位で分離</a:t>
            </a:r>
            <a:endParaRPr lang="en-US" altLang="ja-JP" sz="2000" b="1" dirty="0" smtClean="0">
              <a:latin typeface="Meiryo UI" panose="020B0604030504040204" pitchFamily="50" charset="-128"/>
              <a:ea typeface="Meiryo UI" panose="020B0604030504040204" pitchFamily="50" charset="-128"/>
            </a:endParaRPr>
          </a:p>
        </p:txBody>
      </p:sp>
      <p:sp>
        <p:nvSpPr>
          <p:cNvPr id="102" name="正方形/長方形 101"/>
          <p:cNvSpPr/>
          <p:nvPr/>
        </p:nvSpPr>
        <p:spPr>
          <a:xfrm>
            <a:off x="6862452" y="4720652"/>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正方形/長方形 104"/>
          <p:cNvSpPr/>
          <p:nvPr/>
        </p:nvSpPr>
        <p:spPr>
          <a:xfrm>
            <a:off x="6862452" y="5483767"/>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正方形/長方形 45"/>
          <p:cNvSpPr/>
          <p:nvPr/>
        </p:nvSpPr>
        <p:spPr>
          <a:xfrm>
            <a:off x="587250" y="5079754"/>
            <a:ext cx="1968794" cy="238988"/>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本番環境</a:t>
            </a:r>
            <a:endPar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p:cNvSpPr/>
          <p:nvPr/>
        </p:nvSpPr>
        <p:spPr>
          <a:xfrm>
            <a:off x="2962934" y="5079754"/>
            <a:ext cx="1968794" cy="23898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　本番環境</a:t>
            </a:r>
            <a:endParaRPr kumimoji="1"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正方形/長方形 47"/>
          <p:cNvSpPr/>
          <p:nvPr/>
        </p:nvSpPr>
        <p:spPr>
          <a:xfrm>
            <a:off x="587250" y="5840042"/>
            <a:ext cx="1968794" cy="238988"/>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開発環境</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正方形/長方形 48"/>
          <p:cNvSpPr/>
          <p:nvPr/>
        </p:nvSpPr>
        <p:spPr>
          <a:xfrm>
            <a:off x="2962934" y="5840042"/>
            <a:ext cx="1968794" cy="23898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テナント</a:t>
            </a:r>
            <a:r>
              <a:rPr lang="en-US" altLang="ja-JP" sz="1400" dirty="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　開発環境</a:t>
            </a:r>
            <a:endParaRPr kumimoji="1"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p:cNvSpPr/>
          <p:nvPr/>
        </p:nvSpPr>
        <p:spPr>
          <a:xfrm>
            <a:off x="7127514" y="2857157"/>
            <a:ext cx="1968794" cy="238988"/>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本番環境</a:t>
            </a:r>
            <a:endPar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正方形/長方形 51"/>
          <p:cNvSpPr/>
          <p:nvPr/>
        </p:nvSpPr>
        <p:spPr>
          <a:xfrm>
            <a:off x="9503198" y="2857157"/>
            <a:ext cx="1968794" cy="23898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　本番環境</a:t>
            </a:r>
            <a:endParaRPr kumimoji="1"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正方形/長方形 52"/>
          <p:cNvSpPr/>
          <p:nvPr/>
        </p:nvSpPr>
        <p:spPr>
          <a:xfrm>
            <a:off x="7127514" y="3483883"/>
            <a:ext cx="1968794" cy="238988"/>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開発環境</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正方形/長方形 53"/>
          <p:cNvSpPr/>
          <p:nvPr/>
        </p:nvSpPr>
        <p:spPr>
          <a:xfrm>
            <a:off x="9503198" y="3483883"/>
            <a:ext cx="1968794" cy="23898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テナント</a:t>
            </a:r>
            <a:r>
              <a:rPr lang="en-US" altLang="ja-JP" sz="1400" dirty="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　開発環境</a:t>
            </a:r>
            <a:endParaRPr kumimoji="1"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正方形/長方形 54"/>
          <p:cNvSpPr/>
          <p:nvPr/>
        </p:nvSpPr>
        <p:spPr>
          <a:xfrm>
            <a:off x="7127514" y="5072040"/>
            <a:ext cx="1968794" cy="238988"/>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本番環境</a:t>
            </a:r>
            <a:endPar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正方形/長方形 55"/>
          <p:cNvSpPr/>
          <p:nvPr/>
        </p:nvSpPr>
        <p:spPr>
          <a:xfrm>
            <a:off x="9503198" y="5072040"/>
            <a:ext cx="1968794" cy="23898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　本番環境</a:t>
            </a:r>
            <a:endParaRPr kumimoji="1"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正方形/長方形 56"/>
          <p:cNvSpPr/>
          <p:nvPr/>
        </p:nvSpPr>
        <p:spPr>
          <a:xfrm>
            <a:off x="7127514" y="5832328"/>
            <a:ext cx="1968794" cy="238988"/>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開発環境</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正方形/長方形 57"/>
          <p:cNvSpPr/>
          <p:nvPr/>
        </p:nvSpPr>
        <p:spPr>
          <a:xfrm>
            <a:off x="9503198" y="5832328"/>
            <a:ext cx="1968794" cy="23898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テナント</a:t>
            </a:r>
            <a:r>
              <a:rPr lang="en-US" altLang="ja-JP" sz="1400" dirty="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　開発環境</a:t>
            </a:r>
            <a:endParaRPr kumimoji="1"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8345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smtClean="0"/>
              <a:t>A-gate</a:t>
            </a:r>
            <a:r>
              <a:rPr lang="ja-JP" altLang="en-US" dirty="0" smtClean="0"/>
              <a:t>におけるアカウント発行</a:t>
            </a:r>
            <a:endParaRPr lang="en-US" altLang="ja-JP" dirty="0" smtClean="0"/>
          </a:p>
        </p:txBody>
      </p:sp>
      <p:sp>
        <p:nvSpPr>
          <p:cNvPr id="17" name="正方形/長方形 16"/>
          <p:cNvSpPr/>
          <p:nvPr/>
        </p:nvSpPr>
        <p:spPr>
          <a:xfrm>
            <a:off x="172188" y="818709"/>
            <a:ext cx="11844000" cy="523220"/>
          </a:xfrm>
          <a:prstGeom prst="rect">
            <a:avLst/>
          </a:prstGeom>
          <a:solidFill>
            <a:schemeClr val="accent2">
              <a:lumMod val="20000"/>
              <a:lumOff val="80000"/>
            </a:schemeClr>
          </a:solidFill>
        </p:spPr>
        <p:txBody>
          <a:bodyPr wrap="square">
            <a:spAutoFit/>
          </a:bodyPr>
          <a:lstStyle/>
          <a:p>
            <a:pPr algn="ct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rPr>
              <a:t>A-gate</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では</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rPr>
              <a:t>1</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システム</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rPr>
              <a:t>/1</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環境あた</a:t>
            </a:r>
            <a:r>
              <a:rPr lang="ja-JP" altLang="en-US" sz="2800" b="1" dirty="0">
                <a:solidFill>
                  <a:schemeClr val="accent2">
                    <a:lumMod val="50000"/>
                  </a:schemeClr>
                </a:solidFill>
                <a:latin typeface="Meiryo UI" panose="020B0604030504040204" pitchFamily="50" charset="-128"/>
                <a:ea typeface="Meiryo UI" panose="020B0604030504040204" pitchFamily="50" charset="-128"/>
              </a:rPr>
              <a:t>り</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rPr>
              <a:t>1</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アカウントを発行単位とする</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22" name="正方形/長方形 21"/>
          <p:cNvSpPr/>
          <p:nvPr/>
        </p:nvSpPr>
        <p:spPr>
          <a:xfrm>
            <a:off x="476125" y="2572084"/>
            <a:ext cx="6268707" cy="3319674"/>
          </a:xfrm>
          <a:prstGeom prst="rect">
            <a:avLst/>
          </a:prstGeom>
          <a:no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60" name="正方形/長方形 159"/>
          <p:cNvSpPr/>
          <p:nvPr/>
        </p:nvSpPr>
        <p:spPr>
          <a:xfrm>
            <a:off x="172188" y="1510541"/>
            <a:ext cx="6690339" cy="501850"/>
          </a:xfrm>
          <a:prstGeom prst="rect">
            <a:avLst/>
          </a:prstGeom>
          <a:solidFill>
            <a:schemeClr val="accent2">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400" b="1" dirty="0" smtClean="0">
                <a:latin typeface="Meiryo UI" panose="020B0604030504040204" pitchFamily="50" charset="-128"/>
                <a:ea typeface="Meiryo UI" panose="020B0604030504040204" pitchFamily="50" charset="-128"/>
              </a:rPr>
              <a:t>アカウント発行イメージ</a:t>
            </a:r>
            <a:endParaRPr lang="en-US" altLang="ja-JP" sz="2400" b="1" dirty="0" smtClean="0">
              <a:latin typeface="Meiryo UI" panose="020B0604030504040204" pitchFamily="50" charset="-128"/>
              <a:ea typeface="Meiryo UI" panose="020B0604030504040204" pitchFamily="50" charset="-128"/>
            </a:endParaRPr>
          </a:p>
        </p:txBody>
      </p:sp>
      <p:sp>
        <p:nvSpPr>
          <p:cNvPr id="161" name="正方形/長方形 160"/>
          <p:cNvSpPr/>
          <p:nvPr/>
        </p:nvSpPr>
        <p:spPr>
          <a:xfrm>
            <a:off x="7034543" y="1500563"/>
            <a:ext cx="4981645" cy="511828"/>
          </a:xfrm>
          <a:prstGeom prst="rect">
            <a:avLst/>
          </a:prstGeom>
          <a:solidFill>
            <a:schemeClr val="accent2">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400" b="1" dirty="0" smtClean="0">
                <a:latin typeface="Meiryo UI" panose="020B0604030504040204" pitchFamily="50" charset="-128"/>
                <a:ea typeface="Meiryo UI" panose="020B0604030504040204" pitchFamily="50" charset="-128"/>
              </a:rPr>
              <a:t>主な理由</a:t>
            </a:r>
            <a:endParaRPr kumimoji="1" lang="ja-JP" altLang="en-US" sz="2400" b="1" dirty="0">
              <a:latin typeface="Meiryo UI" panose="020B0604030504040204" pitchFamily="50" charset="-128"/>
              <a:ea typeface="Meiryo UI" panose="020B0604030504040204" pitchFamily="50" charset="-128"/>
            </a:endParaRPr>
          </a:p>
        </p:txBody>
      </p:sp>
      <p:sp>
        <p:nvSpPr>
          <p:cNvPr id="48" name="正方形/長方形 47"/>
          <p:cNvSpPr/>
          <p:nvPr/>
        </p:nvSpPr>
        <p:spPr>
          <a:xfrm>
            <a:off x="7034543" y="5612871"/>
            <a:ext cx="4963497" cy="646331"/>
          </a:xfrm>
          <a:prstGeom prst="rect">
            <a:avLst/>
          </a:prstGeom>
          <a:solidFill>
            <a:schemeClr val="accent2">
              <a:lumMod val="20000"/>
              <a:lumOff val="80000"/>
            </a:schemeClr>
          </a:solidFill>
        </p:spPr>
        <p:txBody>
          <a:bodyPr wrap="square">
            <a:spAutoFit/>
          </a:bodyPr>
          <a:lstStyle/>
          <a:p>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・利用料はアカウント</a:t>
            </a:r>
            <a:r>
              <a:rPr lang="ja-JP" altLang="en-US" b="1" dirty="0">
                <a:solidFill>
                  <a:schemeClr val="accent2">
                    <a:lumMod val="50000"/>
                  </a:schemeClr>
                </a:solidFill>
                <a:latin typeface="Meiryo UI" panose="020B0604030504040204" pitchFamily="50" charset="-128"/>
                <a:ea typeface="Meiryo UI" panose="020B0604030504040204" pitchFamily="50" charset="-128"/>
              </a:rPr>
              <a:t>毎</a:t>
            </a:r>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に計上されるため</a:t>
            </a:r>
            <a:endParaRPr lang="en-US" altLang="ja-JP" b="1"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　システム／環境単位の課金管理が可能</a:t>
            </a:r>
            <a:endParaRPr lang="en-US" altLang="ja-JP"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49" name="正方形/長方形 48"/>
          <p:cNvSpPr/>
          <p:nvPr/>
        </p:nvSpPr>
        <p:spPr>
          <a:xfrm>
            <a:off x="7020350" y="5278233"/>
            <a:ext cx="4155649" cy="334638"/>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fontAlgn="base">
              <a:spcBef>
                <a:spcPct val="0"/>
              </a:spcBef>
              <a:spcAft>
                <a:spcPct val="0"/>
              </a:spcAft>
            </a:pPr>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請求単位を分けて明朗会計</a:t>
            </a:r>
            <a:endParaRPr lang="en-US" altLang="ja-JP"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p:cNvSpPr/>
          <p:nvPr/>
        </p:nvSpPr>
        <p:spPr>
          <a:xfrm>
            <a:off x="7020350" y="2237446"/>
            <a:ext cx="4155649" cy="334638"/>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fontAlgn="base">
              <a:spcBef>
                <a:spcPct val="0"/>
              </a:spcBef>
              <a:spcAft>
                <a:spcPct val="0"/>
              </a:spcAft>
            </a:pPr>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権限分離でオペミス防止</a:t>
            </a:r>
            <a:endParaRPr lang="en-US" altLang="ja-JP"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p:cNvSpPr/>
          <p:nvPr/>
        </p:nvSpPr>
        <p:spPr>
          <a:xfrm>
            <a:off x="7034542" y="3061635"/>
            <a:ext cx="4155649" cy="334638"/>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fontAlgn="base">
              <a:spcBef>
                <a:spcPct val="0"/>
              </a:spcBef>
              <a:spcAft>
                <a:spcPct val="0"/>
              </a:spcAft>
            </a:pPr>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影響の極小化＆高い拡張性</a:t>
            </a:r>
            <a:endParaRPr lang="en-US" altLang="ja-JP"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正方形/長方形 51"/>
          <p:cNvSpPr/>
          <p:nvPr/>
        </p:nvSpPr>
        <p:spPr>
          <a:xfrm>
            <a:off x="7034542" y="2564519"/>
            <a:ext cx="4963497" cy="369332"/>
          </a:xfrm>
          <a:prstGeom prst="rect">
            <a:avLst/>
          </a:prstGeom>
          <a:solidFill>
            <a:schemeClr val="accent2">
              <a:lumMod val="20000"/>
              <a:lumOff val="80000"/>
            </a:schemeClr>
          </a:solidFill>
        </p:spPr>
        <p:txBody>
          <a:bodyPr wrap="square">
            <a:spAutoFit/>
          </a:bodyPr>
          <a:lstStyle/>
          <a:p>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システム／環境毎に明確</a:t>
            </a:r>
            <a:r>
              <a:rPr lang="ja-JP" altLang="en-US" b="1" dirty="0">
                <a:solidFill>
                  <a:schemeClr val="accent2">
                    <a:lumMod val="50000"/>
                  </a:schemeClr>
                </a:solidFill>
                <a:latin typeface="Meiryo UI" panose="020B0604030504040204" pitchFamily="50" charset="-128"/>
                <a:ea typeface="Meiryo UI" panose="020B0604030504040204" pitchFamily="50" charset="-128"/>
              </a:rPr>
              <a:t>な権限の</a:t>
            </a:r>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分離が可能</a:t>
            </a:r>
            <a:endParaRPr lang="en-US" altLang="ja-JP" b="1"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3" name="正方形/長方形 52"/>
          <p:cNvSpPr/>
          <p:nvPr/>
        </p:nvSpPr>
        <p:spPr>
          <a:xfrm>
            <a:off x="7048734" y="3396198"/>
            <a:ext cx="4963497" cy="1754326"/>
          </a:xfrm>
          <a:prstGeom prst="rect">
            <a:avLst/>
          </a:prstGeom>
          <a:solidFill>
            <a:schemeClr val="accent2">
              <a:lumMod val="20000"/>
              <a:lumOff val="80000"/>
            </a:schemeClr>
          </a:solidFill>
        </p:spPr>
        <p:txBody>
          <a:bodyPr wrap="square">
            <a:spAutoFit/>
          </a:bodyPr>
          <a:lstStyle/>
          <a:p>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・環境変更時に既存リソースへの影響を縮小化する</a:t>
            </a:r>
            <a:endParaRPr lang="en-US" altLang="ja-JP" b="1"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　例）開発環境の影響が本番環境に及ばない</a:t>
            </a:r>
            <a:endParaRPr lang="en-US" altLang="ja-JP" b="1" dirty="0" smtClean="0">
              <a:solidFill>
                <a:schemeClr val="accent2">
                  <a:lumMod val="50000"/>
                </a:schemeClr>
              </a:solidFill>
              <a:latin typeface="Meiryo UI" panose="020B0604030504040204" pitchFamily="50" charset="-128"/>
              <a:ea typeface="Meiryo UI" panose="020B0604030504040204" pitchFamily="50" charset="-128"/>
            </a:endParaRPr>
          </a:p>
          <a:p>
            <a:endParaRPr lang="en-US" altLang="ja-JP" b="1"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 </a:t>
            </a:r>
            <a:r>
              <a:rPr lang="en-US" altLang="ja-JP" b="1" dirty="0" smtClean="0">
                <a:solidFill>
                  <a:schemeClr val="accent2">
                    <a:lumMod val="50000"/>
                  </a:schemeClr>
                </a:solidFill>
                <a:latin typeface="Meiryo UI" panose="020B0604030504040204" pitchFamily="50" charset="-128"/>
                <a:ea typeface="Meiryo UI" panose="020B0604030504040204" pitchFamily="50" charset="-128"/>
              </a:rPr>
              <a:t>VPC</a:t>
            </a:r>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数、</a:t>
            </a:r>
            <a:r>
              <a:rPr lang="en-US" altLang="ja-JP" b="1" dirty="0">
                <a:solidFill>
                  <a:schemeClr val="accent2">
                    <a:lumMod val="50000"/>
                  </a:schemeClr>
                </a:solidFill>
                <a:latin typeface="Meiryo UI" panose="020B0604030504040204" pitchFamily="50" charset="-128"/>
                <a:ea typeface="Meiryo UI" panose="020B0604030504040204" pitchFamily="50" charset="-128"/>
              </a:rPr>
              <a:t>SG</a:t>
            </a:r>
            <a:r>
              <a:rPr lang="ja-JP" altLang="en-US" b="1" dirty="0">
                <a:solidFill>
                  <a:schemeClr val="accent2">
                    <a:lumMod val="50000"/>
                  </a:schemeClr>
                </a:solidFill>
                <a:latin typeface="Meiryo UI" panose="020B0604030504040204" pitchFamily="50" charset="-128"/>
                <a:ea typeface="Meiryo UI" panose="020B0604030504040204" pitchFamily="50" charset="-128"/>
              </a:rPr>
              <a:t>のルール数など各種リソースの</a:t>
            </a:r>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上限</a:t>
            </a:r>
            <a:endParaRPr lang="en-US" altLang="ja-JP" b="1"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b="1" dirty="0">
                <a:solidFill>
                  <a:schemeClr val="accent2">
                    <a:lumMod val="50000"/>
                  </a:schemeClr>
                </a:solidFill>
                <a:latin typeface="Meiryo UI" panose="020B0604030504040204" pitchFamily="50" charset="-128"/>
                <a:ea typeface="Meiryo UI" panose="020B0604030504040204" pitchFamily="50" charset="-128"/>
              </a:rPr>
              <a:t>　</a:t>
            </a:r>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設定</a:t>
            </a:r>
            <a:r>
              <a:rPr lang="ja-JP" altLang="en-US" b="1" dirty="0">
                <a:solidFill>
                  <a:schemeClr val="accent2">
                    <a:lumMod val="50000"/>
                  </a:schemeClr>
                </a:solidFill>
                <a:latin typeface="Meiryo UI" panose="020B0604030504040204" pitchFamily="50" charset="-128"/>
                <a:ea typeface="Meiryo UI" panose="020B0604030504040204" pitchFamily="50" charset="-128"/>
              </a:rPr>
              <a:t>がアカウント単位のため</a:t>
            </a:r>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b="1" dirty="0">
                <a:solidFill>
                  <a:schemeClr val="accent2">
                    <a:lumMod val="50000"/>
                  </a:schemeClr>
                </a:solidFill>
                <a:latin typeface="Meiryo UI" panose="020B0604030504040204" pitchFamily="50" charset="-128"/>
                <a:ea typeface="Meiryo UI" panose="020B0604030504040204" pitchFamily="50" charset="-128"/>
              </a:rPr>
              <a:t>システム</a:t>
            </a:r>
            <a:r>
              <a:rPr lang="en-US" altLang="ja-JP" b="1"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b="1" dirty="0">
                <a:solidFill>
                  <a:schemeClr val="accent2">
                    <a:lumMod val="50000"/>
                  </a:schemeClr>
                </a:solidFill>
                <a:latin typeface="Meiryo UI" panose="020B0604030504040204" pitchFamily="50" charset="-128"/>
                <a:ea typeface="Meiryo UI" panose="020B0604030504040204" pitchFamily="50" charset="-128"/>
              </a:rPr>
              <a:t>環境</a:t>
            </a:r>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単位</a:t>
            </a:r>
            <a:endParaRPr lang="en-US" altLang="ja-JP" b="1"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b="1" dirty="0">
                <a:solidFill>
                  <a:schemeClr val="accent2">
                    <a:lumMod val="50000"/>
                  </a:schemeClr>
                </a:solidFill>
                <a:latin typeface="Meiryo UI" panose="020B0604030504040204" pitchFamily="50" charset="-128"/>
                <a:ea typeface="Meiryo UI" panose="020B0604030504040204" pitchFamily="50" charset="-128"/>
              </a:rPr>
              <a:t>　</a:t>
            </a:r>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でアカウント</a:t>
            </a:r>
            <a:r>
              <a:rPr lang="ja-JP" altLang="en-US" b="1" dirty="0">
                <a:solidFill>
                  <a:schemeClr val="accent2">
                    <a:lumMod val="50000"/>
                  </a:schemeClr>
                </a:solidFill>
                <a:latin typeface="Meiryo UI" panose="020B0604030504040204" pitchFamily="50" charset="-128"/>
                <a:ea typeface="Meiryo UI" panose="020B0604030504040204" pitchFamily="50" charset="-128"/>
              </a:rPr>
              <a:t>分離</a:t>
            </a:r>
            <a:r>
              <a:rPr lang="ja-JP" altLang="en-US" b="1" dirty="0" smtClean="0">
                <a:solidFill>
                  <a:schemeClr val="accent2">
                    <a:lumMod val="50000"/>
                  </a:schemeClr>
                </a:solidFill>
                <a:latin typeface="Meiryo UI" panose="020B0604030504040204" pitchFamily="50" charset="-128"/>
                <a:ea typeface="Meiryo UI" panose="020B0604030504040204" pitchFamily="50" charset="-128"/>
              </a:rPr>
              <a:t>する</a:t>
            </a:r>
            <a:endParaRPr lang="ja-JP" altLang="en-US"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28" name="正方形/長方形 27"/>
          <p:cNvSpPr/>
          <p:nvPr/>
        </p:nvSpPr>
        <p:spPr>
          <a:xfrm>
            <a:off x="877734" y="3552235"/>
            <a:ext cx="5320576" cy="1681018"/>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p:cNvSpPr/>
          <p:nvPr/>
        </p:nvSpPr>
        <p:spPr>
          <a:xfrm>
            <a:off x="3600553" y="3852921"/>
            <a:ext cx="2377157" cy="469656"/>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30" name="正方形/長方形 29"/>
          <p:cNvSpPr/>
          <p:nvPr/>
        </p:nvSpPr>
        <p:spPr>
          <a:xfrm>
            <a:off x="3594562" y="3621483"/>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a:xfrm>
            <a:off x="3594562" y="4633406"/>
            <a:ext cx="2377157" cy="469656"/>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32" name="正方形/長方形 31"/>
          <p:cNvSpPr/>
          <p:nvPr/>
        </p:nvSpPr>
        <p:spPr>
          <a:xfrm>
            <a:off x="3588571" y="4401968"/>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p:cNvSpPr/>
          <p:nvPr/>
        </p:nvSpPr>
        <p:spPr>
          <a:xfrm>
            <a:off x="1050565" y="4625855"/>
            <a:ext cx="2377157" cy="469656"/>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54" name="正方形/長方形 53"/>
          <p:cNvSpPr/>
          <p:nvPr/>
        </p:nvSpPr>
        <p:spPr>
          <a:xfrm>
            <a:off x="1050565" y="3862740"/>
            <a:ext cx="2377157" cy="469656"/>
          </a:xfrm>
          <a:prstGeom prst="rect">
            <a:avLst/>
          </a:prstGeom>
          <a:solidFill>
            <a:schemeClr val="bg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55" name="正方形/長方形 54"/>
          <p:cNvSpPr/>
          <p:nvPr/>
        </p:nvSpPr>
        <p:spPr>
          <a:xfrm>
            <a:off x="877734" y="3178378"/>
            <a:ext cx="5320576" cy="373857"/>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000" b="1" dirty="0" smtClean="0">
                <a:latin typeface="Meiryo UI" panose="020B0604030504040204" pitchFamily="50" charset="-128"/>
                <a:ea typeface="Meiryo UI" panose="020B0604030504040204" pitchFamily="50" charset="-128"/>
              </a:rPr>
              <a:t>システム／環境単位で分離</a:t>
            </a:r>
            <a:endParaRPr lang="en-US" altLang="ja-JP" sz="2000" b="1" dirty="0" smtClean="0">
              <a:latin typeface="Meiryo UI" panose="020B0604030504040204" pitchFamily="50" charset="-128"/>
              <a:ea typeface="Meiryo UI" panose="020B0604030504040204" pitchFamily="50" charset="-128"/>
            </a:endParaRPr>
          </a:p>
        </p:txBody>
      </p:sp>
      <p:sp>
        <p:nvSpPr>
          <p:cNvPr id="56" name="正方形/長方形 55"/>
          <p:cNvSpPr/>
          <p:nvPr/>
        </p:nvSpPr>
        <p:spPr>
          <a:xfrm>
            <a:off x="1044574" y="3631302"/>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正方形/長方形 56"/>
          <p:cNvSpPr/>
          <p:nvPr/>
        </p:nvSpPr>
        <p:spPr>
          <a:xfrm>
            <a:off x="1044574" y="4394417"/>
            <a:ext cx="2053062" cy="238989"/>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p>
        </p:txBody>
      </p:sp>
      <p:sp>
        <p:nvSpPr>
          <p:cNvPr id="58" name="正方形/長方形 57"/>
          <p:cNvSpPr/>
          <p:nvPr/>
        </p:nvSpPr>
        <p:spPr>
          <a:xfrm>
            <a:off x="1309636" y="3982690"/>
            <a:ext cx="1968794" cy="238988"/>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本番環境</a:t>
            </a:r>
            <a:endPar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正方形/長方形 58"/>
          <p:cNvSpPr/>
          <p:nvPr/>
        </p:nvSpPr>
        <p:spPr>
          <a:xfrm>
            <a:off x="3685320" y="3982690"/>
            <a:ext cx="1968794" cy="23898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　本番環境</a:t>
            </a:r>
            <a:endParaRPr kumimoji="1"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1309636" y="4742978"/>
            <a:ext cx="1968794" cy="238988"/>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開発環境</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正方形/長方形 60"/>
          <p:cNvSpPr/>
          <p:nvPr/>
        </p:nvSpPr>
        <p:spPr>
          <a:xfrm>
            <a:off x="3685320" y="4742978"/>
            <a:ext cx="1968794" cy="23898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テナント</a:t>
            </a:r>
            <a:r>
              <a:rPr lang="en-US" altLang="ja-JP" sz="1400" dirty="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　開発環境</a:t>
            </a:r>
            <a:endParaRPr kumimoji="1" lang="ja-JP" altLang="en-US" sz="1400"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878265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a:t> A-gate</a:t>
            </a:r>
            <a:r>
              <a:rPr lang="ja-JP" altLang="en-US" dirty="0"/>
              <a:t>の権限分掌機能がない</a:t>
            </a:r>
            <a:r>
              <a:rPr lang="ja-JP" altLang="en-US" dirty="0" smtClean="0"/>
              <a:t>場合②</a:t>
            </a:r>
            <a:endParaRPr lang="ja-JP" altLang="en-US" dirty="0"/>
          </a:p>
        </p:txBody>
      </p:sp>
      <p:sp>
        <p:nvSpPr>
          <p:cNvPr id="17" name="正方形/長方形 16"/>
          <p:cNvSpPr/>
          <p:nvPr/>
        </p:nvSpPr>
        <p:spPr>
          <a:xfrm>
            <a:off x="172188" y="818709"/>
            <a:ext cx="11844000" cy="3108543"/>
          </a:xfrm>
          <a:prstGeom prst="rect">
            <a:avLst/>
          </a:prstGeom>
          <a:solidFill>
            <a:schemeClr val="accent2">
              <a:lumMod val="20000"/>
              <a:lumOff val="80000"/>
            </a:schemeClr>
          </a:solidFill>
        </p:spPr>
        <p:txBody>
          <a:bodyPr wrap="square">
            <a:spAutoFit/>
          </a:bodyPr>
          <a:lstStyle/>
          <a:p>
            <a:pPr algn="ct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システム・環境単位で権限を分離するとアカウント数＝システム数</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２となる。</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endParaRPr>
          </a:p>
          <a:p>
            <a:pPr algn="ctr"/>
            <a:endParaRPr lang="en-US" altLang="ja-JP" sz="2800" b="1" dirty="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無邪気に実施すると、</a:t>
            </a:r>
            <a:r>
              <a:rPr lang="ja-JP" altLang="en-US" sz="2800" b="1" dirty="0" smtClean="0">
                <a:solidFill>
                  <a:srgbClr val="C00000"/>
                </a:solidFill>
                <a:latin typeface="Meiryo UI" panose="020B0604030504040204" pitchFamily="50" charset="-128"/>
                <a:ea typeface="Meiryo UI" panose="020B0604030504040204" pitchFamily="50" charset="-128"/>
              </a:rPr>
              <a:t>ユーザや権限はアカウントに紐づくため、管理が煩雑</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となる。</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管理者は、</a:t>
            </a:r>
            <a:r>
              <a:rPr lang="ja-JP" altLang="en-US" sz="2800" b="1" dirty="0" smtClean="0">
                <a:solidFill>
                  <a:srgbClr val="C00000"/>
                </a:solidFill>
                <a:latin typeface="Meiryo UI" panose="020B0604030504040204" pitchFamily="50" charset="-128"/>
                <a:ea typeface="Meiryo UI" panose="020B0604030504040204" pitchFamily="50" charset="-128"/>
              </a:rPr>
              <a:t>アカウント数分のクラウドのユーザ・権限を管理</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しなければならない。</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かといって、システム・環境単位で権限を分離する必要はある。</a:t>
            </a:r>
            <a:endParaRPr lang="en-US" altLang="ja-JP" sz="2800" b="1" dirty="0">
              <a:solidFill>
                <a:schemeClr val="accent2">
                  <a:lumMod val="50000"/>
                </a:schemeClr>
              </a:solidFill>
              <a:latin typeface="Meiryo UI" panose="020B0604030504040204" pitchFamily="50" charset="-128"/>
              <a:ea typeface="Meiryo UI" panose="020B0604030504040204" pitchFamily="50" charset="-128"/>
            </a:endParaRPr>
          </a:p>
          <a:p>
            <a:pPr algn="ct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rPr>
              <a:t>A-gate</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抜きでパブリッククラウドを利用する場合、当問題に向き合う必要がある。</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64861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smtClean="0"/>
              <a:t>A-gate</a:t>
            </a:r>
            <a:r>
              <a:rPr lang="ja-JP" altLang="en-US" dirty="0" smtClean="0"/>
              <a:t>におけるユーザ・</a:t>
            </a:r>
            <a:r>
              <a:rPr lang="en-US" altLang="ja-JP" dirty="0" smtClean="0"/>
              <a:t>ID</a:t>
            </a:r>
            <a:r>
              <a:rPr lang="ja-JP" altLang="en-US" dirty="0" smtClean="0"/>
              <a:t>管理のベストプラクティス</a:t>
            </a:r>
            <a:endParaRPr lang="ja-JP" altLang="en-US" b="1" dirty="0"/>
          </a:p>
        </p:txBody>
      </p:sp>
      <p:pic>
        <p:nvPicPr>
          <p:cNvPr id="5" name="図 4"/>
          <p:cNvPicPr>
            <a:picLocks noChangeAspect="1"/>
          </p:cNvPicPr>
          <p:nvPr/>
        </p:nvPicPr>
        <p:blipFill>
          <a:blip r:embed="rId3"/>
          <a:stretch>
            <a:fillRect/>
          </a:stretch>
        </p:blipFill>
        <p:spPr>
          <a:xfrm>
            <a:off x="172188" y="844594"/>
            <a:ext cx="8667012" cy="4060581"/>
          </a:xfrm>
          <a:prstGeom prst="rect">
            <a:avLst/>
          </a:prstGeom>
        </p:spPr>
      </p:pic>
      <p:sp>
        <p:nvSpPr>
          <p:cNvPr id="68" name="四角形吹き出し 67"/>
          <p:cNvSpPr/>
          <p:nvPr/>
        </p:nvSpPr>
        <p:spPr>
          <a:xfrm>
            <a:off x="7912101" y="4543649"/>
            <a:ext cx="4104088" cy="1763363"/>
          </a:xfrm>
          <a:prstGeom prst="wedgeRectCallout">
            <a:avLst>
              <a:gd name="adj1" fmla="val -46443"/>
              <a:gd name="adj2" fmla="val -102256"/>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A-gate</a:t>
            </a: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抜きでこの世界を実現</a:t>
            </a:r>
            <a:endParaRPr kumimoji="1" lang="en-US" altLang="ja-JP"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するためにはパブリッククラウドの権限周りの深い理解と払出し処理の自動化など</a:t>
            </a:r>
            <a:endParaRPr lang="en-US" altLang="ja-JP"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様々な検討・対応が必要となる</a:t>
            </a:r>
            <a:endParaRPr kumimoji="1" lang="en-US" altLang="ja-JP"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31373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5612" y="2071694"/>
            <a:ext cx="5778687" cy="4161692"/>
          </a:xfrm>
          <a:prstGeom prst="rect">
            <a:avLst/>
          </a:prstGeom>
          <a:noFill/>
          <a:ln w="19050">
            <a:solidFill>
              <a:schemeClr val="accent2">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1" name="正方形/長方形 90"/>
          <p:cNvSpPr/>
          <p:nvPr/>
        </p:nvSpPr>
        <p:spPr>
          <a:xfrm>
            <a:off x="1222624" y="4515914"/>
            <a:ext cx="2106461" cy="1529927"/>
          </a:xfrm>
          <a:prstGeom prst="rect">
            <a:avLst/>
          </a:prstGeom>
          <a:solidFill>
            <a:schemeClr val="accent2">
              <a:lumMod val="20000"/>
              <a:lumOff val="8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ja-JP" sz="1400" b="1" u="sng" dirty="0" smtClean="0">
                <a:solidFill>
                  <a:schemeClr val="accent4"/>
                </a:solidFill>
                <a:latin typeface="Meiryo UI" panose="020B0604030504040204" pitchFamily="50" charset="-128"/>
                <a:ea typeface="Meiryo UI" panose="020B0604030504040204" pitchFamily="50" charset="-128"/>
              </a:rPr>
              <a:t>【</a:t>
            </a:r>
            <a:r>
              <a:rPr lang="ja-JP" altLang="en-US" sz="1400" b="1" u="sng" dirty="0" smtClean="0">
                <a:solidFill>
                  <a:schemeClr val="accent4"/>
                </a:solidFill>
                <a:latin typeface="Meiryo UI" panose="020B0604030504040204" pitchFamily="50" charset="-128"/>
                <a:ea typeface="Meiryo UI" panose="020B0604030504040204" pitchFamily="50" charset="-128"/>
              </a:rPr>
              <a:t>本番</a:t>
            </a:r>
            <a:r>
              <a:rPr lang="en-US" altLang="ja-JP" sz="1400" b="1" u="sng" dirty="0" smtClean="0">
                <a:solidFill>
                  <a:schemeClr val="accent4"/>
                </a:solidFill>
                <a:latin typeface="Meiryo UI" panose="020B0604030504040204" pitchFamily="50" charset="-128"/>
                <a:ea typeface="Meiryo UI" panose="020B0604030504040204" pitchFamily="50" charset="-128"/>
              </a:rPr>
              <a:t>】</a:t>
            </a:r>
            <a:r>
              <a:rPr lang="ja-JP" altLang="en-US" sz="1100" b="1" dirty="0" smtClean="0">
                <a:solidFill>
                  <a:schemeClr val="accent2">
                    <a:lumMod val="50000"/>
                  </a:schemeClr>
                </a:solidFill>
                <a:latin typeface="Meiryo UI" panose="020B0604030504040204" pitchFamily="50" charset="-128"/>
                <a:ea typeface="Meiryo UI" panose="020B0604030504040204" pitchFamily="50" charset="-128"/>
              </a:rPr>
              <a:t>　</a:t>
            </a:r>
            <a:endParaRPr lang="en-US" altLang="ja-JP" sz="1100" b="1"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1100" b="1" dirty="0" smtClean="0">
                <a:solidFill>
                  <a:schemeClr val="accent2">
                    <a:lumMod val="50000"/>
                  </a:schemeClr>
                </a:solidFill>
                <a:latin typeface="Meiryo UI" panose="020B0604030504040204" pitchFamily="50" charset="-128"/>
                <a:ea typeface="Meiryo UI" panose="020B0604030504040204" pitchFamily="50" charset="-128"/>
              </a:rPr>
              <a:t>〇〇システム用アカウント</a:t>
            </a:r>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b="1" dirty="0" smtClean="0">
                <a:solidFill>
                  <a:schemeClr val="accent2">
                    <a:lumMod val="50000"/>
                  </a:schemeClr>
                </a:solidFill>
                <a:latin typeface="Meiryo UI" panose="020B0604030504040204" pitchFamily="50" charset="-128"/>
                <a:ea typeface="Meiryo UI" panose="020B0604030504040204" pitchFamily="50" charset="-128"/>
              </a:rPr>
              <a:t>本番</a:t>
            </a:r>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a:t>
            </a:r>
            <a:endParaRPr lang="ja-JP" altLang="en-US" sz="11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93" name="正方形/長方形 92"/>
          <p:cNvSpPr/>
          <p:nvPr/>
        </p:nvSpPr>
        <p:spPr>
          <a:xfrm>
            <a:off x="2271330" y="5210109"/>
            <a:ext cx="793513" cy="489237"/>
          </a:xfrm>
          <a:prstGeom prst="rect">
            <a:avLst/>
          </a:prstGeom>
          <a:noFill/>
          <a:ln w="76200">
            <a:solidFill>
              <a:schemeClr val="accent3">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3">
                  <a:lumMod val="75000"/>
                </a:schemeClr>
              </a:solidFill>
              <a:latin typeface="Meiryo UI" panose="020B0604030504040204" pitchFamily="50" charset="-128"/>
              <a:ea typeface="Meiryo UI" panose="020B0604030504040204" pitchFamily="50" charset="-128"/>
            </a:endParaRPr>
          </a:p>
        </p:txBody>
      </p:sp>
      <p:sp>
        <p:nvSpPr>
          <p:cNvPr id="79" name="正方形/長方形 78"/>
          <p:cNvSpPr/>
          <p:nvPr/>
        </p:nvSpPr>
        <p:spPr>
          <a:xfrm>
            <a:off x="551276" y="2550183"/>
            <a:ext cx="4998077" cy="1872258"/>
          </a:xfrm>
          <a:prstGeom prst="rect">
            <a:avLst/>
          </a:prstGeom>
          <a:solidFill>
            <a:schemeClr val="accent2">
              <a:lumMod val="20000"/>
              <a:lumOff val="8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ja-JP" sz="1400" b="1" u="sng" dirty="0" smtClean="0">
                <a:solidFill>
                  <a:schemeClr val="accent4"/>
                </a:solidFill>
                <a:latin typeface="Meiryo UI" panose="020B0604030504040204" pitchFamily="50" charset="-128"/>
                <a:ea typeface="Meiryo UI" panose="020B0604030504040204" pitchFamily="50" charset="-128"/>
              </a:rPr>
              <a:t>【</a:t>
            </a:r>
            <a:r>
              <a:rPr lang="ja-JP" altLang="en-US" sz="1400" b="1" u="sng" dirty="0" smtClean="0">
                <a:solidFill>
                  <a:schemeClr val="accent4"/>
                </a:solidFill>
                <a:latin typeface="Meiryo UI" panose="020B0604030504040204" pitchFamily="50" charset="-128"/>
                <a:ea typeface="Meiryo UI" panose="020B0604030504040204" pitchFamily="50" charset="-128"/>
              </a:rPr>
              <a:t>本番</a:t>
            </a:r>
            <a:r>
              <a:rPr lang="en-US" altLang="ja-JP" sz="1400" b="1" u="sng" dirty="0" smtClean="0">
                <a:solidFill>
                  <a:schemeClr val="accent4"/>
                </a:solidFill>
                <a:latin typeface="Meiryo UI" panose="020B0604030504040204" pitchFamily="50" charset="-128"/>
                <a:ea typeface="Meiryo UI" panose="020B0604030504040204" pitchFamily="50" charset="-128"/>
              </a:rPr>
              <a:t>】</a:t>
            </a:r>
            <a:endParaRPr lang="en-US" altLang="ja-JP" sz="1400" b="1" u="sng" dirty="0">
              <a:solidFill>
                <a:schemeClr val="accent4"/>
              </a:solidFill>
              <a:latin typeface="Meiryo UI" panose="020B0604030504040204" pitchFamily="50" charset="-128"/>
              <a:ea typeface="Meiryo UI" panose="020B0604030504040204" pitchFamily="50" charset="-128"/>
            </a:endParaRPr>
          </a:p>
          <a:p>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1100" b="1" dirty="0" smtClean="0">
                <a:solidFill>
                  <a:schemeClr val="accent2">
                    <a:lumMod val="50000"/>
                  </a:schemeClr>
                </a:solidFill>
                <a:latin typeface="Meiryo UI" panose="020B0604030504040204" pitchFamily="50" charset="-128"/>
                <a:ea typeface="Meiryo UI" panose="020B0604030504040204" pitchFamily="50" charset="-128"/>
              </a:rPr>
              <a:t>管理用のアカウント</a:t>
            </a:r>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b="1" dirty="0" smtClean="0">
                <a:solidFill>
                  <a:schemeClr val="accent2">
                    <a:lumMod val="50000"/>
                  </a:schemeClr>
                </a:solidFill>
                <a:latin typeface="Meiryo UI" panose="020B0604030504040204" pitchFamily="50" charset="-128"/>
                <a:ea typeface="Meiryo UI" panose="020B0604030504040204" pitchFamily="50" charset="-128"/>
              </a:rPr>
              <a:t>本番</a:t>
            </a:r>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a:t>
            </a:r>
            <a:endParaRPr lang="ja-JP" altLang="en-US" sz="11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2" name="テキスト プレースホルダー 1"/>
          <p:cNvSpPr>
            <a:spLocks noGrp="1"/>
          </p:cNvSpPr>
          <p:nvPr>
            <p:ph type="body" sz="quarter" idx="10"/>
          </p:nvPr>
        </p:nvSpPr>
        <p:spPr/>
        <p:txBody>
          <a:bodyPr>
            <a:normAutofit/>
          </a:bodyPr>
          <a:lstStyle/>
          <a:p>
            <a:r>
              <a:rPr lang="en-US" altLang="ja-JP" dirty="0" smtClean="0"/>
              <a:t>A-gate</a:t>
            </a:r>
            <a:r>
              <a:rPr lang="ja-JP" altLang="en-US" dirty="0" smtClean="0"/>
              <a:t>におけるユーザ・</a:t>
            </a:r>
            <a:r>
              <a:rPr lang="en-US" altLang="ja-JP" dirty="0" smtClean="0"/>
              <a:t>ID</a:t>
            </a:r>
            <a:r>
              <a:rPr lang="ja-JP" altLang="en-US" dirty="0" smtClean="0"/>
              <a:t>管理のベストプラクティス</a:t>
            </a:r>
            <a:endParaRPr lang="ja-JP" altLang="en-US" b="1" dirty="0"/>
          </a:p>
        </p:txBody>
      </p:sp>
      <p:pic>
        <p:nvPicPr>
          <p:cNvPr id="110" name="図 10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28405" y="5233627"/>
            <a:ext cx="508531" cy="432060"/>
          </a:xfrm>
          <a:prstGeom prst="rect">
            <a:avLst/>
          </a:prstGeom>
        </p:spPr>
      </p:pic>
      <p:sp>
        <p:nvSpPr>
          <p:cNvPr id="176" name="正方形/長方形 175"/>
          <p:cNvSpPr/>
          <p:nvPr/>
        </p:nvSpPr>
        <p:spPr>
          <a:xfrm>
            <a:off x="2790464" y="5271298"/>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pic>
        <p:nvPicPr>
          <p:cNvPr id="245" name="図 244"/>
          <p:cNvPicPr>
            <a:picLocks noChangeAspect="1"/>
          </p:cNvPicPr>
          <p:nvPr/>
        </p:nvPicPr>
        <p:blipFill rotWithShape="1">
          <a:blip r:embed="rId4">
            <a:clrChange>
              <a:clrFrom>
                <a:srgbClr val="FFEEB9"/>
              </a:clrFrom>
              <a:clrTo>
                <a:srgbClr val="FFEEB9">
                  <a:alpha val="0"/>
                </a:srgbClr>
              </a:clrTo>
            </a:clrChange>
            <a:extLst>
              <a:ext uri="{28A0092B-C50C-407E-A947-70E740481C1C}">
                <a14:useLocalDpi xmlns:a14="http://schemas.microsoft.com/office/drawing/2010/main" val="0"/>
              </a:ext>
            </a:extLst>
          </a:blip>
          <a:srcRect l="7535" t="39825" r="80967" b="27589"/>
          <a:stretch/>
        </p:blipFill>
        <p:spPr>
          <a:xfrm>
            <a:off x="1556479" y="2997227"/>
            <a:ext cx="410247" cy="512809"/>
          </a:xfrm>
          <a:prstGeom prst="rect">
            <a:avLst/>
          </a:prstGeom>
        </p:spPr>
      </p:pic>
      <p:sp>
        <p:nvSpPr>
          <p:cNvPr id="84" name="テキスト ボックス 83"/>
          <p:cNvSpPr txBox="1"/>
          <p:nvPr/>
        </p:nvSpPr>
        <p:spPr>
          <a:xfrm>
            <a:off x="1162431" y="3435426"/>
            <a:ext cx="1206197" cy="253916"/>
          </a:xfrm>
          <a:prstGeom prst="rect">
            <a:avLst/>
          </a:prstGeom>
          <a:noFill/>
        </p:spPr>
        <p:txBody>
          <a:bodyPr wrap="square" rtlCol="0">
            <a:spAutoFit/>
          </a:bodyPr>
          <a:lstStyle/>
          <a:p>
            <a:pPr algn="ctr"/>
            <a:r>
              <a:rPr lang="en-US" altLang="ja-JP" sz="1050" b="1" dirty="0" smtClean="0">
                <a:latin typeface="Meiryo UI" panose="020B0604030504040204" pitchFamily="50" charset="-128"/>
                <a:ea typeface="Meiryo UI" panose="020B0604030504040204" pitchFamily="50" charset="-128"/>
                <a:cs typeface="Meiryo UI" panose="020B0604030504040204" pitchFamily="50" charset="-128"/>
              </a:rPr>
              <a:t>A</a:t>
            </a:r>
            <a:r>
              <a:rPr lang="ja-JP" altLang="en-US" sz="1050" b="1" dirty="0" err="1" smtClean="0">
                <a:latin typeface="Meiryo UI" panose="020B0604030504040204" pitchFamily="50" charset="-128"/>
                <a:ea typeface="Meiryo UI" panose="020B0604030504040204" pitchFamily="50" charset="-128"/>
                <a:cs typeface="Meiryo UI" panose="020B0604030504040204" pitchFamily="50" charset="-128"/>
              </a:rPr>
              <a:t>さん</a:t>
            </a:r>
            <a:r>
              <a:rPr lang="en-US" altLang="ja-JP" sz="1050" b="1" dirty="0" smtClean="0">
                <a:latin typeface="Meiryo UI" panose="020B0604030504040204" pitchFamily="50" charset="-128"/>
                <a:ea typeface="Meiryo UI" panose="020B0604030504040204" pitchFamily="50" charset="-128"/>
                <a:cs typeface="Meiryo UI" panose="020B0604030504040204" pitchFamily="50" charset="-128"/>
              </a:rPr>
              <a:t>_</a:t>
            </a:r>
            <a:r>
              <a:rPr lang="ja-JP" altLang="en-US" sz="1050" b="1" dirty="0" smtClean="0">
                <a:latin typeface="Meiryo UI" panose="020B0604030504040204" pitchFamily="50" charset="-128"/>
                <a:ea typeface="Meiryo UI" panose="020B0604030504040204" pitchFamily="50" charset="-128"/>
                <a:cs typeface="Meiryo UI" panose="020B0604030504040204" pitchFamily="50" charset="-128"/>
              </a:rPr>
              <a:t>本番</a:t>
            </a:r>
            <a:endParaRPr lang="en-US" altLang="ja-JP" sz="105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正方形/長方形 81"/>
          <p:cNvSpPr/>
          <p:nvPr/>
        </p:nvSpPr>
        <p:spPr>
          <a:xfrm>
            <a:off x="3430015" y="4515914"/>
            <a:ext cx="2106461" cy="1529927"/>
          </a:xfrm>
          <a:prstGeom prst="rect">
            <a:avLst/>
          </a:prstGeom>
          <a:solidFill>
            <a:schemeClr val="accent2">
              <a:lumMod val="20000"/>
              <a:lumOff val="8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ja-JP" sz="1400" b="1" u="sng" dirty="0" smtClean="0">
                <a:solidFill>
                  <a:schemeClr val="accent4"/>
                </a:solidFill>
                <a:latin typeface="Meiryo UI" panose="020B0604030504040204" pitchFamily="50" charset="-128"/>
                <a:ea typeface="Meiryo UI" panose="020B0604030504040204" pitchFamily="50" charset="-128"/>
              </a:rPr>
              <a:t>【</a:t>
            </a:r>
            <a:r>
              <a:rPr lang="ja-JP" altLang="en-US" sz="1400" b="1" u="sng" dirty="0" smtClean="0">
                <a:solidFill>
                  <a:schemeClr val="accent4"/>
                </a:solidFill>
                <a:latin typeface="Meiryo UI" panose="020B0604030504040204" pitchFamily="50" charset="-128"/>
                <a:ea typeface="Meiryo UI" panose="020B0604030504040204" pitchFamily="50" charset="-128"/>
              </a:rPr>
              <a:t>本番</a:t>
            </a:r>
            <a:r>
              <a:rPr lang="en-US" altLang="ja-JP" sz="1400" b="1" u="sng" dirty="0" smtClean="0">
                <a:solidFill>
                  <a:schemeClr val="accent4"/>
                </a:solidFill>
                <a:latin typeface="Meiryo UI" panose="020B0604030504040204" pitchFamily="50" charset="-128"/>
                <a:ea typeface="Meiryo UI" panose="020B0604030504040204" pitchFamily="50" charset="-128"/>
              </a:rPr>
              <a:t>】</a:t>
            </a:r>
          </a:p>
          <a:p>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b="1" dirty="0" smtClean="0">
                <a:solidFill>
                  <a:schemeClr val="accent2">
                    <a:lumMod val="50000"/>
                  </a:schemeClr>
                </a:solidFill>
                <a:latin typeface="Meiryo UI" panose="020B0604030504040204" pitchFamily="50" charset="-128"/>
                <a:ea typeface="Meiryo UI" panose="020B0604030504040204" pitchFamily="50" charset="-128"/>
              </a:rPr>
              <a:t>システム用アカウント</a:t>
            </a:r>
            <a:r>
              <a:rPr lang="en-US" altLang="ja-JP" sz="1100" b="1" dirty="0">
                <a:solidFill>
                  <a:schemeClr val="accent2">
                    <a:lumMod val="50000"/>
                  </a:schemeClr>
                </a:solidFill>
                <a:latin typeface="Meiryo UI" panose="020B0604030504040204" pitchFamily="50" charset="-128"/>
                <a:ea typeface="Meiryo UI" panose="020B0604030504040204" pitchFamily="50" charset="-128"/>
              </a:rPr>
              <a:t>(</a:t>
            </a:r>
            <a:r>
              <a:rPr lang="ja-JP" altLang="en-US" sz="1100" b="1" dirty="0">
                <a:solidFill>
                  <a:schemeClr val="accent2">
                    <a:lumMod val="50000"/>
                  </a:schemeClr>
                </a:solidFill>
                <a:latin typeface="Meiryo UI" panose="020B0604030504040204" pitchFamily="50" charset="-128"/>
                <a:ea typeface="Meiryo UI" panose="020B0604030504040204" pitchFamily="50" charset="-128"/>
              </a:rPr>
              <a:t>本番</a:t>
            </a:r>
            <a:r>
              <a:rPr lang="en-US" altLang="ja-JP" sz="1100" b="1" dirty="0">
                <a:solidFill>
                  <a:schemeClr val="accent2">
                    <a:lumMod val="50000"/>
                  </a:schemeClr>
                </a:solidFill>
                <a:latin typeface="Meiryo UI" panose="020B0604030504040204" pitchFamily="50" charset="-128"/>
                <a:ea typeface="Meiryo UI" panose="020B0604030504040204" pitchFamily="50" charset="-128"/>
              </a:rPr>
              <a:t>)</a:t>
            </a:r>
            <a:endParaRPr lang="ja-JP" altLang="en-US" sz="1100" b="1"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95" name="図 9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88904" y="5233627"/>
            <a:ext cx="508531" cy="432060"/>
          </a:xfrm>
          <a:prstGeom prst="rect">
            <a:avLst/>
          </a:prstGeom>
        </p:spPr>
      </p:pic>
      <p:sp>
        <p:nvSpPr>
          <p:cNvPr id="101" name="正方形/長方形 100"/>
          <p:cNvSpPr/>
          <p:nvPr/>
        </p:nvSpPr>
        <p:spPr>
          <a:xfrm>
            <a:off x="4460941" y="5210109"/>
            <a:ext cx="793513" cy="489237"/>
          </a:xfrm>
          <a:prstGeom prst="rect">
            <a:avLst/>
          </a:prstGeom>
          <a:noFill/>
          <a:ln w="76200">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3">
                  <a:lumMod val="75000"/>
                </a:schemeClr>
              </a:solidFill>
              <a:latin typeface="Meiryo UI" panose="020B0604030504040204" pitchFamily="50" charset="-128"/>
              <a:ea typeface="Meiryo UI" panose="020B0604030504040204" pitchFamily="50" charset="-128"/>
            </a:endParaRPr>
          </a:p>
        </p:txBody>
      </p:sp>
      <p:sp>
        <p:nvSpPr>
          <p:cNvPr id="102" name="正方形/長方形 101"/>
          <p:cNvSpPr/>
          <p:nvPr/>
        </p:nvSpPr>
        <p:spPr>
          <a:xfrm>
            <a:off x="2284208" y="3844220"/>
            <a:ext cx="793513" cy="489237"/>
          </a:xfrm>
          <a:prstGeom prst="rect">
            <a:avLst/>
          </a:prstGeom>
          <a:noFill/>
          <a:ln w="76200">
            <a:solidFill>
              <a:schemeClr val="accent3">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3">
                  <a:lumMod val="75000"/>
                </a:schemeClr>
              </a:solidFill>
              <a:latin typeface="Meiryo UI" panose="020B0604030504040204" pitchFamily="50" charset="-128"/>
              <a:ea typeface="Meiryo UI" panose="020B0604030504040204" pitchFamily="50" charset="-128"/>
            </a:endParaRPr>
          </a:p>
        </p:txBody>
      </p:sp>
      <p:pic>
        <p:nvPicPr>
          <p:cNvPr id="78" name="図 77"/>
          <p:cNvPicPr>
            <a:picLocks noChangeAspect="1"/>
          </p:cNvPicPr>
          <p:nvPr/>
        </p:nvPicPr>
        <p:blipFill rotWithShape="1">
          <a:blip r:embed="rId4">
            <a:clrChange>
              <a:clrFrom>
                <a:srgbClr val="FFEEB9"/>
              </a:clrFrom>
              <a:clrTo>
                <a:srgbClr val="FFEEB9">
                  <a:alpha val="0"/>
                </a:srgbClr>
              </a:clrTo>
            </a:clrChange>
            <a:extLst>
              <a:ext uri="{28A0092B-C50C-407E-A947-70E740481C1C}">
                <a14:useLocalDpi xmlns:a14="http://schemas.microsoft.com/office/drawing/2010/main" val="0"/>
              </a:ext>
            </a:extLst>
          </a:blip>
          <a:srcRect l="23345" t="33308" r="56533" b="24331"/>
          <a:stretch/>
        </p:blipFill>
        <p:spPr>
          <a:xfrm>
            <a:off x="2404031" y="3787279"/>
            <a:ext cx="565202" cy="524809"/>
          </a:xfrm>
          <a:prstGeom prst="rect">
            <a:avLst/>
          </a:prstGeom>
        </p:spPr>
      </p:pic>
      <p:sp>
        <p:nvSpPr>
          <p:cNvPr id="104" name="正方形/長方形 103"/>
          <p:cNvSpPr/>
          <p:nvPr/>
        </p:nvSpPr>
        <p:spPr>
          <a:xfrm>
            <a:off x="629632" y="3787279"/>
            <a:ext cx="845426" cy="578376"/>
          </a:xfrm>
          <a:prstGeom prst="rect">
            <a:avLst/>
          </a:prstGeom>
          <a:solidFill>
            <a:schemeClr val="accent2">
              <a:lumMod val="40000"/>
              <a:lumOff val="6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105" name="図 104"/>
          <p:cNvPicPr>
            <a:picLocks noChangeAspect="1"/>
          </p:cNvPicPr>
          <p:nvPr/>
        </p:nvPicPr>
        <p:blipFill rotWithShape="1">
          <a:blip r:embed="rId4">
            <a:clrChange>
              <a:clrFrom>
                <a:srgbClr val="FFEEB9"/>
              </a:clrFrom>
              <a:clrTo>
                <a:srgbClr val="FFEEB9">
                  <a:alpha val="0"/>
                </a:srgbClr>
              </a:clrTo>
            </a:clrChange>
            <a:extLst>
              <a:ext uri="{28A0092B-C50C-407E-A947-70E740481C1C}">
                <a14:useLocalDpi xmlns:a14="http://schemas.microsoft.com/office/drawing/2010/main" val="0"/>
              </a:ext>
            </a:extLst>
          </a:blip>
          <a:srcRect l="23345" t="33308" r="56533" b="24331"/>
          <a:stretch/>
        </p:blipFill>
        <p:spPr>
          <a:xfrm>
            <a:off x="769883" y="3787279"/>
            <a:ext cx="565202" cy="524809"/>
          </a:xfrm>
          <a:prstGeom prst="rect">
            <a:avLst/>
          </a:prstGeom>
        </p:spPr>
      </p:pic>
      <p:sp>
        <p:nvSpPr>
          <p:cNvPr id="106" name="正方形/長方形 105"/>
          <p:cNvSpPr/>
          <p:nvPr/>
        </p:nvSpPr>
        <p:spPr>
          <a:xfrm>
            <a:off x="2790463" y="3874813"/>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08" name="正方形/長方形 107"/>
          <p:cNvSpPr/>
          <p:nvPr/>
        </p:nvSpPr>
        <p:spPr>
          <a:xfrm>
            <a:off x="1156910" y="3874813"/>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09" name="正方形/長方形 108"/>
          <p:cNvSpPr/>
          <p:nvPr/>
        </p:nvSpPr>
        <p:spPr>
          <a:xfrm>
            <a:off x="4441200" y="3822851"/>
            <a:ext cx="793513" cy="489237"/>
          </a:xfrm>
          <a:prstGeom prst="rect">
            <a:avLst/>
          </a:prstGeom>
          <a:noFill/>
          <a:ln w="76200">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3">
                  <a:lumMod val="75000"/>
                </a:schemeClr>
              </a:solidFill>
              <a:latin typeface="Meiryo UI" panose="020B0604030504040204" pitchFamily="50" charset="-128"/>
              <a:ea typeface="Meiryo UI" panose="020B0604030504040204" pitchFamily="50" charset="-128"/>
            </a:endParaRPr>
          </a:p>
        </p:txBody>
      </p:sp>
      <p:pic>
        <p:nvPicPr>
          <p:cNvPr id="111" name="図 110"/>
          <p:cNvPicPr>
            <a:picLocks noChangeAspect="1"/>
          </p:cNvPicPr>
          <p:nvPr/>
        </p:nvPicPr>
        <p:blipFill rotWithShape="1">
          <a:blip r:embed="rId4">
            <a:clrChange>
              <a:clrFrom>
                <a:srgbClr val="FFEEB9"/>
              </a:clrFrom>
              <a:clrTo>
                <a:srgbClr val="FFEEB9">
                  <a:alpha val="0"/>
                </a:srgbClr>
              </a:clrTo>
            </a:clrChange>
            <a:extLst>
              <a:ext uri="{28A0092B-C50C-407E-A947-70E740481C1C}">
                <a14:useLocalDpi xmlns:a14="http://schemas.microsoft.com/office/drawing/2010/main" val="0"/>
              </a:ext>
            </a:extLst>
          </a:blip>
          <a:srcRect l="23345" t="33308" r="56533" b="24331"/>
          <a:stretch/>
        </p:blipFill>
        <p:spPr>
          <a:xfrm>
            <a:off x="4561023" y="3765910"/>
            <a:ext cx="565202" cy="524809"/>
          </a:xfrm>
          <a:prstGeom prst="rect">
            <a:avLst/>
          </a:prstGeom>
        </p:spPr>
      </p:pic>
      <p:sp>
        <p:nvSpPr>
          <p:cNvPr id="117" name="正方形/長方形 116"/>
          <p:cNvSpPr/>
          <p:nvPr/>
        </p:nvSpPr>
        <p:spPr>
          <a:xfrm>
            <a:off x="4947455" y="3853444"/>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6" name="正方形/長方形 95"/>
          <p:cNvSpPr/>
          <p:nvPr/>
        </p:nvSpPr>
        <p:spPr>
          <a:xfrm>
            <a:off x="4997855" y="5271298"/>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24" name="正方形/長方形 123"/>
          <p:cNvSpPr/>
          <p:nvPr/>
        </p:nvSpPr>
        <p:spPr>
          <a:xfrm>
            <a:off x="1317774" y="5160469"/>
            <a:ext cx="845426" cy="578376"/>
          </a:xfrm>
          <a:prstGeom prst="rect">
            <a:avLst/>
          </a:prstGeom>
          <a:solidFill>
            <a:schemeClr val="accent2">
              <a:lumMod val="40000"/>
              <a:lumOff val="6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126" name="図 12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36491" y="5233627"/>
            <a:ext cx="508531" cy="432060"/>
          </a:xfrm>
          <a:prstGeom prst="rect">
            <a:avLst/>
          </a:prstGeom>
        </p:spPr>
      </p:pic>
      <p:sp>
        <p:nvSpPr>
          <p:cNvPr id="129" name="正方形/長方形 128"/>
          <p:cNvSpPr/>
          <p:nvPr/>
        </p:nvSpPr>
        <p:spPr>
          <a:xfrm>
            <a:off x="1721996" y="5271298"/>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32" name="正方形/長方形 131"/>
          <p:cNvSpPr/>
          <p:nvPr/>
        </p:nvSpPr>
        <p:spPr>
          <a:xfrm>
            <a:off x="3509990" y="5160469"/>
            <a:ext cx="845426" cy="578376"/>
          </a:xfrm>
          <a:prstGeom prst="rect">
            <a:avLst/>
          </a:prstGeom>
          <a:solidFill>
            <a:schemeClr val="accent2">
              <a:lumMod val="40000"/>
              <a:lumOff val="6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135" name="図 13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28707" y="5233627"/>
            <a:ext cx="508531" cy="432060"/>
          </a:xfrm>
          <a:prstGeom prst="rect">
            <a:avLst/>
          </a:prstGeom>
        </p:spPr>
      </p:pic>
      <p:sp>
        <p:nvSpPr>
          <p:cNvPr id="136" name="正方形/長方形 135"/>
          <p:cNvSpPr/>
          <p:nvPr/>
        </p:nvSpPr>
        <p:spPr>
          <a:xfrm>
            <a:off x="3899018" y="5271298"/>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37" name="正方形/長方形 136"/>
          <p:cNvSpPr/>
          <p:nvPr/>
        </p:nvSpPr>
        <p:spPr>
          <a:xfrm>
            <a:off x="7284945" y="4515914"/>
            <a:ext cx="2106461" cy="1529927"/>
          </a:xfrm>
          <a:prstGeom prst="rect">
            <a:avLst/>
          </a:prstGeom>
          <a:solidFill>
            <a:schemeClr val="accent2">
              <a:lumMod val="20000"/>
              <a:lumOff val="8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b="1" u="sng" dirty="0">
                <a:solidFill>
                  <a:schemeClr val="accent2">
                    <a:lumMod val="50000"/>
                  </a:schemeClr>
                </a:solidFill>
                <a:latin typeface="Meiryo UI" panose="020B0604030504040204" pitchFamily="50" charset="-128"/>
                <a:ea typeface="Meiryo UI" panose="020B0604030504040204" pitchFamily="50" charset="-128"/>
              </a:rPr>
              <a:t>開発</a:t>
            </a:r>
            <a:r>
              <a:rPr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b="1" dirty="0" smtClean="0">
                <a:solidFill>
                  <a:schemeClr val="accent2">
                    <a:lumMod val="50000"/>
                  </a:schemeClr>
                </a:solidFill>
                <a:latin typeface="Meiryo UI" panose="020B0604030504040204" pitchFamily="50" charset="-128"/>
                <a:ea typeface="Meiryo UI" panose="020B0604030504040204" pitchFamily="50" charset="-128"/>
              </a:rPr>
              <a:t>　</a:t>
            </a:r>
            <a:endParaRPr lang="en-US" altLang="ja-JP" sz="1100" b="1"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1100" b="1" dirty="0" smtClean="0">
                <a:solidFill>
                  <a:schemeClr val="accent2">
                    <a:lumMod val="50000"/>
                  </a:schemeClr>
                </a:solidFill>
                <a:latin typeface="Meiryo UI" panose="020B0604030504040204" pitchFamily="50" charset="-128"/>
                <a:ea typeface="Meiryo UI" panose="020B0604030504040204" pitchFamily="50" charset="-128"/>
              </a:rPr>
              <a:t>〇〇システム用アカウント</a:t>
            </a:r>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b="1" dirty="0">
                <a:solidFill>
                  <a:schemeClr val="accent2">
                    <a:lumMod val="50000"/>
                  </a:schemeClr>
                </a:solidFill>
                <a:latin typeface="Meiryo UI" panose="020B0604030504040204" pitchFamily="50" charset="-128"/>
                <a:ea typeface="Meiryo UI" panose="020B0604030504040204" pitchFamily="50" charset="-128"/>
              </a:rPr>
              <a:t>開発</a:t>
            </a:r>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a:t>
            </a:r>
            <a:endParaRPr lang="ja-JP" altLang="en-US" sz="11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38" name="正方形/長方形 137"/>
          <p:cNvSpPr/>
          <p:nvPr/>
        </p:nvSpPr>
        <p:spPr>
          <a:xfrm>
            <a:off x="8333651" y="5210109"/>
            <a:ext cx="793513" cy="489237"/>
          </a:xfrm>
          <a:prstGeom prst="rect">
            <a:avLst/>
          </a:prstGeom>
          <a:noFill/>
          <a:ln w="76200">
            <a:solidFill>
              <a:schemeClr val="accent3">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3">
                  <a:lumMod val="75000"/>
                </a:schemeClr>
              </a:solidFill>
              <a:latin typeface="Meiryo UI" panose="020B0604030504040204" pitchFamily="50" charset="-128"/>
              <a:ea typeface="Meiryo UI" panose="020B0604030504040204" pitchFamily="50" charset="-128"/>
            </a:endParaRPr>
          </a:p>
        </p:txBody>
      </p:sp>
      <p:sp>
        <p:nvSpPr>
          <p:cNvPr id="139" name="正方形/長方形 138"/>
          <p:cNvSpPr/>
          <p:nvPr/>
        </p:nvSpPr>
        <p:spPr>
          <a:xfrm>
            <a:off x="6613597" y="2550183"/>
            <a:ext cx="4998077" cy="1872258"/>
          </a:xfrm>
          <a:prstGeom prst="rect">
            <a:avLst/>
          </a:prstGeom>
          <a:solidFill>
            <a:schemeClr val="accent2">
              <a:lumMod val="20000"/>
              <a:lumOff val="8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b="1" u="sng" dirty="0">
                <a:solidFill>
                  <a:schemeClr val="accent2">
                    <a:lumMod val="50000"/>
                  </a:schemeClr>
                </a:solidFill>
                <a:latin typeface="Meiryo UI" panose="020B0604030504040204" pitchFamily="50" charset="-128"/>
                <a:ea typeface="Meiryo UI" panose="020B0604030504040204" pitchFamily="50" charset="-128"/>
              </a:rPr>
              <a:t>開発</a:t>
            </a:r>
            <a:r>
              <a:rPr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a:t>
            </a:r>
            <a:endParaRPr lang="en-US" altLang="ja-JP" sz="1400" b="1" u="sng" dirty="0">
              <a:solidFill>
                <a:schemeClr val="accent2">
                  <a:lumMod val="50000"/>
                </a:schemeClr>
              </a:solidFill>
              <a:latin typeface="Meiryo UI" panose="020B0604030504040204" pitchFamily="50" charset="-128"/>
              <a:ea typeface="Meiryo UI" panose="020B0604030504040204" pitchFamily="50" charset="-128"/>
            </a:endParaRPr>
          </a:p>
          <a:p>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1100" b="1" dirty="0" smtClean="0">
                <a:solidFill>
                  <a:schemeClr val="accent2">
                    <a:lumMod val="50000"/>
                  </a:schemeClr>
                </a:solidFill>
                <a:latin typeface="Meiryo UI" panose="020B0604030504040204" pitchFamily="50" charset="-128"/>
                <a:ea typeface="Meiryo UI" panose="020B0604030504040204" pitchFamily="50" charset="-128"/>
              </a:rPr>
              <a:t>管理用のアカウント</a:t>
            </a:r>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b="1" dirty="0">
                <a:solidFill>
                  <a:schemeClr val="accent2">
                    <a:lumMod val="50000"/>
                  </a:schemeClr>
                </a:solidFill>
                <a:latin typeface="Meiryo UI" panose="020B0604030504040204" pitchFamily="50" charset="-128"/>
                <a:ea typeface="Meiryo UI" panose="020B0604030504040204" pitchFamily="50" charset="-128"/>
              </a:rPr>
              <a:t>開発</a:t>
            </a:r>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a:t>
            </a:r>
            <a:endParaRPr lang="ja-JP" altLang="en-US" sz="1100" b="1" dirty="0">
              <a:solidFill>
                <a:schemeClr val="accent2">
                  <a:lumMod val="50000"/>
                </a:schemeClr>
              </a:solidFill>
              <a:latin typeface="Meiryo UI" panose="020B0604030504040204" pitchFamily="50" charset="-128"/>
              <a:ea typeface="Meiryo UI" panose="020B0604030504040204" pitchFamily="50" charset="-128"/>
            </a:endParaRPr>
          </a:p>
          <a:p>
            <a:endParaRPr lang="ja-JP" altLang="en-US" sz="1100" b="1"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140" name="図 13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02449" y="5233627"/>
            <a:ext cx="508531" cy="432060"/>
          </a:xfrm>
          <a:prstGeom prst="rect">
            <a:avLst/>
          </a:prstGeom>
        </p:spPr>
      </p:pic>
      <p:sp>
        <p:nvSpPr>
          <p:cNvPr id="141" name="正方形/長方形 140"/>
          <p:cNvSpPr/>
          <p:nvPr/>
        </p:nvSpPr>
        <p:spPr>
          <a:xfrm>
            <a:off x="8852785" y="5271298"/>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pic>
        <p:nvPicPr>
          <p:cNvPr id="142" name="図 141"/>
          <p:cNvPicPr>
            <a:picLocks noChangeAspect="1"/>
          </p:cNvPicPr>
          <p:nvPr/>
        </p:nvPicPr>
        <p:blipFill rotWithShape="1">
          <a:blip r:embed="rId4">
            <a:clrChange>
              <a:clrFrom>
                <a:srgbClr val="FFEEB9"/>
              </a:clrFrom>
              <a:clrTo>
                <a:srgbClr val="FFEEB9">
                  <a:alpha val="0"/>
                </a:srgbClr>
              </a:clrTo>
            </a:clrChange>
            <a:extLst>
              <a:ext uri="{28A0092B-C50C-407E-A947-70E740481C1C}">
                <a14:useLocalDpi xmlns:a14="http://schemas.microsoft.com/office/drawing/2010/main" val="0"/>
              </a:ext>
            </a:extLst>
          </a:blip>
          <a:srcRect l="7535" t="39825" r="80967" b="27589"/>
          <a:stretch/>
        </p:blipFill>
        <p:spPr>
          <a:xfrm>
            <a:off x="7618800" y="2997227"/>
            <a:ext cx="410247" cy="512809"/>
          </a:xfrm>
          <a:prstGeom prst="rect">
            <a:avLst/>
          </a:prstGeom>
        </p:spPr>
      </p:pic>
      <p:sp>
        <p:nvSpPr>
          <p:cNvPr id="144" name="正方形/長方形 143"/>
          <p:cNvSpPr/>
          <p:nvPr/>
        </p:nvSpPr>
        <p:spPr>
          <a:xfrm>
            <a:off x="9492336" y="4515914"/>
            <a:ext cx="2106461" cy="1529927"/>
          </a:xfrm>
          <a:prstGeom prst="rect">
            <a:avLst/>
          </a:prstGeom>
          <a:solidFill>
            <a:schemeClr val="accent2">
              <a:lumMod val="20000"/>
              <a:lumOff val="8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ja-JP" sz="1400" b="1"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b="1" dirty="0">
                <a:solidFill>
                  <a:schemeClr val="accent2">
                    <a:lumMod val="50000"/>
                  </a:schemeClr>
                </a:solidFill>
                <a:latin typeface="Meiryo UI" panose="020B0604030504040204" pitchFamily="50" charset="-128"/>
                <a:ea typeface="Meiryo UI" panose="020B0604030504040204" pitchFamily="50" charset="-128"/>
              </a:rPr>
              <a:t>開発</a:t>
            </a:r>
            <a:r>
              <a:rPr lang="en-US" altLang="ja-JP" sz="1400" b="1" dirty="0" smtClean="0">
                <a:solidFill>
                  <a:schemeClr val="accent2">
                    <a:lumMod val="50000"/>
                  </a:schemeClr>
                </a:solidFill>
                <a:latin typeface="Meiryo UI" panose="020B0604030504040204" pitchFamily="50" charset="-128"/>
                <a:ea typeface="Meiryo UI" panose="020B0604030504040204" pitchFamily="50" charset="-128"/>
              </a:rPr>
              <a:t>】</a:t>
            </a:r>
          </a:p>
          <a:p>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b="1" dirty="0" smtClean="0">
                <a:solidFill>
                  <a:schemeClr val="accent2">
                    <a:lumMod val="50000"/>
                  </a:schemeClr>
                </a:solidFill>
                <a:latin typeface="Meiryo UI" panose="020B0604030504040204" pitchFamily="50" charset="-128"/>
                <a:ea typeface="Meiryo UI" panose="020B0604030504040204" pitchFamily="50" charset="-128"/>
              </a:rPr>
              <a:t>システム用アカウント</a:t>
            </a:r>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b="1" dirty="0">
                <a:solidFill>
                  <a:schemeClr val="accent2">
                    <a:lumMod val="50000"/>
                  </a:schemeClr>
                </a:solidFill>
                <a:latin typeface="Meiryo UI" panose="020B0604030504040204" pitchFamily="50" charset="-128"/>
                <a:ea typeface="Meiryo UI" panose="020B0604030504040204" pitchFamily="50" charset="-128"/>
              </a:rPr>
              <a:t>開発</a:t>
            </a:r>
            <a:r>
              <a:rPr lang="en-US" altLang="ja-JP" sz="1100" b="1" dirty="0" smtClean="0">
                <a:solidFill>
                  <a:schemeClr val="accent2">
                    <a:lumMod val="50000"/>
                  </a:schemeClr>
                </a:solidFill>
                <a:latin typeface="Meiryo UI" panose="020B0604030504040204" pitchFamily="50" charset="-128"/>
                <a:ea typeface="Meiryo UI" panose="020B0604030504040204" pitchFamily="50" charset="-128"/>
              </a:rPr>
              <a:t>)</a:t>
            </a:r>
            <a:endParaRPr lang="ja-JP" altLang="en-US" sz="1100" b="1"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145" name="図 14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651225" y="5233627"/>
            <a:ext cx="508531" cy="432060"/>
          </a:xfrm>
          <a:prstGeom prst="rect">
            <a:avLst/>
          </a:prstGeom>
        </p:spPr>
      </p:pic>
      <p:sp>
        <p:nvSpPr>
          <p:cNvPr id="146" name="正方形/長方形 145"/>
          <p:cNvSpPr/>
          <p:nvPr/>
        </p:nvSpPr>
        <p:spPr>
          <a:xfrm>
            <a:off x="10523262" y="5210109"/>
            <a:ext cx="793513" cy="489237"/>
          </a:xfrm>
          <a:prstGeom prst="rect">
            <a:avLst/>
          </a:prstGeom>
          <a:noFill/>
          <a:ln w="76200">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3">
                  <a:lumMod val="75000"/>
                </a:schemeClr>
              </a:solidFill>
              <a:latin typeface="Meiryo UI" panose="020B0604030504040204" pitchFamily="50" charset="-128"/>
              <a:ea typeface="Meiryo UI" panose="020B0604030504040204" pitchFamily="50" charset="-128"/>
            </a:endParaRPr>
          </a:p>
        </p:txBody>
      </p:sp>
      <p:sp>
        <p:nvSpPr>
          <p:cNvPr id="147" name="正方形/長方形 146"/>
          <p:cNvSpPr/>
          <p:nvPr/>
        </p:nvSpPr>
        <p:spPr>
          <a:xfrm>
            <a:off x="8346529" y="3844220"/>
            <a:ext cx="793513" cy="489237"/>
          </a:xfrm>
          <a:prstGeom prst="rect">
            <a:avLst/>
          </a:prstGeom>
          <a:noFill/>
          <a:ln w="76200">
            <a:solidFill>
              <a:schemeClr val="accent3">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3">
                  <a:lumMod val="75000"/>
                </a:schemeClr>
              </a:solidFill>
              <a:latin typeface="Meiryo UI" panose="020B0604030504040204" pitchFamily="50" charset="-128"/>
              <a:ea typeface="Meiryo UI" panose="020B0604030504040204" pitchFamily="50" charset="-128"/>
            </a:endParaRPr>
          </a:p>
        </p:txBody>
      </p:sp>
      <p:pic>
        <p:nvPicPr>
          <p:cNvPr id="148" name="図 147"/>
          <p:cNvPicPr>
            <a:picLocks noChangeAspect="1"/>
          </p:cNvPicPr>
          <p:nvPr/>
        </p:nvPicPr>
        <p:blipFill rotWithShape="1">
          <a:blip r:embed="rId4">
            <a:clrChange>
              <a:clrFrom>
                <a:srgbClr val="FFEEB9"/>
              </a:clrFrom>
              <a:clrTo>
                <a:srgbClr val="FFEEB9">
                  <a:alpha val="0"/>
                </a:srgbClr>
              </a:clrTo>
            </a:clrChange>
            <a:extLst>
              <a:ext uri="{28A0092B-C50C-407E-A947-70E740481C1C}">
                <a14:useLocalDpi xmlns:a14="http://schemas.microsoft.com/office/drawing/2010/main" val="0"/>
              </a:ext>
            </a:extLst>
          </a:blip>
          <a:srcRect l="23345" t="33308" r="56533" b="24331"/>
          <a:stretch/>
        </p:blipFill>
        <p:spPr>
          <a:xfrm>
            <a:off x="8466352" y="3787279"/>
            <a:ext cx="565202" cy="524809"/>
          </a:xfrm>
          <a:prstGeom prst="rect">
            <a:avLst/>
          </a:prstGeom>
        </p:spPr>
      </p:pic>
      <p:sp>
        <p:nvSpPr>
          <p:cNvPr id="151" name="正方形/長方形 150"/>
          <p:cNvSpPr/>
          <p:nvPr/>
        </p:nvSpPr>
        <p:spPr>
          <a:xfrm>
            <a:off x="6691953" y="3787279"/>
            <a:ext cx="845426" cy="578376"/>
          </a:xfrm>
          <a:prstGeom prst="rect">
            <a:avLst/>
          </a:prstGeom>
          <a:solidFill>
            <a:schemeClr val="accent2">
              <a:lumMod val="40000"/>
              <a:lumOff val="6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152" name="図 151"/>
          <p:cNvPicPr>
            <a:picLocks noChangeAspect="1"/>
          </p:cNvPicPr>
          <p:nvPr/>
        </p:nvPicPr>
        <p:blipFill rotWithShape="1">
          <a:blip r:embed="rId4">
            <a:clrChange>
              <a:clrFrom>
                <a:srgbClr val="FFEEB9"/>
              </a:clrFrom>
              <a:clrTo>
                <a:srgbClr val="FFEEB9">
                  <a:alpha val="0"/>
                </a:srgbClr>
              </a:clrTo>
            </a:clrChange>
            <a:extLst>
              <a:ext uri="{28A0092B-C50C-407E-A947-70E740481C1C}">
                <a14:useLocalDpi xmlns:a14="http://schemas.microsoft.com/office/drawing/2010/main" val="0"/>
              </a:ext>
            </a:extLst>
          </a:blip>
          <a:srcRect l="23345" t="33308" r="56533" b="24331"/>
          <a:stretch/>
        </p:blipFill>
        <p:spPr>
          <a:xfrm>
            <a:off x="6832204" y="3787279"/>
            <a:ext cx="565202" cy="524809"/>
          </a:xfrm>
          <a:prstGeom prst="rect">
            <a:avLst/>
          </a:prstGeom>
        </p:spPr>
      </p:pic>
      <p:sp>
        <p:nvSpPr>
          <p:cNvPr id="153" name="正方形/長方形 152"/>
          <p:cNvSpPr/>
          <p:nvPr/>
        </p:nvSpPr>
        <p:spPr>
          <a:xfrm>
            <a:off x="8852784" y="3874813"/>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60" name="正方形/長方形 159"/>
          <p:cNvSpPr/>
          <p:nvPr/>
        </p:nvSpPr>
        <p:spPr>
          <a:xfrm>
            <a:off x="7219231" y="3874813"/>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61" name="正方形/長方形 160"/>
          <p:cNvSpPr/>
          <p:nvPr/>
        </p:nvSpPr>
        <p:spPr>
          <a:xfrm>
            <a:off x="10503521" y="3822851"/>
            <a:ext cx="793513" cy="489237"/>
          </a:xfrm>
          <a:prstGeom prst="rect">
            <a:avLst/>
          </a:prstGeom>
          <a:noFill/>
          <a:ln w="76200">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3">
                  <a:lumMod val="75000"/>
                </a:schemeClr>
              </a:solidFill>
              <a:latin typeface="Meiryo UI" panose="020B0604030504040204" pitchFamily="50" charset="-128"/>
              <a:ea typeface="Meiryo UI" panose="020B0604030504040204" pitchFamily="50" charset="-128"/>
            </a:endParaRPr>
          </a:p>
        </p:txBody>
      </p:sp>
      <p:pic>
        <p:nvPicPr>
          <p:cNvPr id="163" name="図 162"/>
          <p:cNvPicPr>
            <a:picLocks noChangeAspect="1"/>
          </p:cNvPicPr>
          <p:nvPr/>
        </p:nvPicPr>
        <p:blipFill rotWithShape="1">
          <a:blip r:embed="rId4">
            <a:clrChange>
              <a:clrFrom>
                <a:srgbClr val="FFEEB9"/>
              </a:clrFrom>
              <a:clrTo>
                <a:srgbClr val="FFEEB9">
                  <a:alpha val="0"/>
                </a:srgbClr>
              </a:clrTo>
            </a:clrChange>
            <a:extLst>
              <a:ext uri="{28A0092B-C50C-407E-A947-70E740481C1C}">
                <a14:useLocalDpi xmlns:a14="http://schemas.microsoft.com/office/drawing/2010/main" val="0"/>
              </a:ext>
            </a:extLst>
          </a:blip>
          <a:srcRect l="23345" t="33308" r="56533" b="24331"/>
          <a:stretch/>
        </p:blipFill>
        <p:spPr>
          <a:xfrm>
            <a:off x="10623344" y="3765910"/>
            <a:ext cx="565202" cy="524809"/>
          </a:xfrm>
          <a:prstGeom prst="rect">
            <a:avLst/>
          </a:prstGeom>
        </p:spPr>
      </p:pic>
      <p:sp>
        <p:nvSpPr>
          <p:cNvPr id="164" name="正方形/長方形 163"/>
          <p:cNvSpPr/>
          <p:nvPr/>
        </p:nvSpPr>
        <p:spPr>
          <a:xfrm>
            <a:off x="11009776" y="3853444"/>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66" name="正方形/長方形 165"/>
          <p:cNvSpPr/>
          <p:nvPr/>
        </p:nvSpPr>
        <p:spPr>
          <a:xfrm>
            <a:off x="11060176" y="5271298"/>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67" name="正方形/長方形 166"/>
          <p:cNvSpPr/>
          <p:nvPr/>
        </p:nvSpPr>
        <p:spPr>
          <a:xfrm>
            <a:off x="7380095" y="5160469"/>
            <a:ext cx="845426" cy="578376"/>
          </a:xfrm>
          <a:prstGeom prst="rect">
            <a:avLst/>
          </a:prstGeom>
          <a:solidFill>
            <a:schemeClr val="accent2">
              <a:lumMod val="40000"/>
              <a:lumOff val="6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168" name="図 16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98812" y="5233627"/>
            <a:ext cx="508531" cy="432060"/>
          </a:xfrm>
          <a:prstGeom prst="rect">
            <a:avLst/>
          </a:prstGeom>
        </p:spPr>
      </p:pic>
      <p:sp>
        <p:nvSpPr>
          <p:cNvPr id="169" name="正方形/長方形 168"/>
          <p:cNvSpPr/>
          <p:nvPr/>
        </p:nvSpPr>
        <p:spPr>
          <a:xfrm>
            <a:off x="7784317" y="5271298"/>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70" name="正方形/長方形 169"/>
          <p:cNvSpPr/>
          <p:nvPr/>
        </p:nvSpPr>
        <p:spPr>
          <a:xfrm>
            <a:off x="9572311" y="5160469"/>
            <a:ext cx="845426" cy="578376"/>
          </a:xfrm>
          <a:prstGeom prst="rect">
            <a:avLst/>
          </a:prstGeom>
          <a:solidFill>
            <a:schemeClr val="accent2">
              <a:lumMod val="40000"/>
              <a:lumOff val="6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endParaRPr lang="ja-JP" altLang="en-US" sz="1050" b="1"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171" name="図 17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91028" y="5233627"/>
            <a:ext cx="508531" cy="432060"/>
          </a:xfrm>
          <a:prstGeom prst="rect">
            <a:avLst/>
          </a:prstGeom>
        </p:spPr>
      </p:pic>
      <p:sp>
        <p:nvSpPr>
          <p:cNvPr id="172" name="正方形/長方形 171"/>
          <p:cNvSpPr/>
          <p:nvPr/>
        </p:nvSpPr>
        <p:spPr>
          <a:xfrm>
            <a:off x="9961339" y="5271298"/>
            <a:ext cx="590137" cy="4280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100" b="1" dirty="0" smtClean="0">
                <a:solidFill>
                  <a:schemeClr val="tx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73" name="正方形/長方形 172"/>
          <p:cNvSpPr/>
          <p:nvPr/>
        </p:nvSpPr>
        <p:spPr>
          <a:xfrm>
            <a:off x="172188" y="818709"/>
            <a:ext cx="11844000" cy="954107"/>
          </a:xfrm>
          <a:prstGeom prst="rect">
            <a:avLst/>
          </a:prstGeom>
          <a:solidFill>
            <a:schemeClr val="accent2">
              <a:lumMod val="20000"/>
              <a:lumOff val="80000"/>
            </a:schemeClr>
          </a:solidFill>
        </p:spPr>
        <p:txBody>
          <a:bodyPr wrap="square">
            <a:spAutoFit/>
          </a:bodyPr>
          <a:lstStyle/>
          <a:p>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前</a:t>
            </a:r>
            <a:r>
              <a:rPr lang="ja-JP" altLang="en-US" sz="2800" b="1" dirty="0">
                <a:solidFill>
                  <a:schemeClr val="accent2">
                    <a:lumMod val="50000"/>
                  </a:schemeClr>
                </a:solidFill>
                <a:latin typeface="Meiryo UI" panose="020B0604030504040204" pitchFamily="50" charset="-128"/>
                <a:ea typeface="Meiryo UI" panose="020B0604030504040204" pitchFamily="50" charset="-128"/>
              </a:rPr>
              <a:t>スライド</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のベストプラクティスに則ったうえで「</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rPr>
              <a:t>1</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システム・環境</a:t>
            </a:r>
            <a:r>
              <a:rPr lang="ja-JP" altLang="en-US" sz="2800" b="1" dirty="0">
                <a:solidFill>
                  <a:schemeClr val="accent2">
                    <a:lumMod val="50000"/>
                  </a:schemeClr>
                </a:solidFill>
                <a:latin typeface="Meiryo UI" panose="020B0604030504040204" pitchFamily="50" charset="-128"/>
                <a:ea typeface="Meiryo UI" panose="020B0604030504040204" pitchFamily="50" charset="-128"/>
              </a:rPr>
              <a:t>あたり</a:t>
            </a:r>
            <a:r>
              <a:rPr lang="en-US" altLang="ja-JP" sz="2800" b="1" dirty="0">
                <a:solidFill>
                  <a:schemeClr val="accent2">
                    <a:lumMod val="50000"/>
                  </a:schemeClr>
                </a:solidFill>
                <a:latin typeface="Meiryo UI" panose="020B0604030504040204" pitchFamily="50" charset="-128"/>
                <a:ea typeface="Meiryo UI" panose="020B0604030504040204" pitchFamily="50" charset="-128"/>
              </a:rPr>
              <a:t>1</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アカウント」を守ると、こんなアカウント構成になる。（本番・開発の</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rPr>
              <a:t>2</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面を持つ場合の例）</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7" name="正方形/長方形 56"/>
          <p:cNvSpPr/>
          <p:nvPr/>
        </p:nvSpPr>
        <p:spPr>
          <a:xfrm>
            <a:off x="6235680" y="2071694"/>
            <a:ext cx="5778687" cy="4161692"/>
          </a:xfrm>
          <a:prstGeom prst="rect">
            <a:avLst/>
          </a:prstGeom>
          <a:noFill/>
          <a:ln w="19050">
            <a:solidFill>
              <a:schemeClr val="accent2">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 name="正方形/長方形 57"/>
          <p:cNvSpPr/>
          <p:nvPr/>
        </p:nvSpPr>
        <p:spPr>
          <a:xfrm>
            <a:off x="176844" y="2069772"/>
            <a:ext cx="2900878" cy="330109"/>
          </a:xfrm>
          <a:prstGeom prst="rect">
            <a:avLst/>
          </a:prstGeom>
          <a:no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r>
              <a:rPr lang="ja-JP" altLang="en-US" sz="1400" b="1" u="sng" dirty="0" smtClean="0">
                <a:solidFill>
                  <a:schemeClr val="accent4"/>
                </a:solidFill>
                <a:latin typeface="Meiryo UI" panose="020B0604030504040204" pitchFamily="50" charset="-128"/>
                <a:ea typeface="Meiryo UI" panose="020B0604030504040204" pitchFamily="50" charset="-128"/>
              </a:rPr>
              <a:t>本番系の</a:t>
            </a:r>
            <a:r>
              <a:rPr lang="en-US" altLang="ja-JP" sz="1400" b="1" u="sng" dirty="0" smtClean="0">
                <a:solidFill>
                  <a:schemeClr val="accent4"/>
                </a:solidFill>
                <a:latin typeface="Meiryo UI" panose="020B0604030504040204" pitchFamily="50" charset="-128"/>
                <a:ea typeface="Meiryo UI" panose="020B0604030504040204" pitchFamily="50" charset="-128"/>
              </a:rPr>
              <a:t>AWS</a:t>
            </a:r>
            <a:r>
              <a:rPr lang="ja-JP" altLang="en-US" sz="1400" b="1" u="sng" dirty="0" smtClean="0">
                <a:solidFill>
                  <a:schemeClr val="accent4"/>
                </a:solidFill>
                <a:latin typeface="Meiryo UI" panose="020B0604030504040204" pitchFamily="50" charset="-128"/>
                <a:ea typeface="Meiryo UI" panose="020B0604030504040204" pitchFamily="50" charset="-128"/>
              </a:rPr>
              <a:t>アカウント群</a:t>
            </a:r>
            <a:endParaRPr lang="en-US" altLang="ja-JP" sz="1400" b="1" u="sng" dirty="0">
              <a:solidFill>
                <a:schemeClr val="accent4"/>
              </a:solidFill>
              <a:latin typeface="Meiryo UI" panose="020B0604030504040204" pitchFamily="50" charset="-128"/>
              <a:ea typeface="Meiryo UI" panose="020B0604030504040204" pitchFamily="50" charset="-128"/>
            </a:endParaRPr>
          </a:p>
          <a:p>
            <a:endParaRPr lang="ja-JP" altLang="en-US" sz="11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59" name="正方形/長方形 58"/>
          <p:cNvSpPr/>
          <p:nvPr/>
        </p:nvSpPr>
        <p:spPr>
          <a:xfrm>
            <a:off x="6246974" y="2069772"/>
            <a:ext cx="2900878" cy="330109"/>
          </a:xfrm>
          <a:prstGeom prst="rect">
            <a:avLst/>
          </a:prstGeom>
          <a:no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r>
              <a:rPr lang="ja-JP" altLang="en-US" sz="1400" b="1" u="sng" dirty="0">
                <a:solidFill>
                  <a:schemeClr val="accent2">
                    <a:lumMod val="50000"/>
                  </a:schemeClr>
                </a:solidFill>
                <a:latin typeface="Meiryo UI" panose="020B0604030504040204" pitchFamily="50" charset="-128"/>
                <a:ea typeface="Meiryo UI" panose="020B0604030504040204" pitchFamily="50" charset="-128"/>
              </a:rPr>
              <a:t>開発</a:t>
            </a:r>
            <a:r>
              <a:rPr lang="ja-JP" altLang="en-US" sz="1400" b="1" u="sng" dirty="0" smtClean="0">
                <a:solidFill>
                  <a:schemeClr val="accent2">
                    <a:lumMod val="50000"/>
                  </a:schemeClr>
                </a:solidFill>
                <a:latin typeface="Meiryo UI" panose="020B0604030504040204" pitchFamily="50" charset="-128"/>
                <a:ea typeface="Meiryo UI" panose="020B0604030504040204" pitchFamily="50" charset="-128"/>
              </a:rPr>
              <a:t>系の</a:t>
            </a:r>
            <a:r>
              <a:rPr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AWS</a:t>
            </a:r>
            <a:r>
              <a:rPr lang="ja-JP" altLang="en-US" sz="1400" b="1" u="sng" dirty="0" smtClean="0">
                <a:solidFill>
                  <a:schemeClr val="accent2">
                    <a:lumMod val="50000"/>
                  </a:schemeClr>
                </a:solidFill>
                <a:latin typeface="Meiryo UI" panose="020B0604030504040204" pitchFamily="50" charset="-128"/>
                <a:ea typeface="Meiryo UI" panose="020B0604030504040204" pitchFamily="50" charset="-128"/>
              </a:rPr>
              <a:t>アカウント群</a:t>
            </a:r>
            <a:endParaRPr lang="en-US" altLang="ja-JP" sz="1400" b="1" u="sng" dirty="0">
              <a:solidFill>
                <a:schemeClr val="accent2">
                  <a:lumMod val="50000"/>
                </a:schemeClr>
              </a:solidFill>
              <a:latin typeface="Meiryo UI" panose="020B0604030504040204" pitchFamily="50" charset="-128"/>
              <a:ea typeface="Meiryo UI" panose="020B0604030504040204" pitchFamily="50" charset="-128"/>
            </a:endParaRPr>
          </a:p>
          <a:p>
            <a:endParaRPr lang="ja-JP" altLang="en-US" sz="11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60" name="テキスト ボックス 59"/>
          <p:cNvSpPr txBox="1"/>
          <p:nvPr/>
        </p:nvSpPr>
        <p:spPr>
          <a:xfrm>
            <a:off x="7205699" y="3435426"/>
            <a:ext cx="1206197" cy="253916"/>
          </a:xfrm>
          <a:prstGeom prst="rect">
            <a:avLst/>
          </a:prstGeom>
          <a:noFill/>
        </p:spPr>
        <p:txBody>
          <a:bodyPr wrap="square" rtlCol="0">
            <a:spAutoFit/>
          </a:bodyPr>
          <a:lstStyle/>
          <a:p>
            <a:pPr algn="ctr"/>
            <a:r>
              <a:rPr lang="en-US" altLang="ja-JP" sz="1050" b="1" dirty="0" smtClean="0">
                <a:latin typeface="Meiryo UI" panose="020B0604030504040204" pitchFamily="50" charset="-128"/>
                <a:ea typeface="Meiryo UI" panose="020B0604030504040204" pitchFamily="50" charset="-128"/>
                <a:cs typeface="Meiryo UI" panose="020B0604030504040204" pitchFamily="50" charset="-128"/>
              </a:rPr>
              <a:t>A</a:t>
            </a:r>
            <a:r>
              <a:rPr lang="ja-JP" altLang="en-US" sz="1050" b="1" dirty="0" err="1" smtClean="0">
                <a:latin typeface="Meiryo UI" panose="020B0604030504040204" pitchFamily="50" charset="-128"/>
                <a:ea typeface="Meiryo UI" panose="020B0604030504040204" pitchFamily="50" charset="-128"/>
                <a:cs typeface="Meiryo UI" panose="020B0604030504040204" pitchFamily="50" charset="-128"/>
              </a:rPr>
              <a:t>さん</a:t>
            </a:r>
            <a:r>
              <a:rPr lang="en-US" altLang="ja-JP" sz="1050" b="1" dirty="0" smtClean="0">
                <a:latin typeface="Meiryo UI" panose="020B0604030504040204" pitchFamily="50" charset="-128"/>
                <a:ea typeface="Meiryo UI" panose="020B0604030504040204" pitchFamily="50" charset="-128"/>
                <a:cs typeface="Meiryo UI" panose="020B0604030504040204" pitchFamily="50" charset="-128"/>
              </a:rPr>
              <a:t>_</a:t>
            </a: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開発</a:t>
            </a:r>
            <a:endParaRPr lang="en-US" altLang="ja-JP" sz="1050" b="1" dirty="0" smtClean="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直線コネクタ 4"/>
          <p:cNvCxnSpPr>
            <a:stCxn id="102" idx="2"/>
            <a:endCxn id="110" idx="0"/>
          </p:cNvCxnSpPr>
          <p:nvPr/>
        </p:nvCxnSpPr>
        <p:spPr>
          <a:xfrm>
            <a:off x="2680965" y="4333457"/>
            <a:ext cx="1706" cy="900170"/>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コネクタ 62"/>
          <p:cNvCxnSpPr>
            <a:stCxn id="109" idx="2"/>
            <a:endCxn id="95" idx="0"/>
          </p:cNvCxnSpPr>
          <p:nvPr/>
        </p:nvCxnSpPr>
        <p:spPr>
          <a:xfrm>
            <a:off x="4837957" y="4312088"/>
            <a:ext cx="5213" cy="921539"/>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コネクタ 66"/>
          <p:cNvCxnSpPr>
            <a:stCxn id="148" idx="2"/>
            <a:endCxn id="140" idx="0"/>
          </p:cNvCxnSpPr>
          <p:nvPr/>
        </p:nvCxnSpPr>
        <p:spPr>
          <a:xfrm>
            <a:off x="8748953" y="4312088"/>
            <a:ext cx="7762" cy="921539"/>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コネクタ 67"/>
          <p:cNvCxnSpPr>
            <a:stCxn id="161" idx="2"/>
            <a:endCxn id="145" idx="0"/>
          </p:cNvCxnSpPr>
          <p:nvPr/>
        </p:nvCxnSpPr>
        <p:spPr>
          <a:xfrm>
            <a:off x="10900278" y="4312088"/>
            <a:ext cx="5213" cy="921539"/>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15" name="カギ線コネクタ 14"/>
          <p:cNvCxnSpPr>
            <a:stCxn id="105" idx="2"/>
            <a:endCxn id="126" idx="2"/>
          </p:cNvCxnSpPr>
          <p:nvPr/>
        </p:nvCxnSpPr>
        <p:spPr>
          <a:xfrm rot="16200000" flipH="1">
            <a:off x="644821" y="4719750"/>
            <a:ext cx="1353599" cy="538273"/>
          </a:xfrm>
          <a:prstGeom prst="bentConnector3">
            <a:avLst>
              <a:gd name="adj1" fmla="val 116888"/>
            </a:avLst>
          </a:prstGeom>
          <a:ln>
            <a:tailEnd type="triangle"/>
          </a:ln>
        </p:spPr>
        <p:style>
          <a:lnRef idx="1">
            <a:schemeClr val="dk1"/>
          </a:lnRef>
          <a:fillRef idx="0">
            <a:schemeClr val="dk1"/>
          </a:fillRef>
          <a:effectRef idx="0">
            <a:schemeClr val="dk1"/>
          </a:effectRef>
          <a:fontRef idx="minor">
            <a:schemeClr val="tx1"/>
          </a:fontRef>
        </p:style>
      </p:cxnSp>
      <p:cxnSp>
        <p:nvCxnSpPr>
          <p:cNvPr id="80" name="カギ線コネクタ 79"/>
          <p:cNvCxnSpPr>
            <a:stCxn id="105" idx="2"/>
            <a:endCxn id="135" idx="2"/>
          </p:cNvCxnSpPr>
          <p:nvPr/>
        </p:nvCxnSpPr>
        <p:spPr>
          <a:xfrm rot="16200000" flipH="1">
            <a:off x="1740929" y="3623642"/>
            <a:ext cx="1353599" cy="2730489"/>
          </a:xfrm>
          <a:prstGeom prst="bentConnector3">
            <a:avLst>
              <a:gd name="adj1" fmla="val 116888"/>
            </a:avLst>
          </a:prstGeom>
          <a:ln>
            <a:tailEnd type="triangle"/>
          </a:ln>
        </p:spPr>
        <p:style>
          <a:lnRef idx="1">
            <a:schemeClr val="dk1"/>
          </a:lnRef>
          <a:fillRef idx="0">
            <a:schemeClr val="dk1"/>
          </a:fillRef>
          <a:effectRef idx="0">
            <a:schemeClr val="dk1"/>
          </a:effectRef>
          <a:fontRef idx="minor">
            <a:schemeClr val="tx1"/>
          </a:fontRef>
        </p:style>
      </p:cxnSp>
      <p:cxnSp>
        <p:nvCxnSpPr>
          <p:cNvPr id="83" name="カギ線コネクタ 82"/>
          <p:cNvCxnSpPr>
            <a:stCxn id="152" idx="2"/>
            <a:endCxn id="168" idx="2"/>
          </p:cNvCxnSpPr>
          <p:nvPr/>
        </p:nvCxnSpPr>
        <p:spPr>
          <a:xfrm rot="16200000" flipH="1">
            <a:off x="6707142" y="4719750"/>
            <a:ext cx="1353599" cy="538273"/>
          </a:xfrm>
          <a:prstGeom prst="bentConnector3">
            <a:avLst>
              <a:gd name="adj1" fmla="val 116888"/>
            </a:avLst>
          </a:prstGeom>
          <a:ln>
            <a:tailEnd type="triangle"/>
          </a:ln>
        </p:spPr>
        <p:style>
          <a:lnRef idx="1">
            <a:schemeClr val="dk1"/>
          </a:lnRef>
          <a:fillRef idx="0">
            <a:schemeClr val="dk1"/>
          </a:fillRef>
          <a:effectRef idx="0">
            <a:schemeClr val="dk1"/>
          </a:effectRef>
          <a:fontRef idx="minor">
            <a:schemeClr val="tx1"/>
          </a:fontRef>
        </p:style>
      </p:cxnSp>
      <p:cxnSp>
        <p:nvCxnSpPr>
          <p:cNvPr id="85" name="カギ線コネクタ 84"/>
          <p:cNvCxnSpPr>
            <a:stCxn id="152" idx="2"/>
            <a:endCxn id="171" idx="2"/>
          </p:cNvCxnSpPr>
          <p:nvPr/>
        </p:nvCxnSpPr>
        <p:spPr>
          <a:xfrm rot="16200000" flipH="1">
            <a:off x="7803250" y="3623642"/>
            <a:ext cx="1353599" cy="2730489"/>
          </a:xfrm>
          <a:prstGeom prst="bentConnector3">
            <a:avLst>
              <a:gd name="adj1" fmla="val 116888"/>
            </a:avLst>
          </a:prstGeom>
          <a:ln>
            <a:tailEnd type="triangle"/>
          </a:ln>
        </p:spPr>
        <p:style>
          <a:lnRef idx="1">
            <a:schemeClr val="dk1"/>
          </a:lnRef>
          <a:fillRef idx="0">
            <a:schemeClr val="dk1"/>
          </a:fillRef>
          <a:effectRef idx="0">
            <a:schemeClr val="dk1"/>
          </a:effectRef>
          <a:fontRef idx="minor">
            <a:schemeClr val="tx1"/>
          </a:fontRef>
        </p:style>
      </p:cxnSp>
      <p:sp>
        <p:nvSpPr>
          <p:cNvPr id="26" name="楕円 25"/>
          <p:cNvSpPr/>
          <p:nvPr/>
        </p:nvSpPr>
        <p:spPr>
          <a:xfrm>
            <a:off x="468923" y="3787279"/>
            <a:ext cx="4958862" cy="515583"/>
          </a:xfrm>
          <a:prstGeom prst="ellipse">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楕円 89"/>
          <p:cNvSpPr/>
          <p:nvPr/>
        </p:nvSpPr>
        <p:spPr>
          <a:xfrm>
            <a:off x="6531549" y="3787279"/>
            <a:ext cx="4958862" cy="515583"/>
          </a:xfrm>
          <a:prstGeom prst="ellipse">
            <a:avLst/>
          </a:prstGeom>
          <a:no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四角形吹き出し 26"/>
          <p:cNvSpPr/>
          <p:nvPr/>
        </p:nvSpPr>
        <p:spPr>
          <a:xfrm>
            <a:off x="2427244" y="2638222"/>
            <a:ext cx="3059156" cy="637013"/>
          </a:xfrm>
          <a:prstGeom prst="wedgeRectCallout">
            <a:avLst>
              <a:gd name="adj1" fmla="val -39665"/>
              <a:gd name="adj2" fmla="val 127104"/>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100" b="1" u="sng" dirty="0" smtClean="0">
                <a:solidFill>
                  <a:schemeClr val="accent4"/>
                </a:solidFill>
                <a:latin typeface="Meiryo UI" panose="020B0604030504040204" pitchFamily="50" charset="-128"/>
                <a:ea typeface="Meiryo UI" panose="020B0604030504040204" pitchFamily="50" charset="-128"/>
              </a:rPr>
              <a:t>本番環境アクセス用の</a:t>
            </a:r>
            <a:r>
              <a:rPr kumimoji="1" lang="en-US" altLang="ja-JP" sz="1100" b="1" u="sng" dirty="0" smtClean="0">
                <a:solidFill>
                  <a:schemeClr val="accent4"/>
                </a:solidFill>
                <a:latin typeface="Meiryo UI" panose="020B0604030504040204" pitchFamily="50" charset="-128"/>
                <a:ea typeface="Meiryo UI" panose="020B0604030504040204" pitchFamily="50" charset="-128"/>
              </a:rPr>
              <a:t>IP</a:t>
            </a:r>
            <a:r>
              <a:rPr kumimoji="1" lang="ja-JP" altLang="en-US" sz="1100" b="1" u="sng" dirty="0" smtClean="0">
                <a:solidFill>
                  <a:schemeClr val="accent4"/>
                </a:solidFill>
                <a:latin typeface="Meiryo UI" panose="020B0604030504040204" pitchFamily="50" charset="-128"/>
                <a:ea typeface="Meiryo UI" panose="020B0604030504040204" pitchFamily="50" charset="-128"/>
              </a:rPr>
              <a:t>アドレス</a:t>
            </a:r>
            <a:r>
              <a:rPr kumimoji="1" lang="ja-JP" altLang="en-US" sz="1100" dirty="0" smtClean="0">
                <a:solidFill>
                  <a:schemeClr val="accent4"/>
                </a:solidFill>
                <a:latin typeface="Meiryo UI" panose="020B0604030504040204" pitchFamily="50" charset="-128"/>
                <a:ea typeface="Meiryo UI" panose="020B0604030504040204" pitchFamily="50" charset="-128"/>
              </a:rPr>
              <a:t>からログインした</a:t>
            </a:r>
            <a:endParaRPr kumimoji="1" lang="en-US" altLang="ja-JP" sz="1100" dirty="0" smtClean="0">
              <a:solidFill>
                <a:schemeClr val="accent4"/>
              </a:solidFill>
              <a:latin typeface="Meiryo UI" panose="020B0604030504040204" pitchFamily="50" charset="-128"/>
              <a:ea typeface="Meiryo UI" panose="020B0604030504040204" pitchFamily="50" charset="-128"/>
            </a:endParaRPr>
          </a:p>
          <a:p>
            <a:pPr algn="ctr"/>
            <a:r>
              <a:rPr kumimoji="1" lang="ja-JP" altLang="en-US" sz="1100" dirty="0" smtClean="0">
                <a:solidFill>
                  <a:schemeClr val="accent4"/>
                </a:solidFill>
                <a:latin typeface="Meiryo UI" panose="020B0604030504040204" pitchFamily="50" charset="-128"/>
                <a:ea typeface="Meiryo UI" panose="020B0604030504040204" pitchFamily="50" charset="-128"/>
              </a:rPr>
              <a:t>場合のみ、テナント側へのスイッチロール</a:t>
            </a:r>
            <a:r>
              <a:rPr lang="ja-JP" altLang="en-US" sz="1100" dirty="0">
                <a:solidFill>
                  <a:schemeClr val="accent4"/>
                </a:solidFill>
                <a:latin typeface="Meiryo UI" panose="020B0604030504040204" pitchFamily="50" charset="-128"/>
                <a:ea typeface="Meiryo UI" panose="020B0604030504040204" pitchFamily="50" charset="-128"/>
              </a:rPr>
              <a:t>が</a:t>
            </a:r>
            <a:r>
              <a:rPr kumimoji="1" lang="ja-JP" altLang="en-US" sz="1100" dirty="0" smtClean="0">
                <a:solidFill>
                  <a:schemeClr val="accent4"/>
                </a:solidFill>
                <a:latin typeface="Meiryo UI" panose="020B0604030504040204" pitchFamily="50" charset="-128"/>
                <a:ea typeface="Meiryo UI" panose="020B0604030504040204" pitchFamily="50" charset="-128"/>
              </a:rPr>
              <a:t>可能</a:t>
            </a:r>
            <a:endParaRPr kumimoji="1" lang="en-US" altLang="ja-JP" sz="1100" dirty="0" smtClean="0">
              <a:solidFill>
                <a:schemeClr val="accent4"/>
              </a:solidFill>
              <a:latin typeface="Meiryo UI" panose="020B0604030504040204" pitchFamily="50" charset="-128"/>
              <a:ea typeface="Meiryo UI" panose="020B0604030504040204" pitchFamily="50" charset="-128"/>
            </a:endParaRPr>
          </a:p>
          <a:p>
            <a:pPr algn="ctr"/>
            <a:r>
              <a:rPr lang="ja-JP" altLang="en-US" sz="1100" dirty="0" smtClean="0">
                <a:solidFill>
                  <a:schemeClr val="accent4"/>
                </a:solidFill>
                <a:latin typeface="Meiryo UI" panose="020B0604030504040204" pitchFamily="50" charset="-128"/>
                <a:ea typeface="Meiryo UI" panose="020B0604030504040204" pitchFamily="50" charset="-128"/>
              </a:rPr>
              <a:t>（</a:t>
            </a:r>
            <a:r>
              <a:rPr lang="ja-JP" altLang="en-US" sz="1100" b="1" u="sng" dirty="0" smtClean="0">
                <a:solidFill>
                  <a:schemeClr val="accent4"/>
                </a:solidFill>
                <a:latin typeface="Meiryo UI" panose="020B0604030504040204" pitchFamily="50" charset="-128"/>
                <a:ea typeface="Meiryo UI" panose="020B0604030504040204" pitchFamily="50" charset="-128"/>
              </a:rPr>
              <a:t>それ以外からログインした場合は何もできない</a:t>
            </a:r>
            <a:r>
              <a:rPr lang="ja-JP" altLang="en-US" sz="1100" dirty="0" smtClean="0">
                <a:solidFill>
                  <a:schemeClr val="accent4"/>
                </a:solidFill>
                <a:latin typeface="Meiryo UI" panose="020B0604030504040204" pitchFamily="50" charset="-128"/>
                <a:ea typeface="Meiryo UI" panose="020B0604030504040204" pitchFamily="50" charset="-128"/>
              </a:rPr>
              <a:t>）</a:t>
            </a:r>
            <a:endParaRPr kumimoji="1" lang="ja-JP" altLang="en-US" sz="1100" dirty="0">
              <a:solidFill>
                <a:schemeClr val="accent4"/>
              </a:solidFill>
              <a:latin typeface="Meiryo UI" panose="020B0604030504040204" pitchFamily="50" charset="-128"/>
              <a:ea typeface="Meiryo UI" panose="020B0604030504040204" pitchFamily="50" charset="-128"/>
            </a:endParaRPr>
          </a:p>
        </p:txBody>
      </p:sp>
      <p:sp>
        <p:nvSpPr>
          <p:cNvPr id="92" name="四角形吹き出し 91"/>
          <p:cNvSpPr/>
          <p:nvPr/>
        </p:nvSpPr>
        <p:spPr>
          <a:xfrm>
            <a:off x="8465579" y="2638222"/>
            <a:ext cx="3059156" cy="637013"/>
          </a:xfrm>
          <a:prstGeom prst="wedgeRectCallout">
            <a:avLst>
              <a:gd name="adj1" fmla="val -38132"/>
              <a:gd name="adj2" fmla="val 128944"/>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b="1" u="sng" dirty="0">
                <a:solidFill>
                  <a:schemeClr val="accent2">
                    <a:lumMod val="50000"/>
                  </a:schemeClr>
                </a:solidFill>
                <a:latin typeface="Meiryo UI" panose="020B0604030504040204" pitchFamily="50" charset="-128"/>
                <a:ea typeface="Meiryo UI" panose="020B0604030504040204" pitchFamily="50" charset="-128"/>
              </a:rPr>
              <a:t>開発</a:t>
            </a:r>
            <a:r>
              <a:rPr kumimoji="1" lang="ja-JP" altLang="en-US" sz="1100" b="1" u="sng" dirty="0" smtClean="0">
                <a:solidFill>
                  <a:schemeClr val="accent2">
                    <a:lumMod val="50000"/>
                  </a:schemeClr>
                </a:solidFill>
                <a:latin typeface="Meiryo UI" panose="020B0604030504040204" pitchFamily="50" charset="-128"/>
                <a:ea typeface="Meiryo UI" panose="020B0604030504040204" pitchFamily="50" charset="-128"/>
              </a:rPr>
              <a:t>環境アクセス用の</a:t>
            </a:r>
            <a:r>
              <a:rPr kumimoji="1" lang="en-US" altLang="ja-JP" sz="1100" b="1" u="sng" dirty="0" smtClean="0">
                <a:solidFill>
                  <a:schemeClr val="accent2">
                    <a:lumMod val="50000"/>
                  </a:schemeClr>
                </a:solidFill>
                <a:latin typeface="Meiryo UI" panose="020B0604030504040204" pitchFamily="50" charset="-128"/>
                <a:ea typeface="Meiryo UI" panose="020B0604030504040204" pitchFamily="50" charset="-128"/>
              </a:rPr>
              <a:t>IP</a:t>
            </a:r>
            <a:r>
              <a:rPr kumimoji="1" lang="ja-JP" altLang="en-US" sz="1100" b="1" u="sng" dirty="0" smtClean="0">
                <a:solidFill>
                  <a:schemeClr val="accent2">
                    <a:lumMod val="50000"/>
                  </a:schemeClr>
                </a:solidFill>
                <a:latin typeface="Meiryo UI" panose="020B0604030504040204" pitchFamily="50" charset="-128"/>
                <a:ea typeface="Meiryo UI" panose="020B0604030504040204" pitchFamily="50" charset="-128"/>
              </a:rPr>
              <a:t>アドレス</a:t>
            </a:r>
            <a:r>
              <a:rPr kumimoji="1" lang="ja-JP" altLang="en-US" sz="1100" dirty="0" smtClean="0">
                <a:solidFill>
                  <a:schemeClr val="accent2">
                    <a:lumMod val="50000"/>
                  </a:schemeClr>
                </a:solidFill>
                <a:latin typeface="Meiryo UI" panose="020B0604030504040204" pitchFamily="50" charset="-128"/>
                <a:ea typeface="Meiryo UI" panose="020B0604030504040204" pitchFamily="50" charset="-128"/>
              </a:rPr>
              <a:t>からログインした</a:t>
            </a:r>
            <a:endParaRPr kumimoji="1"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kumimoji="1" lang="ja-JP" altLang="en-US" sz="1100" dirty="0" smtClean="0">
                <a:solidFill>
                  <a:schemeClr val="accent2">
                    <a:lumMod val="50000"/>
                  </a:schemeClr>
                </a:solidFill>
                <a:latin typeface="Meiryo UI" panose="020B0604030504040204" pitchFamily="50" charset="-128"/>
                <a:ea typeface="Meiryo UI" panose="020B0604030504040204" pitchFamily="50" charset="-128"/>
              </a:rPr>
              <a:t>場合のみ、テナント側へのスイッチロール</a:t>
            </a:r>
            <a:r>
              <a:rPr lang="ja-JP" altLang="en-US" sz="1100" dirty="0">
                <a:solidFill>
                  <a:schemeClr val="accent2">
                    <a:lumMod val="50000"/>
                  </a:schemeClr>
                </a:solidFill>
                <a:latin typeface="Meiryo UI" panose="020B0604030504040204" pitchFamily="50" charset="-128"/>
                <a:ea typeface="Meiryo UI" panose="020B0604030504040204" pitchFamily="50" charset="-128"/>
              </a:rPr>
              <a:t>が</a:t>
            </a:r>
            <a:r>
              <a:rPr kumimoji="1" lang="ja-JP" altLang="en-US" sz="1100" dirty="0" smtClean="0">
                <a:solidFill>
                  <a:schemeClr val="accent2">
                    <a:lumMod val="50000"/>
                  </a:schemeClr>
                </a:solidFill>
                <a:latin typeface="Meiryo UI" panose="020B0604030504040204" pitchFamily="50" charset="-128"/>
                <a:ea typeface="Meiryo UI" panose="020B0604030504040204" pitchFamily="50" charset="-128"/>
              </a:rPr>
              <a:t>可能</a:t>
            </a:r>
            <a:endParaRPr kumimoji="1"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b="1" u="sng" dirty="0" smtClean="0">
                <a:solidFill>
                  <a:schemeClr val="accent2">
                    <a:lumMod val="50000"/>
                  </a:schemeClr>
                </a:solidFill>
                <a:latin typeface="Meiryo UI" panose="020B0604030504040204" pitchFamily="50" charset="-128"/>
                <a:ea typeface="Meiryo UI" panose="020B0604030504040204" pitchFamily="50" charset="-128"/>
              </a:rPr>
              <a:t>それ以外からログインした場合は何もできない</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ja-JP" altLang="en-US" sz="11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28" name="円形吹き出し 27"/>
          <p:cNvSpPr/>
          <p:nvPr/>
        </p:nvSpPr>
        <p:spPr>
          <a:xfrm>
            <a:off x="271931" y="5257533"/>
            <a:ext cx="678858" cy="455577"/>
          </a:xfrm>
          <a:prstGeom prst="wedgeEllipseCallout">
            <a:avLst>
              <a:gd name="adj1" fmla="val 60744"/>
              <a:gd name="adj2" fmla="val -107116"/>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4" name="正方形/長方形 93"/>
          <p:cNvSpPr/>
          <p:nvPr/>
        </p:nvSpPr>
        <p:spPr>
          <a:xfrm>
            <a:off x="299646" y="5260486"/>
            <a:ext cx="626394" cy="330109"/>
          </a:xfrm>
          <a:prstGeom prst="rect">
            <a:avLst/>
          </a:prstGeom>
          <a:no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sz="1100" b="1" dirty="0" smtClean="0">
                <a:solidFill>
                  <a:schemeClr val="bg1"/>
                </a:solidFill>
                <a:latin typeface="Meiryo UI" panose="020B0604030504040204" pitchFamily="50" charset="-128"/>
                <a:ea typeface="Meiryo UI" panose="020B0604030504040204" pitchFamily="50" charset="-128"/>
              </a:rPr>
              <a:t>スイッチ</a:t>
            </a:r>
            <a:endParaRPr lang="en-US" altLang="ja-JP" sz="1100" b="1" dirty="0" smtClean="0">
              <a:solidFill>
                <a:schemeClr val="bg1"/>
              </a:solidFill>
              <a:latin typeface="Meiryo UI" panose="020B0604030504040204" pitchFamily="50" charset="-128"/>
              <a:ea typeface="Meiryo UI" panose="020B0604030504040204" pitchFamily="50" charset="-128"/>
            </a:endParaRPr>
          </a:p>
          <a:p>
            <a:pPr algn="ctr"/>
            <a:r>
              <a:rPr lang="ja-JP" altLang="en-US" sz="1100" b="1" dirty="0" smtClean="0">
                <a:solidFill>
                  <a:schemeClr val="bg1"/>
                </a:solidFill>
                <a:latin typeface="Meiryo UI" panose="020B0604030504040204" pitchFamily="50" charset="-128"/>
                <a:ea typeface="Meiryo UI" panose="020B0604030504040204" pitchFamily="50" charset="-128"/>
              </a:rPr>
              <a:t>ロール</a:t>
            </a:r>
            <a:endParaRPr lang="ja-JP" altLang="en-US" sz="1100" b="1" dirty="0">
              <a:solidFill>
                <a:schemeClr val="bg1"/>
              </a:solidFill>
              <a:latin typeface="Meiryo UI" panose="020B0604030504040204" pitchFamily="50" charset="-128"/>
              <a:ea typeface="Meiryo UI" panose="020B0604030504040204" pitchFamily="50" charset="-128"/>
            </a:endParaRPr>
          </a:p>
        </p:txBody>
      </p:sp>
      <p:sp>
        <p:nvSpPr>
          <p:cNvPr id="97" name="円形吹き出し 96"/>
          <p:cNvSpPr/>
          <p:nvPr/>
        </p:nvSpPr>
        <p:spPr>
          <a:xfrm>
            <a:off x="6321990" y="5257533"/>
            <a:ext cx="678858" cy="455577"/>
          </a:xfrm>
          <a:prstGeom prst="wedgeEllipseCallout">
            <a:avLst>
              <a:gd name="adj1" fmla="val 60744"/>
              <a:gd name="adj2" fmla="val -107116"/>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8" name="正方形/長方形 97"/>
          <p:cNvSpPr/>
          <p:nvPr/>
        </p:nvSpPr>
        <p:spPr>
          <a:xfrm>
            <a:off x="6349705" y="5260486"/>
            <a:ext cx="626394" cy="330109"/>
          </a:xfrm>
          <a:prstGeom prst="rect">
            <a:avLst/>
          </a:prstGeom>
          <a:no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sz="1100" b="1" dirty="0" smtClean="0">
                <a:solidFill>
                  <a:schemeClr val="bg1"/>
                </a:solidFill>
                <a:latin typeface="Meiryo UI" panose="020B0604030504040204" pitchFamily="50" charset="-128"/>
                <a:ea typeface="Meiryo UI" panose="020B0604030504040204" pitchFamily="50" charset="-128"/>
              </a:rPr>
              <a:t>スイッチ</a:t>
            </a:r>
            <a:endParaRPr lang="en-US" altLang="ja-JP" sz="1100" b="1" dirty="0" smtClean="0">
              <a:solidFill>
                <a:schemeClr val="bg1"/>
              </a:solidFill>
              <a:latin typeface="Meiryo UI" panose="020B0604030504040204" pitchFamily="50" charset="-128"/>
              <a:ea typeface="Meiryo UI" panose="020B0604030504040204" pitchFamily="50" charset="-128"/>
            </a:endParaRPr>
          </a:p>
          <a:p>
            <a:pPr algn="ctr"/>
            <a:r>
              <a:rPr lang="ja-JP" altLang="en-US" sz="1100" b="1" dirty="0" smtClean="0">
                <a:solidFill>
                  <a:schemeClr val="bg1"/>
                </a:solidFill>
                <a:latin typeface="Meiryo UI" panose="020B0604030504040204" pitchFamily="50" charset="-128"/>
                <a:ea typeface="Meiryo UI" panose="020B0604030504040204" pitchFamily="50" charset="-128"/>
              </a:rPr>
              <a:t>ロール</a:t>
            </a:r>
            <a:endParaRPr lang="ja-JP" altLang="en-US" sz="1100"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19543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smtClean="0">
                <a:latin typeface="Meiryo UI" panose="020B0604030504040204" pitchFamily="50" charset="-128"/>
                <a:ea typeface="Meiryo UI" panose="020B0604030504040204" pitchFamily="50" charset="-128"/>
              </a:rPr>
              <a:t>３．</a:t>
            </a:r>
            <a:r>
              <a:rPr lang="en-US" altLang="ja-JP" sz="4000" b="1" dirty="0" smtClean="0">
                <a:latin typeface="Meiryo UI" panose="020B0604030504040204" pitchFamily="50" charset="-128"/>
                <a:ea typeface="Meiryo UI" panose="020B0604030504040204" pitchFamily="50" charset="-128"/>
              </a:rPr>
              <a:t>ID</a:t>
            </a:r>
            <a:r>
              <a:rPr lang="ja-JP" altLang="en-US" sz="4000" b="1" dirty="0" smtClean="0">
                <a:latin typeface="Meiryo UI" panose="020B0604030504040204" pitchFamily="50" charset="-128"/>
                <a:ea typeface="Meiryo UI" panose="020B0604030504040204" pitchFamily="50" charset="-128"/>
              </a:rPr>
              <a:t>管理グループの操作</a:t>
            </a:r>
            <a:endParaRPr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9137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　</a:t>
            </a:r>
            <a:r>
              <a:rPr lang="en-US" altLang="ja-JP" dirty="0" smtClean="0"/>
              <a:t>A-gate</a:t>
            </a:r>
            <a:r>
              <a:rPr lang="ja-JP" altLang="en-US" dirty="0" smtClean="0"/>
              <a:t>の使い方</a:t>
            </a:r>
            <a:endParaRPr lang="en-US" altLang="ja-JP" dirty="0" smtClean="0"/>
          </a:p>
        </p:txBody>
      </p:sp>
      <p:sp>
        <p:nvSpPr>
          <p:cNvPr id="21" name="正方形/長方形 20"/>
          <p:cNvSpPr/>
          <p:nvPr/>
        </p:nvSpPr>
        <p:spPr>
          <a:xfrm>
            <a:off x="172188" y="963447"/>
            <a:ext cx="11844000" cy="954107"/>
          </a:xfrm>
          <a:prstGeom prst="rect">
            <a:avLst/>
          </a:prstGeom>
          <a:solidFill>
            <a:schemeClr val="accent2">
              <a:lumMod val="20000"/>
              <a:lumOff val="80000"/>
            </a:schemeClr>
          </a:solidFill>
        </p:spPr>
        <p:txBody>
          <a:bodyPr wrap="square">
            <a:spAutoFit/>
          </a:bodyPr>
          <a:lstStyle/>
          <a:p>
            <a:pP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を安心・安全にご利用いただくためのソリューションです。</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通常の</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利用と比べ、</a:t>
            </a:r>
            <a:r>
              <a:rPr lang="ja-JP" altLang="en-US"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少しだけ独特な点があります</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のでご説明いたします。</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正方形/長方形 3"/>
          <p:cNvSpPr/>
          <p:nvPr/>
        </p:nvSpPr>
        <p:spPr>
          <a:xfrm>
            <a:off x="172188" y="2280802"/>
            <a:ext cx="11844000" cy="353943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が提</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供する権限種別</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２．</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におけるアカウントの</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切り方</a:t>
            </a: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３</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管理グループの操作</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４</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．テナントアカウントの利用方法</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５</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．違反検知と例外申請</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６．</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ポータルの使い方</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７．利用料の確認とアラート設定</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８</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．その他 作業依頼および問い合わせ</a:t>
            </a: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78029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３</a:t>
            </a:r>
            <a:r>
              <a:rPr lang="ja-JP" altLang="en-US" dirty="0" smtClean="0"/>
              <a:t>．</a:t>
            </a:r>
            <a:r>
              <a:rPr lang="en-US" altLang="ja-JP" dirty="0" smtClean="0"/>
              <a:t>ID</a:t>
            </a:r>
            <a:r>
              <a:rPr lang="ja-JP" altLang="en-US" dirty="0" smtClean="0"/>
              <a:t>管理</a:t>
            </a:r>
            <a:r>
              <a:rPr lang="en-US" altLang="ja-JP" dirty="0" smtClean="0"/>
              <a:t>G</a:t>
            </a:r>
            <a:r>
              <a:rPr lang="ja-JP" altLang="en-US" dirty="0" smtClean="0"/>
              <a:t>の操作</a:t>
            </a:r>
            <a:endParaRPr lang="en-US" altLang="ja-JP" dirty="0" smtClean="0"/>
          </a:p>
        </p:txBody>
      </p:sp>
      <p:sp>
        <p:nvSpPr>
          <p:cNvPr id="21" name="正方形/長方形 20"/>
          <p:cNvSpPr/>
          <p:nvPr/>
        </p:nvSpPr>
        <p:spPr>
          <a:xfrm>
            <a:off x="172188" y="963447"/>
            <a:ext cx="11844000" cy="523220"/>
          </a:xfrm>
          <a:prstGeom prst="rect">
            <a:avLst/>
          </a:prstGeom>
          <a:solidFill>
            <a:schemeClr val="accent2">
              <a:lumMod val="20000"/>
              <a:lumOff val="80000"/>
            </a:schemeClr>
          </a:solidFill>
        </p:spPr>
        <p:txBody>
          <a:bodyPr wrap="square">
            <a:spAutoFit/>
          </a:bodyPr>
          <a:lstStyle/>
          <a:p>
            <a:pP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G</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のユーザは、ユーザの作成・削除・グループの追加・除外を実施する。</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正方形/長方形 3"/>
          <p:cNvSpPr/>
          <p:nvPr/>
        </p:nvSpPr>
        <p:spPr>
          <a:xfrm>
            <a:off x="172188" y="1676366"/>
            <a:ext cx="11844000" cy="378565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①操作する場所</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マネジメントコンソール</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②ログインするアカウント</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管理用アカウントとして払出されたアカウントを利用する。</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→最初の案件時に引き渡される。</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③ログインする</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別紙</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基本サービス</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詳細情報</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シートに記載した</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管理者</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または、上記</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管理者にて作成され、かつ</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管理グループに所属するユーザ</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59196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３</a:t>
            </a:r>
            <a:r>
              <a:rPr lang="ja-JP" altLang="en-US" dirty="0" smtClean="0"/>
              <a:t>．</a:t>
            </a:r>
            <a:r>
              <a:rPr lang="en-US" altLang="ja-JP" dirty="0" smtClean="0"/>
              <a:t>ID</a:t>
            </a:r>
            <a:r>
              <a:rPr lang="ja-JP" altLang="en-US" dirty="0" smtClean="0"/>
              <a:t>管理</a:t>
            </a:r>
            <a:r>
              <a:rPr lang="en-US" altLang="ja-JP" dirty="0" smtClean="0"/>
              <a:t>G</a:t>
            </a:r>
            <a:r>
              <a:rPr lang="ja-JP" altLang="en-US" dirty="0" smtClean="0"/>
              <a:t>の操作</a:t>
            </a:r>
            <a:endParaRPr lang="en-US" altLang="ja-JP" dirty="0" smtClean="0"/>
          </a:p>
        </p:txBody>
      </p:sp>
      <p:sp>
        <p:nvSpPr>
          <p:cNvPr id="21" name="正方形/長方形 20"/>
          <p:cNvSpPr/>
          <p:nvPr/>
        </p:nvSpPr>
        <p:spPr>
          <a:xfrm>
            <a:off x="172188" y="864294"/>
            <a:ext cx="11844000" cy="954107"/>
          </a:xfrm>
          <a:prstGeom prst="rect">
            <a:avLst/>
          </a:prstGeom>
          <a:noFill/>
        </p:spPr>
        <p:txBody>
          <a:bodyPr wrap="square">
            <a:spAutoFit/>
          </a:bodyPr>
          <a:lstStyle/>
          <a:p>
            <a:pPr marL="457200" indent="-457200" fontAlgn="base">
              <a:spcBef>
                <a:spcPct val="0"/>
              </a:spcBef>
              <a:spcAft>
                <a:spcPct val="0"/>
              </a:spcAft>
              <a:buFont typeface="Meiryo UI" panose="020B0604030504040204" pitchFamily="50" charset="-128"/>
              <a:buChar char="※"/>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詳細手順は、「</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AWS_</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ガイド</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_IAM</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・基本操作編</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を参照ください</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42804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smtClean="0">
                <a:latin typeface="Meiryo UI" panose="020B0604030504040204" pitchFamily="50" charset="-128"/>
                <a:ea typeface="Meiryo UI" panose="020B0604030504040204" pitchFamily="50" charset="-128"/>
              </a:rPr>
              <a:t>４．テナントアカウントの操作</a:t>
            </a:r>
            <a:endParaRPr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2823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p:cNvSpPr/>
          <p:nvPr/>
        </p:nvSpPr>
        <p:spPr>
          <a:xfrm>
            <a:off x="8243406" y="4193906"/>
            <a:ext cx="2714880" cy="1227689"/>
          </a:xfrm>
          <a:prstGeom prst="rect">
            <a:avLst/>
          </a:prstGeom>
          <a:solidFill>
            <a:schemeClr val="accent3"/>
          </a:solidFill>
          <a:ln w="19050">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rPr>
              <a:t>テナント用カウント</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33" name="正方形/長方形 32"/>
          <p:cNvSpPr/>
          <p:nvPr/>
        </p:nvSpPr>
        <p:spPr>
          <a:xfrm>
            <a:off x="8127291" y="4077794"/>
            <a:ext cx="2714880" cy="1227689"/>
          </a:xfrm>
          <a:prstGeom prst="rect">
            <a:avLst/>
          </a:prstGeom>
          <a:solidFill>
            <a:schemeClr val="accent3"/>
          </a:solidFill>
          <a:ln w="19050">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rPr>
              <a:t>テナント用カウント</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2" name="テキスト プレースホルダー 1"/>
          <p:cNvSpPr>
            <a:spLocks noGrp="1"/>
          </p:cNvSpPr>
          <p:nvPr>
            <p:ph type="body" sz="quarter" idx="10"/>
          </p:nvPr>
        </p:nvSpPr>
        <p:spPr/>
        <p:txBody>
          <a:bodyPr>
            <a:normAutofit/>
          </a:bodyPr>
          <a:lstStyle/>
          <a:p>
            <a:r>
              <a:rPr lang="ja-JP" altLang="en-US" dirty="0" smtClean="0"/>
              <a:t>４．テナントアカウントの操作＠ログインとスイッチロール</a:t>
            </a:r>
            <a:endParaRPr lang="en-US" altLang="ja-JP" dirty="0" smtClean="0"/>
          </a:p>
        </p:txBody>
      </p:sp>
      <p:sp>
        <p:nvSpPr>
          <p:cNvPr id="4" name="正方形/長方形 3"/>
          <p:cNvSpPr/>
          <p:nvPr/>
        </p:nvSpPr>
        <p:spPr>
          <a:xfrm>
            <a:off x="172188" y="718427"/>
            <a:ext cx="11844000" cy="26468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では全てのユーザは、</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管理用のアカウントに作られる。</a:t>
            </a:r>
            <a:endParaRPr lang="en-US" altLang="ja-JP"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11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実際</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にシステムを構築するテナントアカウントには、権限セットであるロールだけが存在している。</a:t>
            </a:r>
            <a:endParaRPr lang="en-US" altLang="ja-JP"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11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そのため、ユーザは</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まず</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管理用のアカウントにログインし、</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②そこから利用したいアカウントのロールにスイッチロールして</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③システム構築する必要があるのだ。</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3714948" y="3929058"/>
            <a:ext cx="2714880" cy="2384656"/>
          </a:xfrm>
          <a:prstGeom prst="rect">
            <a:avLst/>
          </a:prstGeom>
          <a:solidFill>
            <a:schemeClr val="accent2">
              <a:lumMod val="40000"/>
              <a:lumOff val="60000"/>
            </a:schemeClr>
          </a:solidFill>
          <a:ln w="19050">
            <a:noFill/>
          </a:ln>
        </p:spPr>
        <p:style>
          <a:lnRef idx="2">
            <a:schemeClr val="accent2"/>
          </a:lnRef>
          <a:fillRef idx="1">
            <a:schemeClr val="lt1"/>
          </a:fillRef>
          <a:effectRef idx="0">
            <a:schemeClr val="accent2"/>
          </a:effectRef>
          <a:fontRef idx="minor">
            <a:schemeClr val="dk1"/>
          </a:fontRef>
        </p:style>
        <p:txBody>
          <a:bodyPr rtlCol="0" anchor="t" anchorCtr="0"/>
          <a:lstStyle/>
          <a:p>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rPr>
              <a:t>管理用アカウント</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7" name="図 6"/>
          <p:cNvPicPr>
            <a:picLocks noChangeAspect="1"/>
          </p:cNvPicPr>
          <p:nvPr/>
        </p:nvPicPr>
        <p:blipFill rotWithShape="1">
          <a:blip r:embed="rId3">
            <a:clrChange>
              <a:clrFrom>
                <a:srgbClr val="FFEEB9"/>
              </a:clrFrom>
              <a:clrTo>
                <a:srgbClr val="FFEEB9">
                  <a:alpha val="0"/>
                </a:srgbClr>
              </a:clrTo>
            </a:clrChange>
            <a:extLst>
              <a:ext uri="{28A0092B-C50C-407E-A947-70E740481C1C}">
                <a14:useLocalDpi xmlns:a14="http://schemas.microsoft.com/office/drawing/2010/main" val="0"/>
              </a:ext>
            </a:extLst>
          </a:blip>
          <a:srcRect l="7535" t="39825" r="80967" b="27589"/>
          <a:stretch/>
        </p:blipFill>
        <p:spPr>
          <a:xfrm>
            <a:off x="4144927" y="4271984"/>
            <a:ext cx="410247" cy="512809"/>
          </a:xfrm>
          <a:prstGeom prst="rect">
            <a:avLst/>
          </a:prstGeom>
        </p:spPr>
      </p:pic>
      <p:pic>
        <p:nvPicPr>
          <p:cNvPr id="8" name="図 7"/>
          <p:cNvPicPr>
            <a:picLocks noChangeAspect="1"/>
          </p:cNvPicPr>
          <p:nvPr/>
        </p:nvPicPr>
        <p:blipFill rotWithShape="1">
          <a:blip r:embed="rId3">
            <a:clrChange>
              <a:clrFrom>
                <a:srgbClr val="FFEEB9"/>
              </a:clrFrom>
              <a:clrTo>
                <a:srgbClr val="FFEEB9">
                  <a:alpha val="0"/>
                </a:srgbClr>
              </a:clrTo>
            </a:clrChange>
            <a:extLst>
              <a:ext uri="{28A0092B-C50C-407E-A947-70E740481C1C}">
                <a14:useLocalDpi xmlns:a14="http://schemas.microsoft.com/office/drawing/2010/main" val="0"/>
              </a:ext>
            </a:extLst>
          </a:blip>
          <a:srcRect l="23345" t="33308" r="56533" b="24331"/>
          <a:stretch/>
        </p:blipFill>
        <p:spPr>
          <a:xfrm>
            <a:off x="5198102" y="4274498"/>
            <a:ext cx="565202" cy="524809"/>
          </a:xfrm>
          <a:prstGeom prst="rect">
            <a:avLst/>
          </a:prstGeom>
        </p:spPr>
      </p:pic>
      <p:sp>
        <p:nvSpPr>
          <p:cNvPr id="9" name="テキスト ボックス 8"/>
          <p:cNvSpPr txBox="1"/>
          <p:nvPr/>
        </p:nvSpPr>
        <p:spPr>
          <a:xfrm>
            <a:off x="4738410" y="4810700"/>
            <a:ext cx="1444675" cy="253916"/>
          </a:xfrm>
          <a:prstGeom prst="rect">
            <a:avLst/>
          </a:prstGeom>
          <a:noFill/>
        </p:spPr>
        <p:txBody>
          <a:bodyPr wrap="square" rtlCol="0">
            <a:spAutoFit/>
          </a:bodyPr>
          <a:lstStyle/>
          <a:p>
            <a:pPr algn="ctr"/>
            <a:r>
              <a:rPr lang="ja-JP" altLang="en-US" sz="1050" b="1" dirty="0" smtClean="0">
                <a:latin typeface="Meiryo UI" panose="020B0604030504040204" pitchFamily="50" charset="-128"/>
                <a:ea typeface="Meiryo UI" panose="020B0604030504040204" pitchFamily="50" charset="-128"/>
                <a:cs typeface="Meiryo UI" panose="020B0604030504040204" pitchFamily="50" charset="-128"/>
              </a:rPr>
              <a:t>グループ</a:t>
            </a:r>
            <a:endParaRPr lang="en-US" altLang="ja-JP" sz="105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3620810" y="4810700"/>
            <a:ext cx="1444675" cy="253916"/>
          </a:xfrm>
          <a:prstGeom prst="rect">
            <a:avLst/>
          </a:prstGeom>
          <a:noFill/>
        </p:spPr>
        <p:txBody>
          <a:bodyPr wrap="square" rtlCol="0">
            <a:spAutoFit/>
          </a:bodyPr>
          <a:lstStyle/>
          <a:p>
            <a:pPr algn="ctr"/>
            <a:r>
              <a:rPr lang="ja-JP" altLang="en-US" sz="1050" b="1" dirty="0" smtClean="0">
                <a:latin typeface="Meiryo UI" panose="020B0604030504040204" pitchFamily="50" charset="-128"/>
                <a:ea typeface="Meiryo UI" panose="020B0604030504040204" pitchFamily="50" charset="-128"/>
                <a:cs typeface="Meiryo UI" panose="020B0604030504040204" pitchFamily="50" charset="-128"/>
              </a:rPr>
              <a:t>ユーザ</a:t>
            </a:r>
            <a:endParaRPr lang="en-US" altLang="ja-JP" sz="105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8011177" y="3929059"/>
            <a:ext cx="2714880" cy="1227689"/>
          </a:xfrm>
          <a:prstGeom prst="rect">
            <a:avLst/>
          </a:prstGeom>
          <a:solidFill>
            <a:schemeClr val="accent3"/>
          </a:solidFill>
          <a:ln w="19050">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rPr>
              <a:t>テナント用カウント</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20" name="図 1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14351" y="4320584"/>
            <a:ext cx="508531" cy="432060"/>
          </a:xfrm>
          <a:prstGeom prst="rect">
            <a:avLst/>
          </a:prstGeom>
        </p:spPr>
      </p:pic>
      <p:sp>
        <p:nvSpPr>
          <p:cNvPr id="21" name="テキスト ボックス 20"/>
          <p:cNvSpPr txBox="1"/>
          <p:nvPr/>
        </p:nvSpPr>
        <p:spPr>
          <a:xfrm>
            <a:off x="8628240" y="4767158"/>
            <a:ext cx="1444675" cy="253916"/>
          </a:xfrm>
          <a:prstGeom prst="rect">
            <a:avLst/>
          </a:prstGeom>
          <a:noFill/>
        </p:spPr>
        <p:txBody>
          <a:bodyPr wrap="square" rtlCol="0">
            <a:spAutoFit/>
          </a:bodyPr>
          <a:lstStyle/>
          <a:p>
            <a:pPr algn="ctr"/>
            <a:r>
              <a:rPr lang="ja-JP" altLang="en-US" sz="1050" b="1" dirty="0" smtClean="0">
                <a:latin typeface="Meiryo UI" panose="020B0604030504040204" pitchFamily="50" charset="-128"/>
                <a:ea typeface="Meiryo UI" panose="020B0604030504040204" pitchFamily="50" charset="-128"/>
                <a:cs typeface="Meiryo UI" panose="020B0604030504040204" pitchFamily="50" charset="-128"/>
              </a:rPr>
              <a:t>ロール</a:t>
            </a:r>
            <a:endParaRPr lang="en-US" altLang="ja-JP" sz="1050" b="1" dirty="0" smtClean="0">
              <a:latin typeface="Meiryo UI" panose="020B0604030504040204" pitchFamily="50" charset="-128"/>
              <a:ea typeface="Meiryo UI" panose="020B0604030504040204" pitchFamily="50" charset="-128"/>
              <a:cs typeface="Meiryo UI" panose="020B0604030504040204" pitchFamily="50" charset="-128"/>
            </a:endParaRPr>
          </a:p>
        </p:txBody>
      </p:sp>
      <p:pic>
        <p:nvPicPr>
          <p:cNvPr id="22" name="図 21"/>
          <p:cNvPicPr>
            <a:picLocks noChangeAspect="1"/>
          </p:cNvPicPr>
          <p:nvPr/>
        </p:nvPicPr>
        <p:blipFill rotWithShape="1">
          <a:blip r:embed="rId3">
            <a:clrChange>
              <a:clrFrom>
                <a:srgbClr val="FFEEB9"/>
              </a:clrFrom>
              <a:clrTo>
                <a:srgbClr val="FFEEB9">
                  <a:alpha val="0"/>
                </a:srgbClr>
              </a:clrTo>
            </a:clrChange>
            <a:extLst>
              <a:ext uri="{28A0092B-C50C-407E-A947-70E740481C1C}">
                <a14:useLocalDpi xmlns:a14="http://schemas.microsoft.com/office/drawing/2010/main" val="0"/>
              </a:ext>
            </a:extLst>
          </a:blip>
          <a:srcRect l="7535" t="39825" r="80967" b="27589"/>
          <a:stretch/>
        </p:blipFill>
        <p:spPr>
          <a:xfrm>
            <a:off x="1721639" y="4265915"/>
            <a:ext cx="410247" cy="512809"/>
          </a:xfrm>
          <a:prstGeom prst="rect">
            <a:avLst/>
          </a:prstGeom>
        </p:spPr>
      </p:pic>
      <p:sp>
        <p:nvSpPr>
          <p:cNvPr id="23" name="テキスト ボックス 22"/>
          <p:cNvSpPr txBox="1"/>
          <p:nvPr/>
        </p:nvSpPr>
        <p:spPr>
          <a:xfrm>
            <a:off x="1183006" y="4833659"/>
            <a:ext cx="1444675" cy="253916"/>
          </a:xfrm>
          <a:prstGeom prst="rect">
            <a:avLst/>
          </a:prstGeom>
          <a:noFill/>
        </p:spPr>
        <p:txBody>
          <a:bodyPr wrap="square" rtlCol="0">
            <a:spAutoFit/>
          </a:bodyPr>
          <a:lstStyle/>
          <a:p>
            <a:pPr algn="ctr"/>
            <a:r>
              <a:rPr lang="ja-JP" altLang="en-US" sz="1050" b="1" dirty="0" smtClean="0">
                <a:latin typeface="Meiryo UI" panose="020B0604030504040204" pitchFamily="50" charset="-128"/>
                <a:ea typeface="Meiryo UI" panose="020B0604030504040204" pitchFamily="50" charset="-128"/>
                <a:cs typeface="Meiryo UI" panose="020B0604030504040204" pitchFamily="50" charset="-128"/>
              </a:rPr>
              <a:t>利用者</a:t>
            </a:r>
            <a:endParaRPr lang="en-US" altLang="ja-JP" sz="1050" b="1" dirty="0" smtClean="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5" name="直線矢印コネクタ 24"/>
          <p:cNvCxnSpPr>
            <a:stCxn id="22" idx="3"/>
            <a:endCxn id="7" idx="1"/>
          </p:cNvCxnSpPr>
          <p:nvPr/>
        </p:nvCxnSpPr>
        <p:spPr>
          <a:xfrm>
            <a:off x="2131886" y="4522320"/>
            <a:ext cx="2013041" cy="606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線矢印コネクタ 25"/>
          <p:cNvCxnSpPr>
            <a:stCxn id="7" idx="3"/>
            <a:endCxn id="8" idx="1"/>
          </p:cNvCxnSpPr>
          <p:nvPr/>
        </p:nvCxnSpPr>
        <p:spPr>
          <a:xfrm>
            <a:off x="4555174" y="4528389"/>
            <a:ext cx="642928" cy="851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直線矢印コネクタ 28"/>
          <p:cNvCxnSpPr>
            <a:stCxn id="8" idx="3"/>
            <a:endCxn id="20" idx="1"/>
          </p:cNvCxnSpPr>
          <p:nvPr/>
        </p:nvCxnSpPr>
        <p:spPr>
          <a:xfrm flipV="1">
            <a:off x="5763304" y="4536614"/>
            <a:ext cx="3351047" cy="2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42" name="図 41"/>
          <p:cNvPicPr>
            <a:picLocks noChangeAspect="1"/>
          </p:cNvPicPr>
          <p:nvPr/>
        </p:nvPicPr>
        <p:blipFill rotWithShape="1">
          <a:blip r:embed="rId3">
            <a:clrChange>
              <a:clrFrom>
                <a:srgbClr val="FFEEB9"/>
              </a:clrFrom>
              <a:clrTo>
                <a:srgbClr val="FFEEB9">
                  <a:alpha val="0"/>
                </a:srgbClr>
              </a:clrTo>
            </a:clrChange>
            <a:extLst>
              <a:ext uri="{28A0092B-C50C-407E-A947-70E740481C1C}">
                <a14:useLocalDpi xmlns:a14="http://schemas.microsoft.com/office/drawing/2010/main" val="0"/>
              </a:ext>
            </a:extLst>
          </a:blip>
          <a:srcRect l="7535" t="39825" r="80967" b="27589"/>
          <a:stretch/>
        </p:blipFill>
        <p:spPr>
          <a:xfrm>
            <a:off x="4144927" y="5055755"/>
            <a:ext cx="410247" cy="512809"/>
          </a:xfrm>
          <a:prstGeom prst="rect">
            <a:avLst/>
          </a:prstGeom>
        </p:spPr>
      </p:pic>
      <p:pic>
        <p:nvPicPr>
          <p:cNvPr id="47" name="図 46"/>
          <p:cNvPicPr>
            <a:picLocks noChangeAspect="1"/>
          </p:cNvPicPr>
          <p:nvPr/>
        </p:nvPicPr>
        <p:blipFill rotWithShape="1">
          <a:blip r:embed="rId3">
            <a:clrChange>
              <a:clrFrom>
                <a:srgbClr val="FFEEB9"/>
              </a:clrFrom>
              <a:clrTo>
                <a:srgbClr val="FFEEB9">
                  <a:alpha val="0"/>
                </a:srgbClr>
              </a:clrTo>
            </a:clrChange>
            <a:extLst>
              <a:ext uri="{28A0092B-C50C-407E-A947-70E740481C1C}">
                <a14:useLocalDpi xmlns:a14="http://schemas.microsoft.com/office/drawing/2010/main" val="0"/>
              </a:ext>
            </a:extLst>
          </a:blip>
          <a:srcRect l="23345" t="33308" r="56533" b="24331"/>
          <a:stretch/>
        </p:blipFill>
        <p:spPr>
          <a:xfrm>
            <a:off x="5198102" y="5058269"/>
            <a:ext cx="565202" cy="524809"/>
          </a:xfrm>
          <a:prstGeom prst="rect">
            <a:avLst/>
          </a:prstGeom>
        </p:spPr>
      </p:pic>
      <p:sp>
        <p:nvSpPr>
          <p:cNvPr id="50" name="円/楕円 49"/>
          <p:cNvSpPr/>
          <p:nvPr/>
        </p:nvSpPr>
        <p:spPr>
          <a:xfrm>
            <a:off x="4307959" y="5672447"/>
            <a:ext cx="73542" cy="6934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52" name="円/楕円 51"/>
          <p:cNvSpPr/>
          <p:nvPr/>
        </p:nvSpPr>
        <p:spPr>
          <a:xfrm>
            <a:off x="4307959" y="5862947"/>
            <a:ext cx="73542" cy="6934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53" name="円/楕円 52"/>
          <p:cNvSpPr/>
          <p:nvPr/>
        </p:nvSpPr>
        <p:spPr>
          <a:xfrm>
            <a:off x="4307959" y="6053447"/>
            <a:ext cx="73542" cy="6934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54" name="円/楕円 53"/>
          <p:cNvSpPr/>
          <p:nvPr/>
        </p:nvSpPr>
        <p:spPr>
          <a:xfrm>
            <a:off x="5435719" y="5672447"/>
            <a:ext cx="73542" cy="6934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55" name="円/楕円 54"/>
          <p:cNvSpPr/>
          <p:nvPr/>
        </p:nvSpPr>
        <p:spPr>
          <a:xfrm>
            <a:off x="5435719" y="5862947"/>
            <a:ext cx="73542" cy="6934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56" name="円/楕円 55"/>
          <p:cNvSpPr/>
          <p:nvPr/>
        </p:nvSpPr>
        <p:spPr>
          <a:xfrm>
            <a:off x="5435719" y="6053447"/>
            <a:ext cx="73542" cy="6934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Tree>
    <p:extLst>
      <p:ext uri="{BB962C8B-B14F-4D97-AF65-F5344CB8AC3E}">
        <p14:creationId xmlns:p14="http://schemas.microsoft.com/office/powerpoint/2010/main" val="1483666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４．テナントアカウントの操作＠ログインとスイッチロール</a:t>
            </a:r>
            <a:endParaRPr lang="en-US" altLang="ja-JP" dirty="0"/>
          </a:p>
        </p:txBody>
      </p:sp>
      <p:sp>
        <p:nvSpPr>
          <p:cNvPr id="21" name="正方形/長方形 20"/>
          <p:cNvSpPr/>
          <p:nvPr/>
        </p:nvSpPr>
        <p:spPr>
          <a:xfrm>
            <a:off x="172188" y="963447"/>
            <a:ext cx="11844000" cy="523220"/>
          </a:xfrm>
          <a:prstGeom prst="rect">
            <a:avLst/>
          </a:prstGeom>
          <a:solidFill>
            <a:schemeClr val="accent2">
              <a:lumMod val="20000"/>
              <a:lumOff val="80000"/>
            </a:schemeClr>
          </a:solidFill>
        </p:spPr>
        <p:txBody>
          <a:bodyPr wrap="square">
            <a:spAutoFit/>
          </a:bodyPr>
          <a:lstStyle/>
          <a:p>
            <a:pP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G</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以外のユーザはログイン後、スイッチロールをしてから作業を</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行</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う</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正方形/長方形 3"/>
          <p:cNvSpPr/>
          <p:nvPr/>
        </p:nvSpPr>
        <p:spPr>
          <a:xfrm>
            <a:off x="172188" y="1676366"/>
            <a:ext cx="11844000" cy="34163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①操作する場所</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マネジメントコンソール</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②ログインするアカウント</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管理用アカウントとして払出されたアカウントを利用する。</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→最初の案件時に引き渡される。</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③ログインする</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G</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のユーザが作成し、</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G</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以外のグループに所属しているユーザ</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50319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４．テナントアカウントの操作＠ログインとスイッチロール</a:t>
            </a:r>
            <a:endParaRPr lang="en-US" altLang="ja-JP" dirty="0"/>
          </a:p>
        </p:txBody>
      </p:sp>
      <p:sp>
        <p:nvSpPr>
          <p:cNvPr id="5" name="正方形/長方形 4"/>
          <p:cNvSpPr/>
          <p:nvPr/>
        </p:nvSpPr>
        <p:spPr>
          <a:xfrm>
            <a:off x="172188" y="864294"/>
            <a:ext cx="11844000" cy="954107"/>
          </a:xfrm>
          <a:prstGeom prst="rect">
            <a:avLst/>
          </a:prstGeom>
          <a:noFill/>
        </p:spPr>
        <p:txBody>
          <a:bodyPr wrap="square">
            <a:spAutoFit/>
          </a:bodyPr>
          <a:lstStyle/>
          <a:p>
            <a:pPr marL="457200" indent="-457200" fontAlgn="base">
              <a:spcBef>
                <a:spcPct val="0"/>
              </a:spcBef>
              <a:spcAft>
                <a:spcPct val="0"/>
              </a:spcAft>
              <a:buFont typeface="Meiryo UI" panose="020B0604030504040204" pitchFamily="50" charset="-128"/>
              <a:buChar char="※"/>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詳細手順は、「</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AWS_</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ガイド</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_IAM</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・基本操作編</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を参照ください</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00303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smtClean="0">
                <a:latin typeface="Meiryo UI" panose="020B0604030504040204" pitchFamily="50" charset="-128"/>
                <a:ea typeface="Meiryo UI" panose="020B0604030504040204" pitchFamily="50" charset="-128"/>
              </a:rPr>
              <a:t>５．違反検知修復と例外申請</a:t>
            </a:r>
            <a:endParaRPr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8917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楕円 25"/>
          <p:cNvSpPr/>
          <p:nvPr/>
        </p:nvSpPr>
        <p:spPr>
          <a:xfrm>
            <a:off x="8099327" y="4038082"/>
            <a:ext cx="2396313" cy="2311719"/>
          </a:xfrm>
          <a:prstGeom prst="ellipse">
            <a:avLst/>
          </a:prstGeom>
          <a:solidFill>
            <a:schemeClr val="accent4">
              <a:lumMod val="40000"/>
              <a:lumOff val="6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 name="楕円 25"/>
          <p:cNvSpPr/>
          <p:nvPr/>
        </p:nvSpPr>
        <p:spPr>
          <a:xfrm>
            <a:off x="1714584" y="3989565"/>
            <a:ext cx="2396313" cy="2311719"/>
          </a:xfrm>
          <a:prstGeom prst="ellipse">
            <a:avLst/>
          </a:prstGeom>
          <a:solidFill>
            <a:schemeClr val="accent4">
              <a:lumMod val="40000"/>
              <a:lumOff val="6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楕円 25"/>
          <p:cNvSpPr/>
          <p:nvPr/>
        </p:nvSpPr>
        <p:spPr>
          <a:xfrm>
            <a:off x="4822108" y="2273139"/>
            <a:ext cx="2396313" cy="2311719"/>
          </a:xfrm>
          <a:prstGeom prst="ellipse">
            <a:avLst/>
          </a:prstGeom>
          <a:solidFill>
            <a:schemeClr val="accent4">
              <a:lumMod val="40000"/>
              <a:lumOff val="6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smtClean="0"/>
              <a:t>ポリシー違反検知と修復</a:t>
            </a:r>
            <a:endParaRPr lang="ja-JP" altLang="en-US" dirty="0"/>
          </a:p>
        </p:txBody>
      </p:sp>
      <p:sp>
        <p:nvSpPr>
          <p:cNvPr id="51" name="正方形/長方形 50"/>
          <p:cNvSpPr/>
          <p:nvPr/>
        </p:nvSpPr>
        <p:spPr>
          <a:xfrm>
            <a:off x="172188" y="818709"/>
            <a:ext cx="11844000" cy="954107"/>
          </a:xfrm>
          <a:prstGeom prst="rect">
            <a:avLst/>
          </a:prstGeom>
          <a:solidFill>
            <a:schemeClr val="accent2">
              <a:lumMod val="20000"/>
              <a:lumOff val="80000"/>
            </a:schemeClr>
          </a:solidFill>
        </p:spPr>
        <p:txBody>
          <a:bodyPr wrap="square">
            <a:spAutoFit/>
          </a:bodyPr>
          <a:lstStyle/>
          <a:p>
            <a:pPr algn="ct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セキュリティポリシーに違反す</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る</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設定が無いかを</a:t>
            </a:r>
            <a:r>
              <a:rPr lang="ja-JP" altLang="en-US" sz="2800" b="1"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常時</a:t>
            </a:r>
            <a:r>
              <a:rPr lang="ja-JP" altLang="en-US" sz="28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監視</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し、</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検知した</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場合</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28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自動修復</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する仕組みを、</a:t>
            </a:r>
            <a:r>
              <a:rPr lang="ja-JP" altLang="en-US" sz="28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クラウドのサービスを活用して確立</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する</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1" name="図 40"/>
          <p:cNvPicPr>
            <a:picLocks noChangeAspect="1"/>
          </p:cNvPicPr>
          <p:nvPr/>
        </p:nvPicPr>
        <p:blipFill rotWithShape="1">
          <a:blip r:embed="rId3" cstate="print">
            <a:extLst>
              <a:ext uri="{28A0092B-C50C-407E-A947-70E740481C1C}">
                <a14:useLocalDpi xmlns:a14="http://schemas.microsoft.com/office/drawing/2010/main" val="0"/>
              </a:ext>
            </a:extLst>
          </a:blip>
          <a:srcRect t="18112" b="5674"/>
          <a:stretch/>
        </p:blipFill>
        <p:spPr>
          <a:xfrm>
            <a:off x="4774050" y="2298834"/>
            <a:ext cx="2613919" cy="1993692"/>
          </a:xfrm>
          <a:prstGeom prst="rect">
            <a:avLst/>
          </a:prstGeom>
        </p:spPr>
      </p:pic>
      <p:pic>
        <p:nvPicPr>
          <p:cNvPr id="42" name="図 41"/>
          <p:cNvPicPr>
            <a:picLocks noChangeAspect="1"/>
          </p:cNvPicPr>
          <p:nvPr/>
        </p:nvPicPr>
        <p:blipFill rotWithShape="1">
          <a:blip r:embed="rId4" cstate="print">
            <a:extLst>
              <a:ext uri="{28A0092B-C50C-407E-A947-70E740481C1C}">
                <a14:useLocalDpi xmlns:a14="http://schemas.microsoft.com/office/drawing/2010/main" val="0"/>
              </a:ext>
            </a:extLst>
          </a:blip>
          <a:srcRect l="28495" t="8709" r="29112"/>
          <a:stretch/>
        </p:blipFill>
        <p:spPr>
          <a:xfrm rot="13796850" flipH="1">
            <a:off x="2245183" y="3698473"/>
            <a:ext cx="1306577" cy="2813622"/>
          </a:xfrm>
          <a:prstGeom prst="rect">
            <a:avLst/>
          </a:prstGeom>
        </p:spPr>
      </p:pic>
      <p:pic>
        <p:nvPicPr>
          <p:cNvPr id="3" name="図 2"/>
          <p:cNvPicPr>
            <a:picLocks noChangeAspect="1"/>
          </p:cNvPicPr>
          <p:nvPr/>
        </p:nvPicPr>
        <p:blipFill rotWithShape="1">
          <a:blip r:embed="rId5" cstate="print">
            <a:extLst>
              <a:ext uri="{28A0092B-C50C-407E-A947-70E740481C1C}">
                <a14:useLocalDpi xmlns:a14="http://schemas.microsoft.com/office/drawing/2010/main" val="0"/>
              </a:ext>
            </a:extLst>
          </a:blip>
          <a:srcRect l="18512" t="11206" r="23076" b="16976"/>
          <a:stretch/>
        </p:blipFill>
        <p:spPr>
          <a:xfrm>
            <a:off x="8202209" y="3877269"/>
            <a:ext cx="2141787" cy="2633346"/>
          </a:xfrm>
          <a:prstGeom prst="rect">
            <a:avLst/>
          </a:prstGeom>
        </p:spPr>
      </p:pic>
      <p:sp>
        <p:nvSpPr>
          <p:cNvPr id="46" name="正方形/長方形 45"/>
          <p:cNvSpPr/>
          <p:nvPr/>
        </p:nvSpPr>
        <p:spPr>
          <a:xfrm>
            <a:off x="5411331" y="4194132"/>
            <a:ext cx="1380689" cy="489121"/>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vert="horz" rtlCol="0" anchor="ctr"/>
          <a:lstStyle/>
          <a:p>
            <a:pPr algn="ctr"/>
            <a:r>
              <a:rPr kumimoji="1"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監視</a:t>
            </a:r>
          </a:p>
        </p:txBody>
      </p:sp>
      <p:sp>
        <p:nvSpPr>
          <p:cNvPr id="47" name="正方形/長方形 46"/>
          <p:cNvSpPr/>
          <p:nvPr/>
        </p:nvSpPr>
        <p:spPr>
          <a:xfrm>
            <a:off x="6821520" y="5616411"/>
            <a:ext cx="1380689" cy="489121"/>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vert="horz" rtlCol="0" anchor="ctr"/>
          <a:lstStyle/>
          <a:p>
            <a:pPr algn="ct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検知</a:t>
            </a:r>
            <a:endParaRPr kumimoji="1"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正方形/長方形 47"/>
          <p:cNvSpPr/>
          <p:nvPr/>
        </p:nvSpPr>
        <p:spPr>
          <a:xfrm>
            <a:off x="3974013" y="5616411"/>
            <a:ext cx="1380689" cy="489121"/>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vert="horz" rtlCol="0" anchor="ctr"/>
          <a:lstStyle/>
          <a:p>
            <a:pPr algn="ct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修復</a:t>
            </a:r>
            <a:endParaRPr kumimoji="1"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右矢印 7"/>
          <p:cNvSpPr/>
          <p:nvPr/>
        </p:nvSpPr>
        <p:spPr>
          <a:xfrm rot="2693318">
            <a:off x="6744170" y="4671371"/>
            <a:ext cx="726366" cy="867826"/>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右矢印 49"/>
          <p:cNvSpPr/>
          <p:nvPr/>
        </p:nvSpPr>
        <p:spPr>
          <a:xfrm rot="10800000">
            <a:off x="5698566" y="5427057"/>
            <a:ext cx="726366" cy="867826"/>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右矢印 51"/>
          <p:cNvSpPr/>
          <p:nvPr/>
        </p:nvSpPr>
        <p:spPr>
          <a:xfrm rot="18222653">
            <a:off x="4699622" y="4621243"/>
            <a:ext cx="726366" cy="867826"/>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円形吹き出し 8"/>
          <p:cNvSpPr/>
          <p:nvPr/>
        </p:nvSpPr>
        <p:spPr>
          <a:xfrm>
            <a:off x="1639634" y="2413363"/>
            <a:ext cx="2348108" cy="1090587"/>
          </a:xfrm>
          <a:prstGeom prst="wedgeEllipseCallout">
            <a:avLst>
              <a:gd name="adj1" fmla="val 61874"/>
              <a:gd name="adj2" fmla="val 76353"/>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正方形/長方形 53"/>
          <p:cNvSpPr/>
          <p:nvPr/>
        </p:nvSpPr>
        <p:spPr>
          <a:xfrm>
            <a:off x="1706300" y="2726624"/>
            <a:ext cx="2178560" cy="48912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vert="horz" rtlCol="0" anchor="ctr"/>
          <a:lstStyle/>
          <a:p>
            <a:pPr algn="ctr"/>
            <a:r>
              <a:rPr lang="en-US" altLang="ja-JP" sz="2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の標準機能で提供</a:t>
            </a:r>
            <a:endParaRPr kumimoji="1" lang="ja-JP" altLang="en-US" sz="2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4920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検知・修復対象となる対象（</a:t>
            </a:r>
            <a:r>
              <a:rPr lang="en-US" altLang="ja-JP" dirty="0" smtClean="0"/>
              <a:t>AWS</a:t>
            </a:r>
            <a:r>
              <a:rPr lang="ja-JP" altLang="en-US" dirty="0" smtClean="0"/>
              <a:t>）</a:t>
            </a:r>
            <a:endParaRPr lang="ja-JP" altLang="en-US" dirty="0"/>
          </a:p>
        </p:txBody>
      </p:sp>
      <p:graphicFrame>
        <p:nvGraphicFramePr>
          <p:cNvPr id="3" name="表 2"/>
          <p:cNvGraphicFramePr>
            <a:graphicFrameLocks noGrp="1"/>
          </p:cNvGraphicFramePr>
          <p:nvPr>
            <p:extLst/>
          </p:nvPr>
        </p:nvGraphicFramePr>
        <p:xfrm>
          <a:off x="341712" y="2054550"/>
          <a:ext cx="11600079" cy="4312920"/>
        </p:xfrm>
        <a:graphic>
          <a:graphicData uri="http://schemas.openxmlformats.org/drawingml/2006/table">
            <a:tbl>
              <a:tblPr firstRow="1" bandRow="1">
                <a:tableStyleId>{5940675A-B579-460E-94D1-54222C63F5DA}</a:tableStyleId>
              </a:tblPr>
              <a:tblGrid>
                <a:gridCol w="1251268">
                  <a:extLst>
                    <a:ext uri="{9D8B030D-6E8A-4147-A177-3AD203B41FA5}">
                      <a16:colId xmlns:a16="http://schemas.microsoft.com/office/drawing/2014/main" val="20000"/>
                    </a:ext>
                  </a:extLst>
                </a:gridCol>
                <a:gridCol w="2049780">
                  <a:extLst>
                    <a:ext uri="{9D8B030D-6E8A-4147-A177-3AD203B41FA5}">
                      <a16:colId xmlns:a16="http://schemas.microsoft.com/office/drawing/2014/main" val="20001"/>
                    </a:ext>
                  </a:extLst>
                </a:gridCol>
                <a:gridCol w="4095521">
                  <a:extLst>
                    <a:ext uri="{9D8B030D-6E8A-4147-A177-3AD203B41FA5}">
                      <a16:colId xmlns:a16="http://schemas.microsoft.com/office/drawing/2014/main" val="20002"/>
                    </a:ext>
                  </a:extLst>
                </a:gridCol>
                <a:gridCol w="4203510">
                  <a:extLst>
                    <a:ext uri="{9D8B030D-6E8A-4147-A177-3AD203B41FA5}">
                      <a16:colId xmlns:a16="http://schemas.microsoft.com/office/drawing/2014/main" val="20003"/>
                    </a:ext>
                  </a:extLst>
                </a:gridCol>
              </a:tblGrid>
              <a:tr h="370840">
                <a:tc>
                  <a:txBody>
                    <a:bodyPr/>
                    <a:lstStyle/>
                    <a:p>
                      <a:r>
                        <a:rPr kumimoji="1"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大項目</a:t>
                      </a:r>
                      <a:endParaRPr kumimoji="1"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2"/>
                    </a:solidFill>
                  </a:tcPr>
                </a:tc>
                <a:tc>
                  <a:txBody>
                    <a:bodyPr/>
                    <a:lstStyle/>
                    <a:p>
                      <a:r>
                        <a:rPr kumimoji="1"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小項目</a:t>
                      </a:r>
                      <a:endParaRPr kumimoji="1"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2"/>
                    </a:solidFill>
                  </a:tcPr>
                </a:tc>
                <a:tc>
                  <a:txBody>
                    <a:bodyPr/>
                    <a:lstStyle/>
                    <a:p>
                      <a:r>
                        <a:rPr kumimoji="1"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違反の例</a:t>
                      </a:r>
                      <a:endParaRPr kumimoji="1"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2"/>
                    </a:solidFill>
                  </a:tcPr>
                </a:tc>
                <a:tc>
                  <a:txBody>
                    <a:bodyPr/>
                    <a:lstStyle/>
                    <a:p>
                      <a:r>
                        <a:rPr kumimoji="1"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修復の例</a:t>
                      </a:r>
                      <a:endParaRPr kumimoji="1"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2"/>
                    </a:solidFill>
                  </a:tcPr>
                </a:tc>
                <a:extLst>
                  <a:ext uri="{0D108BD9-81ED-4DB2-BD59-A6C34878D82A}">
                    <a16:rowId xmlns:a16="http://schemas.microsoft.com/office/drawing/2014/main" val="10000"/>
                  </a:ext>
                </a:extLst>
              </a:tr>
              <a:tr h="274268">
                <a:tc rowSpan="3">
                  <a:txBody>
                    <a:bodyPr/>
                    <a:lstStyle/>
                    <a:p>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通信経路</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パブリック</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InternetGateway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の設置</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InternetGateway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を</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VPC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からデタッチ</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1"/>
                  </a:ext>
                </a:extLst>
              </a:tr>
              <a:tr h="370840">
                <a:tc vMerge="1">
                  <a:txBody>
                    <a:bodyPr/>
                    <a:lstStyle/>
                    <a:p>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オンプレミス</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（自社以外）</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VpnGateway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の設置</a:t>
                      </a: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VpnGateway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を</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VPC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からデタッチ</a:t>
                      </a:r>
                    </a:p>
                  </a:txBody>
                  <a:tcPr/>
                </a:tc>
                <a:extLst>
                  <a:ext uri="{0D108BD9-81ED-4DB2-BD59-A6C34878D82A}">
                    <a16:rowId xmlns:a16="http://schemas.microsoft.com/office/drawing/2014/main" val="10002"/>
                  </a:ext>
                </a:extLst>
              </a:tr>
              <a:tr h="370840">
                <a:tc vMerge="1">
                  <a:txBody>
                    <a:bodyPr/>
                    <a:lstStyle/>
                    <a:p>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他アカウント</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VPC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Peering</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の設置</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PrivateLink</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の共有設定</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Gateway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型の</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Endpoint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の設置 </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etc</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Peering</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の切断</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PrivateLink</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の共有設定削除</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Endpoint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の削除</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/Policy</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の修</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復</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3"/>
                  </a:ext>
                </a:extLst>
              </a:tr>
              <a:tr h="370840">
                <a:tc rowSpan="2">
                  <a:txBody>
                    <a:bodyPr/>
                    <a:lstStyle/>
                    <a:p>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データ共有</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パブリック公開</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S3</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のパブリック公開</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・非</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VPC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型</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Lambda</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の設置</a:t>
                      </a:r>
                      <a:r>
                        <a:rPr kumimoji="1" lang="ja-JP" altLang="en-US" sz="1800" baseline="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etc</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S3</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を非公開設定に変更</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Lambda</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の削除</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4"/>
                  </a:ext>
                </a:extLst>
              </a:tr>
              <a:tr h="370840">
                <a:tc vMerge="1">
                  <a:txBody>
                    <a:bodyPr/>
                    <a:lstStyle/>
                    <a:p>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800" baseline="0" dirty="0" smtClean="0">
                          <a:latin typeface="Meiryo UI" panose="020B0604030504040204" pitchFamily="50" charset="-128"/>
                          <a:ea typeface="Meiryo UI" panose="020B0604030504040204" pitchFamily="50" charset="-128"/>
                          <a:cs typeface="Meiryo UI" panose="020B0604030504040204" pitchFamily="50" charset="-128"/>
                        </a:rPr>
                        <a:t>他アカウントへ共有</a:t>
                      </a:r>
                      <a:r>
                        <a:rPr lang="en-US" altLang="ja-JP" sz="1800" baseline="0" dirty="0" smtClean="0">
                          <a:latin typeface="Meiryo UI" panose="020B0604030504040204" pitchFamily="50" charset="-128"/>
                          <a:ea typeface="Meiryo UI" panose="020B0604030504040204" pitchFamily="50" charset="-128"/>
                          <a:cs typeface="Meiryo UI" panose="020B0604030504040204" pitchFamily="50" charset="-128"/>
                        </a:rPr>
                        <a:t> </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・マシンイメージの共有</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EMR</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の共有 </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etc</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・共有設定を削除</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5"/>
                  </a:ext>
                </a:extLst>
              </a:tr>
              <a:tr h="370840">
                <a:tc rowSpan="2">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非暗号化</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通信</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S3</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http</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通信</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https</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通信に変更</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6"/>
                  </a:ext>
                </a:extLst>
              </a:tr>
              <a:tr h="370840">
                <a:tc vMerge="1">
                  <a:txBody>
                    <a:bodyPr/>
                    <a:lstStyle/>
                    <a:p>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S3</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EMR</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RDS</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etc</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・暗号化（</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EBS</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のブートディスクは例外）</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7"/>
                  </a:ext>
                </a:extLst>
              </a:tr>
            </a:tbl>
          </a:graphicData>
        </a:graphic>
      </p:graphicFrame>
      <p:sp>
        <p:nvSpPr>
          <p:cNvPr id="46" name="正方形/長方形 45"/>
          <p:cNvSpPr/>
          <p:nvPr/>
        </p:nvSpPr>
        <p:spPr>
          <a:xfrm>
            <a:off x="172188" y="818709"/>
            <a:ext cx="11844000" cy="1200329"/>
          </a:xfrm>
          <a:prstGeom prst="rect">
            <a:avLst/>
          </a:prstGeom>
          <a:solidFill>
            <a:schemeClr val="accent2">
              <a:lumMod val="20000"/>
              <a:lumOff val="80000"/>
            </a:schemeClr>
          </a:solidFill>
        </p:spPr>
        <p:txBody>
          <a:bodyPr wrap="square">
            <a:spAutoFit/>
          </a:bodyPr>
          <a:lstStyle/>
          <a:p>
            <a:pPr algn="ctr" fontAlgn="base">
              <a:spcBef>
                <a:spcPct val="0"/>
              </a:spcBef>
              <a:spcAft>
                <a:spcPct val="0"/>
              </a:spcAft>
            </a:pP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では</a:t>
            </a:r>
            <a:r>
              <a:rPr lang="ja-JP" altLang="en-US" sz="2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情報漏洩に直結する通信やデータ共有</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をポリシー違反と定義する。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ポリシー違反時は、例外登録されていなければ、直前の状態に</a:t>
            </a:r>
            <a:r>
              <a:rPr lang="ja-JP" altLang="en-US" sz="2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修復</a:t>
            </a:r>
            <a:r>
              <a:rPr lang="ja-JP" altLang="en-US" sz="2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ま</a:t>
            </a:r>
            <a:r>
              <a:rPr lang="ja-JP" altLang="en-US" sz="2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たは削除</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2021/12</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現在　約</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サービスに対応したルールがある）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6495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a:xfrm>
            <a:off x="817685" y="5513850"/>
            <a:ext cx="9777046" cy="771393"/>
          </a:xfrm>
          <a:prstGeom prst="roundRect">
            <a:avLst/>
          </a:prstGeom>
          <a:solidFill>
            <a:schemeClr val="accent4">
              <a:lumMod val="20000"/>
              <a:lumOff val="80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smtClean="0"/>
              <a:t>検知・修復対象となるポリシー違反例</a:t>
            </a:r>
            <a:endParaRPr lang="ja-JP" altLang="en-US" dirty="0"/>
          </a:p>
        </p:txBody>
      </p:sp>
      <p:sp>
        <p:nvSpPr>
          <p:cNvPr id="18" name="正方形/長方形 17"/>
          <p:cNvSpPr/>
          <p:nvPr/>
        </p:nvSpPr>
        <p:spPr>
          <a:xfrm>
            <a:off x="130560" y="925210"/>
            <a:ext cx="11885628" cy="371670"/>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例：不適切なアクセス権限の付与</a:t>
            </a:r>
          </a:p>
        </p:txBody>
      </p:sp>
      <p:sp>
        <p:nvSpPr>
          <p:cNvPr id="30" name="Rounded Rectangle 7"/>
          <p:cNvSpPr/>
          <p:nvPr/>
        </p:nvSpPr>
        <p:spPr>
          <a:xfrm>
            <a:off x="2530952" y="1832669"/>
            <a:ext cx="1829556" cy="2255755"/>
          </a:xfrm>
          <a:prstGeom prst="roundRect">
            <a:avLst>
              <a:gd name="adj" fmla="val 9818"/>
            </a:avLst>
          </a:prstGeom>
          <a:solidFill>
            <a:schemeClr val="bg1"/>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6" name="正方形/長方形 35"/>
          <p:cNvSpPr/>
          <p:nvPr/>
        </p:nvSpPr>
        <p:spPr>
          <a:xfrm>
            <a:off x="613486" y="4000189"/>
            <a:ext cx="1376830" cy="256527"/>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基盤管理者</a:t>
            </a:r>
          </a:p>
        </p:txBody>
      </p:sp>
      <p:cxnSp>
        <p:nvCxnSpPr>
          <p:cNvPr id="39" name="直線矢印コネクタ 38"/>
          <p:cNvCxnSpPr/>
          <p:nvPr/>
        </p:nvCxnSpPr>
        <p:spPr>
          <a:xfrm>
            <a:off x="1561104" y="3247635"/>
            <a:ext cx="966325" cy="9627"/>
          </a:xfrm>
          <a:prstGeom prst="straightConnector1">
            <a:avLst/>
          </a:prstGeom>
          <a:ln w="25400">
            <a:solidFill>
              <a:schemeClr val="tx1"/>
            </a:solidFill>
            <a:prstDash val="solid"/>
            <a:headEnd w="lg" len="lg"/>
            <a:tailEnd type="triangle" w="lg" len="lg"/>
          </a:ln>
        </p:spPr>
        <p:style>
          <a:lnRef idx="2">
            <a:schemeClr val="accent2"/>
          </a:lnRef>
          <a:fillRef idx="0">
            <a:schemeClr val="accent2"/>
          </a:fillRef>
          <a:effectRef idx="1">
            <a:schemeClr val="accent2"/>
          </a:effectRef>
          <a:fontRef idx="minor">
            <a:schemeClr val="tx1"/>
          </a:fontRef>
        </p:style>
      </p:cxnSp>
      <p:cxnSp>
        <p:nvCxnSpPr>
          <p:cNvPr id="41" name="直線矢印コネクタ 40"/>
          <p:cNvCxnSpPr/>
          <p:nvPr/>
        </p:nvCxnSpPr>
        <p:spPr>
          <a:xfrm flipH="1" flipV="1">
            <a:off x="3986240" y="3294695"/>
            <a:ext cx="688035" cy="1885"/>
          </a:xfrm>
          <a:prstGeom prst="straightConnector1">
            <a:avLst/>
          </a:prstGeom>
          <a:ln w="25400">
            <a:solidFill>
              <a:schemeClr val="tx1"/>
            </a:solidFill>
            <a:prstDash val="solid"/>
            <a:headEnd w="lg" len="lg"/>
            <a:tailEnd type="triangle" w="lg" len="lg"/>
          </a:ln>
        </p:spPr>
        <p:style>
          <a:lnRef idx="2">
            <a:schemeClr val="accent2"/>
          </a:lnRef>
          <a:fillRef idx="0">
            <a:schemeClr val="accent2"/>
          </a:fillRef>
          <a:effectRef idx="1">
            <a:schemeClr val="accent2"/>
          </a:effectRef>
          <a:fontRef idx="minor">
            <a:schemeClr val="tx1"/>
          </a:fontRef>
        </p:style>
      </p:cxnSp>
      <p:sp>
        <p:nvSpPr>
          <p:cNvPr id="44" name="正方形/長方形 43"/>
          <p:cNvSpPr/>
          <p:nvPr/>
        </p:nvSpPr>
        <p:spPr>
          <a:xfrm>
            <a:off x="1519317" y="3342518"/>
            <a:ext cx="789236" cy="46357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設定</a:t>
            </a:r>
            <a:r>
              <a:rPr lang="ja-JP" altLang="en-US" dirty="0">
                <a:solidFill>
                  <a:srgbClr val="404040"/>
                </a:solidFill>
                <a:latin typeface="Meiryo UI" panose="020B0604030504040204" pitchFamily="50" charset="-128"/>
                <a:ea typeface="Meiryo UI" panose="020B0604030504040204" pitchFamily="50" charset="-128"/>
                <a:cs typeface="Meiryo UI" panose="020B0604030504040204" pitchFamily="50" charset="-128"/>
              </a:rPr>
              <a:t>変更</a:t>
            </a:r>
            <a:endParaRPr lang="en-US" altLang="ja-JP"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Freeform 10"/>
          <p:cNvSpPr>
            <a:spLocks/>
          </p:cNvSpPr>
          <p:nvPr/>
        </p:nvSpPr>
        <p:spPr bwMode="auto">
          <a:xfrm>
            <a:off x="4704910" y="2900204"/>
            <a:ext cx="1175224" cy="829970"/>
          </a:xfrm>
          <a:custGeom>
            <a:avLst/>
            <a:gdLst/>
            <a:ahLst/>
            <a:cxnLst>
              <a:cxn ang="0">
                <a:pos x="596" y="1995"/>
              </a:cxn>
              <a:cxn ang="0">
                <a:pos x="1322" y="2041"/>
              </a:cxn>
              <a:cxn ang="0">
                <a:pos x="1912" y="2358"/>
              </a:cxn>
              <a:cxn ang="0">
                <a:pos x="2501" y="2041"/>
              </a:cxn>
              <a:cxn ang="0">
                <a:pos x="3272" y="1995"/>
              </a:cxn>
              <a:cxn ang="0">
                <a:pos x="3363" y="1542"/>
              </a:cxn>
              <a:cxn ang="0">
                <a:pos x="3817" y="1179"/>
              </a:cxn>
              <a:cxn ang="0">
                <a:pos x="3363" y="816"/>
              </a:cxn>
              <a:cxn ang="0">
                <a:pos x="3272" y="317"/>
              </a:cxn>
              <a:cxn ang="0">
                <a:pos x="2501" y="317"/>
              </a:cxn>
              <a:cxn ang="0">
                <a:pos x="1912" y="0"/>
              </a:cxn>
              <a:cxn ang="0">
                <a:pos x="1367" y="272"/>
              </a:cxn>
              <a:cxn ang="0">
                <a:pos x="596" y="317"/>
              </a:cxn>
              <a:cxn ang="0">
                <a:pos x="460" y="816"/>
              </a:cxn>
              <a:cxn ang="0">
                <a:pos x="7" y="1179"/>
              </a:cxn>
              <a:cxn ang="0">
                <a:pos x="506" y="1542"/>
              </a:cxn>
              <a:cxn ang="0">
                <a:pos x="596" y="1995"/>
              </a:cxn>
            </a:cxnLst>
            <a:rect l="0" t="0" r="r" b="b"/>
            <a:pathLst>
              <a:path w="3821" h="2365">
                <a:moveTo>
                  <a:pt x="596" y="1995"/>
                </a:moveTo>
                <a:cubicBezTo>
                  <a:pt x="850" y="2200"/>
                  <a:pt x="1261" y="2034"/>
                  <a:pt x="1322" y="2041"/>
                </a:cubicBezTo>
                <a:cubicBezTo>
                  <a:pt x="1363" y="2046"/>
                  <a:pt x="1426" y="2331"/>
                  <a:pt x="1912" y="2358"/>
                </a:cubicBezTo>
                <a:cubicBezTo>
                  <a:pt x="2379" y="2365"/>
                  <a:pt x="2441" y="2068"/>
                  <a:pt x="2501" y="2041"/>
                </a:cubicBezTo>
                <a:cubicBezTo>
                  <a:pt x="2515" y="2000"/>
                  <a:pt x="2915" y="2308"/>
                  <a:pt x="3272" y="1995"/>
                </a:cubicBezTo>
                <a:cubicBezTo>
                  <a:pt x="3479" y="1777"/>
                  <a:pt x="3354" y="1566"/>
                  <a:pt x="3363" y="1542"/>
                </a:cubicBezTo>
                <a:cubicBezTo>
                  <a:pt x="3382" y="1509"/>
                  <a:pt x="3821" y="1487"/>
                  <a:pt x="3817" y="1179"/>
                </a:cubicBezTo>
                <a:cubicBezTo>
                  <a:pt x="3816" y="871"/>
                  <a:pt x="3394" y="837"/>
                  <a:pt x="3363" y="816"/>
                </a:cubicBezTo>
                <a:cubicBezTo>
                  <a:pt x="3337" y="762"/>
                  <a:pt x="3531" y="529"/>
                  <a:pt x="3272" y="317"/>
                </a:cubicBezTo>
                <a:cubicBezTo>
                  <a:pt x="2852" y="78"/>
                  <a:pt x="2544" y="329"/>
                  <a:pt x="2501" y="317"/>
                </a:cubicBezTo>
                <a:cubicBezTo>
                  <a:pt x="2458" y="283"/>
                  <a:pt x="2361" y="4"/>
                  <a:pt x="1912" y="0"/>
                </a:cubicBezTo>
                <a:cubicBezTo>
                  <a:pt x="1460" y="10"/>
                  <a:pt x="1426" y="243"/>
                  <a:pt x="1367" y="272"/>
                </a:cubicBezTo>
                <a:cubicBezTo>
                  <a:pt x="1306" y="261"/>
                  <a:pt x="856" y="78"/>
                  <a:pt x="596" y="317"/>
                </a:cubicBezTo>
                <a:cubicBezTo>
                  <a:pt x="354" y="500"/>
                  <a:pt x="491" y="779"/>
                  <a:pt x="460" y="816"/>
                </a:cubicBezTo>
                <a:cubicBezTo>
                  <a:pt x="451" y="848"/>
                  <a:pt x="35" y="831"/>
                  <a:pt x="7" y="1179"/>
                </a:cubicBezTo>
                <a:cubicBezTo>
                  <a:pt x="0" y="1532"/>
                  <a:pt x="474" y="1487"/>
                  <a:pt x="506" y="1542"/>
                </a:cubicBezTo>
                <a:cubicBezTo>
                  <a:pt x="525" y="1566"/>
                  <a:pt x="365" y="1777"/>
                  <a:pt x="596" y="1995"/>
                </a:cubicBezTo>
                <a:close/>
              </a:path>
            </a:pathLst>
          </a:custGeom>
          <a:solidFill>
            <a:srgbClr val="C0C0C0"/>
          </a:solidFill>
          <a:ln w="12700">
            <a:solidFill>
              <a:schemeClr val="tx1"/>
            </a:solidFill>
            <a:round/>
            <a:headEnd/>
            <a:tailEnd/>
          </a:ln>
          <a:effectLst/>
        </p:spPr>
        <p:txBody>
          <a:bodyPr wrap="none" lIns="60872" tIns="30436" rIns="60872" bIns="30436" anchor="ctr"/>
          <a:lstStyle/>
          <a:p>
            <a:pPr algn="ctr"/>
            <a:r>
              <a:rPr lang="en-US" altLang="ja-JP" dirty="0">
                <a:latin typeface="Meiryo UI" panose="020B0604030504040204" pitchFamily="50" charset="-128"/>
                <a:ea typeface="Meiryo UI" panose="020B0604030504040204" pitchFamily="50" charset="-128"/>
              </a:rPr>
              <a:t>Internet</a:t>
            </a:r>
            <a:endParaRPr lang="ja-JP" altLang="en-US" dirty="0">
              <a:latin typeface="Meiryo UI" panose="020B0604030504040204" pitchFamily="50" charset="-128"/>
              <a:ea typeface="Meiryo UI" panose="020B0604030504040204" pitchFamily="50" charset="-128"/>
            </a:endParaRPr>
          </a:p>
        </p:txBody>
      </p:sp>
      <p:sp>
        <p:nvSpPr>
          <p:cNvPr id="75" name="正方形/長方形 74"/>
          <p:cNvSpPr/>
          <p:nvPr/>
        </p:nvSpPr>
        <p:spPr>
          <a:xfrm>
            <a:off x="3797055" y="1920952"/>
            <a:ext cx="2060795" cy="32126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サーバを大量作成し</a:t>
            </a:r>
            <a:endParaRPr kumimoji="1" lang="en-US" altLang="ja-JP"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高額請求</a:t>
            </a:r>
          </a:p>
        </p:txBody>
      </p:sp>
      <p:pic>
        <p:nvPicPr>
          <p:cNvPr id="82" name="図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0017" y="1489651"/>
            <a:ext cx="850865" cy="850865"/>
          </a:xfrm>
          <a:prstGeom prst="rect">
            <a:avLst/>
          </a:prstGeom>
        </p:spPr>
      </p:pic>
      <p:pic>
        <p:nvPicPr>
          <p:cNvPr id="154"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3950" y="2797255"/>
            <a:ext cx="887157" cy="920013"/>
          </a:xfrm>
          <a:prstGeom prst="rect">
            <a:avLst/>
          </a:prstGeom>
        </p:spPr>
      </p:pic>
      <p:sp>
        <p:nvSpPr>
          <p:cNvPr id="76" name="爆発 1 75"/>
          <p:cNvSpPr/>
          <p:nvPr/>
        </p:nvSpPr>
        <p:spPr>
          <a:xfrm>
            <a:off x="3242937" y="1810951"/>
            <a:ext cx="2910034" cy="1125155"/>
          </a:xfrm>
          <a:prstGeom prst="irregularSeal1">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正方形/長方形 76"/>
          <p:cNvSpPr/>
          <p:nvPr/>
        </p:nvSpPr>
        <p:spPr>
          <a:xfrm>
            <a:off x="3674970" y="2223579"/>
            <a:ext cx="2060795" cy="32126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誰でもアクセス</a:t>
            </a:r>
            <a:endParaRPr kumimoji="1" lang="en-US" altLang="ja-JP"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可能に！</a:t>
            </a:r>
          </a:p>
        </p:txBody>
      </p:sp>
      <p:pic>
        <p:nvPicPr>
          <p:cNvPr id="158" name="Picture 61" descr="MC900433941[1]"/>
          <p:cNvPicPr>
            <a:picLocks noChangeAspect="1" noChangeArrowheads="1"/>
          </p:cNvPicPr>
          <p:nvPr/>
        </p:nvPicPr>
        <p:blipFill>
          <a:blip r:embed="rId5"/>
          <a:srcRect/>
          <a:stretch>
            <a:fillRect/>
          </a:stretch>
        </p:blipFill>
        <p:spPr bwMode="auto">
          <a:xfrm>
            <a:off x="348058" y="2529865"/>
            <a:ext cx="1252106" cy="1399461"/>
          </a:xfrm>
          <a:prstGeom prst="rect">
            <a:avLst/>
          </a:prstGeom>
          <a:noFill/>
          <a:ln w="9525">
            <a:noFill/>
            <a:miter lim="800000"/>
            <a:headEnd/>
            <a:tailEnd/>
          </a:ln>
        </p:spPr>
      </p:pic>
      <p:sp>
        <p:nvSpPr>
          <p:cNvPr id="19" name="楕円 18"/>
          <p:cNvSpPr/>
          <p:nvPr/>
        </p:nvSpPr>
        <p:spPr>
          <a:xfrm>
            <a:off x="9812211" y="5275653"/>
            <a:ext cx="1442898" cy="572311"/>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b="1" dirty="0">
              <a:latin typeface="Meiryo UI" panose="020B0604030504040204" pitchFamily="50" charset="-128"/>
              <a:ea typeface="Meiryo UI" panose="020B0604030504040204" pitchFamily="50" charset="-128"/>
            </a:endParaRPr>
          </a:p>
        </p:txBody>
      </p:sp>
      <p:sp>
        <p:nvSpPr>
          <p:cNvPr id="20" name="正方形/長方形 19"/>
          <p:cNvSpPr/>
          <p:nvPr/>
        </p:nvSpPr>
        <p:spPr>
          <a:xfrm>
            <a:off x="9711244" y="5367819"/>
            <a:ext cx="1799357" cy="39185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b="1"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gate</a:t>
            </a:r>
            <a:r>
              <a:rPr lang="en-US" altLang="ja-JP" b="1" baseline="300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TM</a:t>
            </a:r>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b="1" baseline="30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5" name="図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5023747" flipH="1">
            <a:off x="7247768" y="5280062"/>
            <a:ext cx="1213172" cy="1213172"/>
          </a:xfrm>
          <a:prstGeom prst="rect">
            <a:avLst/>
          </a:prstGeom>
        </p:spPr>
      </p:pic>
      <p:sp>
        <p:nvSpPr>
          <p:cNvPr id="26" name="二等辺三角形 25"/>
          <p:cNvSpPr/>
          <p:nvPr/>
        </p:nvSpPr>
        <p:spPr>
          <a:xfrm rot="5400000">
            <a:off x="4443930" y="3236513"/>
            <a:ext cx="3775961" cy="40107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27" name="図 26"/>
          <p:cNvPicPr>
            <a:picLocks noChangeAspect="1"/>
          </p:cNvPicPr>
          <p:nvPr/>
        </p:nvPicPr>
        <p:blipFill rotWithShape="1">
          <a:blip r:embed="rId7" cstate="print">
            <a:extLst>
              <a:ext uri="{28A0092B-C50C-407E-A947-70E740481C1C}">
                <a14:useLocalDpi xmlns:a14="http://schemas.microsoft.com/office/drawing/2010/main" val="0"/>
              </a:ext>
            </a:extLst>
          </a:blip>
          <a:srcRect l="18512" t="11206" r="23076" b="16976"/>
          <a:stretch/>
        </p:blipFill>
        <p:spPr>
          <a:xfrm>
            <a:off x="4704910" y="5412935"/>
            <a:ext cx="720535" cy="885905"/>
          </a:xfrm>
          <a:prstGeom prst="rect">
            <a:avLst/>
          </a:prstGeom>
        </p:spPr>
      </p:pic>
      <p:pic>
        <p:nvPicPr>
          <p:cNvPr id="35" name="図 34"/>
          <p:cNvPicPr>
            <a:picLocks noChangeAspect="1"/>
          </p:cNvPicPr>
          <p:nvPr/>
        </p:nvPicPr>
        <p:blipFill rotWithShape="1">
          <a:blip r:embed="rId8" cstate="print">
            <a:extLst>
              <a:ext uri="{28A0092B-C50C-407E-A947-70E740481C1C}">
                <a14:useLocalDpi xmlns:a14="http://schemas.microsoft.com/office/drawing/2010/main" val="0"/>
              </a:ext>
            </a:extLst>
          </a:blip>
          <a:srcRect t="18112" b="5674"/>
          <a:stretch/>
        </p:blipFill>
        <p:spPr>
          <a:xfrm>
            <a:off x="1448516" y="5412935"/>
            <a:ext cx="1328617" cy="1013365"/>
          </a:xfrm>
          <a:prstGeom prst="rect">
            <a:avLst/>
          </a:prstGeom>
        </p:spPr>
      </p:pic>
      <p:sp>
        <p:nvSpPr>
          <p:cNvPr id="37" name="正方形/長方形 36"/>
          <p:cNvSpPr/>
          <p:nvPr/>
        </p:nvSpPr>
        <p:spPr>
          <a:xfrm>
            <a:off x="2828204" y="5657432"/>
            <a:ext cx="1039430" cy="489121"/>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vert="horz"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監視</a:t>
            </a:r>
          </a:p>
        </p:txBody>
      </p:sp>
      <p:cxnSp>
        <p:nvCxnSpPr>
          <p:cNvPr id="38" name="直線矢印コネクタ 37"/>
          <p:cNvCxnSpPr>
            <a:stCxn id="37" idx="0"/>
          </p:cNvCxnSpPr>
          <p:nvPr/>
        </p:nvCxnSpPr>
        <p:spPr>
          <a:xfrm flipH="1" flipV="1">
            <a:off x="3338089" y="3818183"/>
            <a:ext cx="9830" cy="1839249"/>
          </a:xfrm>
          <a:prstGeom prst="straightConnector1">
            <a:avLst/>
          </a:prstGeom>
          <a:ln w="25400">
            <a:solidFill>
              <a:schemeClr val="accent4"/>
            </a:solidFill>
            <a:prstDash val="solid"/>
            <a:headEnd w="lg" len="lg"/>
            <a:tailEnd type="triangle" w="lg" len="lg"/>
          </a:ln>
        </p:spPr>
        <p:style>
          <a:lnRef idx="2">
            <a:schemeClr val="accent2"/>
          </a:lnRef>
          <a:fillRef idx="0">
            <a:schemeClr val="accent2"/>
          </a:fillRef>
          <a:effectRef idx="1">
            <a:schemeClr val="accent2"/>
          </a:effectRef>
          <a:fontRef idx="minor">
            <a:schemeClr val="tx1"/>
          </a:fontRef>
        </p:style>
      </p:cxnSp>
      <p:sp>
        <p:nvSpPr>
          <p:cNvPr id="40" name="正方形/長方形 39"/>
          <p:cNvSpPr/>
          <p:nvPr/>
        </p:nvSpPr>
        <p:spPr>
          <a:xfrm>
            <a:off x="5637728" y="5676654"/>
            <a:ext cx="1039430" cy="489121"/>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vert="horz"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検知</a:t>
            </a:r>
          </a:p>
        </p:txBody>
      </p:sp>
      <p:sp>
        <p:nvSpPr>
          <p:cNvPr id="42" name="四角形吹き出し 41"/>
          <p:cNvSpPr/>
          <p:nvPr/>
        </p:nvSpPr>
        <p:spPr>
          <a:xfrm>
            <a:off x="536330" y="4363742"/>
            <a:ext cx="2150519" cy="752761"/>
          </a:xfrm>
          <a:prstGeom prst="wedgeRectCallout">
            <a:avLst>
              <a:gd name="adj1" fmla="val 66204"/>
              <a:gd name="adj2" fmla="val 18278"/>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b="1" dirty="0" smtClean="0">
                <a:solidFill>
                  <a:schemeClr val="accent3">
                    <a:lumMod val="50000"/>
                  </a:schemeClr>
                </a:solidFill>
                <a:latin typeface="Meiryo UI" panose="020B0604030504040204" pitchFamily="50" charset="-128"/>
                <a:ea typeface="Meiryo UI" panose="020B0604030504040204" pitchFamily="50" charset="-128"/>
              </a:rPr>
              <a:t>①パブリックアクセス許可設定を常時監視</a:t>
            </a:r>
            <a:endParaRPr kumimoji="1" lang="en-US" altLang="ja-JP" sz="1600" b="1" dirty="0" smtClean="0">
              <a:solidFill>
                <a:schemeClr val="accent3">
                  <a:lumMod val="50000"/>
                </a:schemeClr>
              </a:solidFill>
              <a:latin typeface="Meiryo UI" panose="020B0604030504040204" pitchFamily="50" charset="-128"/>
              <a:ea typeface="Meiryo UI" panose="020B0604030504040204" pitchFamily="50" charset="-128"/>
            </a:endParaRPr>
          </a:p>
        </p:txBody>
      </p:sp>
      <p:cxnSp>
        <p:nvCxnSpPr>
          <p:cNvPr id="45" name="直線矢印コネクタ 44"/>
          <p:cNvCxnSpPr>
            <a:endCxn id="40" idx="0"/>
          </p:cNvCxnSpPr>
          <p:nvPr/>
        </p:nvCxnSpPr>
        <p:spPr>
          <a:xfrm>
            <a:off x="3629846" y="3860850"/>
            <a:ext cx="2527597" cy="1815804"/>
          </a:xfrm>
          <a:prstGeom prst="straightConnector1">
            <a:avLst/>
          </a:prstGeom>
          <a:ln w="25400">
            <a:solidFill>
              <a:schemeClr val="accent4"/>
            </a:solidFill>
            <a:prstDash val="solid"/>
            <a:headEnd w="lg" len="lg"/>
            <a:tailEnd type="triangle" w="lg" len="lg"/>
          </a:ln>
        </p:spPr>
        <p:style>
          <a:lnRef idx="2">
            <a:schemeClr val="accent2"/>
          </a:lnRef>
          <a:fillRef idx="0">
            <a:schemeClr val="accent2"/>
          </a:fillRef>
          <a:effectRef idx="1">
            <a:schemeClr val="accent2"/>
          </a:effectRef>
          <a:fontRef idx="minor">
            <a:schemeClr val="tx1"/>
          </a:fontRef>
        </p:style>
      </p:cxnSp>
      <p:sp>
        <p:nvSpPr>
          <p:cNvPr id="43" name="四角形吹き出し 42"/>
          <p:cNvSpPr/>
          <p:nvPr/>
        </p:nvSpPr>
        <p:spPr>
          <a:xfrm>
            <a:off x="3699810" y="4305473"/>
            <a:ext cx="2150519" cy="752761"/>
          </a:xfrm>
          <a:prstGeom prst="wedgeRectCallout">
            <a:avLst>
              <a:gd name="adj1" fmla="val 36359"/>
              <a:gd name="adj2" fmla="val 96534"/>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600" b="1" dirty="0">
                <a:solidFill>
                  <a:schemeClr val="accent3">
                    <a:lumMod val="50000"/>
                  </a:schemeClr>
                </a:solidFill>
                <a:latin typeface="Meiryo UI" panose="020B0604030504040204" pitchFamily="50" charset="-128"/>
                <a:ea typeface="Meiryo UI" panose="020B0604030504040204" pitchFamily="50" charset="-128"/>
              </a:rPr>
              <a:t>②</a:t>
            </a:r>
            <a:r>
              <a:rPr lang="ja-JP" altLang="en-US" sz="1600" b="1" dirty="0" smtClean="0">
                <a:solidFill>
                  <a:schemeClr val="accent3">
                    <a:lumMod val="50000"/>
                  </a:schemeClr>
                </a:solidFill>
                <a:latin typeface="Meiryo UI" panose="020B0604030504040204" pitchFamily="50" charset="-128"/>
                <a:ea typeface="Meiryo UI" panose="020B0604030504040204" pitchFamily="50" charset="-128"/>
              </a:rPr>
              <a:t>変更内容を検知</a:t>
            </a:r>
            <a:endParaRPr lang="en-US" altLang="ja-JP" sz="1600" b="1" dirty="0" smtClean="0">
              <a:solidFill>
                <a:schemeClr val="accent3">
                  <a:lumMod val="50000"/>
                </a:schemeClr>
              </a:solidFill>
              <a:latin typeface="Meiryo UI" panose="020B0604030504040204" pitchFamily="50" charset="-128"/>
              <a:ea typeface="Meiryo UI" panose="020B0604030504040204" pitchFamily="50" charset="-128"/>
            </a:endParaRPr>
          </a:p>
          <a:p>
            <a:r>
              <a:rPr kumimoji="1" lang="ja-JP" altLang="en-US" sz="1600" b="1" dirty="0" smtClean="0">
                <a:solidFill>
                  <a:schemeClr val="accent3">
                    <a:lumMod val="50000"/>
                  </a:schemeClr>
                </a:solidFill>
                <a:latin typeface="Meiryo UI" panose="020B0604030504040204" pitchFamily="50" charset="-128"/>
                <a:ea typeface="Meiryo UI" panose="020B0604030504040204" pitchFamily="50" charset="-128"/>
              </a:rPr>
              <a:t>③例外登録されている</a:t>
            </a:r>
            <a:endParaRPr kumimoji="1" lang="en-US" altLang="ja-JP" sz="1600" b="1" dirty="0" smtClean="0">
              <a:solidFill>
                <a:schemeClr val="accent3">
                  <a:lumMod val="50000"/>
                </a:schemeClr>
              </a:solidFill>
              <a:latin typeface="Meiryo UI" panose="020B0604030504040204" pitchFamily="50" charset="-128"/>
              <a:ea typeface="Meiryo UI" panose="020B0604030504040204" pitchFamily="50" charset="-128"/>
            </a:endParaRPr>
          </a:p>
          <a:p>
            <a:r>
              <a:rPr lang="ja-JP" altLang="en-US" sz="1600" b="1" dirty="0">
                <a:solidFill>
                  <a:schemeClr val="accent3">
                    <a:lumMod val="50000"/>
                  </a:schemeClr>
                </a:solidFill>
                <a:latin typeface="Meiryo UI" panose="020B0604030504040204" pitchFamily="50" charset="-128"/>
                <a:ea typeface="Meiryo UI" panose="020B0604030504040204" pitchFamily="50" charset="-128"/>
              </a:rPr>
              <a:t>　</a:t>
            </a:r>
            <a:r>
              <a:rPr lang="ja-JP" altLang="en-US" sz="1600" b="1" dirty="0" smtClean="0">
                <a:solidFill>
                  <a:schemeClr val="accent3">
                    <a:lumMod val="50000"/>
                  </a:schemeClr>
                </a:solidFill>
                <a:latin typeface="Meiryo UI" panose="020B0604030504040204" pitchFamily="50" charset="-128"/>
                <a:ea typeface="Meiryo UI" panose="020B0604030504040204" pitchFamily="50" charset="-128"/>
              </a:rPr>
              <a:t> </a:t>
            </a:r>
            <a:r>
              <a:rPr kumimoji="1" lang="ja-JP" altLang="en-US" sz="1600" b="1" dirty="0" err="1" smtClean="0">
                <a:solidFill>
                  <a:schemeClr val="accent3">
                    <a:lumMod val="50000"/>
                  </a:schemeClr>
                </a:solidFill>
                <a:latin typeface="Meiryo UI" panose="020B0604030504040204" pitchFamily="50" charset="-128"/>
                <a:ea typeface="Meiryo UI" panose="020B0604030504040204" pitchFamily="50" charset="-128"/>
              </a:rPr>
              <a:t>か</a:t>
            </a:r>
            <a:r>
              <a:rPr kumimoji="1" lang="ja-JP" altLang="en-US" sz="1600" b="1" dirty="0" smtClean="0">
                <a:solidFill>
                  <a:schemeClr val="accent3">
                    <a:lumMod val="50000"/>
                  </a:schemeClr>
                </a:solidFill>
                <a:latin typeface="Meiryo UI" panose="020B0604030504040204" pitchFamily="50" charset="-128"/>
                <a:ea typeface="Meiryo UI" panose="020B0604030504040204" pitchFamily="50" charset="-128"/>
              </a:rPr>
              <a:t>確認</a:t>
            </a:r>
            <a:r>
              <a:rPr kumimoji="1" lang="ja-JP" altLang="en-US" sz="1100" b="1" dirty="0" smtClean="0">
                <a:solidFill>
                  <a:schemeClr val="accent3">
                    <a:lumMod val="50000"/>
                  </a:schemeClr>
                </a:solidFill>
                <a:latin typeface="Meiryo UI" panose="020B0604030504040204" pitchFamily="50" charset="-128"/>
                <a:ea typeface="Meiryo UI" panose="020B0604030504040204" pitchFamily="50" charset="-128"/>
              </a:rPr>
              <a:t>（されてれば終了）</a:t>
            </a:r>
            <a:endParaRPr kumimoji="1" lang="en-US" altLang="ja-JP" sz="1600" b="1" dirty="0" smtClean="0">
              <a:solidFill>
                <a:schemeClr val="accent3">
                  <a:lumMod val="50000"/>
                </a:schemeClr>
              </a:solidFill>
              <a:latin typeface="Meiryo UI" panose="020B0604030504040204" pitchFamily="50" charset="-128"/>
              <a:ea typeface="Meiryo UI" panose="020B0604030504040204" pitchFamily="50" charset="-128"/>
            </a:endParaRPr>
          </a:p>
        </p:txBody>
      </p:sp>
      <p:cxnSp>
        <p:nvCxnSpPr>
          <p:cNvPr id="47" name="直線矢印コネクタ 46"/>
          <p:cNvCxnSpPr>
            <a:stCxn id="40" idx="3"/>
          </p:cNvCxnSpPr>
          <p:nvPr/>
        </p:nvCxnSpPr>
        <p:spPr>
          <a:xfrm>
            <a:off x="6677158" y="5921215"/>
            <a:ext cx="919395" cy="1267"/>
          </a:xfrm>
          <a:prstGeom prst="straightConnector1">
            <a:avLst/>
          </a:prstGeom>
          <a:ln w="25400">
            <a:solidFill>
              <a:schemeClr val="accent4"/>
            </a:solidFill>
            <a:prstDash val="solid"/>
            <a:headEnd w="lg" len="lg"/>
            <a:tailEnd type="triangle" w="lg" len="lg"/>
          </a:ln>
        </p:spPr>
        <p:style>
          <a:lnRef idx="2">
            <a:schemeClr val="accent2"/>
          </a:lnRef>
          <a:fillRef idx="0">
            <a:schemeClr val="accent2"/>
          </a:fillRef>
          <a:effectRef idx="1">
            <a:schemeClr val="accent2"/>
          </a:effectRef>
          <a:fontRef idx="minor">
            <a:schemeClr val="tx1"/>
          </a:fontRef>
        </p:style>
      </p:cxnSp>
      <p:sp>
        <p:nvSpPr>
          <p:cNvPr id="49" name="正方形/長方形 48"/>
          <p:cNvSpPr/>
          <p:nvPr/>
        </p:nvSpPr>
        <p:spPr>
          <a:xfrm>
            <a:off x="8558964" y="5654985"/>
            <a:ext cx="1039430" cy="489121"/>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vert="horz"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修復</a:t>
            </a:r>
          </a:p>
        </p:txBody>
      </p:sp>
      <p:sp>
        <p:nvSpPr>
          <p:cNvPr id="50" name="Rounded Rectangle 7"/>
          <p:cNvSpPr/>
          <p:nvPr/>
        </p:nvSpPr>
        <p:spPr>
          <a:xfrm>
            <a:off x="8168544" y="1830838"/>
            <a:ext cx="1829556" cy="2257585"/>
          </a:xfrm>
          <a:prstGeom prst="roundRect">
            <a:avLst>
              <a:gd name="adj" fmla="val 9818"/>
            </a:avLst>
          </a:prstGeom>
          <a:solidFill>
            <a:schemeClr val="bg1"/>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cxnSp>
        <p:nvCxnSpPr>
          <p:cNvPr id="51" name="直線矢印コネクタ 50"/>
          <p:cNvCxnSpPr/>
          <p:nvPr/>
        </p:nvCxnSpPr>
        <p:spPr>
          <a:xfrm flipH="1" flipV="1">
            <a:off x="10086289" y="3271193"/>
            <a:ext cx="625486" cy="1885"/>
          </a:xfrm>
          <a:prstGeom prst="straightConnector1">
            <a:avLst/>
          </a:prstGeom>
          <a:ln w="25400">
            <a:solidFill>
              <a:schemeClr val="bg2"/>
            </a:solidFill>
            <a:prstDash val="solid"/>
            <a:headEnd w="lg" len="lg"/>
            <a:tailEnd type="triangle" w="lg" len="lg"/>
          </a:ln>
        </p:spPr>
        <p:style>
          <a:lnRef idx="2">
            <a:schemeClr val="accent2"/>
          </a:lnRef>
          <a:fillRef idx="0">
            <a:schemeClr val="accent2"/>
          </a:fillRef>
          <a:effectRef idx="1">
            <a:schemeClr val="accent2"/>
          </a:effectRef>
          <a:fontRef idx="minor">
            <a:schemeClr val="tx1"/>
          </a:fontRef>
        </p:style>
      </p:cxnSp>
      <p:sp>
        <p:nvSpPr>
          <p:cNvPr id="52" name="Freeform 10"/>
          <p:cNvSpPr>
            <a:spLocks/>
          </p:cNvSpPr>
          <p:nvPr/>
        </p:nvSpPr>
        <p:spPr bwMode="auto">
          <a:xfrm>
            <a:off x="10711775" y="2898373"/>
            <a:ext cx="1175224" cy="829970"/>
          </a:xfrm>
          <a:custGeom>
            <a:avLst/>
            <a:gdLst/>
            <a:ahLst/>
            <a:cxnLst>
              <a:cxn ang="0">
                <a:pos x="596" y="1995"/>
              </a:cxn>
              <a:cxn ang="0">
                <a:pos x="1322" y="2041"/>
              </a:cxn>
              <a:cxn ang="0">
                <a:pos x="1912" y="2358"/>
              </a:cxn>
              <a:cxn ang="0">
                <a:pos x="2501" y="2041"/>
              </a:cxn>
              <a:cxn ang="0">
                <a:pos x="3272" y="1995"/>
              </a:cxn>
              <a:cxn ang="0">
                <a:pos x="3363" y="1542"/>
              </a:cxn>
              <a:cxn ang="0">
                <a:pos x="3817" y="1179"/>
              </a:cxn>
              <a:cxn ang="0">
                <a:pos x="3363" y="816"/>
              </a:cxn>
              <a:cxn ang="0">
                <a:pos x="3272" y="317"/>
              </a:cxn>
              <a:cxn ang="0">
                <a:pos x="2501" y="317"/>
              </a:cxn>
              <a:cxn ang="0">
                <a:pos x="1912" y="0"/>
              </a:cxn>
              <a:cxn ang="0">
                <a:pos x="1367" y="272"/>
              </a:cxn>
              <a:cxn ang="0">
                <a:pos x="596" y="317"/>
              </a:cxn>
              <a:cxn ang="0">
                <a:pos x="460" y="816"/>
              </a:cxn>
              <a:cxn ang="0">
                <a:pos x="7" y="1179"/>
              </a:cxn>
              <a:cxn ang="0">
                <a:pos x="506" y="1542"/>
              </a:cxn>
              <a:cxn ang="0">
                <a:pos x="596" y="1995"/>
              </a:cxn>
            </a:cxnLst>
            <a:rect l="0" t="0" r="r" b="b"/>
            <a:pathLst>
              <a:path w="3821" h="2365">
                <a:moveTo>
                  <a:pt x="596" y="1995"/>
                </a:moveTo>
                <a:cubicBezTo>
                  <a:pt x="850" y="2200"/>
                  <a:pt x="1261" y="2034"/>
                  <a:pt x="1322" y="2041"/>
                </a:cubicBezTo>
                <a:cubicBezTo>
                  <a:pt x="1363" y="2046"/>
                  <a:pt x="1426" y="2331"/>
                  <a:pt x="1912" y="2358"/>
                </a:cubicBezTo>
                <a:cubicBezTo>
                  <a:pt x="2379" y="2365"/>
                  <a:pt x="2441" y="2068"/>
                  <a:pt x="2501" y="2041"/>
                </a:cubicBezTo>
                <a:cubicBezTo>
                  <a:pt x="2515" y="2000"/>
                  <a:pt x="2915" y="2308"/>
                  <a:pt x="3272" y="1995"/>
                </a:cubicBezTo>
                <a:cubicBezTo>
                  <a:pt x="3479" y="1777"/>
                  <a:pt x="3354" y="1566"/>
                  <a:pt x="3363" y="1542"/>
                </a:cubicBezTo>
                <a:cubicBezTo>
                  <a:pt x="3382" y="1509"/>
                  <a:pt x="3821" y="1487"/>
                  <a:pt x="3817" y="1179"/>
                </a:cubicBezTo>
                <a:cubicBezTo>
                  <a:pt x="3816" y="871"/>
                  <a:pt x="3394" y="837"/>
                  <a:pt x="3363" y="816"/>
                </a:cubicBezTo>
                <a:cubicBezTo>
                  <a:pt x="3337" y="762"/>
                  <a:pt x="3531" y="529"/>
                  <a:pt x="3272" y="317"/>
                </a:cubicBezTo>
                <a:cubicBezTo>
                  <a:pt x="2852" y="78"/>
                  <a:pt x="2544" y="329"/>
                  <a:pt x="2501" y="317"/>
                </a:cubicBezTo>
                <a:cubicBezTo>
                  <a:pt x="2458" y="283"/>
                  <a:pt x="2361" y="4"/>
                  <a:pt x="1912" y="0"/>
                </a:cubicBezTo>
                <a:cubicBezTo>
                  <a:pt x="1460" y="10"/>
                  <a:pt x="1426" y="243"/>
                  <a:pt x="1367" y="272"/>
                </a:cubicBezTo>
                <a:cubicBezTo>
                  <a:pt x="1306" y="261"/>
                  <a:pt x="856" y="78"/>
                  <a:pt x="596" y="317"/>
                </a:cubicBezTo>
                <a:cubicBezTo>
                  <a:pt x="354" y="500"/>
                  <a:pt x="491" y="779"/>
                  <a:pt x="460" y="816"/>
                </a:cubicBezTo>
                <a:cubicBezTo>
                  <a:pt x="451" y="848"/>
                  <a:pt x="35" y="831"/>
                  <a:pt x="7" y="1179"/>
                </a:cubicBezTo>
                <a:cubicBezTo>
                  <a:pt x="0" y="1532"/>
                  <a:pt x="474" y="1487"/>
                  <a:pt x="506" y="1542"/>
                </a:cubicBezTo>
                <a:cubicBezTo>
                  <a:pt x="525" y="1566"/>
                  <a:pt x="365" y="1777"/>
                  <a:pt x="596" y="1995"/>
                </a:cubicBezTo>
                <a:close/>
              </a:path>
            </a:pathLst>
          </a:custGeom>
          <a:solidFill>
            <a:srgbClr val="C0C0C0"/>
          </a:solidFill>
          <a:ln w="12700">
            <a:solidFill>
              <a:schemeClr val="tx1"/>
            </a:solidFill>
            <a:round/>
            <a:headEnd/>
            <a:tailEnd/>
          </a:ln>
          <a:effectLst/>
        </p:spPr>
        <p:txBody>
          <a:bodyPr wrap="none" lIns="60872" tIns="30436" rIns="60872" bIns="30436" anchor="ctr"/>
          <a:lstStyle/>
          <a:p>
            <a:pPr algn="ctr"/>
            <a:r>
              <a:rPr lang="en-US" altLang="ja-JP" dirty="0">
                <a:latin typeface="Meiryo UI" panose="020B0604030504040204" pitchFamily="50" charset="-128"/>
                <a:ea typeface="Meiryo UI" panose="020B0604030504040204" pitchFamily="50" charset="-128"/>
              </a:rPr>
              <a:t>Internet</a:t>
            </a:r>
            <a:endParaRPr lang="ja-JP" altLang="en-US" dirty="0">
              <a:latin typeface="Meiryo UI" panose="020B0604030504040204" pitchFamily="50" charset="-128"/>
              <a:ea typeface="Meiryo UI" panose="020B0604030504040204" pitchFamily="50" charset="-128"/>
            </a:endParaRPr>
          </a:p>
        </p:txBody>
      </p:sp>
      <p:sp>
        <p:nvSpPr>
          <p:cNvPr id="53" name="正方形/長方形 52"/>
          <p:cNvSpPr/>
          <p:nvPr/>
        </p:nvSpPr>
        <p:spPr>
          <a:xfrm>
            <a:off x="9803920" y="1919121"/>
            <a:ext cx="2060795" cy="32126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サーバを大量作成し</a:t>
            </a:r>
            <a:endParaRPr kumimoji="1" lang="en-US" altLang="ja-JP"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高額請求</a:t>
            </a:r>
          </a:p>
        </p:txBody>
      </p:sp>
      <p:pic>
        <p:nvPicPr>
          <p:cNvPr id="54" name="図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0025" y="1487820"/>
            <a:ext cx="850865" cy="850865"/>
          </a:xfrm>
          <a:prstGeom prst="rect">
            <a:avLst/>
          </a:prstGeom>
        </p:spPr>
      </p:pic>
      <p:pic>
        <p:nvPicPr>
          <p:cNvPr id="55"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1542" y="2795424"/>
            <a:ext cx="887157" cy="920013"/>
          </a:xfrm>
          <a:prstGeom prst="rect">
            <a:avLst/>
          </a:prstGeom>
        </p:spPr>
      </p:pic>
      <p:sp>
        <p:nvSpPr>
          <p:cNvPr id="56" name="正方形/長方形 55"/>
          <p:cNvSpPr/>
          <p:nvPr/>
        </p:nvSpPr>
        <p:spPr>
          <a:xfrm>
            <a:off x="9681835" y="2318461"/>
            <a:ext cx="2060795" cy="32126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誰でもアクセス</a:t>
            </a:r>
            <a:endParaRPr kumimoji="1" lang="en-US" altLang="ja-JP"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可能に！</a:t>
            </a:r>
          </a:p>
        </p:txBody>
      </p:sp>
      <p:cxnSp>
        <p:nvCxnSpPr>
          <p:cNvPr id="58" name="直線矢印コネクタ 57"/>
          <p:cNvCxnSpPr/>
          <p:nvPr/>
        </p:nvCxnSpPr>
        <p:spPr>
          <a:xfrm flipV="1">
            <a:off x="9047788" y="3789039"/>
            <a:ext cx="0" cy="1865946"/>
          </a:xfrm>
          <a:prstGeom prst="straightConnector1">
            <a:avLst/>
          </a:prstGeom>
          <a:ln w="25400">
            <a:solidFill>
              <a:schemeClr val="accent4"/>
            </a:solidFill>
            <a:prstDash val="solid"/>
            <a:headEnd w="lg" len="lg"/>
            <a:tailEnd type="triangle" w="lg" len="lg"/>
          </a:ln>
        </p:spPr>
        <p:style>
          <a:lnRef idx="2">
            <a:schemeClr val="accent2"/>
          </a:lnRef>
          <a:fillRef idx="0">
            <a:schemeClr val="accent2"/>
          </a:fillRef>
          <a:effectRef idx="1">
            <a:schemeClr val="accent2"/>
          </a:effectRef>
          <a:fontRef idx="minor">
            <a:schemeClr val="tx1"/>
          </a:fontRef>
        </p:style>
      </p:cxnSp>
      <p:sp>
        <p:nvSpPr>
          <p:cNvPr id="62" name="四角形吹き出し 61"/>
          <p:cNvSpPr/>
          <p:nvPr/>
        </p:nvSpPr>
        <p:spPr>
          <a:xfrm>
            <a:off x="6593330" y="4308006"/>
            <a:ext cx="2150519" cy="752761"/>
          </a:xfrm>
          <a:prstGeom prst="wedgeRectCallout">
            <a:avLst>
              <a:gd name="adj1" fmla="val 55984"/>
              <a:gd name="adj2" fmla="val 18278"/>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solidFill>
                  <a:schemeClr val="accent3">
                    <a:lumMod val="50000"/>
                  </a:schemeClr>
                </a:solidFill>
                <a:latin typeface="Meiryo UI" panose="020B0604030504040204" pitchFamily="50" charset="-128"/>
                <a:ea typeface="Meiryo UI" panose="020B0604030504040204" pitchFamily="50" charset="-128"/>
              </a:rPr>
              <a:t>④</a:t>
            </a:r>
            <a:r>
              <a:rPr lang="ja-JP" altLang="en-US" sz="1600" b="1" dirty="0" smtClean="0">
                <a:solidFill>
                  <a:schemeClr val="accent3">
                    <a:lumMod val="50000"/>
                  </a:schemeClr>
                </a:solidFill>
                <a:latin typeface="Meiryo UI" panose="020B0604030504040204" pitchFamily="50" charset="-128"/>
                <a:ea typeface="Meiryo UI" panose="020B0604030504040204" pitchFamily="50" charset="-128"/>
              </a:rPr>
              <a:t>違反した許可設定を</a:t>
            </a:r>
            <a:endParaRPr lang="en-US" altLang="ja-JP" sz="1600" b="1" dirty="0" smtClean="0">
              <a:solidFill>
                <a:schemeClr val="accent3">
                  <a:lumMod val="50000"/>
                </a:schemeClr>
              </a:solidFill>
              <a:latin typeface="Meiryo UI" panose="020B0604030504040204" pitchFamily="50" charset="-128"/>
              <a:ea typeface="Meiryo UI" panose="020B0604030504040204" pitchFamily="50" charset="-128"/>
            </a:endParaRPr>
          </a:p>
          <a:p>
            <a:pPr algn="ctr"/>
            <a:r>
              <a:rPr kumimoji="1" lang="ja-JP" altLang="en-US" sz="1600" b="1" dirty="0" smtClean="0">
                <a:solidFill>
                  <a:schemeClr val="accent3">
                    <a:lumMod val="50000"/>
                  </a:schemeClr>
                </a:solidFill>
                <a:latin typeface="Meiryo UI" panose="020B0604030504040204" pitchFamily="50" charset="-128"/>
                <a:ea typeface="Meiryo UI" panose="020B0604030504040204" pitchFamily="50" charset="-128"/>
              </a:rPr>
              <a:t>自動</a:t>
            </a:r>
            <a:r>
              <a:rPr kumimoji="1" lang="ja-JP" altLang="en-US" sz="1600" b="1" dirty="0">
                <a:solidFill>
                  <a:schemeClr val="accent3">
                    <a:lumMod val="50000"/>
                  </a:schemeClr>
                </a:solidFill>
                <a:latin typeface="Meiryo UI" panose="020B0604030504040204" pitchFamily="50" charset="-128"/>
                <a:ea typeface="Meiryo UI" panose="020B0604030504040204" pitchFamily="50" charset="-128"/>
              </a:rPr>
              <a:t>修復</a:t>
            </a:r>
            <a:endParaRPr kumimoji="1" lang="en-US" altLang="ja-JP" sz="1600" b="1" dirty="0" smtClean="0">
              <a:solidFill>
                <a:schemeClr val="accent3">
                  <a:lumMod val="50000"/>
                </a:schemeClr>
              </a:solidFill>
              <a:latin typeface="Meiryo UI" panose="020B0604030504040204" pitchFamily="50" charset="-128"/>
              <a:ea typeface="Meiryo UI" panose="020B0604030504040204" pitchFamily="50" charset="-128"/>
            </a:endParaRPr>
          </a:p>
        </p:txBody>
      </p:sp>
      <p:sp>
        <p:nvSpPr>
          <p:cNvPr id="63" name="禁止 62"/>
          <p:cNvSpPr/>
          <p:nvPr/>
        </p:nvSpPr>
        <p:spPr>
          <a:xfrm>
            <a:off x="9781615" y="2854560"/>
            <a:ext cx="781387" cy="809549"/>
          </a:xfrm>
          <a:prstGeom prst="noSmoking">
            <a:avLst>
              <a:gd name="adj" fmla="val 13165"/>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4" name="ドーナツ 63"/>
          <p:cNvSpPr/>
          <p:nvPr/>
        </p:nvSpPr>
        <p:spPr>
          <a:xfrm>
            <a:off x="4226921" y="3104920"/>
            <a:ext cx="392944" cy="377940"/>
          </a:xfrm>
          <a:prstGeom prst="donut">
            <a:avLst>
              <a:gd name="adj" fmla="val 11865"/>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pic>
        <p:nvPicPr>
          <p:cNvPr id="14" name="図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47747" y="2865232"/>
            <a:ext cx="824295" cy="824295"/>
          </a:xfrm>
          <a:prstGeom prst="rect">
            <a:avLst/>
          </a:prstGeom>
        </p:spPr>
      </p:pic>
      <p:sp>
        <p:nvSpPr>
          <p:cNvPr id="65" name="円形吹き出し 64"/>
          <p:cNvSpPr/>
          <p:nvPr/>
        </p:nvSpPr>
        <p:spPr>
          <a:xfrm>
            <a:off x="9156027" y="1686993"/>
            <a:ext cx="2966517" cy="908324"/>
          </a:xfrm>
          <a:prstGeom prst="wedgeEllipseCallout">
            <a:avLst>
              <a:gd name="adj1" fmla="val -18631"/>
              <a:gd name="adj2" fmla="val 75547"/>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solidFill>
                  <a:schemeClr val="accent5">
                    <a:lumMod val="50000"/>
                  </a:schemeClr>
                </a:solidFill>
                <a:latin typeface="Meiryo UI" panose="020B0604030504040204" pitchFamily="50" charset="-128"/>
                <a:ea typeface="Meiryo UI" panose="020B0604030504040204" pitchFamily="50" charset="-128"/>
              </a:rPr>
              <a:t>⑥</a:t>
            </a:r>
            <a:r>
              <a:rPr lang="ja-JP" altLang="en-US" b="1" dirty="0" smtClean="0">
                <a:solidFill>
                  <a:schemeClr val="accent5">
                    <a:lumMod val="50000"/>
                  </a:schemeClr>
                </a:solidFill>
                <a:latin typeface="Meiryo UI" panose="020B0604030504040204" pitchFamily="50" charset="-128"/>
                <a:ea typeface="Meiryo UI" panose="020B0604030504040204" pitchFamily="50" charset="-128"/>
              </a:rPr>
              <a:t>インターネットからのアクセスを遮断！</a:t>
            </a:r>
            <a:endParaRPr kumimoji="1" lang="ja-JP" altLang="en-US" b="1" dirty="0">
              <a:solidFill>
                <a:schemeClr val="accent5">
                  <a:lumMod val="50000"/>
                </a:schemeClr>
              </a:solidFill>
              <a:latin typeface="Meiryo UI" panose="020B0604030504040204" pitchFamily="50" charset="-128"/>
              <a:ea typeface="Meiryo UI" panose="020B0604030504040204" pitchFamily="50" charset="-128"/>
            </a:endParaRPr>
          </a:p>
        </p:txBody>
      </p:sp>
      <p:sp>
        <p:nvSpPr>
          <p:cNvPr id="66" name="四角形吹き出し 65"/>
          <p:cNvSpPr/>
          <p:nvPr/>
        </p:nvSpPr>
        <p:spPr>
          <a:xfrm>
            <a:off x="435129" y="1765326"/>
            <a:ext cx="1778191" cy="752761"/>
          </a:xfrm>
          <a:prstGeom prst="wedgeRectCallout">
            <a:avLst>
              <a:gd name="adj1" fmla="val 25164"/>
              <a:gd name="adj2" fmla="val 115223"/>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solidFill>
                  <a:schemeClr val="accent4">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b="1" dirty="0" smtClean="0">
                <a:solidFill>
                  <a:schemeClr val="accent4">
                    <a:lumMod val="50000"/>
                  </a:schemeClr>
                </a:solidFill>
                <a:latin typeface="Meiryo UI" panose="020B0604030504040204" pitchFamily="50" charset="-128"/>
                <a:ea typeface="Meiryo UI" panose="020B0604030504040204" pitchFamily="50" charset="-128"/>
                <a:cs typeface="Meiryo UI" panose="020B0604030504040204" pitchFamily="50" charset="-128"/>
              </a:rPr>
              <a:t>うっかりパブリックアクセスを</a:t>
            </a:r>
            <a:r>
              <a:rPr lang="ja-JP" altLang="en-US" sz="1600" b="1" dirty="0">
                <a:solidFill>
                  <a:schemeClr val="accent4">
                    <a:lumMod val="50000"/>
                  </a:schemeClr>
                </a:solidFill>
                <a:latin typeface="Meiryo UI" panose="020B0604030504040204" pitchFamily="50" charset="-128"/>
                <a:ea typeface="Meiryo UI" panose="020B0604030504040204" pitchFamily="50" charset="-128"/>
                <a:cs typeface="Meiryo UI" panose="020B0604030504040204" pitchFamily="50" charset="-128"/>
              </a:rPr>
              <a:t>許可</a:t>
            </a:r>
            <a:endParaRPr lang="en-US" altLang="ja-JP" sz="1600" b="1" dirty="0">
              <a:solidFill>
                <a:schemeClr val="accent4">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6" name="直線矢印コネクタ 45"/>
          <p:cNvCxnSpPr/>
          <p:nvPr/>
        </p:nvCxnSpPr>
        <p:spPr>
          <a:xfrm flipV="1">
            <a:off x="9346209" y="4866968"/>
            <a:ext cx="1758407" cy="755931"/>
          </a:xfrm>
          <a:prstGeom prst="straightConnector1">
            <a:avLst/>
          </a:prstGeom>
          <a:ln w="25400">
            <a:solidFill>
              <a:schemeClr val="accent4"/>
            </a:solidFill>
            <a:prstDash val="solid"/>
            <a:headEnd w="lg" len="lg"/>
            <a:tailEnd type="triangle" w="lg" len="lg"/>
          </a:ln>
        </p:spPr>
        <p:style>
          <a:lnRef idx="2">
            <a:schemeClr val="accent2"/>
          </a:lnRef>
          <a:fillRef idx="0">
            <a:schemeClr val="accent2"/>
          </a:fillRef>
          <a:effectRef idx="1">
            <a:schemeClr val="accent2"/>
          </a:effectRef>
          <a:fontRef idx="minor">
            <a:schemeClr val="tx1"/>
          </a:fontRef>
        </p:style>
      </p:cxnSp>
      <p:pic>
        <p:nvPicPr>
          <p:cNvPr id="9" name="図 8"/>
          <p:cNvPicPr>
            <a:picLocks noChangeAspect="1"/>
          </p:cNvPicPr>
          <p:nvPr/>
        </p:nvPicPr>
        <p:blipFill rotWithShape="1">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l="9785" t="24011" r="10073" b="27356"/>
          <a:stretch/>
        </p:blipFill>
        <p:spPr>
          <a:xfrm flipH="1">
            <a:off x="11024251" y="4408138"/>
            <a:ext cx="1095902" cy="708365"/>
          </a:xfrm>
          <a:prstGeom prst="rect">
            <a:avLst/>
          </a:prstGeom>
        </p:spPr>
      </p:pic>
      <p:sp>
        <p:nvSpPr>
          <p:cNvPr id="57" name="四角形吹き出し 56"/>
          <p:cNvSpPr/>
          <p:nvPr/>
        </p:nvSpPr>
        <p:spPr>
          <a:xfrm>
            <a:off x="9148868" y="4292347"/>
            <a:ext cx="1724889" cy="752761"/>
          </a:xfrm>
          <a:prstGeom prst="wedgeRectCallout">
            <a:avLst>
              <a:gd name="adj1" fmla="val 55984"/>
              <a:gd name="adj2" fmla="val 18278"/>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solidFill>
                  <a:schemeClr val="accent3">
                    <a:lumMod val="50000"/>
                  </a:schemeClr>
                </a:solidFill>
                <a:latin typeface="Meiryo UI" panose="020B0604030504040204" pitchFamily="50" charset="-128"/>
                <a:ea typeface="Meiryo UI" panose="020B0604030504040204" pitchFamily="50" charset="-128"/>
              </a:rPr>
              <a:t>⑤</a:t>
            </a:r>
            <a:r>
              <a:rPr lang="ja-JP" altLang="en-US" sz="1600" b="1" dirty="0" smtClean="0">
                <a:solidFill>
                  <a:schemeClr val="accent3">
                    <a:lumMod val="50000"/>
                  </a:schemeClr>
                </a:solidFill>
                <a:latin typeface="Meiryo UI" panose="020B0604030504040204" pitchFamily="50" charset="-128"/>
                <a:ea typeface="Meiryo UI" panose="020B0604030504040204" pitchFamily="50" charset="-128"/>
              </a:rPr>
              <a:t>検知～修復の経緯をメール連絡</a:t>
            </a:r>
            <a:endParaRPr kumimoji="1" lang="en-US" altLang="ja-JP" sz="1600" b="1" dirty="0" smtClean="0">
              <a:solidFill>
                <a:schemeClr val="accent3">
                  <a:lumMod val="5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11718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a:latin typeface="Meiryo UI" panose="020B0604030504040204" pitchFamily="50" charset="-128"/>
                <a:ea typeface="Meiryo UI" panose="020B0604030504040204" pitchFamily="50" charset="-128"/>
              </a:rPr>
              <a:t>１</a:t>
            </a:r>
            <a:r>
              <a:rPr lang="ja-JP" altLang="en-US" sz="4000" b="1" dirty="0" smtClean="0">
                <a:latin typeface="Meiryo UI" panose="020B0604030504040204" pitchFamily="50" charset="-128"/>
                <a:ea typeface="Meiryo UI" panose="020B0604030504040204" pitchFamily="50" charset="-128"/>
              </a:rPr>
              <a:t>．</a:t>
            </a:r>
            <a:r>
              <a:rPr lang="en-US" altLang="ja-JP" sz="4000" b="1" dirty="0" smtClean="0">
                <a:latin typeface="Meiryo UI" panose="020B0604030504040204" pitchFamily="50" charset="-128"/>
                <a:ea typeface="Meiryo UI" panose="020B0604030504040204" pitchFamily="50" charset="-128"/>
              </a:rPr>
              <a:t>A-gate</a:t>
            </a:r>
            <a:r>
              <a:rPr lang="ja-JP" altLang="en-US" sz="4000" b="1" dirty="0" err="1" smtClean="0">
                <a:latin typeface="Meiryo UI" panose="020B0604030504040204" pitchFamily="50" charset="-128"/>
                <a:ea typeface="Meiryo UI" panose="020B0604030504040204" pitchFamily="50" charset="-128"/>
              </a:rPr>
              <a:t>が提</a:t>
            </a:r>
            <a:r>
              <a:rPr lang="ja-JP" altLang="en-US" sz="4000" b="1" dirty="0" smtClean="0">
                <a:latin typeface="Meiryo UI" panose="020B0604030504040204" pitchFamily="50" charset="-128"/>
                <a:ea typeface="Meiryo UI" panose="020B0604030504040204" pitchFamily="50" charset="-128"/>
              </a:rPr>
              <a:t>供する権限種別</a:t>
            </a:r>
            <a:endParaRPr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254250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a:t> </a:t>
            </a:r>
            <a:r>
              <a:rPr lang="en-US" altLang="ja-JP" dirty="0" smtClean="0"/>
              <a:t>A-gate</a:t>
            </a:r>
            <a:r>
              <a:rPr lang="ja-JP" altLang="en-US" dirty="0" smtClean="0"/>
              <a:t>の検知修復機能が</a:t>
            </a:r>
            <a:r>
              <a:rPr lang="ja-JP" altLang="en-US" dirty="0"/>
              <a:t>ない場合</a:t>
            </a:r>
          </a:p>
        </p:txBody>
      </p:sp>
      <p:sp>
        <p:nvSpPr>
          <p:cNvPr id="46" name="正方形/長方形 45"/>
          <p:cNvSpPr/>
          <p:nvPr/>
        </p:nvSpPr>
        <p:spPr>
          <a:xfrm>
            <a:off x="172188" y="818709"/>
            <a:ext cx="11844000" cy="1200329"/>
          </a:xfrm>
          <a:prstGeom prst="rect">
            <a:avLst/>
          </a:prstGeom>
          <a:solidFill>
            <a:schemeClr val="accent2">
              <a:lumMod val="20000"/>
              <a:lumOff val="80000"/>
            </a:schemeClr>
          </a:solidFill>
        </p:spPr>
        <p:txBody>
          <a:bodyPr wrap="square">
            <a:spAutoFit/>
          </a:bodyPr>
          <a:lstStyle/>
          <a:p>
            <a:pPr algn="ct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パブリッククラウドには</a:t>
            </a:r>
            <a:r>
              <a:rPr lang="ja-JP" altLang="en-US" sz="2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他アカウントとの共有機能</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や</a:t>
            </a:r>
            <a:r>
              <a:rPr lang="ja-JP" altLang="en-US" sz="2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パブリック公開機能</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が存在するケースが多い</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の検知修復機能無しでパブリッククラウドを利用する場合</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下記対応を人手で実施</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するか、</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と</a:t>
            </a:r>
            <a:r>
              <a:rPr lang="ja-JP" altLang="en-US" sz="2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同等の機能を構築・維持</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する必要がある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172188" y="2348880"/>
            <a:ext cx="3731992" cy="1051866"/>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24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①共有／公開機能の特定</a:t>
            </a:r>
          </a:p>
        </p:txBody>
      </p:sp>
      <p:sp>
        <p:nvSpPr>
          <p:cNvPr id="6" name="正方形/長方形 5"/>
          <p:cNvSpPr/>
          <p:nvPr/>
        </p:nvSpPr>
        <p:spPr>
          <a:xfrm>
            <a:off x="4086642" y="2348880"/>
            <a:ext cx="7929546" cy="1051866"/>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　パブリッククラウドの各サービス単位（</a:t>
            </a:r>
            <a:r>
              <a:rPr lang="en-US" altLang="ja-JP"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EC2/S3…</a:t>
            </a:r>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）で共有・公開機能の</a:t>
            </a:r>
            <a:endParaRPr lang="en-US" altLang="ja-JP"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設定可能箇所を特定</a:t>
            </a:r>
            <a:r>
              <a:rPr lang="ja-JP" altLang="en-US" sz="20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rPr>
              <a:t>し続ける。</a:t>
            </a:r>
            <a:endParaRPr lang="en-US" altLang="ja-JP" sz="20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rPr>
              <a:t>サービス自体の追加や機能追加に対応し続ける</a:t>
            </a:r>
            <a:endParaRPr lang="en-US" altLang="ja-JP" sz="16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a:xfrm>
            <a:off x="172188" y="3694795"/>
            <a:ext cx="3731992" cy="1051866"/>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24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②構成変更時のチェック</a:t>
            </a:r>
          </a:p>
        </p:txBody>
      </p:sp>
      <p:sp>
        <p:nvSpPr>
          <p:cNvPr id="8" name="正方形/長方形 7"/>
          <p:cNvSpPr/>
          <p:nvPr/>
        </p:nvSpPr>
        <p:spPr>
          <a:xfrm>
            <a:off x="4086642" y="3694795"/>
            <a:ext cx="7929546" cy="1051866"/>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rPr>
              <a:t>作業ミスへの対応</a:t>
            </a:r>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として構成変更後に①でチェックした共有・公開設定が</a:t>
            </a:r>
            <a:endParaRPr lang="en-US" altLang="ja-JP"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きちんと閉じられているかチェックする。</a:t>
            </a:r>
          </a:p>
        </p:txBody>
      </p:sp>
      <p:sp>
        <p:nvSpPr>
          <p:cNvPr id="9" name="正方形/長方形 8"/>
          <p:cNvSpPr/>
          <p:nvPr/>
        </p:nvSpPr>
        <p:spPr>
          <a:xfrm>
            <a:off x="172188" y="5040710"/>
            <a:ext cx="3731992" cy="1051866"/>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24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③ユーザ利用時のチェック</a:t>
            </a:r>
          </a:p>
        </p:txBody>
      </p:sp>
      <p:sp>
        <p:nvSpPr>
          <p:cNvPr id="10" name="正方形/長方形 9"/>
          <p:cNvSpPr/>
          <p:nvPr/>
        </p:nvSpPr>
        <p:spPr>
          <a:xfrm>
            <a:off x="4086642" y="5040710"/>
            <a:ext cx="7929546" cy="1051866"/>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rPr>
              <a:t>内部の悪意への対応</a:t>
            </a:r>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として</a:t>
            </a:r>
            <a:r>
              <a:rPr lang="ja-JP" altLang="en-US" sz="20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クラウドユーザ利用後に①でチェック</a:t>
            </a:r>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した</a:t>
            </a:r>
            <a:endParaRPr lang="en-US" altLang="ja-JP"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共有</a:t>
            </a:r>
            <a:r>
              <a:rPr lang="ja-JP" altLang="en-US" sz="20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・公開設定</a:t>
            </a:r>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がきちんと</a:t>
            </a:r>
            <a:r>
              <a:rPr lang="ja-JP" altLang="en-US" sz="20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閉じられている</a:t>
            </a:r>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か、また</a:t>
            </a:r>
            <a:r>
              <a:rPr lang="ja-JP" altLang="en-US" sz="20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rPr>
              <a:t>開けられた形跡がないか</a:t>
            </a:r>
            <a:endParaRPr lang="en-US" altLang="ja-JP" sz="20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チェックする</a:t>
            </a:r>
            <a:r>
              <a:rPr lang="ja-JP" altLang="en-US" sz="20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rPr>
              <a:t>但し、</a:t>
            </a:r>
            <a:r>
              <a:rPr lang="en-US" altLang="ja-JP" sz="20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0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rPr>
              <a:t>相当の機能が無ければ漏洩後の発覚となる。</a:t>
            </a:r>
            <a:endParaRPr lang="ja-JP" altLang="en-US" sz="2000" b="1" dirty="0">
              <a:solidFill>
                <a:schemeClr val="accent3"/>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36312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smtClean="0">
                <a:latin typeface="Meiryo UI" panose="020B0604030504040204" pitchFamily="50" charset="-128"/>
                <a:ea typeface="Meiryo UI" panose="020B0604030504040204" pitchFamily="50" charset="-128"/>
              </a:rPr>
              <a:t>６．</a:t>
            </a:r>
            <a:r>
              <a:rPr lang="en-US" altLang="ja-JP" sz="4000" b="1" dirty="0" smtClean="0">
                <a:latin typeface="Meiryo UI" panose="020B0604030504040204" pitchFamily="50" charset="-128"/>
                <a:ea typeface="Meiryo UI" panose="020B0604030504040204" pitchFamily="50" charset="-128"/>
              </a:rPr>
              <a:t>A-gate</a:t>
            </a:r>
            <a:r>
              <a:rPr lang="ja-JP" altLang="en-US" sz="4000" b="1" dirty="0" smtClean="0">
                <a:latin typeface="Meiryo UI" panose="020B0604030504040204" pitchFamily="50" charset="-128"/>
                <a:ea typeface="Meiryo UI" panose="020B0604030504040204" pitchFamily="50" charset="-128"/>
              </a:rPr>
              <a:t>ポータルの使い方</a:t>
            </a:r>
            <a:r>
              <a:rPr lang="en-US" altLang="ja-JP" sz="4000" b="1" dirty="0" smtClean="0">
                <a:latin typeface="Meiryo UI" panose="020B0604030504040204" pitchFamily="50" charset="-128"/>
                <a:ea typeface="Meiryo UI" panose="020B0604030504040204" pitchFamily="50" charset="-128"/>
              </a:rPr>
              <a:t/>
            </a:r>
            <a:br>
              <a:rPr lang="en-US" altLang="ja-JP" sz="4000" b="1" dirty="0" smtClean="0">
                <a:latin typeface="Meiryo UI" panose="020B0604030504040204" pitchFamily="50" charset="-128"/>
                <a:ea typeface="Meiryo UI" panose="020B0604030504040204" pitchFamily="50" charset="-128"/>
              </a:rPr>
            </a:br>
            <a:r>
              <a:rPr lang="ja-JP" altLang="en-US" sz="2000" b="1" dirty="0" smtClean="0">
                <a:latin typeface="Meiryo UI" panose="020B0604030504040204" pitchFamily="50" charset="-128"/>
                <a:ea typeface="Meiryo UI" panose="020B0604030504040204" pitchFamily="50" charset="-128"/>
              </a:rPr>
              <a:t>別紙「</a:t>
            </a:r>
            <a:r>
              <a:rPr lang="en-US" altLang="ja-JP" sz="2000" b="1" dirty="0" smtClean="0">
                <a:latin typeface="Meiryo UI" panose="020B0604030504040204" pitchFamily="50" charset="-128"/>
                <a:ea typeface="Meiryo UI" panose="020B0604030504040204" pitchFamily="50" charset="-128"/>
              </a:rPr>
              <a:t>A-gate</a:t>
            </a:r>
            <a:r>
              <a:rPr lang="ja-JP" altLang="en-US" sz="2000" b="1" dirty="0" smtClean="0">
                <a:latin typeface="Meiryo UI" panose="020B0604030504040204" pitchFamily="50" charset="-128"/>
                <a:ea typeface="Meiryo UI" panose="020B0604030504040204" pitchFamily="50" charset="-128"/>
              </a:rPr>
              <a:t>の使い方</a:t>
            </a:r>
            <a:r>
              <a:rPr lang="en-US" altLang="ja-JP" sz="2000" b="1" dirty="0" smtClean="0">
                <a:latin typeface="Meiryo UI" panose="020B0604030504040204" pitchFamily="50" charset="-128"/>
                <a:ea typeface="Meiryo UI" panose="020B0604030504040204" pitchFamily="50" charset="-128"/>
              </a:rPr>
              <a:t>_</a:t>
            </a:r>
            <a:r>
              <a:rPr lang="ja-JP" altLang="en-US" sz="2000" b="1" dirty="0" smtClean="0">
                <a:latin typeface="Meiryo UI" panose="020B0604030504040204" pitchFamily="50" charset="-128"/>
                <a:ea typeface="Meiryo UI" panose="020B0604030504040204" pitchFamily="50" charset="-128"/>
              </a:rPr>
              <a:t>ポータル編を参照」</a:t>
            </a:r>
            <a:endParaRPr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3341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smtClean="0">
                <a:latin typeface="Meiryo UI" panose="020B0604030504040204" pitchFamily="50" charset="-128"/>
                <a:ea typeface="Meiryo UI" panose="020B0604030504040204" pitchFamily="50" charset="-128"/>
              </a:rPr>
              <a:t>７．</a:t>
            </a:r>
            <a:r>
              <a:rPr lang="ja-JP" altLang="en-US" sz="4000" b="1" dirty="0">
                <a:latin typeface="Meiryo UI" panose="020B0604030504040204" pitchFamily="50" charset="-128"/>
                <a:ea typeface="Meiryo UI" panose="020B0604030504040204" pitchFamily="50" charset="-128"/>
              </a:rPr>
              <a:t>利用料の確認とアラート設定</a:t>
            </a:r>
          </a:p>
        </p:txBody>
      </p:sp>
    </p:spTree>
    <p:extLst>
      <p:ext uri="{BB962C8B-B14F-4D97-AF65-F5344CB8AC3E}">
        <p14:creationId xmlns:p14="http://schemas.microsoft.com/office/powerpoint/2010/main" val="9498830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７</a:t>
            </a:r>
            <a:r>
              <a:rPr lang="ja-JP" altLang="en-US" dirty="0" smtClean="0"/>
              <a:t>．</a:t>
            </a:r>
            <a:r>
              <a:rPr lang="ja-JP" altLang="en-US" dirty="0"/>
              <a:t>利用料の確認とアラート設定</a:t>
            </a:r>
            <a:endParaRPr lang="en-US" altLang="ja-JP" dirty="0" smtClean="0"/>
          </a:p>
        </p:txBody>
      </p:sp>
      <p:sp>
        <p:nvSpPr>
          <p:cNvPr id="21" name="正方形/長方形 20"/>
          <p:cNvSpPr/>
          <p:nvPr/>
        </p:nvSpPr>
        <p:spPr>
          <a:xfrm>
            <a:off x="172188" y="963447"/>
            <a:ext cx="11844000" cy="1815882"/>
          </a:xfrm>
          <a:prstGeom prst="rect">
            <a:avLst/>
          </a:prstGeom>
          <a:solidFill>
            <a:schemeClr val="accent2">
              <a:lumMod val="20000"/>
              <a:lumOff val="80000"/>
            </a:schemeClr>
          </a:solidFill>
        </p:spPr>
        <p:txBody>
          <a:bodyPr wrap="square">
            <a:spAutoFit/>
          </a:bodyPr>
          <a:lstStyle/>
          <a:p>
            <a:pP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の利用料は</a:t>
            </a:r>
            <a:r>
              <a:rPr lang="en-US" altLang="ja-JP" sz="28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mobingiWeb</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というツールで確認する。</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ここで表示される利用料には、</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のサポート料（</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利用料の</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10%</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）と</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利用料（</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利用料に対する定率</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+1980</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円）は含まれない。</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純粋</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な</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利用料である。</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正方形/長方形 3"/>
          <p:cNvSpPr/>
          <p:nvPr/>
        </p:nvSpPr>
        <p:spPr>
          <a:xfrm>
            <a:off x="172188" y="2869733"/>
            <a:ext cx="11844000" cy="34163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①操作する場所</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mobingiWeb</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https://app.mobingi.com/wave/login</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②ログインするアカウント</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・アカウント払出し時に連携される。請求書統合している場合は、初期契約時に</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払出されたアカウントを利用する。</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③注意点</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・ツールの制約により、利用料は</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日前の情報まで確認できる。</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41989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７．利用料</a:t>
            </a:r>
            <a:r>
              <a:rPr lang="ja-JP" altLang="en-US" dirty="0"/>
              <a:t>の確認とアラート</a:t>
            </a:r>
            <a:r>
              <a:rPr lang="ja-JP" altLang="en-US" dirty="0" smtClean="0"/>
              <a:t>設定＠操作イメージ</a:t>
            </a:r>
            <a:endParaRPr lang="en-US" altLang="ja-JP" dirty="0"/>
          </a:p>
        </p:txBody>
      </p:sp>
      <p:sp>
        <p:nvSpPr>
          <p:cNvPr id="4" name="正方形/長方形 3"/>
          <p:cNvSpPr/>
          <p:nvPr/>
        </p:nvSpPr>
        <p:spPr>
          <a:xfrm>
            <a:off x="172188" y="718427"/>
            <a:ext cx="11844000" cy="15696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操作イメージ　利用料確認（</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2019</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7</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月時点）</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①</a:t>
            </a:r>
            <a:r>
              <a:rPr lang="en-US" altLang="ja-JP" sz="24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mobingiWeb</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にログインする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hlinkClick r:id="rId3"/>
              </a:rPr>
              <a:t>app.mobingi.com/wave/login</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rotWithShape="1">
          <a:blip r:embed="rId4"/>
          <a:srcRect l="23136" t="13082" r="25890" b="5735"/>
          <a:stretch/>
        </p:blipFill>
        <p:spPr>
          <a:xfrm>
            <a:off x="949793" y="2322514"/>
            <a:ext cx="4593757" cy="3860589"/>
          </a:xfrm>
          <a:prstGeom prst="rect">
            <a:avLst/>
          </a:prstGeom>
        </p:spPr>
      </p:pic>
      <p:sp>
        <p:nvSpPr>
          <p:cNvPr id="5" name="角丸四角形吹き出し 4"/>
          <p:cNvSpPr/>
          <p:nvPr/>
        </p:nvSpPr>
        <p:spPr>
          <a:xfrm>
            <a:off x="4708976" y="4400549"/>
            <a:ext cx="5101774" cy="766063"/>
          </a:xfrm>
          <a:prstGeom prst="wedgeRoundRectCallout">
            <a:avLst>
              <a:gd name="adj1" fmla="val -57639"/>
              <a:gd name="adj2" fmla="val 17734"/>
              <a:gd name="adj3" fmla="val 16667"/>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・ユーザ名は、</a:t>
            </a:r>
            <a:r>
              <a:rPr lang="en-US" altLang="ja-JP" b="1" dirty="0" smtClean="0">
                <a:latin typeface="Meiryo UI" panose="020B0604030504040204" pitchFamily="50" charset="-128"/>
                <a:ea typeface="Meiryo UI" panose="020B0604030504040204" pitchFamily="50" charset="-128"/>
                <a:cs typeface="Meiryo UI" panose="020B0604030504040204" pitchFamily="50" charset="-128"/>
              </a:rPr>
              <a:t>A-gate</a:t>
            </a: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から契約時に連携される</a:t>
            </a:r>
            <a:endParaRPr lang="en-US" altLang="ja-JP" b="1"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840651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７．利用料</a:t>
            </a:r>
            <a:r>
              <a:rPr lang="ja-JP" altLang="en-US" dirty="0"/>
              <a:t>の確認とアラート設定＠操作イメージ</a:t>
            </a:r>
            <a:endParaRPr lang="en-US" altLang="ja-JP" dirty="0"/>
          </a:p>
        </p:txBody>
      </p:sp>
      <p:sp>
        <p:nvSpPr>
          <p:cNvPr id="4" name="正方形/長方形 3"/>
          <p:cNvSpPr/>
          <p:nvPr/>
        </p:nvSpPr>
        <p:spPr>
          <a:xfrm>
            <a:off x="172188" y="718427"/>
            <a:ext cx="11844000" cy="46166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②ログイン直後は請求統合されている全アカウントのサマリ情報が表示される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rotWithShape="1">
          <a:blip r:embed="rId3"/>
          <a:srcRect r="2344" b="17928"/>
          <a:stretch/>
        </p:blipFill>
        <p:spPr>
          <a:xfrm>
            <a:off x="876300" y="1633619"/>
            <a:ext cx="9525906" cy="4224500"/>
          </a:xfrm>
          <a:prstGeom prst="rect">
            <a:avLst/>
          </a:prstGeom>
        </p:spPr>
      </p:pic>
    </p:spTree>
    <p:extLst>
      <p:ext uri="{BB962C8B-B14F-4D97-AF65-F5344CB8AC3E}">
        <p14:creationId xmlns:p14="http://schemas.microsoft.com/office/powerpoint/2010/main" val="10042139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７．利用料</a:t>
            </a:r>
            <a:r>
              <a:rPr lang="ja-JP" altLang="en-US" dirty="0"/>
              <a:t>の確認とアラート設定＠操作イメージ</a:t>
            </a:r>
            <a:endParaRPr lang="en-US" altLang="ja-JP" dirty="0"/>
          </a:p>
        </p:txBody>
      </p:sp>
      <p:sp>
        <p:nvSpPr>
          <p:cNvPr id="4" name="正方形/長方形 3"/>
          <p:cNvSpPr/>
          <p:nvPr/>
        </p:nvSpPr>
        <p:spPr>
          <a:xfrm>
            <a:off x="172188" y="718427"/>
            <a:ext cx="11844000" cy="46166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③レンジをマンスリーに変更することで月額利用料が確認可能</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p:cNvPicPr>
            <a:picLocks noChangeAspect="1"/>
          </p:cNvPicPr>
          <p:nvPr/>
        </p:nvPicPr>
        <p:blipFill>
          <a:blip r:embed="rId3"/>
          <a:stretch>
            <a:fillRect/>
          </a:stretch>
        </p:blipFill>
        <p:spPr>
          <a:xfrm>
            <a:off x="971551" y="1431445"/>
            <a:ext cx="9754553" cy="5147310"/>
          </a:xfrm>
          <a:prstGeom prst="rect">
            <a:avLst/>
          </a:prstGeom>
        </p:spPr>
      </p:pic>
    </p:spTree>
    <p:extLst>
      <p:ext uri="{BB962C8B-B14F-4D97-AF65-F5344CB8AC3E}">
        <p14:creationId xmlns:p14="http://schemas.microsoft.com/office/powerpoint/2010/main" val="2417362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７．利用料</a:t>
            </a:r>
            <a:r>
              <a:rPr lang="ja-JP" altLang="en-US" dirty="0"/>
              <a:t>の確認とアラート設定＠操作イメージ</a:t>
            </a:r>
            <a:endParaRPr lang="en-US" altLang="ja-JP" dirty="0"/>
          </a:p>
        </p:txBody>
      </p:sp>
      <p:sp>
        <p:nvSpPr>
          <p:cNvPr id="4" name="正方形/長方形 3"/>
          <p:cNvSpPr/>
          <p:nvPr/>
        </p:nvSpPr>
        <p:spPr>
          <a:xfrm>
            <a:off x="172188" y="718427"/>
            <a:ext cx="11844000" cy="46166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④上部タブのレポートをクリックするとアカウント単位の利用料が確認可能</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stretch>
            <a:fillRect/>
          </a:stretch>
        </p:blipFill>
        <p:spPr>
          <a:xfrm>
            <a:off x="895351" y="1252619"/>
            <a:ext cx="9754553" cy="5147310"/>
          </a:xfrm>
          <a:prstGeom prst="rect">
            <a:avLst/>
          </a:prstGeom>
        </p:spPr>
      </p:pic>
    </p:spTree>
    <p:extLst>
      <p:ext uri="{BB962C8B-B14F-4D97-AF65-F5344CB8AC3E}">
        <p14:creationId xmlns:p14="http://schemas.microsoft.com/office/powerpoint/2010/main" val="27848192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７．利用料</a:t>
            </a:r>
            <a:r>
              <a:rPr lang="ja-JP" altLang="en-US" dirty="0"/>
              <a:t>の確認とアラート設定＠操作イメージ</a:t>
            </a:r>
            <a:endParaRPr lang="en-US" altLang="ja-JP" dirty="0"/>
          </a:p>
        </p:txBody>
      </p:sp>
      <p:sp>
        <p:nvSpPr>
          <p:cNvPr id="4" name="正方形/長方形 3"/>
          <p:cNvSpPr/>
          <p:nvPr/>
        </p:nvSpPr>
        <p:spPr>
          <a:xfrm>
            <a:off x="172188" y="718427"/>
            <a:ext cx="11844000" cy="46166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⑤上部タブのご利用明細をクリックすると、明細レポートが参照可能。</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rotWithShape="1">
          <a:blip r:embed="rId3"/>
          <a:srcRect b="80294"/>
          <a:stretch/>
        </p:blipFill>
        <p:spPr>
          <a:xfrm>
            <a:off x="318306" y="1283343"/>
            <a:ext cx="9754553" cy="1014331"/>
          </a:xfrm>
          <a:prstGeom prst="rect">
            <a:avLst/>
          </a:prstGeom>
        </p:spPr>
      </p:pic>
      <p:pic>
        <p:nvPicPr>
          <p:cNvPr id="6" name="図 5"/>
          <p:cNvPicPr>
            <a:picLocks noChangeAspect="1"/>
          </p:cNvPicPr>
          <p:nvPr/>
        </p:nvPicPr>
        <p:blipFill rotWithShape="1">
          <a:blip r:embed="rId4"/>
          <a:srcRect l="19345" t="13573" r="20171" b="22421"/>
          <a:stretch/>
        </p:blipFill>
        <p:spPr>
          <a:xfrm>
            <a:off x="2307118" y="3024412"/>
            <a:ext cx="6321368" cy="3529915"/>
          </a:xfrm>
          <a:prstGeom prst="rect">
            <a:avLst/>
          </a:prstGeom>
        </p:spPr>
      </p:pic>
      <p:sp>
        <p:nvSpPr>
          <p:cNvPr id="7" name="下矢印 6"/>
          <p:cNvSpPr/>
          <p:nvPr/>
        </p:nvSpPr>
        <p:spPr>
          <a:xfrm>
            <a:off x="4764418" y="2383318"/>
            <a:ext cx="1329770" cy="513699"/>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7655057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７．利用料</a:t>
            </a:r>
            <a:r>
              <a:rPr lang="ja-JP" altLang="en-US" dirty="0"/>
              <a:t>の確認とアラート</a:t>
            </a:r>
            <a:r>
              <a:rPr lang="ja-JP" altLang="en-US" dirty="0" smtClean="0"/>
              <a:t>設定＠操作イメージ</a:t>
            </a:r>
            <a:endParaRPr lang="en-US" altLang="ja-JP" dirty="0"/>
          </a:p>
        </p:txBody>
      </p:sp>
      <p:sp>
        <p:nvSpPr>
          <p:cNvPr id="4" name="正方形/長方形 3"/>
          <p:cNvSpPr/>
          <p:nvPr/>
        </p:nvSpPr>
        <p:spPr>
          <a:xfrm>
            <a:off x="172188" y="718427"/>
            <a:ext cx="11844000" cy="15696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操作イメージ　アラート設定（</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2019</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7</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月時点）</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①</a:t>
            </a:r>
            <a:r>
              <a:rPr lang="en-US" altLang="ja-JP" sz="24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mobingiWeb</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にログインする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hlinkClick r:id="rId3"/>
              </a:rPr>
              <a:t>app.mobingi.com/wave/login</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rotWithShape="1">
          <a:blip r:embed="rId4"/>
          <a:srcRect l="23136" t="13082" r="25890" b="5735"/>
          <a:stretch/>
        </p:blipFill>
        <p:spPr>
          <a:xfrm>
            <a:off x="949793" y="2322514"/>
            <a:ext cx="4593757" cy="3860589"/>
          </a:xfrm>
          <a:prstGeom prst="rect">
            <a:avLst/>
          </a:prstGeom>
        </p:spPr>
      </p:pic>
      <p:sp>
        <p:nvSpPr>
          <p:cNvPr id="5" name="角丸四角形吹き出し 4"/>
          <p:cNvSpPr/>
          <p:nvPr/>
        </p:nvSpPr>
        <p:spPr>
          <a:xfrm>
            <a:off x="4708976" y="4400549"/>
            <a:ext cx="5101774" cy="766063"/>
          </a:xfrm>
          <a:prstGeom prst="wedgeRoundRectCallout">
            <a:avLst>
              <a:gd name="adj1" fmla="val -57639"/>
              <a:gd name="adj2" fmla="val 17734"/>
              <a:gd name="adj3" fmla="val 16667"/>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・ユーザ名は、</a:t>
            </a:r>
            <a:r>
              <a:rPr lang="en-US" altLang="ja-JP" b="1" dirty="0" smtClean="0">
                <a:latin typeface="Meiryo UI" panose="020B0604030504040204" pitchFamily="50" charset="-128"/>
                <a:ea typeface="Meiryo UI" panose="020B0604030504040204" pitchFamily="50" charset="-128"/>
                <a:cs typeface="Meiryo UI" panose="020B0604030504040204" pitchFamily="50" charset="-128"/>
              </a:rPr>
              <a:t>A-gate</a:t>
            </a: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から契約時に連携される</a:t>
            </a:r>
            <a:endParaRPr lang="en-US" altLang="ja-JP" b="1"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50840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6365722" y="2770931"/>
            <a:ext cx="5650466" cy="353838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ja-JP" altLang="en-US" sz="2400">
              <a:solidFill>
                <a:srgbClr val="FFFFFF"/>
              </a:solidFill>
            </a:endParaRPr>
          </a:p>
        </p:txBody>
      </p:sp>
      <p:sp>
        <p:nvSpPr>
          <p:cNvPr id="2" name="テキスト プレースホルダー 1"/>
          <p:cNvSpPr>
            <a:spLocks noGrp="1"/>
          </p:cNvSpPr>
          <p:nvPr>
            <p:ph type="body" sz="quarter" idx="10"/>
          </p:nvPr>
        </p:nvSpPr>
        <p:spPr/>
        <p:txBody>
          <a:bodyPr>
            <a:normAutofit/>
          </a:bodyPr>
          <a:lstStyle/>
          <a:p>
            <a:r>
              <a:rPr lang="ja-JP" altLang="en-US" dirty="0" smtClean="0"/>
              <a:t> クラウド</a:t>
            </a:r>
            <a:r>
              <a:rPr lang="ja-JP" altLang="en-US" dirty="0"/>
              <a:t>におけるユーザ概念の理解</a:t>
            </a:r>
          </a:p>
        </p:txBody>
      </p:sp>
      <p:sp>
        <p:nvSpPr>
          <p:cNvPr id="51" name="正方形/長方形 50"/>
          <p:cNvSpPr/>
          <p:nvPr/>
        </p:nvSpPr>
        <p:spPr>
          <a:xfrm>
            <a:off x="157502" y="836712"/>
            <a:ext cx="11844000" cy="1384995"/>
          </a:xfrm>
          <a:prstGeom prst="rect">
            <a:avLst/>
          </a:prstGeom>
          <a:solidFill>
            <a:schemeClr val="bg1">
              <a:lumMod val="95000"/>
            </a:schemeClr>
          </a:solidFill>
        </p:spPr>
        <p:txBody>
          <a:bodyPr wrap="square">
            <a:spAutoFit/>
          </a:bodyPr>
          <a:lstStyle/>
          <a:p>
            <a:pPr algn="ctr" fontAlgn="base">
              <a:spcBef>
                <a:spcPct val="0"/>
              </a:spcBef>
              <a:spcAft>
                <a:spcPct val="0"/>
              </a:spcAft>
            </a:pPr>
            <a:r>
              <a:rPr lang="ja-JP" altLang="en-US" sz="2800" b="1"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パブリッククラウドはオンプレにはない</a:t>
            </a:r>
            <a:r>
              <a:rPr lang="ja-JP" altLang="en-US"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データセンタの管理ユーザ</a:t>
            </a:r>
            <a:r>
              <a:rPr lang="ja-JP" altLang="en-US" sz="2800" b="1"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の概念が登場。</a:t>
            </a:r>
            <a:endParaRPr lang="en-US" altLang="ja-JP" sz="2800" b="1"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新たな概念を理解し社内ルールに落とし込む</a:t>
            </a:r>
            <a:r>
              <a:rPr lang="ja-JP" altLang="en-US" sz="2800" b="1"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必要があ</a:t>
            </a:r>
            <a:r>
              <a:rPr lang="ja-JP" altLang="en-US" sz="2800" b="1" dirty="0">
                <a:solidFill>
                  <a:srgbClr val="404040"/>
                </a:solidFill>
                <a:latin typeface="Meiryo UI" panose="020B0604030504040204" pitchFamily="50" charset="-128"/>
                <a:ea typeface="Meiryo UI" panose="020B0604030504040204" pitchFamily="50" charset="-128"/>
                <a:cs typeface="Meiryo UI" panose="020B0604030504040204" pitchFamily="50" charset="-128"/>
              </a:rPr>
              <a:t>る</a:t>
            </a:r>
            <a:r>
              <a:rPr lang="ja-JP" altLang="en-US" sz="2800" b="1"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b="1"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800" b="1"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一度始めてしまうと後戻りが難しいため</a:t>
            </a:r>
            <a:r>
              <a:rPr lang="ja-JP" altLang="en-US"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最初が肝心</a:t>
            </a:r>
            <a:r>
              <a:rPr lang="ja-JP" altLang="en-US" sz="2800" b="1"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b="1"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8514" y="3212976"/>
            <a:ext cx="2324150" cy="1743112"/>
          </a:xfrm>
          <a:prstGeom prst="rect">
            <a:avLst/>
          </a:prstGeom>
        </p:spPr>
      </p:pic>
      <p:sp>
        <p:nvSpPr>
          <p:cNvPr id="14" name="正方形/長方形 13"/>
          <p:cNvSpPr/>
          <p:nvPr/>
        </p:nvSpPr>
        <p:spPr>
          <a:xfrm>
            <a:off x="157502" y="2762528"/>
            <a:ext cx="5650466" cy="354679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ja-JP" altLang="en-US" sz="2400">
              <a:solidFill>
                <a:srgbClr val="FFFFFF"/>
              </a:solidFill>
            </a:endParaRPr>
          </a:p>
        </p:txBody>
      </p:sp>
      <p:sp>
        <p:nvSpPr>
          <p:cNvPr id="15" name="正方形/長方形 14"/>
          <p:cNvSpPr/>
          <p:nvPr/>
        </p:nvSpPr>
        <p:spPr>
          <a:xfrm>
            <a:off x="172188" y="2348880"/>
            <a:ext cx="5633420" cy="413649"/>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4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オンプレ時代のデータセンタ</a:t>
            </a:r>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l="31487" r="32718"/>
          <a:stretch/>
        </p:blipFill>
        <p:spPr>
          <a:xfrm>
            <a:off x="263352" y="2883547"/>
            <a:ext cx="1800200" cy="2358252"/>
          </a:xfrm>
          <a:prstGeom prst="rect">
            <a:avLst/>
          </a:prstGeom>
        </p:spPr>
      </p:pic>
      <p:sp>
        <p:nvSpPr>
          <p:cNvPr id="18" name="正方形/長方形 17"/>
          <p:cNvSpPr/>
          <p:nvPr/>
        </p:nvSpPr>
        <p:spPr>
          <a:xfrm>
            <a:off x="6362984" y="2348880"/>
            <a:ext cx="5638518" cy="413649"/>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4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パブリッククラウド時代のデータセンタ</a:t>
            </a:r>
          </a:p>
        </p:txBody>
      </p:sp>
      <p:sp>
        <p:nvSpPr>
          <p:cNvPr id="21" name="正方形/長方形 20"/>
          <p:cNvSpPr/>
          <p:nvPr/>
        </p:nvSpPr>
        <p:spPr>
          <a:xfrm>
            <a:off x="648826" y="5432195"/>
            <a:ext cx="4583078" cy="733109"/>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4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「作業員（人）」が実施する</a:t>
            </a:r>
            <a:endParaRPr lang="en-US" altLang="ja-JP" sz="24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4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「物理的」な作業</a:t>
            </a:r>
          </a:p>
        </p:txBody>
      </p:sp>
      <p:sp>
        <p:nvSpPr>
          <p:cNvPr id="22" name="正方形/長方形 21"/>
          <p:cNvSpPr/>
          <p:nvPr/>
        </p:nvSpPr>
        <p:spPr>
          <a:xfrm>
            <a:off x="6960096" y="5432194"/>
            <a:ext cx="4518150" cy="733109"/>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4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「パブリッククラウドのユーザ」を</a:t>
            </a:r>
            <a:endParaRPr lang="en-US" altLang="ja-JP" sz="24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400"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使って実施する「論理的」な作業</a:t>
            </a:r>
          </a:p>
        </p:txBody>
      </p:sp>
      <p:sp>
        <p:nvSpPr>
          <p:cNvPr id="23" name="正方形/長方形 22"/>
          <p:cNvSpPr/>
          <p:nvPr/>
        </p:nvSpPr>
        <p:spPr>
          <a:xfrm>
            <a:off x="2279576" y="2924943"/>
            <a:ext cx="2955304" cy="468107"/>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fontAlgn="base">
              <a:spcBef>
                <a:spcPct val="0"/>
              </a:spcBef>
              <a:spcAft>
                <a:spcPct val="0"/>
              </a:spcAft>
            </a:pPr>
            <a:r>
              <a:rPr lang="ja-JP" altLang="en-US"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サーバの搬入・設置</a:t>
            </a:r>
            <a:endParaRPr lang="en-US" altLang="ja-JP"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2276600" y="3552736"/>
            <a:ext cx="2955304" cy="468107"/>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fontAlgn="base">
              <a:spcBef>
                <a:spcPct val="0"/>
              </a:spcBef>
              <a:spcAft>
                <a:spcPct val="0"/>
              </a:spcAft>
            </a:pPr>
            <a:r>
              <a:rPr lang="ja-JP" altLang="en-US"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サーバの起動・停止</a:t>
            </a:r>
            <a:endParaRPr lang="en-US" altLang="ja-JP"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2279576" y="4178569"/>
            <a:ext cx="2955304" cy="468107"/>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fontAlgn="base">
              <a:spcBef>
                <a:spcPct val="0"/>
              </a:spcBef>
              <a:spcAft>
                <a:spcPct val="0"/>
              </a:spcAft>
            </a:pPr>
            <a:r>
              <a:rPr lang="ja-JP" altLang="en-US"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サーバの撤去</a:t>
            </a:r>
            <a:endParaRPr lang="en-US" altLang="ja-JP"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p:cNvSpPr/>
          <p:nvPr/>
        </p:nvSpPr>
        <p:spPr>
          <a:xfrm>
            <a:off x="2279576" y="4773692"/>
            <a:ext cx="2955304" cy="468107"/>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fontAlgn="base">
              <a:spcBef>
                <a:spcPct val="0"/>
              </a:spcBef>
              <a:spcAft>
                <a:spcPct val="0"/>
              </a:spcAft>
            </a:pPr>
            <a:r>
              <a:rPr lang="ja-JP" altLang="en-US"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回線</a:t>
            </a:r>
            <a:r>
              <a:rPr lang="ja-JP" altLang="en-US"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の敷設</a:t>
            </a:r>
            <a:endParaRPr lang="en-US" altLang="ja-JP"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6963072" y="2924944"/>
            <a:ext cx="2955304" cy="468107"/>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fontAlgn="base">
              <a:spcBef>
                <a:spcPct val="0"/>
              </a:spcBef>
              <a:spcAft>
                <a:spcPct val="0"/>
              </a:spcAft>
            </a:pPr>
            <a:r>
              <a:rPr lang="ja-JP" altLang="en-US"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インスタンスの作成</a:t>
            </a:r>
            <a:endParaRPr lang="en-US" altLang="ja-JP"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p:cNvSpPr/>
          <p:nvPr/>
        </p:nvSpPr>
        <p:spPr>
          <a:xfrm>
            <a:off x="6960096" y="3552737"/>
            <a:ext cx="2955304" cy="468107"/>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fontAlgn="base">
              <a:spcBef>
                <a:spcPct val="0"/>
              </a:spcBef>
              <a:spcAft>
                <a:spcPct val="0"/>
              </a:spcAft>
            </a:pPr>
            <a:r>
              <a:rPr lang="ja-JP" altLang="en-US"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インスタンスの起動・停止</a:t>
            </a:r>
            <a:endParaRPr lang="en-US" altLang="ja-JP"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p:cNvSpPr/>
          <p:nvPr/>
        </p:nvSpPr>
        <p:spPr>
          <a:xfrm>
            <a:off x="6963072" y="4178570"/>
            <a:ext cx="2955304" cy="468107"/>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fontAlgn="base">
              <a:spcBef>
                <a:spcPct val="0"/>
              </a:spcBef>
              <a:spcAft>
                <a:spcPct val="0"/>
              </a:spcAft>
            </a:pPr>
            <a:r>
              <a:rPr lang="ja-JP" altLang="en-US"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インスタンスの削除</a:t>
            </a:r>
            <a:endParaRPr lang="en-US" altLang="ja-JP"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a:xfrm>
            <a:off x="6963072" y="4773693"/>
            <a:ext cx="2955304" cy="468107"/>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fontAlgn="base">
              <a:spcBef>
                <a:spcPct val="0"/>
              </a:spcBef>
              <a:spcAft>
                <a:spcPct val="0"/>
              </a:spcAft>
            </a:pPr>
            <a:r>
              <a:rPr lang="ja-JP" altLang="en-US" b="1" dirty="0" smtClean="0">
                <a:solidFill>
                  <a:srgbClr val="FFFFFF"/>
                </a:solidFill>
                <a:latin typeface="Meiryo UI" panose="020B0604030504040204" pitchFamily="50" charset="-128"/>
                <a:ea typeface="Meiryo UI" panose="020B0604030504040204" pitchFamily="50" charset="-128"/>
                <a:cs typeface="Meiryo UI" panose="020B0604030504040204" pitchFamily="50" charset="-128"/>
              </a:rPr>
              <a:t>仮想的なネットワークの設定</a:t>
            </a:r>
            <a:endParaRPr lang="en-US" altLang="ja-JP"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左右矢印 30"/>
          <p:cNvSpPr/>
          <p:nvPr/>
        </p:nvSpPr>
        <p:spPr>
          <a:xfrm>
            <a:off x="5375920" y="2852936"/>
            <a:ext cx="1440160" cy="574833"/>
          </a:xfrm>
          <a:prstGeom prst="leftRightArrow">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rgbClr val="FFFFFF"/>
              </a:solidFill>
            </a:endParaRPr>
          </a:p>
        </p:txBody>
      </p:sp>
      <p:sp>
        <p:nvSpPr>
          <p:cNvPr id="32" name="左右矢印 31"/>
          <p:cNvSpPr/>
          <p:nvPr/>
        </p:nvSpPr>
        <p:spPr>
          <a:xfrm>
            <a:off x="5375920" y="3485427"/>
            <a:ext cx="1440160" cy="574833"/>
          </a:xfrm>
          <a:prstGeom prst="leftRightArrow">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rgbClr val="FFFFFF"/>
              </a:solidFill>
            </a:endParaRPr>
          </a:p>
        </p:txBody>
      </p:sp>
      <p:sp>
        <p:nvSpPr>
          <p:cNvPr id="33" name="左右矢印 32"/>
          <p:cNvSpPr/>
          <p:nvPr/>
        </p:nvSpPr>
        <p:spPr>
          <a:xfrm>
            <a:off x="5394953" y="4125205"/>
            <a:ext cx="1440160" cy="574833"/>
          </a:xfrm>
          <a:prstGeom prst="leftRightArrow">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rgbClr val="FFFFFF"/>
              </a:solidFill>
            </a:endParaRPr>
          </a:p>
        </p:txBody>
      </p:sp>
      <p:sp>
        <p:nvSpPr>
          <p:cNvPr id="34" name="左右矢印 33"/>
          <p:cNvSpPr/>
          <p:nvPr/>
        </p:nvSpPr>
        <p:spPr>
          <a:xfrm>
            <a:off x="5394953" y="4725144"/>
            <a:ext cx="1440160" cy="574833"/>
          </a:xfrm>
          <a:prstGeom prst="leftRightArrow">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rgbClr val="FFFFFF"/>
              </a:solidFill>
            </a:endParaRPr>
          </a:p>
        </p:txBody>
      </p:sp>
      <p:sp>
        <p:nvSpPr>
          <p:cNvPr id="35" name="左右矢印 34"/>
          <p:cNvSpPr/>
          <p:nvPr/>
        </p:nvSpPr>
        <p:spPr>
          <a:xfrm>
            <a:off x="5375920" y="5523537"/>
            <a:ext cx="1440160" cy="574833"/>
          </a:xfrm>
          <a:prstGeom prst="leftRightArrow">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rgbClr val="FFFFFF"/>
              </a:solidFill>
            </a:endParaRPr>
          </a:p>
        </p:txBody>
      </p:sp>
    </p:spTree>
    <p:extLst>
      <p:ext uri="{BB962C8B-B14F-4D97-AF65-F5344CB8AC3E}">
        <p14:creationId xmlns:p14="http://schemas.microsoft.com/office/powerpoint/2010/main" val="965211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７．利用料</a:t>
            </a:r>
            <a:r>
              <a:rPr lang="ja-JP" altLang="en-US" dirty="0"/>
              <a:t>の確認とアラート設定＠操作イメージ</a:t>
            </a:r>
            <a:endParaRPr lang="en-US" altLang="ja-JP" dirty="0"/>
          </a:p>
        </p:txBody>
      </p:sp>
      <p:sp>
        <p:nvSpPr>
          <p:cNvPr id="4" name="正方形/長方形 3"/>
          <p:cNvSpPr/>
          <p:nvPr/>
        </p:nvSpPr>
        <p:spPr>
          <a:xfrm>
            <a:off x="172188" y="718427"/>
            <a:ext cx="11844000" cy="83099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②上部タブのレポートをクリック→対象のアカウントを選択→右上の</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Ξ</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をクリック</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→予算設定をクリック</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p:cNvPicPr>
            <a:picLocks noChangeAspect="1"/>
          </p:cNvPicPr>
          <p:nvPr/>
        </p:nvPicPr>
        <p:blipFill rotWithShape="1">
          <a:blip r:embed="rId3"/>
          <a:srcRect b="11542"/>
          <a:stretch/>
        </p:blipFill>
        <p:spPr>
          <a:xfrm>
            <a:off x="961294" y="1636547"/>
            <a:ext cx="9754553" cy="4553235"/>
          </a:xfrm>
          <a:prstGeom prst="rect">
            <a:avLst/>
          </a:prstGeom>
        </p:spPr>
      </p:pic>
    </p:spTree>
    <p:extLst>
      <p:ext uri="{BB962C8B-B14F-4D97-AF65-F5344CB8AC3E}">
        <p14:creationId xmlns:p14="http://schemas.microsoft.com/office/powerpoint/2010/main" val="10343630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７．利用料</a:t>
            </a:r>
            <a:r>
              <a:rPr lang="ja-JP" altLang="en-US" dirty="0"/>
              <a:t>の確認とアラート設定＠操作イメージ</a:t>
            </a:r>
            <a:endParaRPr lang="en-US" altLang="ja-JP" dirty="0"/>
          </a:p>
        </p:txBody>
      </p:sp>
      <p:sp>
        <p:nvSpPr>
          <p:cNvPr id="4" name="正方形/長方形 3"/>
          <p:cNvSpPr/>
          <p:nvPr/>
        </p:nvSpPr>
        <p:spPr>
          <a:xfrm>
            <a:off x="172188" y="718427"/>
            <a:ext cx="11844000" cy="12003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③アラートを送りたいアドレスと、</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日の予算、</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ヶ月にアラートしたい金額を設定する。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日前の情報なので気持ち少なめの金額を設定する。</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stretch>
            <a:fillRect/>
          </a:stretch>
        </p:blipFill>
        <p:spPr>
          <a:xfrm>
            <a:off x="1029344" y="1589657"/>
            <a:ext cx="9197150" cy="4853178"/>
          </a:xfrm>
          <a:prstGeom prst="rect">
            <a:avLst/>
          </a:prstGeom>
        </p:spPr>
      </p:pic>
    </p:spTree>
    <p:extLst>
      <p:ext uri="{BB962C8B-B14F-4D97-AF65-F5344CB8AC3E}">
        <p14:creationId xmlns:p14="http://schemas.microsoft.com/office/powerpoint/2010/main" val="2755033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smtClean="0">
                <a:latin typeface="Meiryo UI" panose="020B0604030504040204" pitchFamily="50" charset="-128"/>
                <a:ea typeface="Meiryo UI" panose="020B0604030504040204" pitchFamily="50" charset="-128"/>
              </a:rPr>
              <a:t>８．</a:t>
            </a:r>
            <a:r>
              <a:rPr lang="ja-JP" altLang="en-US" sz="4000" b="1" dirty="0" smtClean="0">
                <a:latin typeface="Meiryo UI" panose="020B0604030504040204" pitchFamily="50" charset="-128"/>
                <a:ea typeface="Meiryo UI" panose="020B0604030504040204" pitchFamily="50" charset="-128"/>
              </a:rPr>
              <a:t>その他</a:t>
            </a:r>
            <a:r>
              <a:rPr lang="en-US" altLang="ja-JP" sz="4000" b="1" dirty="0">
                <a:latin typeface="Meiryo UI" panose="020B0604030504040204" pitchFamily="50" charset="-128"/>
                <a:ea typeface="Meiryo UI" panose="020B0604030504040204" pitchFamily="50" charset="-128"/>
              </a:rPr>
              <a:t/>
            </a:r>
            <a:br>
              <a:rPr lang="en-US" altLang="ja-JP" sz="4000" b="1" dirty="0">
                <a:latin typeface="Meiryo UI" panose="020B0604030504040204" pitchFamily="50" charset="-128"/>
                <a:ea typeface="Meiryo UI" panose="020B0604030504040204" pitchFamily="50" charset="-128"/>
              </a:rPr>
            </a:br>
            <a:r>
              <a:rPr lang="ja-JP" altLang="en-US" sz="4000" b="1" dirty="0" smtClean="0">
                <a:latin typeface="Meiryo UI" panose="020B0604030504040204" pitchFamily="50" charset="-128"/>
                <a:ea typeface="Meiryo UI" panose="020B0604030504040204" pitchFamily="50" charset="-128"/>
              </a:rPr>
              <a:t>作業依頼及び問い合わせ</a:t>
            </a:r>
            <a:endParaRPr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955497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　８</a:t>
            </a:r>
            <a:r>
              <a:rPr lang="ja-JP" altLang="en-US" dirty="0" smtClean="0"/>
              <a:t>．作業依頼</a:t>
            </a:r>
            <a:endParaRPr lang="en-US" altLang="ja-JP" dirty="0"/>
          </a:p>
        </p:txBody>
      </p:sp>
      <p:sp>
        <p:nvSpPr>
          <p:cNvPr id="7" name="正方形/長方形 6"/>
          <p:cNvSpPr/>
          <p:nvPr/>
        </p:nvSpPr>
        <p:spPr>
          <a:xfrm>
            <a:off x="172188" y="963447"/>
            <a:ext cx="11844000" cy="523220"/>
          </a:xfrm>
          <a:prstGeom prst="rect">
            <a:avLst/>
          </a:prstGeom>
          <a:solidFill>
            <a:schemeClr val="accent2">
              <a:lumMod val="20000"/>
              <a:lumOff val="80000"/>
            </a:schemeClr>
          </a:solidFill>
        </p:spPr>
        <p:txBody>
          <a:bodyPr wrap="square">
            <a:spAutoFit/>
          </a:bodyPr>
          <a:lstStyle/>
          <a:p>
            <a:pP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のテナント向け作業は「金曜日〆」・「翌水曜日実施」</a:t>
            </a: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172188" y="1674812"/>
            <a:ext cx="11844000" cy="489364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①</a:t>
            </a:r>
            <a:r>
              <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への</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作業依頼</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・依頼に必要となる申込書は、</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ポータルサイトに掲載しております。</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903288" indent="-903288"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依頼したい内容の申込書が</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ポータルサイトに存在しない場合には、</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問い合わせ窓口までお問い合わせください。</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②依頼する先</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問い合わせ窓口のアドレス</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hlinkClick r:id="rId3"/>
              </a:rPr>
              <a:t>a-gate_support@am.nttdata.co.jp</a:t>
            </a:r>
            <a:endPar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③</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リードタイム</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・受付：金曜日</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・作業：翌水曜日</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作業依頼の混雑状況により完了連絡は、作業日の翌営業日となることがございます</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お盆・シルバーウイーク・年末年始などの作業受付については</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別途スケジュールを提示いたします。</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からのお知らせをご確認ください。</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889659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　８．</a:t>
            </a:r>
            <a:r>
              <a:rPr lang="en-US" altLang="ja-JP" dirty="0" smtClean="0"/>
              <a:t>A-gate</a:t>
            </a:r>
            <a:r>
              <a:rPr lang="ja-JP" altLang="en-US" dirty="0" smtClean="0"/>
              <a:t>のアカウント追加</a:t>
            </a:r>
            <a:endParaRPr lang="en-US" altLang="ja-JP" dirty="0"/>
          </a:p>
        </p:txBody>
      </p:sp>
      <p:sp>
        <p:nvSpPr>
          <p:cNvPr id="7" name="正方形/長方形 6"/>
          <p:cNvSpPr/>
          <p:nvPr/>
        </p:nvSpPr>
        <p:spPr>
          <a:xfrm>
            <a:off x="172188" y="963447"/>
            <a:ext cx="11844000" cy="523220"/>
          </a:xfrm>
          <a:prstGeom prst="rect">
            <a:avLst/>
          </a:prstGeom>
          <a:solidFill>
            <a:schemeClr val="accent2">
              <a:lumMod val="20000"/>
              <a:lumOff val="80000"/>
            </a:schemeClr>
          </a:solidFill>
        </p:spPr>
        <p:txBody>
          <a:bodyPr wrap="square">
            <a:spAutoFit/>
          </a:bodyPr>
          <a:lstStyle/>
          <a:p>
            <a:pP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アカウントの追加が必要な場合は以下までご連絡をお願いいたします。</a:t>
            </a: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172188" y="1674812"/>
            <a:ext cx="11844000" cy="45243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連絡先</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営業窓口</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hlinkClick r:id="rId3"/>
              </a:rPr>
              <a:t>a-gate_cs@hml.nttdata.co.jp</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②リードタイム</a:t>
            </a:r>
            <a:endParaRPr lang="en-US" altLang="ja-JP" sz="24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・利用形態（</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からのアカウント提供、利用者によるアカウントの準備）により異なりますので、申込み時に営業窓口までお問い合わせください。</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base">
              <a:spcBef>
                <a:spcPct val="0"/>
              </a:spcBef>
              <a:spcAft>
                <a:spcPct val="0"/>
              </a:spcAft>
              <a:buFont typeface="Meiryo UI" panose="020B0604030504040204" pitchFamily="50" charset="-128"/>
              <a:buChar char="※"/>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申込方法を別途取り決めている場合</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アカウント追加</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あたり申込み方法について別途</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取り決めている場合</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は、別途取り決めている方法で</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申込みをお願いいたします</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事前の取り決め状況が不明な場合は、上記連絡先までお問い合わせください。</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8552192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　８．</a:t>
            </a:r>
            <a:r>
              <a:rPr lang="en-US" altLang="ja-JP" dirty="0" smtClean="0"/>
              <a:t>A-gate</a:t>
            </a:r>
            <a:r>
              <a:rPr lang="ja-JP" altLang="en-US" dirty="0" err="1" smtClean="0"/>
              <a:t>への</a:t>
            </a:r>
            <a:r>
              <a:rPr lang="ja-JP" altLang="en-US" dirty="0" smtClean="0"/>
              <a:t>問い合わせ</a:t>
            </a:r>
            <a:endParaRPr lang="en-US" altLang="ja-JP" dirty="0"/>
          </a:p>
        </p:txBody>
      </p:sp>
      <p:sp>
        <p:nvSpPr>
          <p:cNvPr id="7" name="正方形/長方形 6"/>
          <p:cNvSpPr/>
          <p:nvPr/>
        </p:nvSpPr>
        <p:spPr>
          <a:xfrm>
            <a:off x="172188" y="963447"/>
            <a:ext cx="11844000" cy="2308324"/>
          </a:xfrm>
          <a:prstGeom prst="rect">
            <a:avLst/>
          </a:prstGeom>
          <a:solidFill>
            <a:schemeClr val="accent2">
              <a:lumMod val="20000"/>
              <a:lumOff val="80000"/>
            </a:schemeClr>
          </a:solidFill>
        </p:spPr>
        <p:txBody>
          <a:bodyPr wrap="square">
            <a:spAutoFit/>
          </a:bodyPr>
          <a:lstStyle/>
          <a:p>
            <a:pPr fontAlgn="base">
              <a:spcBef>
                <a:spcPct val="0"/>
              </a:spcBef>
              <a:spcAft>
                <a:spcPct val="0"/>
              </a:spcAft>
            </a:pPr>
            <a:r>
              <a:rPr lang="en-US" altLang="ja-JP" sz="2800" b="1" dirty="0">
                <a:latin typeface="Meiryo UI" panose="020B0604030504040204" pitchFamily="50" charset="-128"/>
                <a:ea typeface="Meiryo UI" panose="020B0604030504040204" pitchFamily="50" charset="-128"/>
              </a:rPr>
              <a:t>A-gate</a:t>
            </a:r>
            <a:r>
              <a:rPr lang="ja-JP" altLang="en-US" sz="2800" b="1" dirty="0">
                <a:latin typeface="Meiryo UI" panose="020B0604030504040204" pitchFamily="50" charset="-128"/>
                <a:ea typeface="Meiryo UI" panose="020B0604030504040204" pitchFamily="50" charset="-128"/>
              </a:rPr>
              <a:t>の問い合わせ窓口へは、以下に関してのお問合せをお願いいたします</a:t>
            </a:r>
            <a:r>
              <a:rPr lang="ja-JP" altLang="en-US" sz="2800" b="1" dirty="0" smtClean="0">
                <a:latin typeface="Meiryo UI" panose="020B0604030504040204" pitchFamily="50" charset="-128"/>
                <a:ea typeface="Meiryo UI" panose="020B0604030504040204" pitchFamily="50" charset="-128"/>
              </a:rPr>
              <a:t>。</a:t>
            </a:r>
            <a:endParaRPr lang="en-US" altLang="ja-JP" sz="2800" b="1" dirty="0" smtClean="0">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2800" b="1" dirty="0">
              <a:latin typeface="Meiryo UI" panose="020B0604030504040204" pitchFamily="50" charset="-128"/>
              <a:ea typeface="Meiryo UI" panose="020B0604030504040204" pitchFamily="50" charset="-128"/>
            </a:endParaRPr>
          </a:p>
          <a:p>
            <a:pPr marL="285750" indent="-285750" fontAlgn="base">
              <a:spcBef>
                <a:spcPct val="0"/>
              </a:spcBef>
              <a:spcAft>
                <a:spcPct val="0"/>
              </a:spcAft>
              <a:buFont typeface="Wingdings" panose="05000000000000000000" pitchFamily="2" charset="2"/>
              <a:buChar char="ü"/>
            </a:pPr>
            <a:r>
              <a:rPr lang="ja-JP" altLang="en-US" sz="2200" b="1" dirty="0">
                <a:latin typeface="Meiryo UI" panose="020B0604030504040204" pitchFamily="50" charset="-128"/>
                <a:ea typeface="Meiryo UI" panose="020B0604030504040204" pitchFamily="50" charset="-128"/>
              </a:rPr>
              <a:t>権限分掌の仕様</a:t>
            </a:r>
            <a:endParaRPr lang="en-US" altLang="ja-JP" sz="2200" b="1" dirty="0">
              <a:latin typeface="Meiryo UI" panose="020B0604030504040204" pitchFamily="50" charset="-128"/>
              <a:ea typeface="Meiryo UI" panose="020B0604030504040204" pitchFamily="50" charset="-128"/>
            </a:endParaRPr>
          </a:p>
          <a:p>
            <a:pPr marL="285750" indent="-285750" fontAlgn="base">
              <a:spcBef>
                <a:spcPct val="0"/>
              </a:spcBef>
              <a:spcAft>
                <a:spcPct val="0"/>
              </a:spcAft>
              <a:buFont typeface="Wingdings" panose="05000000000000000000" pitchFamily="2" charset="2"/>
              <a:buChar char="ü"/>
            </a:pPr>
            <a:r>
              <a:rPr lang="ja-JP" altLang="en-US" sz="2200" b="1" dirty="0">
                <a:latin typeface="Meiryo UI" panose="020B0604030504040204" pitchFamily="50" charset="-128"/>
                <a:ea typeface="Meiryo UI" panose="020B0604030504040204" pitchFamily="50" charset="-128"/>
              </a:rPr>
              <a:t>違反検知・修復の仕様</a:t>
            </a:r>
            <a:r>
              <a:rPr lang="en-US" altLang="ja-JP" sz="2200" b="1" dirty="0">
                <a:latin typeface="Meiryo UI" panose="020B0604030504040204" pitchFamily="50" charset="-128"/>
                <a:ea typeface="Meiryo UI" panose="020B0604030504040204" pitchFamily="50" charset="-128"/>
              </a:rPr>
              <a:t>(</a:t>
            </a:r>
            <a:r>
              <a:rPr lang="ja-JP" altLang="en-US" sz="2200" b="1" dirty="0">
                <a:latin typeface="Meiryo UI" panose="020B0604030504040204" pitchFamily="50" charset="-128"/>
                <a:ea typeface="Meiryo UI" panose="020B0604030504040204" pitchFamily="50" charset="-128"/>
              </a:rPr>
              <a:t>例外登録方法</a:t>
            </a:r>
            <a:r>
              <a:rPr lang="en-US" altLang="ja-JP" sz="2200" b="1" dirty="0">
                <a:latin typeface="Meiryo UI" panose="020B0604030504040204" pitchFamily="50" charset="-128"/>
                <a:ea typeface="Meiryo UI" panose="020B0604030504040204" pitchFamily="50" charset="-128"/>
              </a:rPr>
              <a:t>)</a:t>
            </a:r>
          </a:p>
          <a:p>
            <a:pPr marL="285750" indent="-285750" fontAlgn="base">
              <a:spcBef>
                <a:spcPct val="0"/>
              </a:spcBef>
              <a:spcAft>
                <a:spcPct val="0"/>
              </a:spcAft>
              <a:buFont typeface="Wingdings" panose="05000000000000000000" pitchFamily="2" charset="2"/>
              <a:buChar char="ü"/>
            </a:pPr>
            <a:r>
              <a:rPr lang="en-US" altLang="ja-JP" sz="2200" b="1" dirty="0">
                <a:latin typeface="Meiryo UI" panose="020B0604030504040204" pitchFamily="50" charset="-128"/>
                <a:ea typeface="Meiryo UI" panose="020B0604030504040204" pitchFamily="50" charset="-128"/>
              </a:rPr>
              <a:t>A-gate</a:t>
            </a:r>
            <a:r>
              <a:rPr lang="ja-JP" altLang="en-US" sz="2200" b="1" dirty="0">
                <a:latin typeface="Meiryo UI" panose="020B0604030504040204" pitchFamily="50" charset="-128"/>
                <a:ea typeface="Meiryo UI" panose="020B0604030504040204" pitchFamily="50" charset="-128"/>
              </a:rPr>
              <a:t>ポータルサイトの仕様</a:t>
            </a:r>
            <a:endParaRPr lang="en-US" altLang="ja-JP" sz="2200" b="1" dirty="0">
              <a:latin typeface="Meiryo UI" panose="020B0604030504040204" pitchFamily="50" charset="-128"/>
              <a:ea typeface="Meiryo UI" panose="020B0604030504040204" pitchFamily="50" charset="-128"/>
            </a:endParaRPr>
          </a:p>
          <a:p>
            <a:pPr marL="285750" indent="-285750" fontAlgn="base">
              <a:spcBef>
                <a:spcPct val="0"/>
              </a:spcBef>
              <a:spcAft>
                <a:spcPct val="0"/>
              </a:spcAft>
              <a:buFont typeface="Wingdings" panose="05000000000000000000" pitchFamily="2" charset="2"/>
              <a:buChar char="ü"/>
            </a:pPr>
            <a:r>
              <a:rPr lang="en-US" altLang="ja-JP" sz="2200" b="1" dirty="0" err="1">
                <a:latin typeface="Meiryo UI" panose="020B0604030504040204" pitchFamily="50" charset="-128"/>
                <a:ea typeface="Meiryo UI" panose="020B0604030504040204" pitchFamily="50" charset="-128"/>
              </a:rPr>
              <a:t>Hinemos</a:t>
            </a:r>
            <a:r>
              <a:rPr lang="ja-JP" altLang="en-US" sz="2200" b="1" dirty="0">
                <a:latin typeface="Meiryo UI" panose="020B0604030504040204" pitchFamily="50" charset="-128"/>
                <a:ea typeface="Meiryo UI" panose="020B0604030504040204" pitchFamily="50" charset="-128"/>
              </a:rPr>
              <a:t>オプションに関する</a:t>
            </a:r>
            <a:r>
              <a:rPr lang="ja-JP" altLang="en-US" sz="2200" b="1" dirty="0" smtClean="0">
                <a:latin typeface="Meiryo UI" panose="020B0604030504040204" pitchFamily="50" charset="-128"/>
                <a:ea typeface="Meiryo UI" panose="020B0604030504040204" pitchFamily="50" charset="-128"/>
              </a:rPr>
              <a:t>お問い合わせ</a:t>
            </a:r>
            <a:endParaRPr lang="en-US" altLang="ja-JP" sz="2200" b="1" dirty="0" smtClean="0">
              <a:latin typeface="Meiryo UI" panose="020B0604030504040204" pitchFamily="50" charset="-128"/>
              <a:ea typeface="Meiryo UI" panose="020B0604030504040204" pitchFamily="50" charset="-128"/>
            </a:endParaRPr>
          </a:p>
        </p:txBody>
      </p:sp>
      <p:sp>
        <p:nvSpPr>
          <p:cNvPr id="8" name="正方形/長方形 7"/>
          <p:cNvSpPr/>
          <p:nvPr/>
        </p:nvSpPr>
        <p:spPr>
          <a:xfrm>
            <a:off x="172188" y="3441680"/>
            <a:ext cx="11844000" cy="310854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400" dirty="0" smtClean="0">
                <a:solidFill>
                  <a:schemeClr val="tx1"/>
                </a:solidFill>
                <a:latin typeface="Meiryo UI" panose="020B0604030504040204" pitchFamily="50" charset="-128"/>
                <a:ea typeface="Meiryo UI" panose="020B0604030504040204" pitchFamily="50" charset="-128"/>
              </a:rPr>
              <a:t>①連絡先</a:t>
            </a:r>
            <a:endParaRPr lang="en-US" altLang="ja-JP" sz="2400" dirty="0" smtClean="0">
              <a:solidFill>
                <a:schemeClr val="tx1"/>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問い合わせ窓口のアドレス</a:t>
            </a:r>
            <a:endPar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hlinkClick r:id="rId3"/>
              </a:rPr>
              <a:t>a-gate_support@am.nttdata.co.jp</a:t>
            </a:r>
            <a:endPar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dirty="0" smtClean="0">
              <a:solidFill>
                <a:schemeClr val="tx1"/>
              </a:solidFill>
              <a:latin typeface="Meiryo UI" panose="020B0604030504040204" pitchFamily="50" charset="-128"/>
              <a:ea typeface="Meiryo UI" panose="020B0604030504040204" pitchFamily="50" charset="-128"/>
            </a:endParaRPr>
          </a:p>
          <a:p>
            <a:pPr marL="342900" indent="-342900" fontAlgn="base">
              <a:spcBef>
                <a:spcPct val="0"/>
              </a:spcBef>
              <a:spcAft>
                <a:spcPct val="0"/>
              </a:spcAft>
              <a:buFont typeface="Meiryo UI" panose="020B0604030504040204" pitchFamily="50" charset="-128"/>
              <a:buChar char="※"/>
            </a:pPr>
            <a:r>
              <a:rPr lang="ja-JP" altLang="en-US" sz="2000" dirty="0" smtClean="0">
                <a:solidFill>
                  <a:schemeClr val="tx1"/>
                </a:solidFill>
                <a:latin typeface="Meiryo UI" panose="020B0604030504040204" pitchFamily="50" charset="-128"/>
                <a:ea typeface="Meiryo UI" panose="020B0604030504040204" pitchFamily="50" charset="-128"/>
              </a:rPr>
              <a:t>基本的</a:t>
            </a:r>
            <a:r>
              <a:rPr lang="ja-JP" altLang="en-US" sz="2000" dirty="0">
                <a:solidFill>
                  <a:schemeClr val="tx1"/>
                </a:solidFill>
                <a:latin typeface="Meiryo UI" panose="020B0604030504040204" pitchFamily="50" charset="-128"/>
                <a:ea typeface="Meiryo UI" panose="020B0604030504040204" pitchFamily="50" charset="-128"/>
              </a:rPr>
              <a:t>な</a:t>
            </a:r>
            <a:r>
              <a:rPr lang="en-US" altLang="ja-JP" sz="2000" dirty="0">
                <a:solidFill>
                  <a:schemeClr val="tx1"/>
                </a:solidFill>
                <a:latin typeface="Meiryo UI" panose="020B0604030504040204" pitchFamily="50" charset="-128"/>
                <a:ea typeface="Meiryo UI" panose="020B0604030504040204" pitchFamily="50" charset="-128"/>
              </a:rPr>
              <a:t>AWS</a:t>
            </a:r>
            <a:r>
              <a:rPr lang="ja-JP" altLang="en-US" sz="2000" dirty="0">
                <a:solidFill>
                  <a:schemeClr val="tx1"/>
                </a:solidFill>
                <a:latin typeface="Meiryo UI" panose="020B0604030504040204" pitchFamily="50" charset="-128"/>
                <a:ea typeface="Meiryo UI" panose="020B0604030504040204" pitchFamily="50" charset="-128"/>
              </a:rPr>
              <a:t>の利用方法について</a:t>
            </a:r>
            <a:r>
              <a:rPr lang="ja-JP" altLang="en-US" sz="2000" dirty="0" smtClean="0">
                <a:solidFill>
                  <a:schemeClr val="tx1"/>
                </a:solidFill>
                <a:latin typeface="Meiryo UI" panose="020B0604030504040204" pitchFamily="50" charset="-128"/>
                <a:ea typeface="Meiryo UI" panose="020B0604030504040204" pitchFamily="50" charset="-128"/>
              </a:rPr>
              <a:t>は、事前にホワイトペーパーやネットでの確認を行い、それでも不明な場合、</a:t>
            </a:r>
            <a:r>
              <a:rPr lang="en-US" altLang="ja-JP" sz="2000" dirty="0" smtClean="0">
                <a:solidFill>
                  <a:schemeClr val="tx1"/>
                </a:solidFill>
                <a:latin typeface="Meiryo UI" panose="020B0604030504040204" pitchFamily="50" charset="-128"/>
                <a:ea typeface="Meiryo UI" panose="020B0604030504040204" pitchFamily="50" charset="-128"/>
              </a:rPr>
              <a:t>AWS</a:t>
            </a:r>
            <a:r>
              <a:rPr lang="ja-JP" altLang="en-US" sz="2000" dirty="0">
                <a:solidFill>
                  <a:schemeClr val="tx1"/>
                </a:solidFill>
                <a:latin typeface="Meiryo UI" panose="020B0604030504040204" pitchFamily="50" charset="-128"/>
                <a:ea typeface="Meiryo UI" panose="020B0604030504040204" pitchFamily="50" charset="-128"/>
              </a:rPr>
              <a:t>サポートにお問い合わせください。</a:t>
            </a:r>
            <a:r>
              <a:rPr lang="en-US" altLang="ja-JP" sz="2000" dirty="0">
                <a:solidFill>
                  <a:schemeClr val="tx1"/>
                </a:solidFill>
                <a:latin typeface="Meiryo UI" panose="020B0604030504040204" pitchFamily="50" charset="-128"/>
                <a:ea typeface="Meiryo UI" panose="020B0604030504040204" pitchFamily="50" charset="-128"/>
              </a:rPr>
              <a:t/>
            </a:r>
            <a:br>
              <a:rPr lang="en-US" altLang="ja-JP" sz="2000" dirty="0">
                <a:solidFill>
                  <a:schemeClr val="tx1"/>
                </a:solidFill>
                <a:latin typeface="Meiryo UI" panose="020B0604030504040204" pitchFamily="50" charset="-128"/>
                <a:ea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fontAlgn="base">
              <a:spcBef>
                <a:spcPct val="0"/>
              </a:spcBef>
              <a:spcAft>
                <a:spcPct val="0"/>
              </a:spcAft>
              <a:buFont typeface="Meiryo UI" panose="020B0604030504040204" pitchFamily="50" charset="-128"/>
              <a:buChar char="※"/>
            </a:pPr>
            <a:r>
              <a:rPr lang="en-US" altLang="ja-JP" sz="2000" dirty="0" err="1">
                <a:solidFill>
                  <a:schemeClr val="tx1"/>
                </a:solidFill>
                <a:latin typeface="Meiryo UI" panose="020B0604030504040204" pitchFamily="50" charset="-128"/>
                <a:ea typeface="Meiryo UI" panose="020B0604030504040204" pitchFamily="50" charset="-128"/>
              </a:rPr>
              <a:t>Hinemos</a:t>
            </a:r>
            <a:r>
              <a:rPr lang="ja-JP" altLang="en-US" sz="2000" dirty="0">
                <a:solidFill>
                  <a:schemeClr val="tx1"/>
                </a:solidFill>
                <a:latin typeface="Meiryo UI" panose="020B0604030504040204" pitchFamily="50" charset="-128"/>
                <a:ea typeface="Meiryo UI" panose="020B0604030504040204" pitchFamily="50" charset="-128"/>
              </a:rPr>
              <a:t>オプションに関しては、</a:t>
            </a:r>
            <a:r>
              <a:rPr lang="en-US" altLang="ja-JP" sz="2000" dirty="0" err="1">
                <a:solidFill>
                  <a:schemeClr val="tx1"/>
                </a:solidFill>
                <a:latin typeface="Meiryo UI" panose="020B0604030504040204" pitchFamily="50" charset="-128"/>
                <a:ea typeface="Meiryo UI" panose="020B0604030504040204" pitchFamily="50" charset="-128"/>
              </a:rPr>
              <a:t>Hinemos</a:t>
            </a:r>
            <a:r>
              <a:rPr lang="ja-JP" altLang="en-US" sz="2000" dirty="0">
                <a:solidFill>
                  <a:schemeClr val="tx1"/>
                </a:solidFill>
                <a:latin typeface="Meiryo UI" panose="020B0604030504040204" pitchFamily="50" charset="-128"/>
                <a:ea typeface="Meiryo UI" panose="020B0604030504040204" pitchFamily="50" charset="-128"/>
              </a:rPr>
              <a:t>の仕様、操作方法、不具合については、</a:t>
            </a:r>
            <a:r>
              <a:rPr lang="en-US" altLang="ja-JP" sz="2000" dirty="0" err="1">
                <a:solidFill>
                  <a:schemeClr val="tx1"/>
                </a:solidFill>
                <a:latin typeface="Meiryo UI" panose="020B0604030504040204" pitchFamily="50" charset="-128"/>
                <a:ea typeface="Meiryo UI" panose="020B0604030504040204" pitchFamily="50" charset="-128"/>
              </a:rPr>
              <a:t>HinemosCP</a:t>
            </a:r>
            <a:r>
              <a:rPr lang="ja-JP" altLang="en-US" sz="2000" dirty="0">
                <a:solidFill>
                  <a:schemeClr val="tx1"/>
                </a:solidFill>
                <a:latin typeface="Meiryo UI" panose="020B0604030504040204" pitchFamily="50" charset="-128"/>
                <a:ea typeface="Meiryo UI" panose="020B0604030504040204" pitchFamily="50" charset="-128"/>
              </a:rPr>
              <a:t>より</a:t>
            </a:r>
            <a:r>
              <a:rPr lang="en-US" altLang="ja-JP" sz="2000" dirty="0" err="1">
                <a:solidFill>
                  <a:schemeClr val="tx1"/>
                </a:solidFill>
                <a:latin typeface="Meiryo UI" panose="020B0604030504040204" pitchFamily="50" charset="-128"/>
                <a:ea typeface="Meiryo UI" panose="020B0604030504040204" pitchFamily="50" charset="-128"/>
              </a:rPr>
              <a:t>Hinemos</a:t>
            </a:r>
            <a:r>
              <a:rPr lang="ja-JP" altLang="en-US" sz="2000" dirty="0">
                <a:solidFill>
                  <a:schemeClr val="tx1"/>
                </a:solidFill>
                <a:latin typeface="Meiryo UI" panose="020B0604030504040204" pitchFamily="50" charset="-128"/>
                <a:ea typeface="Meiryo UI" panose="020B0604030504040204" pitchFamily="50" charset="-128"/>
              </a:rPr>
              <a:t>サポートへお問い合わせください。</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282592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変更</a:t>
            </a:r>
            <a:r>
              <a:rPr lang="ja-JP" altLang="en-US" dirty="0" smtClean="0"/>
              <a:t>履歴</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4225009910"/>
              </p:ext>
            </p:extLst>
          </p:nvPr>
        </p:nvGraphicFramePr>
        <p:xfrm>
          <a:off x="402489" y="965850"/>
          <a:ext cx="11461264" cy="4846320"/>
        </p:xfrm>
        <a:graphic>
          <a:graphicData uri="http://schemas.openxmlformats.org/drawingml/2006/table">
            <a:tbl>
              <a:tblPr firstRow="1" bandRow="1">
                <a:tableStyleId>{21E4AEA4-8DFA-4A89-87EB-49C32662AFE0}</a:tableStyleId>
              </a:tblPr>
              <a:tblGrid>
                <a:gridCol w="547080">
                  <a:extLst>
                    <a:ext uri="{9D8B030D-6E8A-4147-A177-3AD203B41FA5}">
                      <a16:colId xmlns:a16="http://schemas.microsoft.com/office/drawing/2014/main" val="137099047"/>
                    </a:ext>
                  </a:extLst>
                </a:gridCol>
                <a:gridCol w="597877">
                  <a:extLst>
                    <a:ext uri="{9D8B030D-6E8A-4147-A177-3AD203B41FA5}">
                      <a16:colId xmlns:a16="http://schemas.microsoft.com/office/drawing/2014/main" val="1202643488"/>
                    </a:ext>
                  </a:extLst>
                </a:gridCol>
                <a:gridCol w="9179169">
                  <a:extLst>
                    <a:ext uri="{9D8B030D-6E8A-4147-A177-3AD203B41FA5}">
                      <a16:colId xmlns:a16="http://schemas.microsoft.com/office/drawing/2014/main" val="912498628"/>
                    </a:ext>
                  </a:extLst>
                </a:gridCol>
                <a:gridCol w="1137138">
                  <a:extLst>
                    <a:ext uri="{9D8B030D-6E8A-4147-A177-3AD203B41FA5}">
                      <a16:colId xmlns:a16="http://schemas.microsoft.com/office/drawing/2014/main" val="593561885"/>
                    </a:ext>
                  </a:extLst>
                </a:gridCol>
              </a:tblGrid>
              <a:tr h="370840">
                <a:tc>
                  <a:txBody>
                    <a:bodyPr/>
                    <a:lstStyle/>
                    <a:p>
                      <a:r>
                        <a:rPr kumimoji="1" lang="ja-JP" altLang="en-US" sz="1400" b="0" dirty="0" smtClean="0"/>
                        <a:t>項番</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err="1" smtClean="0"/>
                        <a:t>Ver</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t>修正内容</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t>修正日</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781956"/>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1.00</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変更履歴を追加</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2021/4</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66359822"/>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2</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1.01</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下記パートについて、別ドキュメント「</a:t>
                      </a:r>
                      <a:r>
                        <a:rPr kumimoji="1" lang="en-US" altLang="ja-JP" sz="1400" b="0" dirty="0" smtClean="0">
                          <a:latin typeface="Meiryo UI" panose="020B0604030504040204" pitchFamily="50" charset="-128"/>
                          <a:ea typeface="Meiryo UI" panose="020B0604030504040204" pitchFamily="50" charset="-128"/>
                        </a:rPr>
                        <a:t>AWS_</a:t>
                      </a:r>
                      <a:r>
                        <a:rPr kumimoji="1" lang="ja-JP" altLang="en-US" sz="1400" b="0" dirty="0" smtClean="0">
                          <a:latin typeface="Meiryo UI" panose="020B0604030504040204" pitchFamily="50" charset="-128"/>
                          <a:ea typeface="Meiryo UI" panose="020B0604030504040204" pitchFamily="50" charset="-128"/>
                        </a:rPr>
                        <a:t>ガイド</a:t>
                      </a:r>
                      <a:r>
                        <a:rPr kumimoji="1" lang="en-US" altLang="ja-JP" sz="1400" b="0" dirty="0" smtClean="0">
                          <a:latin typeface="Meiryo UI" panose="020B0604030504040204" pitchFamily="50" charset="-128"/>
                          <a:ea typeface="Meiryo UI" panose="020B0604030504040204" pitchFamily="50" charset="-128"/>
                        </a:rPr>
                        <a:t>_A-gate</a:t>
                      </a:r>
                      <a:r>
                        <a:rPr kumimoji="1" lang="ja-JP" altLang="en-US" sz="1400" b="0" dirty="0" smtClean="0">
                          <a:latin typeface="Meiryo UI" panose="020B0604030504040204" pitchFamily="50" charset="-128"/>
                          <a:ea typeface="Meiryo UI" panose="020B0604030504040204" pitchFamily="50" charset="-128"/>
                        </a:rPr>
                        <a:t>の使い方</a:t>
                      </a:r>
                      <a:r>
                        <a:rPr kumimoji="1" lang="en-US" altLang="ja-JP" sz="1400" b="0" dirty="0" smtClean="0">
                          <a:latin typeface="Meiryo UI" panose="020B0604030504040204" pitchFamily="50" charset="-128"/>
                          <a:ea typeface="Meiryo UI" panose="020B0604030504040204" pitchFamily="50" charset="-128"/>
                        </a:rPr>
                        <a:t>_IAM</a:t>
                      </a:r>
                      <a:r>
                        <a:rPr kumimoji="1" lang="ja-JP" altLang="en-US" sz="1400" b="0" dirty="0" smtClean="0">
                          <a:latin typeface="Meiryo UI" panose="020B0604030504040204" pitchFamily="50" charset="-128"/>
                          <a:ea typeface="Meiryo UI" panose="020B0604030504040204" pitchFamily="50" charset="-128"/>
                        </a:rPr>
                        <a:t>・基本操作編」に切り出し</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３．</a:t>
                      </a:r>
                      <a:r>
                        <a:rPr kumimoji="1" lang="en-US" altLang="ja-JP" sz="1400" b="0" dirty="0" smtClean="0">
                          <a:latin typeface="Meiryo UI" panose="020B0604030504040204" pitchFamily="50" charset="-128"/>
                          <a:ea typeface="Meiryo UI" panose="020B0604030504040204" pitchFamily="50" charset="-128"/>
                        </a:rPr>
                        <a:t>ID</a:t>
                      </a:r>
                      <a:r>
                        <a:rPr kumimoji="1" lang="ja-JP" altLang="en-US" sz="1400" b="0" dirty="0" smtClean="0">
                          <a:latin typeface="Meiryo UI" panose="020B0604030504040204" pitchFamily="50" charset="-128"/>
                          <a:ea typeface="Meiryo UI" panose="020B0604030504040204" pitchFamily="50" charset="-128"/>
                        </a:rPr>
                        <a:t>管理グループの操作</a:t>
                      </a:r>
                    </a:p>
                    <a:p>
                      <a:r>
                        <a:rPr kumimoji="1" lang="ja-JP" altLang="en-US" sz="1400" b="0" dirty="0" smtClean="0">
                          <a:latin typeface="Meiryo UI" panose="020B0604030504040204" pitchFamily="50" charset="-128"/>
                          <a:ea typeface="Meiryo UI" panose="020B0604030504040204" pitchFamily="50" charset="-128"/>
                        </a:rPr>
                        <a:t>４．テナントアカウントの利用方法</a:t>
                      </a: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66518605"/>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3</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1.02</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以下操作がセルフサービスで実施できるようになっていることに伴い、</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「８．その他、</a:t>
                      </a:r>
                      <a:r>
                        <a:rPr kumimoji="1" lang="en-US" altLang="ja-JP" sz="1400" b="0" dirty="0" smtClean="0">
                          <a:latin typeface="Meiryo UI" panose="020B0604030504040204" pitchFamily="50" charset="-128"/>
                          <a:ea typeface="Meiryo UI" panose="020B0604030504040204" pitchFamily="50" charset="-128"/>
                        </a:rPr>
                        <a:t>A-gate</a:t>
                      </a:r>
                      <a:r>
                        <a:rPr kumimoji="1" lang="ja-JP" altLang="en-US" sz="1400" b="0" dirty="0" err="1" smtClean="0">
                          <a:latin typeface="Meiryo UI" panose="020B0604030504040204" pitchFamily="50" charset="-128"/>
                          <a:ea typeface="Meiryo UI" panose="020B0604030504040204" pitchFamily="50" charset="-128"/>
                        </a:rPr>
                        <a:t>が提</a:t>
                      </a:r>
                      <a:r>
                        <a:rPr kumimoji="1" lang="ja-JP" altLang="en-US" sz="1400" b="0" dirty="0" smtClean="0">
                          <a:latin typeface="Meiryo UI" panose="020B0604030504040204" pitchFamily="50" charset="-128"/>
                          <a:ea typeface="Meiryo UI" panose="020B0604030504040204" pitchFamily="50" charset="-128"/>
                        </a:rPr>
                        <a:t>供するもの依頼が必要なこと」を全般的に修正</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smtClean="0">
                          <a:latin typeface="Meiryo UI" panose="020B0604030504040204" pitchFamily="50" charset="-128"/>
                          <a:ea typeface="Meiryo UI" panose="020B0604030504040204" pitchFamily="50" charset="-128"/>
                        </a:rPr>
                        <a:t>　・</a:t>
                      </a:r>
                      <a:r>
                        <a:rPr kumimoji="1" lang="en-US" altLang="ja-JP" sz="1400" b="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ユーザおよびユーザ用グループ・ロール追加</a:t>
                      </a:r>
                    </a:p>
                    <a:p>
                      <a:r>
                        <a:rPr kumimoji="1" lang="ja-JP" altLang="en-US" sz="1400" b="0" dirty="0" smtClean="0">
                          <a:latin typeface="Meiryo UI" panose="020B0604030504040204" pitchFamily="50" charset="-128"/>
                          <a:ea typeface="Meiryo UI" panose="020B0604030504040204" pitchFamily="50" charset="-128"/>
                        </a:rPr>
                        <a:t>　・接続元</a:t>
                      </a:r>
                      <a:r>
                        <a:rPr kumimoji="1" lang="en-US" altLang="ja-JP" sz="1400" b="0" dirty="0" smtClean="0">
                          <a:latin typeface="Meiryo UI" panose="020B0604030504040204" pitchFamily="50" charset="-128"/>
                          <a:ea typeface="Meiryo UI" panose="020B0604030504040204" pitchFamily="50" charset="-128"/>
                        </a:rPr>
                        <a:t>IP</a:t>
                      </a:r>
                      <a:r>
                        <a:rPr kumimoji="1" lang="ja-JP" altLang="en-US" sz="1400" b="0" dirty="0" smtClean="0">
                          <a:latin typeface="Meiryo UI" panose="020B0604030504040204" pitchFamily="50" charset="-128"/>
                          <a:ea typeface="Meiryo UI" panose="020B0604030504040204" pitchFamily="50" charset="-128"/>
                        </a:rPr>
                        <a:t>変更</a:t>
                      </a:r>
                    </a:p>
                    <a:p>
                      <a:r>
                        <a:rPr kumimoji="1" lang="ja-JP" altLang="en-US" sz="1400" b="0" dirty="0" smtClean="0">
                          <a:latin typeface="Meiryo UI" panose="020B0604030504040204" pitchFamily="50" charset="-128"/>
                          <a:ea typeface="Meiryo UI" panose="020B0604030504040204" pitchFamily="50" charset="-128"/>
                        </a:rPr>
                        <a:t>　・アクセスキー・シークレットキーの払出</a:t>
                      </a:r>
                    </a:p>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2021/7</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0054775"/>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4</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1.03</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「８．その他、</a:t>
                      </a:r>
                      <a:r>
                        <a:rPr kumimoji="1" lang="en-US" altLang="ja-JP" sz="1400" b="0" dirty="0" smtClean="0">
                          <a:latin typeface="Meiryo UI" panose="020B0604030504040204" pitchFamily="50" charset="-128"/>
                          <a:ea typeface="Meiryo UI" panose="020B0604030504040204" pitchFamily="50" charset="-128"/>
                        </a:rPr>
                        <a:t>A-gate</a:t>
                      </a:r>
                      <a:r>
                        <a:rPr kumimoji="1" lang="ja-JP" altLang="en-US" sz="1400" b="0" dirty="0" err="1" smtClean="0">
                          <a:latin typeface="Meiryo UI" panose="020B0604030504040204" pitchFamily="50" charset="-128"/>
                          <a:ea typeface="Meiryo UI" panose="020B0604030504040204" pitchFamily="50" charset="-128"/>
                        </a:rPr>
                        <a:t>が提</a:t>
                      </a:r>
                      <a:r>
                        <a:rPr kumimoji="1" lang="ja-JP" altLang="en-US" sz="1400" b="0" dirty="0" smtClean="0">
                          <a:latin typeface="Meiryo UI" panose="020B0604030504040204" pitchFamily="50" charset="-128"/>
                          <a:ea typeface="Meiryo UI" panose="020B0604030504040204" pitchFamily="50" charset="-128"/>
                        </a:rPr>
                        <a:t>供するもの依頼が必要なこと」について、アカウント追加とその他作業依頼の受付窓口が異なるためスライドを分けて記載した。</a:t>
                      </a: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2021/12</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2823814"/>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5</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74898633"/>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6</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2476848"/>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7</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smtClean="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21238426"/>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8</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89632096"/>
                  </a:ext>
                </a:extLst>
              </a:tr>
            </a:tbl>
          </a:graphicData>
        </a:graphic>
      </p:graphicFrame>
    </p:spTree>
    <p:extLst>
      <p:ext uri="{BB962C8B-B14F-4D97-AF65-F5344CB8AC3E}">
        <p14:creationId xmlns:p14="http://schemas.microsoft.com/office/powerpoint/2010/main" val="3306726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正方形/長方形 93"/>
          <p:cNvSpPr/>
          <p:nvPr/>
        </p:nvSpPr>
        <p:spPr>
          <a:xfrm>
            <a:off x="6584743" y="2286707"/>
            <a:ext cx="2637797" cy="172624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endParaRPr kumimoji="1" lang="ja-JP" altLang="en-US" sz="3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正方形/長方形 87"/>
          <p:cNvSpPr/>
          <p:nvPr/>
        </p:nvSpPr>
        <p:spPr>
          <a:xfrm>
            <a:off x="662487" y="4160460"/>
            <a:ext cx="5136534" cy="172624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endParaRPr kumimoji="1" lang="ja-JP" altLang="en-US" sz="3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正方形/長方形 86"/>
          <p:cNvSpPr/>
          <p:nvPr/>
        </p:nvSpPr>
        <p:spPr>
          <a:xfrm>
            <a:off x="654667" y="2276029"/>
            <a:ext cx="5136534" cy="172624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endParaRPr kumimoji="1" lang="ja-JP" altLang="en-US" sz="3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プレースホルダー 1"/>
          <p:cNvSpPr>
            <a:spLocks noGrp="1"/>
          </p:cNvSpPr>
          <p:nvPr>
            <p:ph type="body" sz="quarter" idx="10"/>
          </p:nvPr>
        </p:nvSpPr>
        <p:spPr/>
        <p:txBody>
          <a:bodyPr>
            <a:normAutofit/>
          </a:bodyPr>
          <a:lstStyle/>
          <a:p>
            <a:r>
              <a:rPr lang="ja-JP" altLang="en-US" dirty="0" smtClean="0"/>
              <a:t>権限分掌の必要性</a:t>
            </a:r>
            <a:endParaRPr lang="en-US" altLang="ja-JP" dirty="0" smtClean="0"/>
          </a:p>
        </p:txBody>
      </p:sp>
      <p:sp>
        <p:nvSpPr>
          <p:cNvPr id="28" name="Rounded Rectangle 7"/>
          <p:cNvSpPr/>
          <p:nvPr/>
        </p:nvSpPr>
        <p:spPr>
          <a:xfrm>
            <a:off x="916143" y="2530513"/>
            <a:ext cx="3190637" cy="127449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31" name="Picture 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054" y="2671676"/>
            <a:ext cx="778399" cy="111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15" descr="j0432621"/>
          <p:cNvPicPr>
            <a:picLocks noChangeAspect="1" noChangeArrowheads="1"/>
          </p:cNvPicPr>
          <p:nvPr/>
        </p:nvPicPr>
        <p:blipFill>
          <a:blip r:embed="rId4"/>
          <a:srcRect/>
          <a:stretch>
            <a:fillRect/>
          </a:stretch>
        </p:blipFill>
        <p:spPr bwMode="auto">
          <a:xfrm>
            <a:off x="2687027" y="2598958"/>
            <a:ext cx="956096" cy="1043326"/>
          </a:xfrm>
          <a:prstGeom prst="rect">
            <a:avLst/>
          </a:prstGeom>
          <a:noFill/>
          <a:ln w="9525">
            <a:noFill/>
            <a:miter lim="800000"/>
            <a:headEnd/>
            <a:tailEnd/>
          </a:ln>
        </p:spPr>
      </p:pic>
      <p:pic>
        <p:nvPicPr>
          <p:cNvPr id="35" name="Picture 5" descr="C:\Users\watanabehrg.FB\AppData\Local\Microsoft\Windows\Temporary Internet Files\Content.IE5\HDD6P1QR\clipart_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78690" y="2395842"/>
            <a:ext cx="937814" cy="1021974"/>
          </a:xfrm>
          <a:prstGeom prst="rect">
            <a:avLst/>
          </a:prstGeom>
          <a:noFill/>
          <a:extLst>
            <a:ext uri="{909E8E84-426E-40DD-AFC4-6F175D3DCCD1}">
              <a14:hiddenFill xmlns:a14="http://schemas.microsoft.com/office/drawing/2010/main">
                <a:solidFill>
                  <a:srgbClr val="FFFFFF"/>
                </a:solidFill>
              </a14:hiddenFill>
            </a:ext>
          </a:extLst>
        </p:spPr>
      </p:pic>
      <p:sp>
        <p:nvSpPr>
          <p:cNvPr id="56" name="正方形/長方形 55"/>
          <p:cNvSpPr/>
          <p:nvPr/>
        </p:nvSpPr>
        <p:spPr>
          <a:xfrm>
            <a:off x="2629176" y="3340809"/>
            <a:ext cx="1105886" cy="346800"/>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OS</a:t>
            </a:r>
            <a:r>
              <a:rPr kumimoji="1"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p>
        </p:txBody>
      </p:sp>
      <p:sp>
        <p:nvSpPr>
          <p:cNvPr id="69" name="Rounded Rectangle 7"/>
          <p:cNvSpPr/>
          <p:nvPr/>
        </p:nvSpPr>
        <p:spPr>
          <a:xfrm>
            <a:off x="939338" y="4356742"/>
            <a:ext cx="3190637" cy="127449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70" name="Picture 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249" y="4497905"/>
            <a:ext cx="778399" cy="111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15" descr="j0432621"/>
          <p:cNvPicPr>
            <a:picLocks noChangeAspect="1" noChangeArrowheads="1"/>
          </p:cNvPicPr>
          <p:nvPr/>
        </p:nvPicPr>
        <p:blipFill>
          <a:blip r:embed="rId4"/>
          <a:srcRect/>
          <a:stretch>
            <a:fillRect/>
          </a:stretch>
        </p:blipFill>
        <p:spPr bwMode="auto">
          <a:xfrm>
            <a:off x="2710222" y="4425187"/>
            <a:ext cx="956096" cy="1043326"/>
          </a:xfrm>
          <a:prstGeom prst="rect">
            <a:avLst/>
          </a:prstGeom>
          <a:noFill/>
          <a:ln w="9525">
            <a:noFill/>
            <a:miter lim="800000"/>
            <a:headEnd/>
            <a:tailEnd/>
          </a:ln>
        </p:spPr>
      </p:pic>
      <p:sp>
        <p:nvSpPr>
          <p:cNvPr id="73" name="正方形/長方形 72"/>
          <p:cNvSpPr/>
          <p:nvPr/>
        </p:nvSpPr>
        <p:spPr>
          <a:xfrm>
            <a:off x="2652371" y="5167038"/>
            <a:ext cx="1105886" cy="346800"/>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OS</a:t>
            </a:r>
            <a:r>
              <a:rPr kumimoji="1"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p>
        </p:txBody>
      </p:sp>
      <p:sp>
        <p:nvSpPr>
          <p:cNvPr id="76" name="楕円 75"/>
          <p:cNvSpPr/>
          <p:nvPr/>
        </p:nvSpPr>
        <p:spPr>
          <a:xfrm>
            <a:off x="4445692" y="4185639"/>
            <a:ext cx="956364" cy="1548682"/>
          </a:xfrm>
          <a:prstGeom prst="ellipse">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77" name="Picture 70" descr="MC900432622[1]"/>
          <p:cNvPicPr>
            <a:picLocks noChangeAspect="1" noChangeArrowheads="1"/>
          </p:cNvPicPr>
          <p:nvPr/>
        </p:nvPicPr>
        <p:blipFill>
          <a:blip r:embed="rId6"/>
          <a:srcRect/>
          <a:stretch>
            <a:fillRect/>
          </a:stretch>
        </p:blipFill>
        <p:spPr bwMode="auto">
          <a:xfrm>
            <a:off x="4442529" y="4431283"/>
            <a:ext cx="988627" cy="1043326"/>
          </a:xfrm>
          <a:prstGeom prst="rect">
            <a:avLst/>
          </a:prstGeom>
          <a:noFill/>
          <a:ln w="9525">
            <a:noFill/>
            <a:miter lim="800000"/>
            <a:headEnd/>
            <a:tailEnd/>
          </a:ln>
        </p:spPr>
      </p:pic>
      <p:sp>
        <p:nvSpPr>
          <p:cNvPr id="81" name="正方形/長方形 80"/>
          <p:cNvSpPr/>
          <p:nvPr/>
        </p:nvSpPr>
        <p:spPr>
          <a:xfrm>
            <a:off x="4205006" y="5503920"/>
            <a:ext cx="1457859" cy="540971"/>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データセンタ</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管理</a:t>
            </a:r>
            <a:r>
              <a:rPr kumimoji="1"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p>
        </p:txBody>
      </p:sp>
      <p:sp>
        <p:nvSpPr>
          <p:cNvPr id="82" name="正方形/長方形 81"/>
          <p:cNvSpPr/>
          <p:nvPr/>
        </p:nvSpPr>
        <p:spPr>
          <a:xfrm>
            <a:off x="204970" y="2283308"/>
            <a:ext cx="449697" cy="1729640"/>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オンプレ</a:t>
            </a:r>
          </a:p>
        </p:txBody>
      </p:sp>
      <p:sp>
        <p:nvSpPr>
          <p:cNvPr id="85" name="正方形/長方形 84"/>
          <p:cNvSpPr/>
          <p:nvPr/>
        </p:nvSpPr>
        <p:spPr>
          <a:xfrm>
            <a:off x="212790" y="4158761"/>
            <a:ext cx="449697" cy="1729640"/>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vert="eaVert" rtlCol="0" anchor="ctr"/>
          <a:lstStyle/>
          <a:p>
            <a:pPr algn="ctr"/>
            <a:r>
              <a:rPr lang="ja-JP" altLang="en-US"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クラウド</a:t>
            </a:r>
            <a:endPar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四角形吹き出し 88"/>
          <p:cNvSpPr/>
          <p:nvPr/>
        </p:nvSpPr>
        <p:spPr>
          <a:xfrm>
            <a:off x="4102048" y="3330609"/>
            <a:ext cx="1897700" cy="753810"/>
          </a:xfrm>
          <a:prstGeom prst="wedgeRectCallout">
            <a:avLst>
              <a:gd name="adj1" fmla="val 3769"/>
              <a:gd name="adj2" fmla="val 70077"/>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rgbClr val="C00000"/>
                </a:solidFill>
                <a:latin typeface="Meiryo UI" panose="020B0604030504040204" pitchFamily="50" charset="-128"/>
                <a:ea typeface="Meiryo UI" panose="020B0604030504040204" pitchFamily="50" charset="-128"/>
              </a:rPr>
              <a:t>オンプレに無い概念。「データセンタの</a:t>
            </a:r>
            <a:endParaRPr kumimoji="1" lang="en-US" altLang="ja-JP" sz="1600" dirty="0" smtClean="0">
              <a:solidFill>
                <a:srgbClr val="C00000"/>
              </a:solidFill>
              <a:latin typeface="Meiryo UI" panose="020B0604030504040204" pitchFamily="50" charset="-128"/>
              <a:ea typeface="Meiryo UI" panose="020B0604030504040204" pitchFamily="50" charset="-128"/>
            </a:endParaRPr>
          </a:p>
          <a:p>
            <a:pPr algn="ctr"/>
            <a:r>
              <a:rPr kumimoji="1" lang="ja-JP" altLang="en-US" sz="1600" dirty="0" smtClean="0">
                <a:solidFill>
                  <a:srgbClr val="C00000"/>
                </a:solidFill>
                <a:latin typeface="Meiryo UI" panose="020B0604030504040204" pitchFamily="50" charset="-128"/>
                <a:ea typeface="Meiryo UI" panose="020B0604030504040204" pitchFamily="50" charset="-128"/>
              </a:rPr>
              <a:t>操作」ができるユーザ。</a:t>
            </a:r>
            <a:endParaRPr kumimoji="1" lang="en-US" altLang="ja-JP" sz="1600" dirty="0" smtClean="0">
              <a:solidFill>
                <a:srgbClr val="C00000"/>
              </a:solidFill>
              <a:latin typeface="Meiryo UI" panose="020B0604030504040204" pitchFamily="50" charset="-128"/>
              <a:ea typeface="Meiryo UI" panose="020B0604030504040204" pitchFamily="50" charset="-128"/>
            </a:endParaRPr>
          </a:p>
        </p:txBody>
      </p:sp>
      <p:pic>
        <p:nvPicPr>
          <p:cNvPr id="90" name="図 89"/>
          <p:cNvPicPr>
            <a:picLocks noChangeAspect="1"/>
          </p:cNvPicPr>
          <p:nvPr/>
        </p:nvPicPr>
        <p:blipFill rotWithShape="1">
          <a:blip r:embed="rId7" cstate="print">
            <a:extLst>
              <a:ext uri="{28A0092B-C50C-407E-A947-70E740481C1C}">
                <a14:useLocalDpi xmlns:a14="http://schemas.microsoft.com/office/drawing/2010/main" val="0"/>
              </a:ext>
            </a:extLst>
          </a:blip>
          <a:srcRect t="9553" b="8782"/>
          <a:stretch/>
        </p:blipFill>
        <p:spPr>
          <a:xfrm>
            <a:off x="832136" y="4093862"/>
            <a:ext cx="909583" cy="742802"/>
          </a:xfrm>
          <a:prstGeom prst="rect">
            <a:avLst/>
          </a:prstGeom>
        </p:spPr>
      </p:pic>
      <p:pic>
        <p:nvPicPr>
          <p:cNvPr id="91" name="Picture 5" descr="C:\Users\watanabehrg.FB\AppData\Local\Microsoft\Windows\Temporary Internet Files\Content.IE5\HDD6P1QR\clipart_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081387" y="2721971"/>
            <a:ext cx="937814" cy="1021974"/>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p:cNvPicPr>
            <a:picLocks noChangeAspect="1"/>
          </p:cNvPicPr>
          <p:nvPr/>
        </p:nvPicPr>
        <p:blipFill rotWithShape="1">
          <a:blip r:embed="rId8" cstate="print">
            <a:extLst>
              <a:ext uri="{28A0092B-C50C-407E-A947-70E740481C1C}">
                <a14:useLocalDpi xmlns:a14="http://schemas.microsoft.com/office/drawing/2010/main" val="0"/>
              </a:ext>
            </a:extLst>
          </a:blip>
          <a:srcRect l="10000" t="13333" r="6959" b="16725"/>
          <a:stretch/>
        </p:blipFill>
        <p:spPr>
          <a:xfrm>
            <a:off x="7533894" y="2415036"/>
            <a:ext cx="1193486" cy="1005218"/>
          </a:xfrm>
          <a:prstGeom prst="rect">
            <a:avLst/>
          </a:prstGeom>
        </p:spPr>
      </p:pic>
      <p:sp>
        <p:nvSpPr>
          <p:cNvPr id="92" name="二等辺三角形 91"/>
          <p:cNvSpPr/>
          <p:nvPr/>
        </p:nvSpPr>
        <p:spPr>
          <a:xfrm rot="5400000">
            <a:off x="4502546" y="3869960"/>
            <a:ext cx="3578023" cy="390161"/>
          </a:xfrm>
          <a:prstGeom prst="triangl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正方形/長方形 94"/>
          <p:cNvSpPr/>
          <p:nvPr/>
        </p:nvSpPr>
        <p:spPr>
          <a:xfrm>
            <a:off x="6584743" y="4078551"/>
            <a:ext cx="2637797" cy="172624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endParaRPr kumimoji="1" lang="ja-JP" altLang="en-US" sz="3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0" name="図 99"/>
          <p:cNvPicPr>
            <a:picLocks noChangeAspect="1"/>
          </p:cNvPicPr>
          <p:nvPr/>
        </p:nvPicPr>
        <p:blipFill rotWithShape="1">
          <a:blip r:embed="rId7" cstate="print">
            <a:extLst>
              <a:ext uri="{28A0092B-C50C-407E-A947-70E740481C1C}">
                <a14:useLocalDpi xmlns:a14="http://schemas.microsoft.com/office/drawing/2010/main" val="0"/>
              </a:ext>
            </a:extLst>
          </a:blip>
          <a:srcRect t="9553" b="8782"/>
          <a:stretch/>
        </p:blipFill>
        <p:spPr>
          <a:xfrm>
            <a:off x="6904925" y="4660706"/>
            <a:ext cx="909583" cy="742802"/>
          </a:xfrm>
          <a:prstGeom prst="rect">
            <a:avLst/>
          </a:prstGeom>
        </p:spPr>
      </p:pic>
      <p:pic>
        <p:nvPicPr>
          <p:cNvPr id="5" name="図 4"/>
          <p:cNvPicPr>
            <a:picLocks noChangeAspect="1"/>
          </p:cNvPicPr>
          <p:nvPr/>
        </p:nvPicPr>
        <p:blipFill rotWithShape="1">
          <a:blip r:embed="rId9" cstate="print">
            <a:extLst>
              <a:ext uri="{28A0092B-C50C-407E-A947-70E740481C1C}">
                <a14:useLocalDpi xmlns:a14="http://schemas.microsoft.com/office/drawing/2010/main" val="0"/>
              </a:ext>
            </a:extLst>
          </a:blip>
          <a:srcRect l="3720" t="17778" r="3019" b="16725"/>
          <a:stretch/>
        </p:blipFill>
        <p:spPr>
          <a:xfrm>
            <a:off x="8008736" y="5012588"/>
            <a:ext cx="1020186" cy="715920"/>
          </a:xfrm>
          <a:prstGeom prst="rect">
            <a:avLst/>
          </a:prstGeom>
        </p:spPr>
      </p:pic>
      <p:pic>
        <p:nvPicPr>
          <p:cNvPr id="6" name="図 5"/>
          <p:cNvPicPr>
            <a:picLocks noChangeAspect="1"/>
          </p:cNvPicPr>
          <p:nvPr/>
        </p:nvPicPr>
        <p:blipFill rotWithShape="1">
          <a:blip r:embed="rId10" cstate="print">
            <a:extLst>
              <a:ext uri="{28A0092B-C50C-407E-A947-70E740481C1C}">
                <a14:useLocalDpi xmlns:a14="http://schemas.microsoft.com/office/drawing/2010/main" val="0"/>
              </a:ext>
            </a:extLst>
          </a:blip>
          <a:srcRect l="11637" t="18013" r="7427" b="16490"/>
          <a:stretch/>
        </p:blipFill>
        <p:spPr>
          <a:xfrm>
            <a:off x="8086564" y="4354291"/>
            <a:ext cx="829362" cy="671161"/>
          </a:xfrm>
          <a:prstGeom prst="rect">
            <a:avLst/>
          </a:prstGeom>
        </p:spPr>
      </p:pic>
      <p:sp>
        <p:nvSpPr>
          <p:cNvPr id="7" name="等号 6"/>
          <p:cNvSpPr/>
          <p:nvPr/>
        </p:nvSpPr>
        <p:spPr>
          <a:xfrm rot="5400000">
            <a:off x="7624382" y="3770234"/>
            <a:ext cx="673768" cy="540353"/>
          </a:xfrm>
          <a:prstGeom prst="mathEqual">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2" name="四角形吹き出し 101"/>
          <p:cNvSpPr/>
          <p:nvPr/>
        </p:nvSpPr>
        <p:spPr>
          <a:xfrm>
            <a:off x="9417292" y="2283308"/>
            <a:ext cx="2628599" cy="1708487"/>
          </a:xfrm>
          <a:prstGeom prst="wedgeRectCallout">
            <a:avLst>
              <a:gd name="adj1" fmla="val -79931"/>
              <a:gd name="adj2" fmla="val 66055"/>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rgbClr val="C00000"/>
                </a:solidFill>
                <a:latin typeface="Meiryo UI" panose="020B0604030504040204" pitchFamily="50" charset="-128"/>
                <a:ea typeface="Meiryo UI" panose="020B0604030504040204" pitchFamily="50" charset="-128"/>
              </a:rPr>
              <a:t>データセンタ管理</a:t>
            </a:r>
            <a:r>
              <a:rPr kumimoji="1" lang="ja-JP" altLang="en-US" sz="1600" dirty="0" smtClean="0">
                <a:solidFill>
                  <a:srgbClr val="C00000"/>
                </a:solidFill>
                <a:latin typeface="Meiryo UI" panose="020B0604030504040204" pitchFamily="50" charset="-128"/>
                <a:ea typeface="Meiryo UI" panose="020B0604030504040204" pitchFamily="50" charset="-128"/>
              </a:rPr>
              <a:t>ユーザは</a:t>
            </a:r>
            <a:r>
              <a:rPr kumimoji="1" lang="en-US" altLang="ja-JP" sz="1600" dirty="0" smtClean="0">
                <a:solidFill>
                  <a:srgbClr val="C00000"/>
                </a:solidFill>
                <a:latin typeface="Meiryo UI" panose="020B0604030504040204" pitchFamily="50" charset="-128"/>
                <a:ea typeface="Meiryo UI" panose="020B0604030504040204" pitchFamily="50" charset="-128"/>
              </a:rPr>
              <a:t>NW</a:t>
            </a:r>
            <a:r>
              <a:rPr lang="ja-JP" altLang="en-US" sz="1600" dirty="0" smtClean="0">
                <a:solidFill>
                  <a:srgbClr val="C00000"/>
                </a:solidFill>
                <a:latin typeface="Meiryo UI" panose="020B0604030504040204" pitchFamily="50" charset="-128"/>
                <a:ea typeface="Meiryo UI" panose="020B0604030504040204" pitchFamily="50" charset="-128"/>
              </a:rPr>
              <a:t>・</a:t>
            </a:r>
            <a:r>
              <a:rPr kumimoji="1" lang="ja-JP" altLang="en-US" sz="1600" dirty="0" smtClean="0">
                <a:solidFill>
                  <a:srgbClr val="C00000"/>
                </a:solidFill>
                <a:latin typeface="Meiryo UI" panose="020B0604030504040204" pitchFamily="50" charset="-128"/>
                <a:ea typeface="Meiryo UI" panose="020B0604030504040204" pitchFamily="50" charset="-128"/>
              </a:rPr>
              <a:t>サーバの設定を変更</a:t>
            </a:r>
            <a:r>
              <a:rPr kumimoji="1" lang="en-US" altLang="ja-JP" sz="1600" dirty="0" smtClean="0">
                <a:solidFill>
                  <a:srgbClr val="C00000"/>
                </a:solidFill>
                <a:latin typeface="Meiryo UI" panose="020B0604030504040204" pitchFamily="50" charset="-128"/>
                <a:ea typeface="Meiryo UI" panose="020B0604030504040204" pitchFamily="50" charset="-128"/>
              </a:rPr>
              <a:t>/</a:t>
            </a:r>
            <a:r>
              <a:rPr kumimoji="1" lang="ja-JP" altLang="en-US" sz="1600" dirty="0" smtClean="0">
                <a:solidFill>
                  <a:srgbClr val="C00000"/>
                </a:solidFill>
                <a:latin typeface="Meiryo UI" panose="020B0604030504040204" pitchFamily="50" charset="-128"/>
                <a:ea typeface="Meiryo UI" panose="020B0604030504040204" pitchFamily="50" charset="-128"/>
              </a:rPr>
              <a:t>削除</a:t>
            </a:r>
            <a:r>
              <a:rPr kumimoji="1" lang="en-US" altLang="ja-JP" sz="1600" dirty="0" smtClean="0">
                <a:solidFill>
                  <a:srgbClr val="C00000"/>
                </a:solidFill>
                <a:latin typeface="Meiryo UI" panose="020B0604030504040204" pitchFamily="50" charset="-128"/>
                <a:ea typeface="Meiryo UI" panose="020B0604030504040204" pitchFamily="50" charset="-128"/>
              </a:rPr>
              <a:t>/</a:t>
            </a:r>
            <a:r>
              <a:rPr kumimoji="1" lang="ja-JP" altLang="en-US" sz="1600" dirty="0" smtClean="0">
                <a:solidFill>
                  <a:srgbClr val="C00000"/>
                </a:solidFill>
                <a:latin typeface="Meiryo UI" panose="020B0604030504040204" pitchFamily="50" charset="-128"/>
                <a:ea typeface="Meiryo UI" panose="020B0604030504040204" pitchFamily="50" charset="-128"/>
              </a:rPr>
              <a:t>作成する権限を持つ。</a:t>
            </a:r>
            <a:endParaRPr kumimoji="1" lang="en-US" altLang="ja-JP" sz="1600" dirty="0" smtClean="0">
              <a:solidFill>
                <a:srgbClr val="C00000"/>
              </a:solidFill>
              <a:latin typeface="Meiryo UI" panose="020B0604030504040204" pitchFamily="50" charset="-128"/>
              <a:ea typeface="Meiryo UI" panose="020B0604030504040204" pitchFamily="50" charset="-128"/>
            </a:endParaRPr>
          </a:p>
          <a:p>
            <a:pPr algn="ctr"/>
            <a:r>
              <a:rPr lang="ja-JP" altLang="en-US" sz="1600" dirty="0" smtClean="0">
                <a:solidFill>
                  <a:srgbClr val="C00000"/>
                </a:solidFill>
                <a:latin typeface="Meiryo UI" panose="020B0604030504040204" pitchFamily="50" charset="-128"/>
                <a:ea typeface="Meiryo UI" panose="020B0604030504040204" pitchFamily="50" charset="-128"/>
              </a:rPr>
              <a:t>誤操作や</a:t>
            </a:r>
            <a:r>
              <a:rPr kumimoji="1" lang="ja-JP" altLang="en-US" sz="1600" dirty="0" smtClean="0">
                <a:solidFill>
                  <a:srgbClr val="C00000"/>
                </a:solidFill>
                <a:latin typeface="Meiryo UI" panose="020B0604030504040204" pitchFamily="50" charset="-128"/>
                <a:ea typeface="Meiryo UI" panose="020B0604030504040204" pitchFamily="50" charset="-128"/>
              </a:rPr>
              <a:t>悪用により、オンプレでいうデータセンタの物理破壊に相当する事故に</a:t>
            </a:r>
            <a:r>
              <a:rPr lang="ja-JP" altLang="en-US" sz="1600" dirty="0" smtClean="0">
                <a:solidFill>
                  <a:srgbClr val="C00000"/>
                </a:solidFill>
                <a:latin typeface="Meiryo UI" panose="020B0604030504040204" pitchFamily="50" charset="-128"/>
                <a:ea typeface="Meiryo UI" panose="020B0604030504040204" pitchFamily="50" charset="-128"/>
              </a:rPr>
              <a:t>もなる</a:t>
            </a:r>
            <a:r>
              <a:rPr kumimoji="1" lang="ja-JP" altLang="en-US" sz="1600" dirty="0" smtClean="0">
                <a:solidFill>
                  <a:srgbClr val="C00000"/>
                </a:solidFill>
                <a:latin typeface="Meiryo UI" panose="020B0604030504040204" pitchFamily="50" charset="-128"/>
                <a:ea typeface="Meiryo UI" panose="020B0604030504040204" pitchFamily="50" charset="-128"/>
              </a:rPr>
              <a:t>！</a:t>
            </a:r>
            <a:endParaRPr kumimoji="1" lang="en-US" altLang="ja-JP" sz="1600" dirty="0" smtClean="0">
              <a:solidFill>
                <a:srgbClr val="C00000"/>
              </a:solidFill>
              <a:latin typeface="Meiryo UI" panose="020B0604030504040204" pitchFamily="50" charset="-128"/>
              <a:ea typeface="Meiryo UI" panose="020B0604030504040204" pitchFamily="50" charset="-128"/>
            </a:endParaRPr>
          </a:p>
        </p:txBody>
      </p:sp>
      <p:sp>
        <p:nvSpPr>
          <p:cNvPr id="103" name="二等辺三角形 102"/>
          <p:cNvSpPr/>
          <p:nvPr/>
        </p:nvSpPr>
        <p:spPr>
          <a:xfrm rot="10800000">
            <a:off x="9367099" y="4102975"/>
            <a:ext cx="2678792" cy="390161"/>
          </a:xfrm>
          <a:prstGeom prst="triangl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正方形/長方形 104"/>
          <p:cNvSpPr/>
          <p:nvPr/>
        </p:nvSpPr>
        <p:spPr>
          <a:xfrm>
            <a:off x="9417292" y="4553662"/>
            <a:ext cx="2628599" cy="125113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「データセンタ管理ユーザ」の概念を理解したうえで、権限を適切に分掌し安全に運用する必要がある</a:t>
            </a:r>
          </a:p>
        </p:txBody>
      </p:sp>
      <p:sp>
        <p:nvSpPr>
          <p:cNvPr id="38" name="正方形/長方形 37"/>
          <p:cNvSpPr/>
          <p:nvPr/>
        </p:nvSpPr>
        <p:spPr>
          <a:xfrm>
            <a:off x="172188" y="818709"/>
            <a:ext cx="11844000" cy="954107"/>
          </a:xfrm>
          <a:prstGeom prst="rect">
            <a:avLst/>
          </a:prstGeom>
          <a:solidFill>
            <a:schemeClr val="accent2">
              <a:lumMod val="20000"/>
              <a:lumOff val="80000"/>
            </a:schemeClr>
          </a:solidFill>
        </p:spPr>
        <p:txBody>
          <a:bodyPr wrap="square">
            <a:spAutoFit/>
          </a:bodyPr>
          <a:lstStyle/>
          <a:p>
            <a:pPr algn="ctr" fontAlgn="base">
              <a:spcBef>
                <a:spcPct val="0"/>
              </a:spcBef>
              <a:spcAft>
                <a:spcPct val="0"/>
              </a:spcAft>
            </a:pPr>
            <a:r>
              <a:rPr lang="ja-JP" altLang="en-US"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データセンタ管理ユーザ</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、（クラウド上の仮想的な）データセンタ</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そのもの</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作り」「変え」「壊す</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」こと</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ができる権限を</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持つ</a:t>
            </a: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98798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権限分掌の基本方針</a:t>
            </a:r>
            <a:endParaRPr lang="ja-JP" altLang="en-US" dirty="0"/>
          </a:p>
        </p:txBody>
      </p:sp>
      <p:sp>
        <p:nvSpPr>
          <p:cNvPr id="33" name="正方形/長方形 32"/>
          <p:cNvSpPr/>
          <p:nvPr/>
        </p:nvSpPr>
        <p:spPr>
          <a:xfrm>
            <a:off x="172188" y="818709"/>
            <a:ext cx="11844000" cy="1384995"/>
          </a:xfrm>
          <a:prstGeom prst="rect">
            <a:avLst/>
          </a:prstGeom>
          <a:solidFill>
            <a:schemeClr val="accent2">
              <a:lumMod val="20000"/>
              <a:lumOff val="80000"/>
            </a:schemeClr>
          </a:solidFill>
        </p:spPr>
        <p:txBody>
          <a:bodyPr wrap="square">
            <a:spAutoFit/>
          </a:bodyPr>
          <a:lstStyle/>
          <a:p>
            <a:pPr algn="ct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では、全体としてクラウドを利用していく上での「</a:t>
            </a:r>
            <a:r>
              <a:rPr lang="ja-JP" altLang="en-US"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役割の定義</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」と</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「クラウドサービスの</a:t>
            </a:r>
            <a:r>
              <a:rPr lang="ja-JP" altLang="en-US" sz="28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各操作に対するリスク種別の定義</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」を行い</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権限分掌のベストプラクティスを実装している</a:t>
            </a: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p:cNvSpPr/>
          <p:nvPr/>
        </p:nvSpPr>
        <p:spPr>
          <a:xfrm>
            <a:off x="172188" y="2409453"/>
            <a:ext cx="5614015" cy="1009466"/>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fontAlgn="base">
              <a:spcBef>
                <a:spcPct val="0"/>
              </a:spcBef>
              <a:spcAft>
                <a:spcPct val="0"/>
              </a:spcAft>
            </a:pPr>
            <a:r>
              <a:rPr lang="ja-JP" altLang="en-US" sz="2800" b="1" dirty="0">
                <a:solidFill>
                  <a:schemeClr val="accent3"/>
                </a:solidFill>
                <a:latin typeface="Meiryo UI" panose="020B0604030504040204" pitchFamily="50" charset="-128"/>
                <a:ea typeface="Meiryo UI" panose="020B0604030504040204" pitchFamily="50" charset="-128"/>
                <a:cs typeface="Meiryo UI" panose="020B0604030504040204" pitchFamily="50" charset="-128"/>
              </a:rPr>
              <a:t>役割</a:t>
            </a:r>
            <a:r>
              <a:rPr lang="ja-JP" altLang="en-US" sz="2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の定義</a:t>
            </a:r>
            <a:endParaRPr lang="en-US" altLang="ja-JP" sz="2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6402173" y="2418819"/>
            <a:ext cx="5614015" cy="1009466"/>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fontAlgn="base">
              <a:spcBef>
                <a:spcPct val="0"/>
              </a:spcBef>
              <a:spcAft>
                <a:spcPct val="0"/>
              </a:spcAft>
            </a:pPr>
            <a:r>
              <a:rPr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クラウドサービスの</a:t>
            </a:r>
            <a:r>
              <a:rPr lang="ja-JP" altLang="en-US" sz="28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rPr>
              <a:t>各操作</a:t>
            </a:r>
            <a:r>
              <a:rPr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に対する</a:t>
            </a:r>
            <a:endParaRPr lang="en-US" altLang="ja-JP"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リスク種別の定義</a:t>
            </a:r>
            <a:endParaRPr lang="en-US" altLang="ja-JP"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p:cNvSpPr/>
          <p:nvPr/>
        </p:nvSpPr>
        <p:spPr>
          <a:xfrm>
            <a:off x="172187" y="4127474"/>
            <a:ext cx="11844001" cy="799445"/>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fontAlgn="base">
              <a:spcBef>
                <a:spcPct val="0"/>
              </a:spcBef>
              <a:spcAft>
                <a:spcPct val="0"/>
              </a:spcAft>
            </a:pPr>
            <a:r>
              <a:rPr lang="ja-JP" altLang="en-US" sz="2800" b="1" dirty="0">
                <a:solidFill>
                  <a:schemeClr val="accent3"/>
                </a:solidFill>
                <a:latin typeface="Meiryo UI" panose="020B0604030504040204" pitchFamily="50" charset="-128"/>
                <a:ea typeface="Meiryo UI" panose="020B0604030504040204" pitchFamily="50" charset="-128"/>
                <a:cs typeface="Meiryo UI" panose="020B0604030504040204" pitchFamily="50" charset="-128"/>
              </a:rPr>
              <a:t>「各役割</a:t>
            </a:r>
            <a:r>
              <a:rPr lang="ja-JP" altLang="en-US" sz="28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rPr>
              <a:t>が実施してよい操作」</a:t>
            </a:r>
            <a:r>
              <a:rPr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を適切に定義・実装</a:t>
            </a:r>
            <a:endParaRPr lang="en-US" altLang="ja-JP" sz="2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二等辺三角形 2"/>
          <p:cNvSpPr/>
          <p:nvPr/>
        </p:nvSpPr>
        <p:spPr>
          <a:xfrm flipV="1">
            <a:off x="172187" y="3568050"/>
            <a:ext cx="5614016" cy="389744"/>
          </a:xfrm>
          <a:prstGeom prst="triangl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二等辺三角形 29"/>
          <p:cNvSpPr/>
          <p:nvPr/>
        </p:nvSpPr>
        <p:spPr>
          <a:xfrm flipV="1">
            <a:off x="6413994" y="3568050"/>
            <a:ext cx="5614016" cy="389744"/>
          </a:xfrm>
          <a:prstGeom prst="triangl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二等辺三角形 9"/>
          <p:cNvSpPr/>
          <p:nvPr/>
        </p:nvSpPr>
        <p:spPr>
          <a:xfrm flipV="1">
            <a:off x="3297453" y="5054777"/>
            <a:ext cx="5614016" cy="389744"/>
          </a:xfrm>
          <a:prstGeom prst="triangl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p:nvSpPr>
        <p:spPr>
          <a:xfrm>
            <a:off x="172187" y="5555583"/>
            <a:ext cx="11844001" cy="799445"/>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fontAlgn="base">
              <a:spcBef>
                <a:spcPct val="0"/>
              </a:spcBef>
              <a:spcAft>
                <a:spcPct val="0"/>
              </a:spcAft>
            </a:pPr>
            <a:r>
              <a:rPr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リスクのある操作は、適切な役割期待の元に実施させる</a:t>
            </a:r>
            <a:r>
              <a:rPr lang="ja-JP" altLang="en-US" sz="2800" b="1" dirty="0" smtClean="0">
                <a:solidFill>
                  <a:schemeClr val="accent3"/>
                </a:solidFill>
                <a:latin typeface="Meiryo UI" panose="020B0604030504040204" pitchFamily="50" charset="-128"/>
                <a:ea typeface="Meiryo UI" panose="020B0604030504040204" pitchFamily="50" charset="-128"/>
                <a:cs typeface="Meiryo UI" panose="020B0604030504040204" pitchFamily="50" charset="-128"/>
              </a:rPr>
              <a:t>予防的統制</a:t>
            </a:r>
            <a:endParaRPr lang="en-US" altLang="ja-JP" sz="2800" b="1" dirty="0">
              <a:solidFill>
                <a:schemeClr val="accent3"/>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89906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サービスに対するリスクレベルの定義</a:t>
            </a:r>
            <a:endParaRPr lang="ja-JP" altLang="en-US" b="1" dirty="0"/>
          </a:p>
        </p:txBody>
      </p:sp>
      <p:sp>
        <p:nvSpPr>
          <p:cNvPr id="33" name="正方形/長方形 32"/>
          <p:cNvSpPr/>
          <p:nvPr/>
        </p:nvSpPr>
        <p:spPr>
          <a:xfrm>
            <a:off x="172188" y="818709"/>
            <a:ext cx="11887960" cy="954107"/>
          </a:xfrm>
          <a:prstGeom prst="rect">
            <a:avLst/>
          </a:prstGeom>
          <a:solidFill>
            <a:schemeClr val="accent2">
              <a:lumMod val="20000"/>
              <a:lumOff val="80000"/>
            </a:schemeClr>
          </a:solidFill>
        </p:spPr>
        <p:txBody>
          <a:bodyPr wrap="square">
            <a:spAutoFit/>
          </a:bodyPr>
          <a:lstStyle/>
          <a:p>
            <a:pPr algn="ct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では、セキュリティリスクをコントロールすべき部署</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役割に応じて</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権限を７つに分類している</a:t>
            </a: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584617" y="2376923"/>
            <a:ext cx="1079292" cy="613068"/>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NW</a:t>
            </a: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管理者</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正方形/長方形 61"/>
          <p:cNvSpPr/>
          <p:nvPr/>
        </p:nvSpPr>
        <p:spPr>
          <a:xfrm>
            <a:off x="584617" y="3038959"/>
            <a:ext cx="1079292" cy="1332145"/>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開発責任者</a:t>
            </a:r>
          </a:p>
        </p:txBody>
      </p:sp>
      <p:sp>
        <p:nvSpPr>
          <p:cNvPr id="64" name="正方形/長方形 63"/>
          <p:cNvSpPr/>
          <p:nvPr/>
        </p:nvSpPr>
        <p:spPr>
          <a:xfrm>
            <a:off x="584617" y="4424262"/>
            <a:ext cx="1079292" cy="815004"/>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開発担当者</a:t>
            </a:r>
          </a:p>
        </p:txBody>
      </p:sp>
      <p:sp>
        <p:nvSpPr>
          <p:cNvPr id="66" name="正方形/長方形 65"/>
          <p:cNvSpPr/>
          <p:nvPr/>
        </p:nvSpPr>
        <p:spPr>
          <a:xfrm>
            <a:off x="1741805" y="2376879"/>
            <a:ext cx="4306282" cy="612902"/>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・インターネット接続</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・他アカウントとの包括的な通信許可</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正方形/長方形 66"/>
          <p:cNvSpPr/>
          <p:nvPr/>
        </p:nvSpPr>
        <p:spPr>
          <a:xfrm>
            <a:off x="1741805" y="3038915"/>
            <a:ext cx="4306282" cy="1331785"/>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・自アカウントのデータ共有</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・自アカウント内の</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NW</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設定（</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FW/RT</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・高額購買（リザーブドインスタンス）</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・リスク有り購買（マーケットプレイス）</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・開発担当者が可能な全操作</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p:cNvSpPr/>
          <p:nvPr/>
        </p:nvSpPr>
        <p:spPr>
          <a:xfrm>
            <a:off x="1741805" y="4418020"/>
            <a:ext cx="4306282" cy="814784"/>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・インターネット接続や共有設定に掛からない操作</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・オンデマンド購買（時間課金のインスタンス）</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→要するに情報漏洩の心配のない全操作</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正方形/長方形 69"/>
          <p:cNvSpPr/>
          <p:nvPr/>
        </p:nvSpPr>
        <p:spPr>
          <a:xfrm>
            <a:off x="172189" y="2376923"/>
            <a:ext cx="337478" cy="613068"/>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p:cNvSpPr/>
          <p:nvPr/>
        </p:nvSpPr>
        <p:spPr>
          <a:xfrm>
            <a:off x="172189" y="3038959"/>
            <a:ext cx="337478" cy="1332145"/>
          </a:xfrm>
          <a:prstGeom prst="rect">
            <a:avLst/>
          </a:prstGeom>
          <a:solidFill>
            <a:schemeClr val="accent3"/>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正方形/長方形 71"/>
          <p:cNvSpPr/>
          <p:nvPr/>
        </p:nvSpPr>
        <p:spPr>
          <a:xfrm>
            <a:off x="172189" y="4424262"/>
            <a:ext cx="337478" cy="815004"/>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p:cNvSpPr/>
          <p:nvPr/>
        </p:nvSpPr>
        <p:spPr>
          <a:xfrm>
            <a:off x="584616" y="1842504"/>
            <a:ext cx="1079292" cy="492051"/>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管理レイヤ</a:t>
            </a:r>
          </a:p>
        </p:txBody>
      </p:sp>
      <p:sp>
        <p:nvSpPr>
          <p:cNvPr id="74" name="正方形/長方形 73"/>
          <p:cNvSpPr/>
          <p:nvPr/>
        </p:nvSpPr>
        <p:spPr>
          <a:xfrm>
            <a:off x="1741803" y="1842504"/>
            <a:ext cx="4306284" cy="492051"/>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許可する操作</a:t>
            </a:r>
            <a:endPar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正方形/長方形 74"/>
          <p:cNvSpPr/>
          <p:nvPr/>
        </p:nvSpPr>
        <p:spPr>
          <a:xfrm>
            <a:off x="9187961" y="1842399"/>
            <a:ext cx="2872188" cy="492051"/>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具体例（</a:t>
            </a:r>
            <a:r>
              <a:rPr lang="en-US" altLang="ja-JP"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2019/08</a:t>
            </a:r>
            <a:r>
              <a:rPr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現在）</a:t>
            </a:r>
            <a:endParaRPr lang="en-US" altLang="ja-JP"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正方形/長方形 76"/>
          <p:cNvSpPr/>
          <p:nvPr/>
        </p:nvSpPr>
        <p:spPr>
          <a:xfrm>
            <a:off x="9187961" y="2376879"/>
            <a:ext cx="2872188" cy="612902"/>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kumimoji="1" lang="en-US" altLang="ja-JP" sz="16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TransitGW</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VPC</a:t>
            </a:r>
            <a:r>
              <a:rPr lang="ja-JP" altLang="en-US"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Peering</a:t>
            </a:r>
            <a:endParaRPr kumimoji="1"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IGW</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DX</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VGW</a:t>
            </a:r>
          </a:p>
        </p:txBody>
      </p:sp>
      <p:sp>
        <p:nvSpPr>
          <p:cNvPr id="78" name="正方形/長方形 77"/>
          <p:cNvSpPr/>
          <p:nvPr/>
        </p:nvSpPr>
        <p:spPr>
          <a:xfrm>
            <a:off x="9187961" y="3038915"/>
            <a:ext cx="2872188" cy="1331785"/>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kumimoji="1"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VPC Endpoint</a:t>
            </a:r>
            <a:r>
              <a:rPr kumimoji="1"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SG</a:t>
            </a:r>
            <a:r>
              <a:rPr kumimoji="1"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RT</a:t>
            </a:r>
          </a:p>
          <a:p>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AMI</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作成・共有</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Lambda</a:t>
            </a:r>
            <a:r>
              <a:rPr kumimoji="1"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APIGW</a:t>
            </a:r>
          </a:p>
        </p:txBody>
      </p:sp>
      <p:sp>
        <p:nvSpPr>
          <p:cNvPr id="79" name="正方形/長方形 78"/>
          <p:cNvSpPr/>
          <p:nvPr/>
        </p:nvSpPr>
        <p:spPr>
          <a:xfrm>
            <a:off x="9187961" y="4418020"/>
            <a:ext cx="2872188" cy="814784"/>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インスタンスの構築・起動・停止</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Cloudwatch</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の設定</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6095999" y="2383298"/>
            <a:ext cx="3048001" cy="612902"/>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社内</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NW</a:t>
            </a:r>
            <a:r>
              <a:rPr lang="ja-JP" altLang="en-US"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部門</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6095999" y="3045335"/>
            <a:ext cx="3048001" cy="1323700"/>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kumimoji="1"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基盤部門の責任者</a:t>
            </a:r>
            <a:endParaRPr kumimoji="1"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・開発プロジェクトの責任者</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p:cNvSpPr/>
          <p:nvPr/>
        </p:nvSpPr>
        <p:spPr>
          <a:xfrm>
            <a:off x="6095999" y="4418019"/>
            <a:ext cx="3048001" cy="821203"/>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・基盤部門の担当者</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・運用部門の担当者</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・開発プロジェクトの担当者</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6095997" y="1848923"/>
            <a:ext cx="3048003" cy="492051"/>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リスク</a:t>
            </a:r>
            <a:r>
              <a:rPr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を管理でき、管理すべき担当</a:t>
            </a:r>
            <a:endPar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p:cNvSpPr/>
          <p:nvPr/>
        </p:nvSpPr>
        <p:spPr>
          <a:xfrm>
            <a:off x="584617" y="5286300"/>
            <a:ext cx="1079292" cy="869072"/>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管理者</a:t>
            </a:r>
            <a:endParaRPr kumimoji="1"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p:cNvSpPr/>
          <p:nvPr/>
        </p:nvSpPr>
        <p:spPr>
          <a:xfrm>
            <a:off x="1741805" y="5280124"/>
            <a:ext cx="4306282" cy="868837"/>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・ユーザに対する権限付与</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a:xfrm>
            <a:off x="172189" y="5286300"/>
            <a:ext cx="337478" cy="869072"/>
          </a:xfrm>
          <a:prstGeom prst="rect">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a:xfrm>
            <a:off x="9187961" y="5280124"/>
            <a:ext cx="2872188" cy="875248"/>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ユーザの作成、削除、ユーザへ</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用意した権限</a:t>
            </a:r>
            <a:r>
              <a:rPr lang="ja-JP" altLang="en-US"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の割り当て</a:t>
            </a:r>
            <a:endParaRPr lang="en-US" altLang="ja-JP"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p:cNvSpPr/>
          <p:nvPr/>
        </p:nvSpPr>
        <p:spPr>
          <a:xfrm>
            <a:off x="6095999" y="5286543"/>
            <a:ext cx="3048001" cy="868837"/>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・運用部門の</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管理担当者</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p:cNvSpPr/>
          <p:nvPr/>
        </p:nvSpPr>
        <p:spPr>
          <a:xfrm>
            <a:off x="584616" y="6196039"/>
            <a:ext cx="1079292" cy="613068"/>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監査者</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a:xfrm>
            <a:off x="1741804" y="6195995"/>
            <a:ext cx="4306282" cy="612902"/>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・全てのサービスの</a:t>
            </a:r>
            <a:r>
              <a:rPr lang="en-US" altLang="ja-JP" sz="16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ReadOnly</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正方形/長方形 35"/>
          <p:cNvSpPr/>
          <p:nvPr/>
        </p:nvSpPr>
        <p:spPr>
          <a:xfrm>
            <a:off x="172188" y="6196039"/>
            <a:ext cx="337478" cy="61306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正方形/長方形 36"/>
          <p:cNvSpPr/>
          <p:nvPr/>
        </p:nvSpPr>
        <p:spPr>
          <a:xfrm>
            <a:off x="9187960" y="6195995"/>
            <a:ext cx="2872188" cy="612902"/>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6095998" y="6202414"/>
            <a:ext cx="3048001" cy="612902"/>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社内</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の監査部門</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08241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サービスに対するリスクレベルの定義</a:t>
            </a:r>
            <a:endParaRPr lang="ja-JP" altLang="en-US" b="1" dirty="0"/>
          </a:p>
        </p:txBody>
      </p:sp>
      <p:sp>
        <p:nvSpPr>
          <p:cNvPr id="33" name="正方形/長方形 32"/>
          <p:cNvSpPr/>
          <p:nvPr/>
        </p:nvSpPr>
        <p:spPr>
          <a:xfrm>
            <a:off x="172188" y="818709"/>
            <a:ext cx="11887960" cy="954107"/>
          </a:xfrm>
          <a:prstGeom prst="rect">
            <a:avLst/>
          </a:prstGeom>
          <a:solidFill>
            <a:schemeClr val="accent2">
              <a:lumMod val="20000"/>
              <a:lumOff val="80000"/>
            </a:schemeClr>
          </a:solidFill>
        </p:spPr>
        <p:txBody>
          <a:bodyPr wrap="square">
            <a:spAutoFit/>
          </a:bodyPr>
          <a:lstStyle/>
          <a:p>
            <a:pPr algn="ct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クラウド特有の権限種別もある。</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Infra as Code</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のための権限、クラウドにおけるオペレータの権限だ。</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584617" y="2403049"/>
            <a:ext cx="1079292" cy="613068"/>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開発自動化</a:t>
            </a:r>
            <a:endPar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正方形/長方形 61"/>
          <p:cNvSpPr/>
          <p:nvPr/>
        </p:nvSpPr>
        <p:spPr>
          <a:xfrm>
            <a:off x="584617" y="3065086"/>
            <a:ext cx="1079292" cy="644984"/>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オペレータ</a:t>
            </a:r>
          </a:p>
        </p:txBody>
      </p:sp>
      <p:sp>
        <p:nvSpPr>
          <p:cNvPr id="66" name="正方形/長方形 65"/>
          <p:cNvSpPr/>
          <p:nvPr/>
        </p:nvSpPr>
        <p:spPr>
          <a:xfrm>
            <a:off x="1741805" y="2403005"/>
            <a:ext cx="4306282" cy="612902"/>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・コードデプロイにおいて、</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NW</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管理者と</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開発責任者の全操作</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正方形/長方形 66"/>
          <p:cNvSpPr/>
          <p:nvPr/>
        </p:nvSpPr>
        <p:spPr>
          <a:xfrm>
            <a:off x="1741805" y="3065042"/>
            <a:ext cx="4306282" cy="644810"/>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・すべての</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Read</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権限</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EC2</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等のインスタンスオンオフ</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正方形/長方形 69"/>
          <p:cNvSpPr/>
          <p:nvPr/>
        </p:nvSpPr>
        <p:spPr>
          <a:xfrm>
            <a:off x="172189" y="2403049"/>
            <a:ext cx="337478" cy="613068"/>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p:cNvSpPr/>
          <p:nvPr/>
        </p:nvSpPr>
        <p:spPr>
          <a:xfrm>
            <a:off x="172189" y="3065086"/>
            <a:ext cx="337478" cy="644984"/>
          </a:xfrm>
          <a:prstGeom prst="rect">
            <a:avLst/>
          </a:prstGeom>
          <a:solidFill>
            <a:schemeClr val="accent3"/>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p:cNvSpPr/>
          <p:nvPr/>
        </p:nvSpPr>
        <p:spPr>
          <a:xfrm>
            <a:off x="584616" y="1868630"/>
            <a:ext cx="1079292" cy="492051"/>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管理レイヤ</a:t>
            </a:r>
          </a:p>
        </p:txBody>
      </p:sp>
      <p:sp>
        <p:nvSpPr>
          <p:cNvPr id="74" name="正方形/長方形 73"/>
          <p:cNvSpPr/>
          <p:nvPr/>
        </p:nvSpPr>
        <p:spPr>
          <a:xfrm>
            <a:off x="1741803" y="1868630"/>
            <a:ext cx="4306284" cy="492051"/>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許可する操作</a:t>
            </a:r>
            <a:endPar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正方形/長方形 74"/>
          <p:cNvSpPr/>
          <p:nvPr/>
        </p:nvSpPr>
        <p:spPr>
          <a:xfrm>
            <a:off x="9187961" y="1868525"/>
            <a:ext cx="2872188" cy="492051"/>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具体例（</a:t>
            </a:r>
            <a:r>
              <a:rPr lang="en-US" altLang="ja-JP"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2019/08</a:t>
            </a:r>
            <a:r>
              <a:rPr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現在）</a:t>
            </a:r>
            <a:endParaRPr lang="en-US" altLang="ja-JP"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正方形/長方形 76"/>
          <p:cNvSpPr/>
          <p:nvPr/>
        </p:nvSpPr>
        <p:spPr>
          <a:xfrm>
            <a:off x="9187961" y="2403005"/>
            <a:ext cx="2872188" cy="612902"/>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CloudFormation</a:t>
            </a:r>
            <a:endParaRPr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正方形/長方形 77"/>
          <p:cNvSpPr/>
          <p:nvPr/>
        </p:nvSpPr>
        <p:spPr>
          <a:xfrm>
            <a:off x="9187961" y="3065042"/>
            <a:ext cx="2872188" cy="644810"/>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EC2</a:t>
            </a:r>
            <a:r>
              <a:rPr lang="ja-JP" altLang="en-US"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等のインスタンスオンオフ</a:t>
            </a:r>
            <a:endParaRPr lang="en-US" altLang="ja-JP"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6095999" y="2409424"/>
            <a:ext cx="3048001" cy="612902"/>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・開発プロジェクト</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の基盤責任者</a:t>
            </a:r>
            <a:endParaRPr lang="en-US" altLang="ja-JP" sz="16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6095999" y="3071461"/>
            <a:ext cx="3048001" cy="640895"/>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・オペレータ</a:t>
            </a:r>
            <a:endParaRPr kumimoji="1" lang="en-US" altLang="ja-JP" sz="16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6095997" y="1875049"/>
            <a:ext cx="3048003" cy="492051"/>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リスク</a:t>
            </a:r>
            <a:r>
              <a:rPr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を管理でき、管理すべき担当</a:t>
            </a:r>
            <a:endPar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25775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3"/>
          <a:srcRect l="4743" t="9145" r="44757" b="39282"/>
          <a:stretch/>
        </p:blipFill>
        <p:spPr>
          <a:xfrm>
            <a:off x="369870" y="1017142"/>
            <a:ext cx="4645275" cy="5097908"/>
          </a:xfrm>
          <a:prstGeom prst="rect">
            <a:avLst/>
          </a:prstGeom>
        </p:spPr>
      </p:pic>
      <p:sp>
        <p:nvSpPr>
          <p:cNvPr id="37" name="四角形吹き出し 36"/>
          <p:cNvSpPr/>
          <p:nvPr/>
        </p:nvSpPr>
        <p:spPr>
          <a:xfrm>
            <a:off x="5586175" y="5285137"/>
            <a:ext cx="6096515" cy="869217"/>
          </a:xfrm>
          <a:prstGeom prst="wedgeRectCallout">
            <a:avLst>
              <a:gd name="adj1" fmla="val -55298"/>
              <a:gd name="adj2" fmla="val -33115"/>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権限分掌の裏側には、設定の塊である</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数キロステップの</a:t>
            </a:r>
            <a:r>
              <a:rPr lang="en-US" altLang="ja-JP"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json</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ファイルが存在する・・・</a:t>
            </a:r>
            <a:endParaRPr kumimoji="1"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1"/>
          <p:cNvSpPr>
            <a:spLocks noGrp="1"/>
          </p:cNvSpPr>
          <p:nvPr>
            <p:ph type="body" sz="quarter" idx="10"/>
          </p:nvPr>
        </p:nvSpPr>
        <p:spPr>
          <a:xfrm>
            <a:off x="172188" y="0"/>
            <a:ext cx="11844000" cy="684000"/>
          </a:xfrm>
        </p:spPr>
        <p:txBody>
          <a:bodyPr>
            <a:normAutofit/>
          </a:bodyPr>
          <a:lstStyle/>
          <a:p>
            <a:r>
              <a:rPr lang="ja-JP" altLang="en-US" dirty="0" smtClean="0"/>
              <a:t>権限</a:t>
            </a:r>
            <a:r>
              <a:rPr lang="ja-JP" altLang="en-US" dirty="0"/>
              <a:t>分掌の裏側</a:t>
            </a:r>
          </a:p>
        </p:txBody>
      </p:sp>
      <p:sp>
        <p:nvSpPr>
          <p:cNvPr id="7" name="正方形/長方形 6"/>
          <p:cNvSpPr/>
          <p:nvPr/>
        </p:nvSpPr>
        <p:spPr>
          <a:xfrm>
            <a:off x="5591944" y="1012811"/>
            <a:ext cx="6409558" cy="4144381"/>
          </a:xfrm>
          <a:prstGeom prst="rect">
            <a:avLst/>
          </a:prstGeom>
          <a:solidFill>
            <a:schemeClr val="accent3"/>
          </a:solidFill>
        </p:spPr>
        <p:txBody>
          <a:bodyPr wrap="square" lIns="180000" tIns="180000">
            <a:spAutoFit/>
          </a:bodyPr>
          <a:lstStyle/>
          <a:p>
            <a:pPr defTabSz="914400" fontAlgn="base">
              <a:spcBef>
                <a:spcPct val="0"/>
              </a:spcBef>
              <a:spcAft>
                <a:spcPct val="0"/>
              </a:spcAft>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b="1" dirty="0" err="1">
                <a:latin typeface="Meiryo UI" panose="020B0604030504040204" pitchFamily="50" charset="-128"/>
                <a:ea typeface="Meiryo UI" panose="020B0604030504040204" pitchFamily="50" charset="-128"/>
                <a:cs typeface="Meiryo UI" panose="020B0604030504040204" pitchFamily="50" charset="-128"/>
              </a:rPr>
              <a:t>が提</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供する権限分掌の裏側＞</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defTabSz="914400" fontAlgn="base">
              <a:spcBef>
                <a:spcPct val="0"/>
              </a:spcBef>
              <a:spcAft>
                <a:spcPct val="0"/>
              </a:spcAft>
            </a:pPr>
            <a:endParaRPr lang="en-US" altLang="ja-JP" sz="105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defTabSz="914400" fontAlgn="base">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権限分掌を実現するためには・・・</a:t>
            </a:r>
            <a:endParaRPr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defTabSz="914400" fontAlgn="base">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解放するサービス全ての操作権限を</a:t>
            </a:r>
            <a:r>
              <a:rPr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行ずつ記載した</a:t>
            </a:r>
            <a:endParaRPr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defTabSz="914400" fontAlgn="base">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権限設定ファイルをグループ種別分作成する必要がある。</a:t>
            </a:r>
            <a:endParaRPr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なお、最も</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基本的なサービスである</a:t>
            </a:r>
            <a:r>
              <a:rPr lang="en-US" altLang="ja-JP"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EC2</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でさえ関連</a:t>
            </a: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する</a:t>
            </a:r>
            <a:endParaRPr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操作</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権限</a:t>
            </a: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300</a:t>
            </a: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を超える・・・</a:t>
            </a:r>
            <a:endParaRPr lang="en-US" altLang="ja-JP"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defTabSz="914400" fontAlgn="base">
              <a:spcBef>
                <a:spcPct val="0"/>
              </a:spcBef>
              <a:spcAft>
                <a:spcPct val="0"/>
              </a:spcAft>
            </a:pPr>
            <a:endParaRPr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defTabSz="914400" fontAlgn="base">
              <a:spcBef>
                <a:spcPct val="0"/>
              </a:spcBef>
              <a:spcAft>
                <a:spcPct val="0"/>
              </a:spcAft>
            </a:pPr>
            <a:r>
              <a:rPr lang="ja-JP" altLang="en-US" sz="2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★機能を一つひとつ定義するため新機能は勝手に動かない</a:t>
            </a:r>
            <a:endParaRPr lang="en-US" altLang="ja-JP" sz="2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a:p>
            <a:pPr defTabSz="914400" fontAlgn="base">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★サービス同士の相関関係を調査しながら</a:t>
            </a:r>
            <a:endParaRPr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defTabSz="914400" fontAlgn="base">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★新機能・サービスが追加されれば、</a:t>
            </a:r>
            <a:r>
              <a:rPr lang="ja-JP" altLang="en-US" sz="2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検知修復機能を</a:t>
            </a:r>
            <a:endParaRPr lang="en-US" altLang="ja-JP" sz="2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a:p>
            <a:pPr defTabSz="914400" fontAlgn="base">
              <a:spcBef>
                <a:spcPct val="0"/>
              </a:spcBef>
              <a:spcAft>
                <a:spcPct val="0"/>
              </a:spcAft>
            </a:pPr>
            <a:r>
              <a:rPr lang="ja-JP" altLang="en-US" sz="2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 実装してから権限を開放</a:t>
            </a:r>
            <a:endParaRPr lang="en-US" altLang="ja-JP" sz="2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9221002" y="125128"/>
            <a:ext cx="2795186" cy="462013"/>
          </a:xfrm>
          <a:prstGeom prst="rect">
            <a:avLst/>
          </a:prstGeom>
          <a:solidFill>
            <a:schemeClr val="accent3"/>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マネージド</a:t>
            </a:r>
            <a:r>
              <a:rPr lang="en-US" altLang="ja-JP" b="1"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CCoE</a:t>
            </a: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で対応</a:t>
            </a:r>
            <a:endParaRPr kumimoji="1" lang="ja-JP" altLang="en-US"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773374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20" id="{9071B18C-AB37-F449-AA4F-DC3EE43039E6}" vid="{7FA1D19E-BDD0-904D-BFB1-053B342FA9C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Presentation_Template_169_JP</Template>
  <TotalTime>9665</TotalTime>
  <Words>4581</Words>
  <Application>Microsoft Office PowerPoint</Application>
  <PresentationFormat>ワイド画面</PresentationFormat>
  <Paragraphs>649</Paragraphs>
  <Slides>46</Slides>
  <Notes>34</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46</vt:i4>
      </vt:variant>
    </vt:vector>
  </HeadingPairs>
  <TitlesOfParts>
    <vt:vector size="57" baseType="lpstr">
      <vt:lpstr>Helvetica Neue</vt:lpstr>
      <vt:lpstr>HGPGothicE</vt:lpstr>
      <vt:lpstr>HGPGothicE</vt:lpstr>
      <vt:lpstr>HGP創英角ｺﾞｼｯｸUB</vt:lpstr>
      <vt:lpstr>Meiryo UI</vt:lpstr>
      <vt:lpstr>MS PGothic</vt:lpstr>
      <vt:lpstr>メイリオ</vt:lpstr>
      <vt:lpstr>游ゴシック</vt:lpstr>
      <vt:lpstr>Arial</vt:lpstr>
      <vt:lpstr>Wingdings</vt:lpstr>
      <vt:lpstr>プレゼンテーションテンプレート2017</vt:lpstr>
      <vt:lpstr>[AWS] A-gateの使い方</vt:lpstr>
      <vt:lpstr>PowerPoint プレゼンテーション</vt:lpstr>
      <vt:lpstr>１．A-gateが提供する権限種別</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２．A-gateにおけるアカウントの切り方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３．ID管理グループの操作</vt:lpstr>
      <vt:lpstr>PowerPoint プレゼンテーション</vt:lpstr>
      <vt:lpstr>PowerPoint プレゼンテーション</vt:lpstr>
      <vt:lpstr>４．テナントアカウントの操作</vt:lpstr>
      <vt:lpstr>PowerPoint プレゼンテーション</vt:lpstr>
      <vt:lpstr>PowerPoint プレゼンテーション</vt:lpstr>
      <vt:lpstr>PowerPoint プレゼンテーション</vt:lpstr>
      <vt:lpstr>５．違反検知修復と例外申請</vt:lpstr>
      <vt:lpstr>PowerPoint プレゼンテーション</vt:lpstr>
      <vt:lpstr>PowerPoint プレゼンテーション</vt:lpstr>
      <vt:lpstr>PowerPoint プレゼンテーション</vt:lpstr>
      <vt:lpstr>PowerPoint プレゼンテーション</vt:lpstr>
      <vt:lpstr>６．A-gateポータルの使い方 別紙「A-gateの使い方_ポータル編を参照」</vt:lpstr>
      <vt:lpstr>７．利用料の確認とアラート設定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８．その他 作業依頼及び問い合わせ</vt:lpstr>
      <vt:lpstr>PowerPoint プレゼンテーション</vt:lpstr>
      <vt:lpstr>PowerPoint プレゼンテーション</vt:lpstr>
      <vt:lpstr>PowerPoint プレゼンテーション</vt:lpstr>
      <vt:lpstr>PowerPoint プレゼンテーション</vt:lpstr>
    </vt:vector>
  </TitlesOfParts>
  <Company>NTTDATA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パブリッククラウド活用バイブル</dc:title>
  <dc:creator>山中 崇広</dc:creator>
  <cp:lastModifiedBy>山本　正智</cp:lastModifiedBy>
  <cp:revision>576</cp:revision>
  <dcterms:created xsi:type="dcterms:W3CDTF">2018-07-31T01:26:43Z</dcterms:created>
  <dcterms:modified xsi:type="dcterms:W3CDTF">2021-12-15T01:28:34Z</dcterms:modified>
</cp:coreProperties>
</file>