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umstudy.com/" TargetMode="External"/><Relationship Id="rId2" Type="http://schemas.openxmlformats.org/officeDocument/2006/relationships/hyperlink" Target="http://www.scrum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90AA6-9837-4806-9A08-01F2BA4A1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Scrum para quem já sabe </a:t>
            </a:r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0623F-5C10-4CE1-8EBB-275CC5C4F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Davison marques</a:t>
            </a:r>
          </a:p>
          <a:p>
            <a:r>
              <a:rPr lang="pt-BR" dirty="0"/>
              <a:t>Tecnólogo em desenvolvimento de software</a:t>
            </a:r>
          </a:p>
          <a:p>
            <a:r>
              <a:rPr lang="pt-BR" dirty="0" err="1"/>
              <a:t>Csp</a:t>
            </a:r>
            <a:r>
              <a:rPr lang="pt-BR" dirty="0"/>
              <a:t>, psm1.</a:t>
            </a:r>
          </a:p>
        </p:txBody>
      </p:sp>
    </p:spTree>
    <p:extLst>
      <p:ext uri="{BB962C8B-B14F-4D97-AF65-F5344CB8AC3E}">
        <p14:creationId xmlns:p14="http://schemas.microsoft.com/office/powerpoint/2010/main" val="387827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502AE2-F2D8-40B3-A1A9-ECC8E0EE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59655"/>
            <a:ext cx="9905999" cy="5031546"/>
          </a:xfrm>
        </p:spPr>
        <p:txBody>
          <a:bodyPr>
            <a:normAutofit/>
          </a:bodyPr>
          <a:lstStyle/>
          <a:p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Uma Lista de tudo o que vai se fazer (</a:t>
            </a:r>
            <a:r>
              <a:rPr lang="pt-BR" sz="40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Product</a:t>
            </a:r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backlog).</a:t>
            </a:r>
          </a:p>
          <a:p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Uma lista do tem que se fazer agora (Sprint backlog).</a:t>
            </a:r>
          </a:p>
          <a:p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Olha o que está sendo feito (Quadro Scrum).</a:t>
            </a:r>
          </a:p>
          <a:p>
            <a:r>
              <a:rPr lang="pt-BR" sz="40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Burn</a:t>
            </a:r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pt-BR" sz="40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down</a:t>
            </a:r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Não é </a:t>
            </a:r>
            <a:r>
              <a:rPr lang="pt-BR" sz="40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Gantt</a:t>
            </a:r>
            <a:r>
              <a:rPr lang="pt-BR" sz="400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.</a:t>
            </a:r>
            <a:endParaRPr lang="pt-BR" sz="4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368083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8FDEF5-8433-410C-86B3-CC269033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612" y="1228381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 err="1"/>
              <a:t>cerimônias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81213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502AE2-F2D8-40B3-A1A9-ECC8E0EE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2035"/>
            <a:ext cx="9905999" cy="6440555"/>
          </a:xfrm>
        </p:spPr>
        <p:txBody>
          <a:bodyPr>
            <a:normAutofit lnSpcReduction="10000"/>
          </a:bodyPr>
          <a:lstStyle/>
          <a:p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Na agilidade também se planeja. – </a:t>
            </a:r>
            <a:r>
              <a:rPr lang="pt-BR" sz="40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Sprin</a:t>
            </a:r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pt-BR" sz="40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planing</a:t>
            </a:r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.</a:t>
            </a:r>
          </a:p>
          <a:p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Transparência e feedback na prática – Sprint review.</a:t>
            </a:r>
          </a:p>
          <a:p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O tempo que precisa - Sprint.</a:t>
            </a:r>
          </a:p>
          <a:p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Avaliar processos e não pessoas. Agir – Sprint </a:t>
            </a:r>
            <a:r>
              <a:rPr lang="pt-BR" sz="40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retrospective</a:t>
            </a:r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.</a:t>
            </a:r>
          </a:p>
          <a:p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Se comunicar e agir n dia a dia – </a:t>
            </a:r>
            <a:r>
              <a:rPr lang="pt-BR" sz="40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Dayly</a:t>
            </a:r>
            <a:r>
              <a:rPr lang="pt-B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.</a:t>
            </a:r>
          </a:p>
          <a:p>
            <a:endParaRPr lang="pt-BR" sz="4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endParaRPr lang="pt-BR" sz="4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171831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FF0F7B-DDC7-49A2-B7A0-55599401D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9600" dirty="0"/>
              <a:t>concluindo</a:t>
            </a:r>
          </a:p>
        </p:txBody>
      </p:sp>
    </p:spTree>
    <p:extLst>
      <p:ext uri="{BB962C8B-B14F-4D97-AF65-F5344CB8AC3E}">
        <p14:creationId xmlns:p14="http://schemas.microsoft.com/office/powerpoint/2010/main" val="32299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02BAE7-83A4-4786-8272-9BA91A443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Estamos prontos para o Scrum?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A68D1BD-868C-4EA7-96EA-AB7DCCE57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 não estiver... A culpa é do </a:t>
            </a:r>
            <a:r>
              <a:rPr lang="pt-BR" dirty="0" err="1"/>
              <a:t>scrum</a:t>
            </a:r>
            <a:r>
              <a:rPr lang="pt-BR" dirty="0"/>
              <a:t> master!!! Será?</a:t>
            </a:r>
          </a:p>
        </p:txBody>
      </p:sp>
    </p:spTree>
    <p:extLst>
      <p:ext uri="{BB962C8B-B14F-4D97-AF65-F5344CB8AC3E}">
        <p14:creationId xmlns:p14="http://schemas.microsoft.com/office/powerpoint/2010/main" val="1748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28831-83D7-4424-9CAD-98C77664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70FBA-71D2-45E3-A2B0-788BCFAE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www.scrum.org</a:t>
            </a:r>
            <a:endParaRPr lang="pt-BR" dirty="0"/>
          </a:p>
          <a:p>
            <a:r>
              <a:rPr lang="pt-BR" dirty="0"/>
              <a:t>www.scrumalliance.org</a:t>
            </a:r>
          </a:p>
          <a:p>
            <a:r>
              <a:rPr lang="pt-BR" dirty="0">
                <a:hlinkClick r:id="rId3"/>
              </a:rPr>
              <a:t>www.scrumstudy.com</a:t>
            </a:r>
            <a:endParaRPr lang="pt-BR" dirty="0"/>
          </a:p>
          <a:p>
            <a:r>
              <a:rPr lang="pt-BR" dirty="0"/>
              <a:t>SPBOK</a:t>
            </a:r>
          </a:p>
          <a:p>
            <a:r>
              <a:rPr lang="pt-BR" dirty="0"/>
              <a:t>Scrum </a:t>
            </a:r>
            <a:r>
              <a:rPr lang="pt-BR" dirty="0" err="1"/>
              <a:t>Guide</a:t>
            </a:r>
            <a:endParaRPr lang="pt-BR" dirty="0"/>
          </a:p>
          <a:p>
            <a:r>
              <a:rPr lang="pt-BR" dirty="0"/>
              <a:t>Scrum -  A arte de fazer o dobro do trabalho na metade do tempo. (Jeff Sutherland &amp; J.J. Sutherland.</a:t>
            </a:r>
          </a:p>
        </p:txBody>
      </p:sp>
    </p:spTree>
    <p:extLst>
      <p:ext uri="{BB962C8B-B14F-4D97-AF65-F5344CB8AC3E}">
        <p14:creationId xmlns:p14="http://schemas.microsoft.com/office/powerpoint/2010/main" val="3541894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FF407-7644-4B62-A6A9-27203C02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dirty="0"/>
              <a:t>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51EA3-7A32-40D3-AC6F-F76DC45E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548"/>
            <a:ext cx="9905999" cy="3975653"/>
          </a:xfrm>
        </p:spPr>
        <p:txBody>
          <a:bodyPr/>
          <a:lstStyle/>
          <a:p>
            <a:r>
              <a:rPr lang="pt-BR" sz="4400" dirty="0"/>
              <a:t>davidson-marques-8093aa9</a:t>
            </a:r>
            <a:r>
              <a:rPr lang="pt-BR" dirty="0"/>
              <a:t>  </a:t>
            </a:r>
            <a:r>
              <a:rPr lang="pt-BR" sz="4400" dirty="0">
                <a:solidFill>
                  <a:srgbClr val="00B0F0"/>
                </a:solidFill>
                <a:latin typeface="Social Media Circled" panose="02000500000000000000" pitchFamily="2" charset="0"/>
              </a:rPr>
              <a:t>h </a:t>
            </a:r>
          </a:p>
          <a:p>
            <a:r>
              <a:rPr lang="pt-BR" sz="4400" dirty="0"/>
              <a:t>@</a:t>
            </a:r>
            <a:r>
              <a:rPr lang="pt-BR" sz="4400" dirty="0" err="1"/>
              <a:t>davidsonMarques</a:t>
            </a:r>
            <a:r>
              <a:rPr lang="pt-BR" sz="4400" dirty="0"/>
              <a:t>  </a:t>
            </a:r>
            <a:r>
              <a:rPr lang="pt-BR" sz="4400" dirty="0">
                <a:solidFill>
                  <a:schemeClr val="accent2"/>
                </a:solidFill>
                <a:latin typeface="Social Media Circled" panose="02000500000000000000" pitchFamily="2" charset="0"/>
              </a:rPr>
              <a:t>D</a:t>
            </a:r>
          </a:p>
          <a:p>
            <a:r>
              <a:rPr lang="pt-BR" sz="4400" dirty="0"/>
              <a:t>@</a:t>
            </a:r>
            <a:r>
              <a:rPr lang="pt-BR" sz="4400" dirty="0" err="1"/>
              <a:t>davidsonmarquesm</a:t>
            </a:r>
            <a:r>
              <a:rPr lang="pt-BR" sz="4400" dirty="0"/>
              <a:t> </a:t>
            </a:r>
            <a:r>
              <a:rPr lang="pt-BR" sz="4400" dirty="0">
                <a:solidFill>
                  <a:schemeClr val="accent2"/>
                </a:solidFill>
                <a:latin typeface="Social Media Circled" panose="02000500000000000000" pitchFamily="2" charset="0"/>
              </a:rPr>
              <a:t>Q</a:t>
            </a:r>
            <a:endParaRPr lang="pt-BR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6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46F5C31A-DCC7-49D8-9982-1042DBBFB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 Diagonal Corner Rectangle 6">
            <a:extLst>
              <a:ext uri="{FF2B5EF4-FFF2-40B4-BE49-F238E27FC236}">
                <a16:creationId xmlns:a16="http://schemas.microsoft.com/office/drawing/2014/main" id="{7AFB7295-2F19-4B05-A81A-87B51093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D9E8E26-937B-4D88-9FED-7A5E1E6F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8200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472A9159-9D68-4985-B4BE-FDB12B26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625" y="1068840"/>
            <a:ext cx="5377375" cy="4341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400"/>
              <a:t>Obrigado!!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87C67D-3DCE-401F-82F9-3DEBCE81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563" y="746125"/>
            <a:ext cx="4135825" cy="558482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600" dirty="0" err="1">
                <a:solidFill>
                  <a:schemeClr val="tx1"/>
                </a:solidFill>
              </a:rPr>
              <a:t>qualquer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dúvida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pergunte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ao</a:t>
            </a:r>
            <a:r>
              <a:rPr lang="en-US" sz="2600" dirty="0">
                <a:solidFill>
                  <a:schemeClr val="tx1"/>
                </a:solidFill>
              </a:rPr>
              <a:t> google!</a:t>
            </a:r>
          </a:p>
          <a:p>
            <a:pPr algn="r"/>
            <a:r>
              <a:rPr lang="en-US" sz="4400" i="1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Mas se </a:t>
            </a:r>
            <a:r>
              <a:rPr lang="en-US" sz="4400" i="1" cap="none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quiser</a:t>
            </a:r>
            <a:r>
              <a:rPr lang="en-US" sz="4400" i="1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4400" i="1" cap="none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conversar</a:t>
            </a:r>
            <a:r>
              <a:rPr lang="en-US" sz="4400" i="1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Estamos </a:t>
            </a:r>
            <a:r>
              <a:rPr lang="en-US" sz="4400" i="1" cap="none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aqui</a:t>
            </a:r>
            <a:r>
              <a:rPr lang="en-US" sz="4400" i="1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4400" i="1" cap="none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pra</a:t>
            </a:r>
            <a:r>
              <a:rPr lang="en-US" sz="4400" i="1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4400" i="1" cap="none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apremdermos</a:t>
            </a:r>
            <a:r>
              <a:rPr lang="en-US" sz="4400" i="1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4400" i="1" cap="none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juntos</a:t>
            </a:r>
            <a:r>
              <a:rPr lang="en-US" sz="44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!  </a:t>
            </a:r>
          </a:p>
        </p:txBody>
      </p:sp>
    </p:spTree>
    <p:extLst>
      <p:ext uri="{BB962C8B-B14F-4D97-AF65-F5344CB8AC3E}">
        <p14:creationId xmlns:p14="http://schemas.microsoft.com/office/powerpoint/2010/main" val="176971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C9F0223C-B83B-45D6-9BCC-5796AD68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2657"/>
          </a:xfrm>
        </p:spPr>
        <p:txBody>
          <a:bodyPr>
            <a:noAutofit/>
          </a:bodyPr>
          <a:lstStyle/>
          <a:p>
            <a:pPr algn="ctr"/>
            <a:r>
              <a:rPr lang="pt-BR" sz="6000" dirty="0"/>
              <a:t>Fácil de entender!</a:t>
            </a:r>
          </a:p>
        </p:txBody>
      </p:sp>
      <p:pic>
        <p:nvPicPr>
          <p:cNvPr id="9" name="Espaço Reservado para Conteúdo 8" descr="Uma imagem contendo texto&#10;&#10;Descrição gerada automaticamente">
            <a:extLst>
              <a:ext uri="{FF2B5EF4-FFF2-40B4-BE49-F238E27FC236}">
                <a16:creationId xmlns:a16="http://schemas.microsoft.com/office/drawing/2014/main" id="{C7DDB1CB-09CC-42B5-AD3A-5FE7B4C1E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525" y="1516202"/>
            <a:ext cx="7765774" cy="3825596"/>
          </a:xfrm>
        </p:spPr>
      </p:pic>
    </p:spTree>
    <p:extLst>
      <p:ext uri="{BB962C8B-B14F-4D97-AF65-F5344CB8AC3E}">
        <p14:creationId xmlns:p14="http://schemas.microsoft.com/office/powerpoint/2010/main" val="20454376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8" descr="Uma imagem contendo texto&#10;&#10;Descrição gerada automaticamente">
            <a:extLst>
              <a:ext uri="{FF2B5EF4-FFF2-40B4-BE49-F238E27FC236}">
                <a16:creationId xmlns:a16="http://schemas.microsoft.com/office/drawing/2014/main" id="{C7DDB1CB-09CC-42B5-AD3A-5FE7B4C1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8" y="1324689"/>
            <a:ext cx="6329639" cy="47183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29F146-2DD8-44EE-94D6-15111C45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92" y="445764"/>
            <a:ext cx="11057485" cy="547145"/>
          </a:xfrm>
        </p:spPr>
        <p:txBody>
          <a:bodyPr>
            <a:noAutofit/>
          </a:bodyPr>
          <a:lstStyle/>
          <a:p>
            <a:r>
              <a:rPr lang="pt-BR" sz="6600" dirty="0"/>
              <a:t>Fácil de implantar?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DCBF9E-5C1D-4AFE-9DF6-A8C56355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6174" y="1165663"/>
            <a:ext cx="4593603" cy="4718302"/>
          </a:xfrm>
        </p:spPr>
        <p:txBody>
          <a:bodyPr>
            <a:normAutofit/>
          </a:bodyPr>
          <a:lstStyle/>
          <a:p>
            <a:pPr>
              <a:spcBef>
                <a:spcPts val="4800"/>
              </a:spcBef>
            </a:pPr>
            <a:r>
              <a:rPr lang="pt-BR" sz="4800" dirty="0"/>
              <a:t>TRANSPARÊNCIA</a:t>
            </a:r>
          </a:p>
          <a:p>
            <a:pPr>
              <a:spcBef>
                <a:spcPts val="4800"/>
              </a:spcBef>
            </a:pPr>
            <a:r>
              <a:rPr lang="pt-BR" sz="4800" dirty="0"/>
              <a:t>INSPEÇÃO</a:t>
            </a:r>
          </a:p>
          <a:p>
            <a:pPr>
              <a:spcBef>
                <a:spcPts val="4800"/>
              </a:spcBef>
            </a:pPr>
            <a:r>
              <a:rPr lang="pt-BR" sz="4800" dirty="0"/>
              <a:t>ADAPTÇÃO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83B5D7F-5D77-4BC5-8588-EA03F75B36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16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F38537A-DE75-4230-BD12-045EBF44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47710"/>
          </a:xfrm>
        </p:spPr>
        <p:txBody>
          <a:bodyPr>
            <a:noAutofit/>
          </a:bodyPr>
          <a:lstStyle/>
          <a:p>
            <a:pPr algn="ctr"/>
            <a:r>
              <a:rPr lang="pt-BR" sz="9600" dirty="0"/>
              <a:t>Além do diagrama Scrum</a:t>
            </a:r>
          </a:p>
        </p:txBody>
      </p:sp>
    </p:spTree>
    <p:extLst>
      <p:ext uri="{BB962C8B-B14F-4D97-AF65-F5344CB8AC3E}">
        <p14:creationId xmlns:p14="http://schemas.microsoft.com/office/powerpoint/2010/main" val="1556288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3583CE2-E06D-43D8-8306-A669184E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7">
              <a:extLst>
                <a:ext uri="{FF2B5EF4-FFF2-40B4-BE49-F238E27FC236}">
                  <a16:creationId xmlns:a16="http://schemas.microsoft.com/office/drawing/2014/main" id="{79608E0C-93E7-4399-BC8F-EB7E8A8A1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7CDF394-A949-49E8-BB16-CEE1EDC0C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4784BE-459D-4636-B84B-3394A2FC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0997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73F7431D-14C2-414D-81D3-05F3FC57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EA325C4-C316-4539-9EAD-DF55B259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A28CC298-3D1A-48AA-A381-6DBF3DB11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E78DB606-6E5D-4E4F-B0B0-33504EFE2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1E91FF4-2FE2-4845-A092-A5D08AD0E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38FD63D7-E1CB-4A3D-A62E-937C6B8E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4914525-C4D8-4429-8943-A5582ABC8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3E63B871-BED4-47AC-8341-1A91F2A90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B76FF28-7D37-4FBC-9E29-AB193279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3399FBA4-D792-44C9-8559-80FB76E3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2D5280F9-55D2-4914-8E75-DE94FD0D0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4000246C-66DF-41DE-9879-600F5035A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447B197A-1979-4ECA-8278-F9C2D7081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303B2413-FD54-427F-8D53-3BFDEB7D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8B6A2D21-F90C-4975-A4D1-6C7D97590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1CAD09DB-CF96-4651-8972-2328B5401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E9531395-B346-47BE-B23C-42167300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70BCFC24-E2F8-44F9-8F56-7D88DD4F0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C7332F92-EDBE-4932-AEAE-A069527B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392F76-FE48-41F4-9662-43FC4F547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354C8855-5A50-429B-9861-4871740F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6508AE52-4832-4033-AF7A-9A4963845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500F7138-2592-4220-A7CC-C9C36D331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AA2D83C9-94CC-4E68-9C10-79D7233A1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032E3421-B9C2-4D1C-810C-8D3DD56F5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56231AF0-A575-48FD-8EC5-AFA4DCA58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E763469C-1514-4DDB-826E-814FEB983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908599E4-3F2F-422B-BEB8-0B6EA9931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33">
              <a:extLst>
                <a:ext uri="{FF2B5EF4-FFF2-40B4-BE49-F238E27FC236}">
                  <a16:creationId xmlns:a16="http://schemas.microsoft.com/office/drawing/2014/main" id="{20917A1E-5035-4898-9A9E-6558A2B90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6B6FCE8C-9741-4737-9F36-08D8126E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A9C1E9D0-BD01-4811-B05D-6E0ADC19A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C6097966-6CEF-4AE2-9AA6-CBD821522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CCD74CC9-1821-431F-863C-0BAA5B13A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B526E508-AB52-48E9-AC22-B299E07F0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F0EDE97-D4FC-413C-9C1E-168642F1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89D41AE5-65E7-4766-AD3D-E5BD8B086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F35035A0-49A4-463E-901B-972F3E5B0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F85A6E74-D082-4BA6-B23B-41446CCF5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3">
              <a:extLst>
                <a:ext uri="{FF2B5EF4-FFF2-40B4-BE49-F238E27FC236}">
                  <a16:creationId xmlns:a16="http://schemas.microsoft.com/office/drawing/2014/main" id="{42EEA7A5-A588-40A8-8125-D10874E18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8606F84D-8F6E-499B-B320-FCA0FD091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585AD9A-3BE2-47BE-A838-9416B768F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9A7EF4CA-33A7-49A6-8011-ED32B7F94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5D56ED0E-F19C-47F2-8D98-1797A01AE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6590D17C-F0EE-4738-AD8F-9510CCCA7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36314DFF-FCBA-49B7-BE46-4C738FB76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8BF3373B-110C-4DF4-882D-DEED4C6CC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57C8A2C2-9CF3-4FA2-A578-222E55899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780E98B8-0D9C-4CE2-A7A1-30D5C46FF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3">
              <a:extLst>
                <a:ext uri="{FF2B5EF4-FFF2-40B4-BE49-F238E27FC236}">
                  <a16:creationId xmlns:a16="http://schemas.microsoft.com/office/drawing/2014/main" id="{277825C0-9592-49E0-A600-9332D772D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4">
              <a:extLst>
                <a:ext uri="{FF2B5EF4-FFF2-40B4-BE49-F238E27FC236}">
                  <a16:creationId xmlns:a16="http://schemas.microsoft.com/office/drawing/2014/main" id="{DFC56568-D0D2-4C14-9513-A1E963262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5">
              <a:extLst>
                <a:ext uri="{FF2B5EF4-FFF2-40B4-BE49-F238E27FC236}">
                  <a16:creationId xmlns:a16="http://schemas.microsoft.com/office/drawing/2014/main" id="{196D282D-EB58-43F2-AAF8-71125F756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6">
              <a:extLst>
                <a:ext uri="{FF2B5EF4-FFF2-40B4-BE49-F238E27FC236}">
                  <a16:creationId xmlns:a16="http://schemas.microsoft.com/office/drawing/2014/main" id="{10326D78-FFD9-4A5C-BC65-96EB15B91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7">
              <a:extLst>
                <a:ext uri="{FF2B5EF4-FFF2-40B4-BE49-F238E27FC236}">
                  <a16:creationId xmlns:a16="http://schemas.microsoft.com/office/drawing/2014/main" id="{BD528DBD-09A9-41FD-9742-A3C948C0F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8">
              <a:extLst>
                <a:ext uri="{FF2B5EF4-FFF2-40B4-BE49-F238E27FC236}">
                  <a16:creationId xmlns:a16="http://schemas.microsoft.com/office/drawing/2014/main" id="{5DA9A4DB-D239-4586-A451-DA42328B2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416E9543-5425-4AE3-A9E3-008CA5EA0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210" y="1816100"/>
            <a:ext cx="5873700" cy="2353117"/>
          </a:xfrm>
        </p:spPr>
        <p:txBody>
          <a:bodyPr>
            <a:normAutofit/>
          </a:bodyPr>
          <a:lstStyle/>
          <a:p>
            <a:r>
              <a:rPr lang="pt-BR" dirty="0"/>
              <a:t>Papéis</a:t>
            </a:r>
          </a:p>
        </p:txBody>
      </p:sp>
      <p:pic>
        <p:nvPicPr>
          <p:cNvPr id="8" name="Imagem 7" descr="Uma imagem contendo vestuário, pessoa, terno, homem&#10;&#10;Descrição gerada automaticamente">
            <a:extLst>
              <a:ext uri="{FF2B5EF4-FFF2-40B4-BE49-F238E27FC236}">
                <a16:creationId xmlns:a16="http://schemas.microsoft.com/office/drawing/2014/main" id="{1DEBC471-C218-4123-A3C9-814A185C44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74" r="1" b="44463"/>
          <a:stretch/>
        </p:blipFill>
        <p:spPr>
          <a:xfrm>
            <a:off x="-5596" y="1"/>
            <a:ext cx="4640280" cy="2286000"/>
          </a:xfrm>
          <a:custGeom>
            <a:avLst/>
            <a:gdLst>
              <a:gd name="connsiteX0" fmla="*/ 0 w 6101597"/>
              <a:gd name="connsiteY0" fmla="*/ 0 h 3427413"/>
              <a:gd name="connsiteX1" fmla="*/ 6101597 w 6101597"/>
              <a:gd name="connsiteY1" fmla="*/ 0 h 3427413"/>
              <a:gd name="connsiteX2" fmla="*/ 6101597 w 6101597"/>
              <a:gd name="connsiteY2" fmla="*/ 3427413 h 3427413"/>
              <a:gd name="connsiteX3" fmla="*/ 0 w 6101597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10" name="Imagem 9" descr="Uma imagem contendo pessoa, mulher, posando, vestuário&#10;&#10;Descrição gerada automaticamente">
            <a:extLst>
              <a:ext uri="{FF2B5EF4-FFF2-40B4-BE49-F238E27FC236}">
                <a16:creationId xmlns:a16="http://schemas.microsoft.com/office/drawing/2014/main" id="{D228FE6E-8012-4D80-80D1-AAD564FE6F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5" r="45" b="-3"/>
          <a:stretch/>
        </p:blipFill>
        <p:spPr>
          <a:xfrm>
            <a:off x="-5596" y="2285207"/>
            <a:ext cx="4640280" cy="2286000"/>
          </a:xfrm>
          <a:custGeom>
            <a:avLst/>
            <a:gdLst>
              <a:gd name="connsiteX0" fmla="*/ 0 w 6101597"/>
              <a:gd name="connsiteY0" fmla="*/ 0 h 3427413"/>
              <a:gd name="connsiteX1" fmla="*/ 6101597 w 6101597"/>
              <a:gd name="connsiteY1" fmla="*/ 0 h 3427413"/>
              <a:gd name="connsiteX2" fmla="*/ 6101597 w 6101597"/>
              <a:gd name="connsiteY2" fmla="*/ 3427413 h 3427413"/>
              <a:gd name="connsiteX3" fmla="*/ 0 w 6101597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FE322B7-5506-48D8-91CD-ADB5E03DD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3338" y="2286000"/>
            <a:ext cx="464028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EC0871F2-4F5A-45D7-9108-6E7127B176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10022"/>
          <a:stretch/>
        </p:blipFill>
        <p:spPr>
          <a:xfrm>
            <a:off x="-3337" y="4572000"/>
            <a:ext cx="4640280" cy="2286000"/>
          </a:xfrm>
          <a:custGeom>
            <a:avLst/>
            <a:gdLst>
              <a:gd name="connsiteX0" fmla="*/ 0 w 6101597"/>
              <a:gd name="connsiteY0" fmla="*/ 0 h 3430587"/>
              <a:gd name="connsiteX1" fmla="*/ 6101597 w 6101597"/>
              <a:gd name="connsiteY1" fmla="*/ 0 h 3430587"/>
              <a:gd name="connsiteX2" fmla="*/ 6101597 w 6101597"/>
              <a:gd name="connsiteY2" fmla="*/ 3430587 h 3430587"/>
              <a:gd name="connsiteX3" fmla="*/ 0 w 6101597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15" name="Straight Connector 78">
            <a:extLst>
              <a:ext uri="{FF2B5EF4-FFF2-40B4-BE49-F238E27FC236}">
                <a16:creationId xmlns:a16="http://schemas.microsoft.com/office/drawing/2014/main" id="{904E68D1-28E8-4568-BFC3-BD6466830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8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3338" y="4572000"/>
            <a:ext cx="464028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5D62EDC-2822-42E0-8651-C3B0CB9C6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9202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517D4DF-127E-42D6-B890-A045C5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D5C634A1-EA53-46ED-9258-784F5D0CB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771A552F-AE5F-48D9-B712-E014CF8B7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FF000C6-438C-4E40-A573-EE70CE2FD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D715DB3F-2856-4F67-A17A-E3F77AED5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F5902CE-C85D-4FE1-ADB2-D2E8B6AB5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CE9FCB67-E45B-4882-88C6-84C7DF260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4BBEE2FB-17B1-403A-8F16-4A5B8239D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7F632E2D-56D5-4AF8-A24A-753E656B1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AD93686A-478E-40C6-916D-50EC6591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42438CA-DEB6-401F-B47E-51363F739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7362513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71D1-39F4-49D7-BFAD-4436F662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48" y="618518"/>
            <a:ext cx="10078363" cy="1478570"/>
          </a:xfrm>
        </p:spPr>
        <p:txBody>
          <a:bodyPr>
            <a:normAutofit/>
          </a:bodyPr>
          <a:lstStyle/>
          <a:p>
            <a:pPr algn="ctr"/>
            <a:r>
              <a:rPr lang="pt-BR" sz="8000" dirty="0" err="1"/>
              <a:t>Product</a:t>
            </a:r>
            <a:r>
              <a:rPr lang="pt-BR" sz="8000" dirty="0"/>
              <a:t> </a:t>
            </a:r>
            <a:r>
              <a:rPr lang="pt-BR" sz="8000" dirty="0" err="1"/>
              <a:t>owner</a:t>
            </a:r>
            <a:endParaRPr lang="pt-BR" sz="8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231F81-EB59-4F3F-A257-4162D898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9048" y="2097087"/>
            <a:ext cx="4886226" cy="369411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F9308-85A2-4E47-919B-279AB077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pt-BR" dirty="0"/>
              <a:t>Dono do Produto! É o Fraco! Será?</a:t>
            </a:r>
          </a:p>
          <a:p>
            <a:r>
              <a:rPr lang="pt-BR" dirty="0"/>
              <a:t>Vamos priorizar.</a:t>
            </a:r>
          </a:p>
          <a:p>
            <a:r>
              <a:rPr lang="pt-BR" dirty="0"/>
              <a:t>Eu sou o cliente.</a:t>
            </a:r>
          </a:p>
          <a:p>
            <a:r>
              <a:rPr lang="pt-BR" dirty="0"/>
              <a:t>Tá Pronto?</a:t>
            </a:r>
          </a:p>
          <a:p>
            <a:r>
              <a:rPr lang="pt-BR" dirty="0"/>
              <a:t>20/80 entregando valor.</a:t>
            </a:r>
          </a:p>
          <a:p>
            <a:r>
              <a:rPr lang="pt-BR" dirty="0"/>
              <a:t>A culpa é do Scrum Master!</a:t>
            </a:r>
          </a:p>
        </p:txBody>
      </p:sp>
    </p:spTree>
    <p:extLst>
      <p:ext uri="{BB962C8B-B14F-4D97-AF65-F5344CB8AC3E}">
        <p14:creationId xmlns:p14="http://schemas.microsoft.com/office/powerpoint/2010/main" val="2985001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1C5FA-81D1-48AC-867F-8521BD53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6600" dirty="0" err="1"/>
              <a:t>Development</a:t>
            </a:r>
            <a:r>
              <a:rPr lang="pt-BR" sz="6600" dirty="0"/>
              <a:t> </a:t>
            </a:r>
            <a:r>
              <a:rPr lang="pt-BR" sz="6600" dirty="0" err="1"/>
              <a:t>team</a:t>
            </a:r>
            <a:endParaRPr lang="pt-BR" sz="6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6B838E-7FC3-4DFC-9171-D81E56BC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1414" y="2249487"/>
            <a:ext cx="4947502" cy="35417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7CDAD-87CB-4473-A4E6-FD0B01DCD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pt-BR" sz="2800" dirty="0" err="1"/>
              <a:t>Multi-funcional</a:t>
            </a:r>
            <a:r>
              <a:rPr lang="pt-BR" sz="2800" dirty="0"/>
              <a:t>! </a:t>
            </a:r>
            <a:r>
              <a:rPr lang="pt-BR" sz="2800" dirty="0" err="1"/>
              <a:t>Hã</a:t>
            </a:r>
            <a:r>
              <a:rPr lang="pt-BR" sz="2800" dirty="0"/>
              <a:t>?!</a:t>
            </a:r>
          </a:p>
          <a:p>
            <a:pPr>
              <a:spcBef>
                <a:spcPts val="1800"/>
              </a:spcBef>
            </a:pPr>
            <a:r>
              <a:rPr lang="pt-BR" sz="2800" dirty="0" err="1"/>
              <a:t>Auto-Organizada</a:t>
            </a:r>
            <a:r>
              <a:rPr lang="pt-BR" sz="2800" dirty="0"/>
              <a:t>! Num brinca!</a:t>
            </a:r>
          </a:p>
          <a:p>
            <a:pPr>
              <a:spcBef>
                <a:spcPts val="1800"/>
              </a:spcBef>
            </a:pPr>
            <a:r>
              <a:rPr lang="pt-BR" sz="2800" dirty="0" err="1"/>
              <a:t>Auto-gerenciada</a:t>
            </a:r>
            <a:r>
              <a:rPr lang="pt-BR" sz="2800" dirty="0"/>
              <a:t>! Sei...</a:t>
            </a:r>
          </a:p>
          <a:p>
            <a:pPr>
              <a:spcBef>
                <a:spcPts val="1800"/>
              </a:spcBef>
            </a:pPr>
            <a:r>
              <a:rPr lang="pt-BR" sz="2800" dirty="0"/>
              <a:t>A culpa é do Scrum Master.</a:t>
            </a:r>
          </a:p>
        </p:txBody>
      </p:sp>
    </p:spTree>
    <p:extLst>
      <p:ext uri="{BB962C8B-B14F-4D97-AF65-F5344CB8AC3E}">
        <p14:creationId xmlns:p14="http://schemas.microsoft.com/office/powerpoint/2010/main" val="1650358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034BB-F2B3-4C10-BCB5-64C68CA0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6600" dirty="0"/>
              <a:t>Scrum master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189E92-C615-45BE-BF23-F86434C0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1413" y="2249487"/>
            <a:ext cx="495458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9EDD7-838F-4F98-8C7B-EF71E11BD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pt-BR" sz="3600" dirty="0"/>
              <a:t>Removo Impedimentos! Só isso? O que é Isso?</a:t>
            </a:r>
          </a:p>
          <a:p>
            <a:pPr>
              <a:spcBef>
                <a:spcPts val="1800"/>
              </a:spcBef>
            </a:pPr>
            <a:r>
              <a:rPr lang="pt-BR" sz="3600" dirty="0"/>
              <a:t>O que Não percebi?</a:t>
            </a:r>
          </a:p>
          <a:p>
            <a:pPr>
              <a:spcBef>
                <a:spcPts val="1800"/>
              </a:spcBef>
            </a:pPr>
            <a:r>
              <a:rPr lang="pt-BR" sz="3600" dirty="0"/>
              <a:t>Minha Culpa.</a:t>
            </a:r>
          </a:p>
        </p:txBody>
      </p:sp>
    </p:spTree>
    <p:extLst>
      <p:ext uri="{BB962C8B-B14F-4D97-AF65-F5344CB8AC3E}">
        <p14:creationId xmlns:p14="http://schemas.microsoft.com/office/powerpoint/2010/main" val="2157306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78FDEF5-8433-410C-86B3-CC269033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30" y="1077812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 err="1"/>
              <a:t>artefatos</a:t>
            </a:r>
            <a:endParaRPr lang="en-US" sz="88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92030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292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Social Media Circled</vt:lpstr>
      <vt:lpstr>Tw Cen MT</vt:lpstr>
      <vt:lpstr>Circuito</vt:lpstr>
      <vt:lpstr>Scrum para quem já sabe scrum</vt:lpstr>
      <vt:lpstr>Fácil de entender!</vt:lpstr>
      <vt:lpstr>Fácil de implantar?</vt:lpstr>
      <vt:lpstr>Além do diagrama Scrum</vt:lpstr>
      <vt:lpstr>Papéis</vt:lpstr>
      <vt:lpstr>Product owner</vt:lpstr>
      <vt:lpstr>Development team</vt:lpstr>
      <vt:lpstr>Scrum master</vt:lpstr>
      <vt:lpstr>artefatos</vt:lpstr>
      <vt:lpstr>Apresentação do PowerPoint</vt:lpstr>
      <vt:lpstr>cerimônias</vt:lpstr>
      <vt:lpstr>Apresentação do PowerPoint</vt:lpstr>
      <vt:lpstr>concluindo</vt:lpstr>
      <vt:lpstr>Estamos prontos para o Scrum?</vt:lpstr>
      <vt:lpstr>Referências</vt:lpstr>
      <vt:lpstr>contatos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para quem já sabe scrum</dc:title>
  <dc:creator>Davidson Marques</dc:creator>
  <cp:lastModifiedBy>Davidson Marques</cp:lastModifiedBy>
  <cp:revision>3</cp:revision>
  <dcterms:created xsi:type="dcterms:W3CDTF">2019-07-26T14:04:13Z</dcterms:created>
  <dcterms:modified xsi:type="dcterms:W3CDTF">2019-07-26T14:33:56Z</dcterms:modified>
</cp:coreProperties>
</file>