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51"/>
                    </a14:imgEffect>
                    <a14:imgEffect>
                      <a14:saturation sat="137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DC2B-479F-49E5-BAFA-0AA241FC6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AD2C8-D813-47C5-A7FD-255EE3E1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81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3B8F3-4168-4C11-B368-E55EEBF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574C2-2792-4CD9-B364-0C5A3FC8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2A409-952C-4368-98C9-3D2B340B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3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A9F35-0C88-4BBC-8A5C-79FA335F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4E09C-01C8-4357-887E-30AF6CFF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36E1D-6DD5-4760-91BC-93B38FF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75B82-FBEF-4D8F-9937-8896A50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4A0AD-5075-4E0A-BCEC-B9B5B97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576E4-E5FB-45E3-AF1C-4A64DB4C9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E87CBA-486A-40C3-89FF-E3F6FF95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CA474-B7D4-48B0-8954-67EBA744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213E6-74AC-4092-BA29-2A724C51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BC920-81CA-48A4-B59A-610B74DA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5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BB6C-C4C5-4DA7-B07B-7AB7FF6B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AC4554-A4F5-4EAD-8FE4-B80E944F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C7F8F-C0E2-4B1A-BB58-2F28F0B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71102-8D04-48D7-B47F-A0F8D3BC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FCCB-253C-45B5-B782-1FE3AC0C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50364-B4E8-4C11-8F77-9D649E37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B9615-408B-459D-B46F-516FD7B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70197-2F63-466C-837C-68FA8837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3818A-8406-4A9A-81F2-17D3BBC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E557D-FBB2-45E1-BC2E-6A99D599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B12F4-759F-47E0-A5BB-E182972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196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57093-3C2F-45C7-AA48-9CB73E42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F54E-F233-49C2-9A82-85368A70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3B3E7-2E8C-4C3D-B423-50E79A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2D20-BBF5-411D-96F8-71AE5592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EA4D-DF37-485B-AF46-6DF8FF8D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7E0ABD-7676-4365-A73E-235D9CFD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4C3E4-4B4B-4556-9F09-30FE188E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7630D-0648-443C-8FAE-F661DDA0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D013CA-37CE-422B-8659-D94DF75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9CB8C-3D7E-489C-AB1A-F27DFB1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99FAD-50B8-4C9E-A092-3400BC12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ADDD33-DCAC-49CC-9AC6-C1996228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E99356-AE0A-414A-B8A6-9D76BD7EF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9534F4-3A7A-4CA5-B202-60A940D80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39668-A26A-42D1-9E92-17E021CD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360BF-D49D-4695-B73B-DD14CDF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887D4F-D5B3-471D-B2A4-9934AC5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6DD3-3BB7-4B28-9350-0A31A3CB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6793B-C04F-4A2C-B54B-CFB98CF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623D50-992A-4CBA-B174-2E05988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3C3D6-894B-484E-97FC-A03D33E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39957-064B-4EC0-9530-ED70E8C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88D3A8-1208-4099-96A1-524113A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FE66D8-085B-403F-AFAF-881EE705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FB88-6F1F-42FA-B122-1565055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352F7-DB87-42D4-AE58-BDD00434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A64F-D62C-4103-A8CE-1A868D1F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6DC40-98CC-448D-8154-6BBB2764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6A53-DA99-43A0-A52A-79F53EA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8EED0E-D2B3-4801-B92B-B896732C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ABF8-6691-48D4-9578-19F8C4AE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901BB-0E30-4D32-A597-2E930A43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F0AD50-D6A7-4839-A9CC-3E8B9ABF3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8AA16-59B6-48A9-8AC5-1951015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52E1B-123F-4902-A230-3FA7312C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211F1C-78B6-4039-885A-18B28B46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0251"/>
                    </a14:imgEffect>
                    <a14:imgEffect>
                      <a14:saturation sat="137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31029-116E-49B8-B752-D825E9DC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DCAAC-A78C-4B3E-BD51-DEFB2AE3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07053-8DF8-436B-98A1-551892D1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783B-AB12-4F0C-B73F-6C8B2291E8AE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11CE7-524C-4F76-B8A3-E43F73957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27618-62FF-4B2C-A39E-5E1EBE3C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4265-CD75-407D-95E5-5EF26D1B1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study.com/sbokguide" TargetMode="External"/><Relationship Id="rId2" Type="http://schemas.openxmlformats.org/officeDocument/2006/relationships/hyperlink" Target="https://www.scrum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corrente, relógio, espelho&#10;&#10;Descrição gerada automaticamente">
            <a:extLst>
              <a:ext uri="{FF2B5EF4-FFF2-40B4-BE49-F238E27FC236}">
                <a16:creationId xmlns:a16="http://schemas.microsoft.com/office/drawing/2014/main" id="{A89EC3BB-770B-4713-AD29-03CC3A1C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7" y="-1"/>
            <a:ext cx="2604093" cy="2947071"/>
          </a:xfrm>
          <a:prstGeom prst="rect">
            <a:avLst/>
          </a:prstGeom>
        </p:spPr>
      </p:pic>
      <p:pic>
        <p:nvPicPr>
          <p:cNvPr id="11" name="Imagem 10" descr="Uma imagem contendo placar&#10;&#10;Descrição gerada automaticamente">
            <a:extLst>
              <a:ext uri="{FF2B5EF4-FFF2-40B4-BE49-F238E27FC236}">
                <a16:creationId xmlns:a16="http://schemas.microsoft.com/office/drawing/2014/main" id="{F5CF237B-C74D-49DF-B020-0C5A4760A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8" y="-964865"/>
            <a:ext cx="4876800" cy="48768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34CDDC3-03D8-46A8-A11B-C8D770C5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0492"/>
            <a:ext cx="9144000" cy="1262950"/>
          </a:xfrm>
        </p:spPr>
        <p:txBody>
          <a:bodyPr>
            <a:normAutofit fontScale="90000"/>
          </a:bodyPr>
          <a:lstStyle/>
          <a:p>
            <a:pPr algn="l"/>
            <a:r>
              <a:rPr lang="pt-BR" sz="9600" dirty="0"/>
              <a:t>DO     </a:t>
            </a:r>
            <a:r>
              <a:rPr lang="pt-BR" sz="2800" b="1" dirty="0"/>
              <a:t>XGH</a:t>
            </a:r>
            <a:r>
              <a:rPr lang="pt-BR" sz="2800" dirty="0"/>
              <a:t> </a:t>
            </a:r>
            <a:r>
              <a:rPr lang="pt-BR" sz="9600" dirty="0"/>
              <a:t>      AO     </a:t>
            </a:r>
            <a:r>
              <a:rPr lang="pt-BR" sz="2700" b="1" dirty="0"/>
              <a:t>SCRUM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AF9D065-7884-4448-AD99-C8B5DD13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592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Davidson Marque</a:t>
            </a:r>
          </a:p>
          <a:p>
            <a:pPr algn="l"/>
            <a:r>
              <a:rPr lang="pt-BR" dirty="0"/>
              <a:t>Scrum Master | SFC | SMPC | Tecnólogo em Desenvolvimento de Software -IFRN</a:t>
            </a:r>
          </a:p>
        </p:txBody>
      </p:sp>
    </p:spTree>
    <p:extLst>
      <p:ext uri="{BB962C8B-B14F-4D97-AF65-F5344CB8AC3E}">
        <p14:creationId xmlns:p14="http://schemas.microsoft.com/office/powerpoint/2010/main" val="57331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75E8-F2E4-4D87-97B5-6547457B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Agilidade não é pressa!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1DCD13-0C9D-4B1C-87B9-B3D1AE8E2B8E}"/>
              </a:ext>
            </a:extLst>
          </p:cNvPr>
          <p:cNvSpPr/>
          <p:nvPr/>
        </p:nvSpPr>
        <p:spPr>
          <a:xfrm>
            <a:off x="291548" y="1690688"/>
            <a:ext cx="11781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22222"/>
                </a:solidFill>
                <a:latin typeface="Lucida Grande"/>
              </a:rPr>
              <a:t>Estamos descobrindo maneiras melhores de desenvolver software, fazendo-o nós mesmos e ajudando outros a fazerem o mesmo. Através deste trabalho, passamos a valorizar:</a:t>
            </a:r>
          </a:p>
          <a:p>
            <a:pPr algn="just"/>
            <a:endParaRPr lang="pt-BR" sz="2400" dirty="0">
              <a:solidFill>
                <a:srgbClr val="222222"/>
              </a:solidFill>
              <a:latin typeface="Lucida Grande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rgbClr val="222222"/>
                </a:solidFill>
                <a:latin typeface="Lucida Grande"/>
              </a:rPr>
              <a:t>Indivíduos e interações</a:t>
            </a:r>
            <a:r>
              <a:rPr lang="pt-BR" sz="2400" dirty="0">
                <a:solidFill>
                  <a:srgbClr val="222222"/>
                </a:solidFill>
                <a:latin typeface="Lucida Grande"/>
              </a:rPr>
              <a:t> mais que processos e ferramentas</a:t>
            </a: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rgbClr val="222222"/>
                </a:solidFill>
                <a:latin typeface="Lucida Grande"/>
              </a:rPr>
              <a:t>Software em funcionamento</a:t>
            </a:r>
            <a:r>
              <a:rPr lang="pt-BR" sz="2400" dirty="0">
                <a:solidFill>
                  <a:srgbClr val="222222"/>
                </a:solidFill>
                <a:latin typeface="Lucida Grande"/>
              </a:rPr>
              <a:t> mais que documentação abrangente</a:t>
            </a: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rgbClr val="222222"/>
                </a:solidFill>
                <a:latin typeface="Lucida Grande"/>
              </a:rPr>
              <a:t>Colaboração com o cliente</a:t>
            </a:r>
            <a:r>
              <a:rPr lang="pt-BR" sz="2400" dirty="0">
                <a:solidFill>
                  <a:srgbClr val="222222"/>
                </a:solidFill>
                <a:latin typeface="Lucida Grande"/>
              </a:rPr>
              <a:t> mais que negociação de contratos</a:t>
            </a: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rgbClr val="222222"/>
                </a:solidFill>
                <a:latin typeface="Lucida Grande"/>
              </a:rPr>
              <a:t>Responder a mudanças</a:t>
            </a:r>
            <a:r>
              <a:rPr lang="pt-BR" sz="2400" dirty="0">
                <a:solidFill>
                  <a:srgbClr val="222222"/>
                </a:solidFill>
                <a:latin typeface="Lucida Grande"/>
              </a:rPr>
              <a:t> mais que seguir um plano</a:t>
            </a:r>
          </a:p>
          <a:p>
            <a:pPr algn="ctr">
              <a:buFont typeface="+mj-lt"/>
              <a:buAutoNum type="arabicPeriod"/>
            </a:pPr>
            <a:endParaRPr lang="pt-BR" sz="2400" dirty="0">
              <a:solidFill>
                <a:srgbClr val="222222"/>
              </a:solidFill>
              <a:latin typeface="Lucida Grande"/>
            </a:endParaRPr>
          </a:p>
          <a:p>
            <a:pPr algn="just"/>
            <a:r>
              <a:rPr lang="pt-BR" sz="2400" dirty="0">
                <a:solidFill>
                  <a:srgbClr val="222222"/>
                </a:solidFill>
                <a:latin typeface="Lucida Grande"/>
              </a:rPr>
              <a:t>Ou seja, mesmo havendo valor nos itens à direita, valorizamos mais os itens à esquerda.</a:t>
            </a:r>
          </a:p>
          <a:p>
            <a:br>
              <a:rPr lang="pt-BR" sz="2400" dirty="0">
                <a:solidFill>
                  <a:srgbClr val="222222"/>
                </a:solidFill>
                <a:latin typeface="Lucida Grande"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5640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808BC-8BC0-4278-A5A7-84DF2FF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Mude sua cabeça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345B9-345A-44D1-97DF-760703BC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avalie.</a:t>
            </a:r>
          </a:p>
          <a:p>
            <a:pPr lvl="1"/>
            <a:r>
              <a:rPr lang="pt-BR" dirty="0"/>
              <a:t>O que sou?</a:t>
            </a:r>
          </a:p>
          <a:p>
            <a:pPr lvl="1"/>
            <a:r>
              <a:rPr lang="pt-BR" dirty="0"/>
              <a:t>O que eu quero ser?</a:t>
            </a:r>
          </a:p>
          <a:p>
            <a:r>
              <a:rPr lang="pt-BR" dirty="0"/>
              <a:t>Peça ajuda!</a:t>
            </a:r>
          </a:p>
          <a:p>
            <a:r>
              <a:rPr lang="pt-BR" dirty="0"/>
              <a:t>Empirismo.</a:t>
            </a:r>
          </a:p>
          <a:p>
            <a:pPr lvl="1"/>
            <a:r>
              <a:rPr lang="pt-BR" dirty="0"/>
              <a:t>Transparência</a:t>
            </a:r>
          </a:p>
          <a:p>
            <a:pPr lvl="1"/>
            <a:r>
              <a:rPr lang="pt-BR" dirty="0"/>
              <a:t>Inspeção</a:t>
            </a:r>
          </a:p>
          <a:p>
            <a:pPr lvl="1"/>
            <a:r>
              <a:rPr lang="pt-BR" dirty="0"/>
              <a:t>Adaptação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483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BF7EB-86E5-4E45-92C6-1415D92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91979-2F86-493A-9D11-C59DACBB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Framework.</a:t>
            </a:r>
          </a:p>
          <a:p>
            <a:r>
              <a:rPr lang="pt-BR" dirty="0"/>
              <a:t>Um dos mais usados atualmente.</a:t>
            </a:r>
          </a:p>
          <a:p>
            <a:r>
              <a:rPr lang="pt-BR" dirty="0"/>
              <a:t>Fácil de entender, difícil de implementar.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08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83247-2919-41BA-8609-E42486CE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Organize sua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CAA19-DC85-4409-99DF-787134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Sinérgica.</a:t>
            </a:r>
          </a:p>
          <a:p>
            <a:r>
              <a:rPr lang="pt-BR" dirty="0" err="1"/>
              <a:t>Auto-organizada</a:t>
            </a:r>
            <a:r>
              <a:rPr lang="pt-BR" dirty="0"/>
              <a:t>.</a:t>
            </a:r>
          </a:p>
          <a:p>
            <a:r>
              <a:rPr lang="pt-BR" dirty="0" err="1"/>
              <a:t>Auto-gerenciada</a:t>
            </a:r>
            <a:r>
              <a:rPr lang="pt-BR" dirty="0"/>
              <a:t>.</a:t>
            </a:r>
          </a:p>
          <a:p>
            <a:r>
              <a:rPr lang="pt-BR" dirty="0"/>
              <a:t>Multifuncional.</a:t>
            </a:r>
          </a:p>
          <a:p>
            <a:r>
              <a:rPr lang="pt-BR" dirty="0"/>
              <a:t>Está disposto a deixar sua equipe “mandar”?</a:t>
            </a:r>
          </a:p>
        </p:txBody>
      </p:sp>
    </p:spTree>
    <p:extLst>
      <p:ext uri="{BB962C8B-B14F-4D97-AF65-F5344CB8AC3E}">
        <p14:creationId xmlns:p14="http://schemas.microsoft.com/office/powerpoint/2010/main" val="155155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69C5-CD92-4819-A73A-E94B35A7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Scrum Master o Guia.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17833-C9CA-4EC2-8436-9906F651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Mestre no framework.</a:t>
            </a:r>
          </a:p>
          <a:p>
            <a:r>
              <a:rPr lang="pt-BR" dirty="0"/>
              <a:t>Ele que convence.</a:t>
            </a:r>
          </a:p>
          <a:p>
            <a:r>
              <a:rPr lang="pt-BR" dirty="0"/>
              <a:t>Servidor.</a:t>
            </a:r>
          </a:p>
          <a:p>
            <a:r>
              <a:rPr lang="pt-BR" dirty="0"/>
              <a:t>Não Gerencia.</a:t>
            </a:r>
          </a:p>
          <a:p>
            <a:r>
              <a:rPr lang="pt-BR" dirty="0"/>
              <a:t>Remove impedimentos.</a:t>
            </a:r>
          </a:p>
          <a:p>
            <a:r>
              <a:rPr lang="pt-BR" dirty="0"/>
              <a:t>Acha que dá pra ser qualquer um?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157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17D1-B90E-4810-8323-0AE12B6C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Fazendo o que é viável.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C04B2-68D0-4294-937D-8A84E53D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Existe bala de prata.</a:t>
            </a:r>
          </a:p>
          <a:p>
            <a:r>
              <a:rPr lang="pt-BR" dirty="0"/>
              <a:t>Vai ser difícil, mas praticando funciona...</a:t>
            </a:r>
          </a:p>
          <a:p>
            <a:r>
              <a:rPr lang="pt-BR" dirty="0"/>
              <a:t>O Scrum é adaptável, mas não exageremos.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146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A1E2-78D8-4E51-AD6B-AEF7141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Estamos Prontos?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E04F2-4CED-495D-9D45-2B867380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Estamos dispostos a da poder a equipe.</a:t>
            </a:r>
          </a:p>
          <a:p>
            <a:r>
              <a:rPr lang="pt-BR" dirty="0"/>
              <a:t>Estamos maduros o suficiente.</a:t>
            </a:r>
          </a:p>
          <a:p>
            <a:r>
              <a:rPr lang="pt-BR" dirty="0"/>
              <a:t>Scrum Master... Gerenciar processos??</a:t>
            </a:r>
          </a:p>
          <a:p>
            <a:r>
              <a:rPr lang="pt-BR" dirty="0"/>
              <a:t>Oh, e agora quem poderá nos ajudar?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Homem de terno e gravata azul&#10;&#10;Descrição gerada automaticamente">
            <a:extLst>
              <a:ext uri="{FF2B5EF4-FFF2-40B4-BE49-F238E27FC236}">
                <a16:creationId xmlns:a16="http://schemas.microsoft.com/office/drawing/2014/main" id="{506B1DC3-B6C6-4598-B6BD-F95655C1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31" y="3311525"/>
            <a:ext cx="533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38B63-79DD-4F73-AFFF-91EC9067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14D53-17D3-43BE-8D04-67AC3BDB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b="1" dirty="0" err="1"/>
              <a:t>davidsonDD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(</a:t>
            </a:r>
          </a:p>
          <a:p>
            <a:r>
              <a:rPr lang="pt-BR" sz="4400" b="1" dirty="0" err="1"/>
              <a:t>dmmedeiros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C</a:t>
            </a:r>
            <a:endParaRPr lang="pt-BR" sz="4400" b="1" dirty="0"/>
          </a:p>
          <a:p>
            <a:r>
              <a:rPr lang="pt-BR" sz="4400" b="1" dirty="0" err="1"/>
              <a:t>davidsonmarquesm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Q</a:t>
            </a:r>
          </a:p>
          <a:p>
            <a:r>
              <a:rPr lang="pt-BR" sz="4400" b="1" dirty="0" err="1"/>
              <a:t>davidsonMarques</a:t>
            </a:r>
            <a:r>
              <a:rPr lang="pt-BR" sz="4400" b="1" dirty="0"/>
              <a:t>  </a:t>
            </a:r>
            <a:r>
              <a:rPr lang="pt-BR" sz="4400" b="1" dirty="0">
                <a:latin typeface="Social Media Circled" panose="02000500000000000000" pitchFamily="2" charset="0"/>
              </a:rPr>
              <a:t>D</a:t>
            </a:r>
            <a:endParaRPr lang="pt-BR" sz="4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9135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7CF2-D094-472C-A60E-7D66BE4D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854F1-11F6-45D4-932D-B1920733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Scrum </a:t>
            </a:r>
            <a:r>
              <a:rPr lang="pt-BR" dirty="0" err="1"/>
              <a:t>guide</a:t>
            </a:r>
            <a:r>
              <a:rPr lang="pt-BR" dirty="0"/>
              <a:t>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https://www.scrum.org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400" dirty="0"/>
              <a:t>SBOK - </a:t>
            </a:r>
            <a:r>
              <a:rPr lang="pt-BR" sz="2400" dirty="0">
                <a:hlinkClick r:id="rId3"/>
              </a:rPr>
              <a:t>https://www.scrumstudy.com/sbokguide</a:t>
            </a:r>
            <a:endParaRPr lang="pt-BR" sz="2400" dirty="0"/>
          </a:p>
          <a:p>
            <a:r>
              <a:rPr lang="pt-BR" sz="2400" dirty="0"/>
              <a:t>Scrum -  A arte de fazer o dobro do trabalho na metade do tempo. (Jeff Sutherland &amp; J.J. Sutherland.</a:t>
            </a:r>
          </a:p>
          <a:p>
            <a:r>
              <a:rPr lang="pt-BR" sz="2400" dirty="0"/>
              <a:t>Scrum Essencial – </a:t>
            </a:r>
            <a:r>
              <a:rPr lang="pt-BR" sz="2400" dirty="0" err="1"/>
              <a:t>Keneth</a:t>
            </a:r>
            <a:r>
              <a:rPr lang="pt-BR" sz="2400" dirty="0"/>
              <a:t> S. Rubin.</a:t>
            </a:r>
          </a:p>
        </p:txBody>
      </p:sp>
    </p:spTree>
    <p:extLst>
      <p:ext uri="{BB962C8B-B14F-4D97-AF65-F5344CB8AC3E}">
        <p14:creationId xmlns:p14="http://schemas.microsoft.com/office/powerpoint/2010/main" val="38212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E84532-D6B9-49FE-9356-93C2A3F3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2766218"/>
            <a:ext cx="10515600" cy="1325563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25898435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51C9A-E243-45A2-ABAC-F437DD30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34"/>
            <a:ext cx="11353800" cy="1139998"/>
          </a:xfrm>
        </p:spPr>
        <p:txBody>
          <a:bodyPr/>
          <a:lstStyle/>
          <a:p>
            <a:r>
              <a:rPr lang="pt-BR" b="1" dirty="0"/>
              <a:t>Quem Sou eu ?  Eu sou 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68B06-0527-4F05-9610-B149C668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247707"/>
            <a:ext cx="6237850" cy="4351338"/>
          </a:xfrm>
        </p:spPr>
        <p:txBody>
          <a:bodyPr>
            <a:normAutofit/>
          </a:bodyPr>
          <a:lstStyle/>
          <a:p>
            <a:r>
              <a:rPr lang="pt-BR" dirty="0"/>
              <a:t>Pai de Valentina.</a:t>
            </a:r>
          </a:p>
          <a:p>
            <a:r>
              <a:rPr lang="pt-BR" dirty="0"/>
              <a:t>Tecnólogo em desenvolvimento de Software – IFRN;</a:t>
            </a:r>
          </a:p>
          <a:p>
            <a:r>
              <a:rPr lang="pt-BR" dirty="0"/>
              <a:t>Scrum Master | SFC | SMPC - </a:t>
            </a:r>
            <a:r>
              <a:rPr lang="pt-BR" dirty="0" err="1"/>
              <a:t>Laureate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Universities</a:t>
            </a:r>
            <a:r>
              <a:rPr lang="pt-BR" dirty="0"/>
              <a:t>. (UNP);</a:t>
            </a:r>
          </a:p>
          <a:p>
            <a:r>
              <a:rPr lang="pt-BR" dirty="0"/>
              <a:t>Filósofo a qualquer hora. Basta tempo e pessoas para discutir.</a:t>
            </a:r>
          </a:p>
          <a:p>
            <a:r>
              <a:rPr lang="pt-BR" dirty="0"/>
              <a:t>Amante do Conhecimento e em busca dele a todo tempo.</a:t>
            </a:r>
          </a:p>
        </p:txBody>
      </p:sp>
      <p:pic>
        <p:nvPicPr>
          <p:cNvPr id="5" name="Imagem 4" descr="Homem com camisa azul&#10;&#10;Descrição gerada automaticamente">
            <a:extLst>
              <a:ext uri="{FF2B5EF4-FFF2-40B4-BE49-F238E27FC236}">
                <a16:creationId xmlns:a16="http://schemas.microsoft.com/office/drawing/2014/main" id="{860A8035-ED7B-441F-BD44-8431C1F2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38686"/>
            <a:ext cx="5130018" cy="47943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845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E075F-6E89-4911-B916-F0A72908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930"/>
          </a:xfrm>
        </p:spPr>
        <p:txBody>
          <a:bodyPr/>
          <a:lstStyle/>
          <a:p>
            <a:r>
              <a:rPr lang="pt-BR" dirty="0"/>
              <a:t>Dúvidas vamos no </a:t>
            </a:r>
            <a:r>
              <a:rPr lang="pt-BR" dirty="0" err="1"/>
              <a:t>google</a:t>
            </a:r>
            <a:r>
              <a:rPr lang="pt-BR" dirty="0"/>
              <a:t>. Quer conversar Temos ainda 5 min, ou menos.</a:t>
            </a:r>
          </a:p>
        </p:txBody>
      </p:sp>
    </p:spTree>
    <p:extLst>
      <p:ext uri="{BB962C8B-B14F-4D97-AF65-F5344CB8AC3E}">
        <p14:creationId xmlns:p14="http://schemas.microsoft.com/office/powerpoint/2010/main" val="12525582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57272-38AF-4CE0-8B2E-B7132718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16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GO HORSE</a:t>
            </a:r>
          </a:p>
        </p:txBody>
      </p:sp>
      <p:pic>
        <p:nvPicPr>
          <p:cNvPr id="6" name="Imagem 5" descr="Uma imagem contendo corrente, relógio, espelho&#10;&#10;Descrição gerada automaticamente">
            <a:extLst>
              <a:ext uri="{FF2B5EF4-FFF2-40B4-BE49-F238E27FC236}">
                <a16:creationId xmlns:a16="http://schemas.microsoft.com/office/drawing/2014/main" id="{888515D9-0EE9-465E-8079-CF2DE96F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78" y="15082"/>
            <a:ext cx="4302322" cy="4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79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1D897-6C4B-42F1-B2E9-F849CC3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"/>
            <a:ext cx="10515600" cy="1325563"/>
          </a:xfrm>
        </p:spPr>
        <p:txBody>
          <a:bodyPr/>
          <a:lstStyle/>
          <a:p>
            <a:r>
              <a:rPr lang="pt-BR" b="1" dirty="0"/>
              <a:t>Não pense!</a:t>
            </a:r>
          </a:p>
        </p:txBody>
      </p:sp>
      <p:pic>
        <p:nvPicPr>
          <p:cNvPr id="5" name="Espaço Reservado para Conteúdo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1FCB256-17BD-47FA-B606-4443A3E6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0231"/>
            <a:ext cx="2667000" cy="17145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41E47E-9AB4-4330-94E3-F33D6256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50232"/>
            <a:ext cx="2933700" cy="1714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53BE1A-61A5-47C5-8BA3-77A73587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7" y="4520957"/>
            <a:ext cx="2847975" cy="1609725"/>
          </a:xfrm>
          <a:prstGeom prst="rect">
            <a:avLst/>
          </a:prstGeom>
        </p:spPr>
      </p:pic>
      <p:pic>
        <p:nvPicPr>
          <p:cNvPr id="11" name="Imagem 10" descr="Uma imagem contendo homem, pessoa, vestindo, segurando&#10;&#10;Descrição gerada automaticamente">
            <a:extLst>
              <a:ext uri="{FF2B5EF4-FFF2-40B4-BE49-F238E27FC236}">
                <a16:creationId xmlns:a16="http://schemas.microsoft.com/office/drawing/2014/main" id="{60B3F02A-391D-4E22-AF14-39E4EC3B7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7" y="113903"/>
            <a:ext cx="2847975" cy="1514475"/>
          </a:xfrm>
          <a:prstGeom prst="rect">
            <a:avLst/>
          </a:prstGeom>
        </p:spPr>
      </p:pic>
      <p:pic>
        <p:nvPicPr>
          <p:cNvPr id="13" name="Imagem 12" descr="Uma imagem contendo montanha, grama, ao ar livre, pessoa&#10;&#10;Descrição gerada automaticamente">
            <a:extLst>
              <a:ext uri="{FF2B5EF4-FFF2-40B4-BE49-F238E27FC236}">
                <a16:creationId xmlns:a16="http://schemas.microsoft.com/office/drawing/2014/main" id="{EAD69FD1-9A4E-4B63-8272-BDAC83EA7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46" y="2017315"/>
            <a:ext cx="2847975" cy="21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0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BE7BB-FC62-46A5-95C0-3BD079E0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893831"/>
          </a:xfrm>
        </p:spPr>
        <p:txBody>
          <a:bodyPr/>
          <a:lstStyle/>
          <a:p>
            <a:r>
              <a:rPr lang="pt-BR" b="1" dirty="0"/>
              <a:t>Chegando no Resultado a qualquer custo!</a:t>
            </a:r>
          </a:p>
        </p:txBody>
      </p:sp>
      <p:pic>
        <p:nvPicPr>
          <p:cNvPr id="5" name="Imagem 4" descr="Uma imagem contendo lousa, verde, branco, foto&#10;&#10;Descrição gerada automaticamente">
            <a:extLst>
              <a:ext uri="{FF2B5EF4-FFF2-40B4-BE49-F238E27FC236}">
                <a16:creationId xmlns:a16="http://schemas.microsoft.com/office/drawing/2014/main" id="{134EA823-BDCA-4CFC-A24C-DBC61651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9" y="1603715"/>
            <a:ext cx="5181600" cy="2897945"/>
          </a:xfrm>
          <a:prstGeom prst="rect">
            <a:avLst/>
          </a:prstGeom>
        </p:spPr>
      </p:pic>
      <p:pic>
        <p:nvPicPr>
          <p:cNvPr id="7" name="Imagem 6" descr="Desenho de personagens&#10;&#10;Descrição gerada automaticamente">
            <a:extLst>
              <a:ext uri="{FF2B5EF4-FFF2-40B4-BE49-F238E27FC236}">
                <a16:creationId xmlns:a16="http://schemas.microsoft.com/office/drawing/2014/main" id="{909BB4D0-18A9-43AC-8609-D0E247B4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714"/>
            <a:ext cx="2637183" cy="2897945"/>
          </a:xfrm>
          <a:prstGeom prst="rect">
            <a:avLst/>
          </a:prstGeom>
        </p:spPr>
      </p:pic>
      <p:pic>
        <p:nvPicPr>
          <p:cNvPr id="9" name="Imagem 8" descr="Uma imagem contendo copo&#10;&#10;Descrição gerada automaticamente">
            <a:extLst>
              <a:ext uri="{FF2B5EF4-FFF2-40B4-BE49-F238E27FC236}">
                <a16:creationId xmlns:a16="http://schemas.microsoft.com/office/drawing/2014/main" id="{77A4078F-CDE3-45D2-888D-2C9E9FBB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1007164"/>
            <a:ext cx="3896751" cy="1356207"/>
          </a:xfrm>
          <a:prstGeom prst="rect">
            <a:avLst/>
          </a:prstGeom>
        </p:spPr>
      </p:pic>
      <p:pic>
        <p:nvPicPr>
          <p:cNvPr id="11" name="Imagem 10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E613AA46-71B6-4E84-B64A-2B961EB1F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2466542"/>
            <a:ext cx="3896751" cy="1730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D5C3F58-1508-4BBB-A2B9-63E3FE25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4276578"/>
            <a:ext cx="3896750" cy="17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8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519C-0BE2-4ECE-B363-7DB4A89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Parece que vai dar Ruim!</a:t>
            </a:r>
          </a:p>
        </p:txBody>
      </p:sp>
      <p:pic>
        <p:nvPicPr>
          <p:cNvPr id="4" name="Imagem 3" descr="Homem sentado com celular na mão&#10;&#10;Descrição gerada automaticamente">
            <a:extLst>
              <a:ext uri="{FF2B5EF4-FFF2-40B4-BE49-F238E27FC236}">
                <a16:creationId xmlns:a16="http://schemas.microsoft.com/office/drawing/2014/main" id="{ACC4D0E8-A360-49BC-8F35-EDBC6B04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6" y="1644968"/>
            <a:ext cx="3620970" cy="2514600"/>
          </a:xfrm>
          <a:prstGeom prst="rect">
            <a:avLst/>
          </a:prstGeom>
        </p:spPr>
      </p:pic>
      <p:pic>
        <p:nvPicPr>
          <p:cNvPr id="6" name="Imagem 5" descr="Desenho de personagens&#10;&#10;Descrição gerada automaticamente">
            <a:extLst>
              <a:ext uri="{FF2B5EF4-FFF2-40B4-BE49-F238E27FC236}">
                <a16:creationId xmlns:a16="http://schemas.microsoft.com/office/drawing/2014/main" id="{7C55D24B-D044-4788-BDE4-69EFD77A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81" y="1578146"/>
            <a:ext cx="416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8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A20A7-6D35-4CCB-8A1D-3C16C150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466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Já sei!!!</a:t>
            </a:r>
          </a:p>
        </p:txBody>
      </p:sp>
    </p:spTree>
    <p:extLst>
      <p:ext uri="{BB962C8B-B14F-4D97-AF65-F5344CB8AC3E}">
        <p14:creationId xmlns:p14="http://schemas.microsoft.com/office/powerpoint/2010/main" val="798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FB3F-8AE7-4EF1-B231-547BCAB1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Pois é! Não é tão fácil assim.</a:t>
            </a:r>
          </a:p>
        </p:txBody>
      </p:sp>
    </p:spTree>
    <p:extLst>
      <p:ext uri="{BB962C8B-B14F-4D97-AF65-F5344CB8AC3E}">
        <p14:creationId xmlns:p14="http://schemas.microsoft.com/office/powerpoint/2010/main" val="4304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E905-0253-4F48-99F7-426A83C9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01279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Agilidade e Scrum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77A87B2E-8868-41BB-B67D-7E2EA6EB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2121"/>
            <a:ext cx="4876800" cy="4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374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Corbel</vt:lpstr>
      <vt:lpstr>Lucida Grande</vt:lpstr>
      <vt:lpstr>Social Media Circled</vt:lpstr>
      <vt:lpstr>Personalizar design</vt:lpstr>
      <vt:lpstr>DO     XGH       AO     SCRUM</vt:lpstr>
      <vt:lpstr>Quem Sou eu ?  Eu sou DD</vt:lpstr>
      <vt:lpstr>GO HORSE</vt:lpstr>
      <vt:lpstr>Não pense!</vt:lpstr>
      <vt:lpstr>Chegando no Resultado a qualquer custo!</vt:lpstr>
      <vt:lpstr>Parece que vai dar Ruim!</vt:lpstr>
      <vt:lpstr>Já sei!!!</vt:lpstr>
      <vt:lpstr>Pois é! Não é tão fácil assim.</vt:lpstr>
      <vt:lpstr>Agilidade e Scrum</vt:lpstr>
      <vt:lpstr>Agilidade não é pressa!</vt:lpstr>
      <vt:lpstr>Mude sua cabeça</vt:lpstr>
      <vt:lpstr>Scrum</vt:lpstr>
      <vt:lpstr>Organize sua equipe</vt:lpstr>
      <vt:lpstr>Scrum Master o Guia.</vt:lpstr>
      <vt:lpstr>Fazendo o que é viável.</vt:lpstr>
      <vt:lpstr>Estamos Prontos?</vt:lpstr>
      <vt:lpstr>Contato</vt:lpstr>
      <vt:lpstr>Referencias</vt:lpstr>
      <vt:lpstr>Obrigado</vt:lpstr>
      <vt:lpstr>Dúvidas vamos no google. Quer conversar Temos ainda 5 min, ou menos.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 Marques</dc:creator>
  <cp:lastModifiedBy>Davidson Marques</cp:lastModifiedBy>
  <cp:revision>30</cp:revision>
  <dcterms:created xsi:type="dcterms:W3CDTF">2019-10-13T17:16:13Z</dcterms:created>
  <dcterms:modified xsi:type="dcterms:W3CDTF">2019-10-19T09:34:44Z</dcterms:modified>
</cp:coreProperties>
</file>