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958" autoAdjust="0"/>
  </p:normalViewPr>
  <p:slideViewPr>
    <p:cSldViewPr snapToGrid="0" showGuides="1">
      <p:cViewPr varScale="1">
        <p:scale>
          <a:sx n="100" d="100"/>
          <a:sy n="100" d="100"/>
        </p:scale>
        <p:origin x="432" y="96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Fletcher" userId="a747040e-fe3e-4a04-ba54-3df7b41ec9cf" providerId="ADAL" clId="{2DA83FF2-0883-4D29-B2BA-D11ED1174344}"/>
    <pc:docChg chg="undo custSel modSld">
      <pc:chgData name="Daniel Fletcher" userId="a747040e-fe3e-4a04-ba54-3df7b41ec9cf" providerId="ADAL" clId="{2DA83FF2-0883-4D29-B2BA-D11ED1174344}" dt="2025-03-20T09:05:24.646" v="107" actId="20577"/>
      <pc:docMkLst>
        <pc:docMk/>
      </pc:docMkLst>
      <pc:sldChg chg="modSp mod">
        <pc:chgData name="Daniel Fletcher" userId="a747040e-fe3e-4a04-ba54-3df7b41ec9cf" providerId="ADAL" clId="{2DA83FF2-0883-4D29-B2BA-D11ED1174344}" dt="2025-03-19T09:47:25.072" v="22" actId="20577"/>
        <pc:sldMkLst>
          <pc:docMk/>
          <pc:sldMk cId="2556908166" sldId="258"/>
        </pc:sldMkLst>
        <pc:spChg chg="mod">
          <ac:chgData name="Daniel Fletcher" userId="a747040e-fe3e-4a04-ba54-3df7b41ec9cf" providerId="ADAL" clId="{2DA83FF2-0883-4D29-B2BA-D11ED1174344}" dt="2025-03-19T09:47:25.072" v="22" actId="20577"/>
          <ac:spMkLst>
            <pc:docMk/>
            <pc:sldMk cId="2556908166" sldId="258"/>
            <ac:spMk id="3" creationId="{DC01F631-0247-F13D-2249-38CED6C34623}"/>
          </ac:spMkLst>
        </pc:spChg>
      </pc:sldChg>
      <pc:sldChg chg="modSp mod">
        <pc:chgData name="Daniel Fletcher" userId="a747040e-fe3e-4a04-ba54-3df7b41ec9cf" providerId="ADAL" clId="{2DA83FF2-0883-4D29-B2BA-D11ED1174344}" dt="2025-03-20T08:04:14.714" v="43" actId="20577"/>
        <pc:sldMkLst>
          <pc:docMk/>
          <pc:sldMk cId="1264279871" sldId="260"/>
        </pc:sldMkLst>
        <pc:spChg chg="mod">
          <ac:chgData name="Daniel Fletcher" userId="a747040e-fe3e-4a04-ba54-3df7b41ec9cf" providerId="ADAL" clId="{2DA83FF2-0883-4D29-B2BA-D11ED1174344}" dt="2025-03-20T08:04:14.714" v="43" actId="20577"/>
          <ac:spMkLst>
            <pc:docMk/>
            <pc:sldMk cId="1264279871" sldId="260"/>
            <ac:spMk id="15" creationId="{99001A69-A8AF-AD03-1F1A-5BD33EE5EA02}"/>
          </ac:spMkLst>
        </pc:spChg>
      </pc:sldChg>
      <pc:sldChg chg="addSp modSp mod modAnim">
        <pc:chgData name="Daniel Fletcher" userId="a747040e-fe3e-4a04-ba54-3df7b41ec9cf" providerId="ADAL" clId="{2DA83FF2-0883-4D29-B2BA-D11ED1174344}" dt="2025-03-20T08:10:09.340" v="62"/>
        <pc:sldMkLst>
          <pc:docMk/>
          <pc:sldMk cId="3062493715" sldId="261"/>
        </pc:sldMkLst>
        <pc:spChg chg="mod">
          <ac:chgData name="Daniel Fletcher" userId="a747040e-fe3e-4a04-ba54-3df7b41ec9cf" providerId="ADAL" clId="{2DA83FF2-0883-4D29-B2BA-D11ED1174344}" dt="2025-03-20T08:10:00.482" v="59" actId="1076"/>
          <ac:spMkLst>
            <pc:docMk/>
            <pc:sldMk cId="3062493715" sldId="261"/>
            <ac:spMk id="3" creationId="{0B60C376-96A4-BEC8-88D4-DFD1836C79B6}"/>
          </ac:spMkLst>
        </pc:spChg>
        <pc:spChg chg="add mod">
          <ac:chgData name="Daniel Fletcher" userId="a747040e-fe3e-4a04-ba54-3df7b41ec9cf" providerId="ADAL" clId="{2DA83FF2-0883-4D29-B2BA-D11ED1174344}" dt="2025-03-20T08:10:06.994" v="61" actId="1076"/>
          <ac:spMkLst>
            <pc:docMk/>
            <pc:sldMk cId="3062493715" sldId="261"/>
            <ac:spMk id="5" creationId="{B6BDDC9F-FC0F-68A5-CF69-2989C161E917}"/>
          </ac:spMkLst>
        </pc:spChg>
      </pc:sldChg>
      <pc:sldChg chg="modSp mod modAnim">
        <pc:chgData name="Daniel Fletcher" userId="a747040e-fe3e-4a04-ba54-3df7b41ec9cf" providerId="ADAL" clId="{2DA83FF2-0883-4D29-B2BA-D11ED1174344}" dt="2025-03-20T08:16:41.013" v="99"/>
        <pc:sldMkLst>
          <pc:docMk/>
          <pc:sldMk cId="789122209" sldId="264"/>
        </pc:sldMkLst>
        <pc:spChg chg="mod">
          <ac:chgData name="Daniel Fletcher" userId="a747040e-fe3e-4a04-ba54-3df7b41ec9cf" providerId="ADAL" clId="{2DA83FF2-0883-4D29-B2BA-D11ED1174344}" dt="2025-03-20T08:16:27.650" v="97" actId="20577"/>
          <ac:spMkLst>
            <pc:docMk/>
            <pc:sldMk cId="789122209" sldId="264"/>
            <ac:spMk id="3" creationId="{C5224497-1724-EB8F-9816-6288150091CF}"/>
          </ac:spMkLst>
        </pc:spChg>
      </pc:sldChg>
      <pc:sldChg chg="modSp mod">
        <pc:chgData name="Daniel Fletcher" userId="a747040e-fe3e-4a04-ba54-3df7b41ec9cf" providerId="ADAL" clId="{2DA83FF2-0883-4D29-B2BA-D11ED1174344}" dt="2025-03-20T08:47:53.458" v="104" actId="20577"/>
        <pc:sldMkLst>
          <pc:docMk/>
          <pc:sldMk cId="1398034744" sldId="267"/>
        </pc:sldMkLst>
        <pc:spChg chg="mod">
          <ac:chgData name="Daniel Fletcher" userId="a747040e-fe3e-4a04-ba54-3df7b41ec9cf" providerId="ADAL" clId="{2DA83FF2-0883-4D29-B2BA-D11ED1174344}" dt="2025-03-20T08:47:53.458" v="104" actId="20577"/>
          <ac:spMkLst>
            <pc:docMk/>
            <pc:sldMk cId="1398034744" sldId="267"/>
            <ac:spMk id="15" creationId="{99001A69-A8AF-AD03-1F1A-5BD33EE5EA02}"/>
          </ac:spMkLst>
        </pc:spChg>
      </pc:sldChg>
      <pc:sldChg chg="modSp mod">
        <pc:chgData name="Daniel Fletcher" userId="a747040e-fe3e-4a04-ba54-3df7b41ec9cf" providerId="ADAL" clId="{2DA83FF2-0883-4D29-B2BA-D11ED1174344}" dt="2025-03-20T09:05:24.646" v="107" actId="20577"/>
        <pc:sldMkLst>
          <pc:docMk/>
          <pc:sldMk cId="2163084509" sldId="272"/>
        </pc:sldMkLst>
        <pc:spChg chg="mod">
          <ac:chgData name="Daniel Fletcher" userId="a747040e-fe3e-4a04-ba54-3df7b41ec9cf" providerId="ADAL" clId="{2DA83FF2-0883-4D29-B2BA-D11ED1174344}" dt="2025-03-20T09:05:24.646" v="107" actId="20577"/>
          <ac:spMkLst>
            <pc:docMk/>
            <pc:sldMk cId="2163084509" sldId="272"/>
            <ac:spMk id="15" creationId="{99001A69-A8AF-AD03-1F1A-5BD33EE5EA02}"/>
          </ac:spMkLst>
        </pc:spChg>
      </pc:sldChg>
    </pc:docChg>
  </pc:docChgLst>
  <pc:docChgLst>
    <pc:chgData name="Daniel Fletcher" userId="a747040e-fe3e-4a04-ba54-3df7b41ec9cf" providerId="ADAL" clId="{33225E84-53DC-49B3-9465-F4457FD802E3}"/>
    <pc:docChg chg="undo custSel addSld delSld modSld">
      <pc:chgData name="Daniel Fletcher" userId="a747040e-fe3e-4a04-ba54-3df7b41ec9cf" providerId="ADAL" clId="{33225E84-53DC-49B3-9465-F4457FD802E3}" dt="2024-04-21T08:08:02.330" v="8229" actId="478"/>
      <pc:docMkLst>
        <pc:docMk/>
      </pc:docMkLst>
      <pc:sldChg chg="modSp mod">
        <pc:chgData name="Daniel Fletcher" userId="a747040e-fe3e-4a04-ba54-3df7b41ec9cf" providerId="ADAL" clId="{33225E84-53DC-49B3-9465-F4457FD802E3}" dt="2024-04-05T08:02:18.516" v="8144" actId="20577"/>
        <pc:sldMkLst>
          <pc:docMk/>
          <pc:sldMk cId="1971097486" sldId="256"/>
        </pc:sldMkLst>
      </pc:sldChg>
      <pc:sldChg chg="modSp new add del mod">
        <pc:chgData name="Daniel Fletcher" userId="a747040e-fe3e-4a04-ba54-3df7b41ec9cf" providerId="ADAL" clId="{33225E84-53DC-49B3-9465-F4457FD802E3}" dt="2024-04-05T10:59:39.909" v="8222" actId="20577"/>
        <pc:sldMkLst>
          <pc:docMk/>
          <pc:sldMk cId="4175619449" sldId="257"/>
        </pc:sldMkLst>
      </pc:sldChg>
      <pc:sldChg chg="addSp modSp new mod">
        <pc:chgData name="Daniel Fletcher" userId="a747040e-fe3e-4a04-ba54-3df7b41ec9cf" providerId="ADAL" clId="{33225E84-53DC-49B3-9465-F4457FD802E3}" dt="2024-04-02T08:26:55.688" v="1043" actId="1076"/>
        <pc:sldMkLst>
          <pc:docMk/>
          <pc:sldMk cId="2556908166" sldId="258"/>
        </pc:sldMkLst>
      </pc:sldChg>
      <pc:sldChg chg="modSp new del mod">
        <pc:chgData name="Daniel Fletcher" userId="a747040e-fe3e-4a04-ba54-3df7b41ec9cf" providerId="ADAL" clId="{33225E84-53DC-49B3-9465-F4457FD802E3}" dt="2024-04-04T09:35:47.393" v="7469" actId="47"/>
        <pc:sldMkLst>
          <pc:docMk/>
          <pc:sldMk cId="311059117" sldId="259"/>
        </pc:sldMkLst>
      </pc:sldChg>
      <pc:sldChg chg="addSp modSp new mod">
        <pc:chgData name="Daniel Fletcher" userId="a747040e-fe3e-4a04-ba54-3df7b41ec9cf" providerId="ADAL" clId="{33225E84-53DC-49B3-9465-F4457FD802E3}" dt="2024-04-04T09:49:37.391" v="7728" actId="20577"/>
        <pc:sldMkLst>
          <pc:docMk/>
          <pc:sldMk cId="1264279871" sldId="260"/>
        </pc:sldMkLst>
      </pc:sldChg>
      <pc:sldChg chg="modSp new mod">
        <pc:chgData name="Daniel Fletcher" userId="a747040e-fe3e-4a04-ba54-3df7b41ec9cf" providerId="ADAL" clId="{33225E84-53DC-49B3-9465-F4457FD802E3}" dt="2024-04-04T09:56:29.874" v="7824" actId="20577"/>
        <pc:sldMkLst>
          <pc:docMk/>
          <pc:sldMk cId="3062493715" sldId="261"/>
        </pc:sldMkLst>
      </pc:sldChg>
      <pc:sldChg chg="addSp delSp modSp new mod">
        <pc:chgData name="Daniel Fletcher" userId="a747040e-fe3e-4a04-ba54-3df7b41ec9cf" providerId="ADAL" clId="{33225E84-53DC-49B3-9465-F4457FD802E3}" dt="2024-04-05T08:03:50.375" v="8159" actId="20577"/>
        <pc:sldMkLst>
          <pc:docMk/>
          <pc:sldMk cId="2785984023" sldId="262"/>
        </pc:sldMkLst>
      </pc:sldChg>
      <pc:sldChg chg="addSp delSp modSp add mod">
        <pc:chgData name="Daniel Fletcher" userId="a747040e-fe3e-4a04-ba54-3df7b41ec9cf" providerId="ADAL" clId="{33225E84-53DC-49B3-9465-F4457FD802E3}" dt="2024-04-05T08:04:52.819" v="8211" actId="20577"/>
        <pc:sldMkLst>
          <pc:docMk/>
          <pc:sldMk cId="2679090416" sldId="263"/>
        </pc:sldMkLst>
      </pc:sldChg>
      <pc:sldChg chg="addSp delSp modSp new mod modNotesTx">
        <pc:chgData name="Daniel Fletcher" userId="a747040e-fe3e-4a04-ba54-3df7b41ec9cf" providerId="ADAL" clId="{33225E84-53DC-49B3-9465-F4457FD802E3}" dt="2024-04-04T09:44:13.787" v="7717" actId="20577"/>
        <pc:sldMkLst>
          <pc:docMk/>
          <pc:sldMk cId="789122209" sldId="264"/>
        </pc:sldMkLst>
      </pc:sldChg>
      <pc:sldChg chg="addSp delSp modSp new mod">
        <pc:chgData name="Daniel Fletcher" userId="a747040e-fe3e-4a04-ba54-3df7b41ec9cf" providerId="ADAL" clId="{33225E84-53DC-49B3-9465-F4457FD802E3}" dt="2024-04-03T09:10:10.548" v="3504" actId="27636"/>
        <pc:sldMkLst>
          <pc:docMk/>
          <pc:sldMk cId="2276412027" sldId="265"/>
        </pc:sldMkLst>
      </pc:sldChg>
      <pc:sldChg chg="addSp modSp new mod">
        <pc:chgData name="Daniel Fletcher" userId="a747040e-fe3e-4a04-ba54-3df7b41ec9cf" providerId="ADAL" clId="{33225E84-53DC-49B3-9465-F4457FD802E3}" dt="2024-04-04T10:14:33.286" v="8140" actId="20577"/>
        <pc:sldMkLst>
          <pc:docMk/>
          <pc:sldMk cId="987235006" sldId="266"/>
        </pc:sldMkLst>
      </pc:sldChg>
      <pc:sldChg chg="modSp add mod">
        <pc:chgData name="Daniel Fletcher" userId="a747040e-fe3e-4a04-ba54-3df7b41ec9cf" providerId="ADAL" clId="{33225E84-53DC-49B3-9465-F4457FD802E3}" dt="2024-04-04T09:49:46.399" v="7742" actId="20577"/>
        <pc:sldMkLst>
          <pc:docMk/>
          <pc:sldMk cId="1398034744" sldId="267"/>
        </pc:sldMkLst>
      </pc:sldChg>
      <pc:sldChg chg="addSp delSp modSp new mod">
        <pc:chgData name="Daniel Fletcher" userId="a747040e-fe3e-4a04-ba54-3df7b41ec9cf" providerId="ADAL" clId="{33225E84-53DC-49B3-9465-F4457FD802E3}" dt="2024-04-03T10:59:04.126" v="5168" actId="22"/>
        <pc:sldMkLst>
          <pc:docMk/>
          <pc:sldMk cId="1788287926" sldId="268"/>
        </pc:sldMkLst>
      </pc:sldChg>
      <pc:sldChg chg="addSp delSp modSp add mod">
        <pc:chgData name="Daniel Fletcher" userId="a747040e-fe3e-4a04-ba54-3df7b41ec9cf" providerId="ADAL" clId="{33225E84-53DC-49B3-9465-F4457FD802E3}" dt="2024-04-04T09:45:39.106" v="7718" actId="478"/>
        <pc:sldMkLst>
          <pc:docMk/>
          <pc:sldMk cId="1121847325" sldId="269"/>
        </pc:sldMkLst>
      </pc:sldChg>
      <pc:sldChg chg="modSp add mod">
        <pc:chgData name="Daniel Fletcher" userId="a747040e-fe3e-4a04-ba54-3df7b41ec9cf" providerId="ADAL" clId="{33225E84-53DC-49B3-9465-F4457FD802E3}" dt="2024-04-03T11:02:11.838" v="5377"/>
        <pc:sldMkLst>
          <pc:docMk/>
          <pc:sldMk cId="3063638356" sldId="270"/>
        </pc:sldMkLst>
      </pc:sldChg>
      <pc:sldChg chg="addSp delSp modSp add mod">
        <pc:chgData name="Daniel Fletcher" userId="a747040e-fe3e-4a04-ba54-3df7b41ec9cf" providerId="ADAL" clId="{33225E84-53DC-49B3-9465-F4457FD802E3}" dt="2024-04-04T10:26:37.785" v="8143" actId="20577"/>
        <pc:sldMkLst>
          <pc:docMk/>
          <pc:sldMk cId="2514963351" sldId="271"/>
        </pc:sldMkLst>
      </pc:sldChg>
      <pc:sldChg chg="modSp add mod">
        <pc:chgData name="Daniel Fletcher" userId="a747040e-fe3e-4a04-ba54-3df7b41ec9cf" providerId="ADAL" clId="{33225E84-53DC-49B3-9465-F4457FD802E3}" dt="2024-04-04T09:49:55.920" v="7756" actId="20577"/>
        <pc:sldMkLst>
          <pc:docMk/>
          <pc:sldMk cId="2163084509" sldId="272"/>
        </pc:sldMkLst>
      </pc:sldChg>
      <pc:sldChg chg="modSp new mod">
        <pc:chgData name="Daniel Fletcher" userId="a747040e-fe3e-4a04-ba54-3df7b41ec9cf" providerId="ADAL" clId="{33225E84-53DC-49B3-9465-F4457FD802E3}" dt="2024-04-03T13:31:36.498" v="6389" actId="20577"/>
        <pc:sldMkLst>
          <pc:docMk/>
          <pc:sldMk cId="2516171839" sldId="273"/>
        </pc:sldMkLst>
      </pc:sldChg>
      <pc:sldChg chg="addSp delSp modSp add mod">
        <pc:chgData name="Daniel Fletcher" userId="a747040e-fe3e-4a04-ba54-3df7b41ec9cf" providerId="ADAL" clId="{33225E84-53DC-49B3-9465-F4457FD802E3}" dt="2024-04-03T12:50:26.983" v="6249" actId="1076"/>
        <pc:sldMkLst>
          <pc:docMk/>
          <pc:sldMk cId="1722354522" sldId="274"/>
        </pc:sldMkLst>
      </pc:sldChg>
      <pc:sldChg chg="addSp delSp modSp new mod">
        <pc:chgData name="Daniel Fletcher" userId="a747040e-fe3e-4a04-ba54-3df7b41ec9cf" providerId="ADAL" clId="{33225E84-53DC-49B3-9465-F4457FD802E3}" dt="2024-04-03T13:18:05.124" v="6374" actId="20577"/>
        <pc:sldMkLst>
          <pc:docMk/>
          <pc:sldMk cId="3213208214" sldId="275"/>
        </pc:sldMkLst>
      </pc:sldChg>
      <pc:sldChg chg="delSp modSp new mod">
        <pc:chgData name="Daniel Fletcher" userId="a747040e-fe3e-4a04-ba54-3df7b41ec9cf" providerId="ADAL" clId="{33225E84-53DC-49B3-9465-F4457FD802E3}" dt="2024-04-03T13:43:38.758" v="6451"/>
        <pc:sldMkLst>
          <pc:docMk/>
          <pc:sldMk cId="60385486" sldId="276"/>
        </pc:sldMkLst>
      </pc:sldChg>
      <pc:sldChg chg="addSp modSp new mod">
        <pc:chgData name="Daniel Fletcher" userId="a747040e-fe3e-4a04-ba54-3df7b41ec9cf" providerId="ADAL" clId="{33225E84-53DC-49B3-9465-F4457FD802E3}" dt="2024-04-03T14:04:45.938" v="7084" actId="20577"/>
        <pc:sldMkLst>
          <pc:docMk/>
          <pc:sldMk cId="3098907398" sldId="277"/>
        </pc:sldMkLst>
      </pc:sldChg>
      <pc:sldChg chg="modSp add mod">
        <pc:chgData name="Daniel Fletcher" userId="a747040e-fe3e-4a04-ba54-3df7b41ec9cf" providerId="ADAL" clId="{33225E84-53DC-49B3-9465-F4457FD802E3}" dt="2024-04-03T13:59:50.318" v="6999" actId="1076"/>
        <pc:sldMkLst>
          <pc:docMk/>
          <pc:sldMk cId="756794536" sldId="278"/>
        </pc:sldMkLst>
      </pc:sldChg>
      <pc:sldChg chg="addSp modSp new mod">
        <pc:chgData name="Daniel Fletcher" userId="a747040e-fe3e-4a04-ba54-3df7b41ec9cf" providerId="ADAL" clId="{33225E84-53DC-49B3-9465-F4457FD802E3}" dt="2024-04-03T14:08:44.909" v="7416" actId="1076"/>
        <pc:sldMkLst>
          <pc:docMk/>
          <pc:sldMk cId="3478929718" sldId="279"/>
        </pc:sldMkLst>
      </pc:sldChg>
      <pc:sldChg chg="addSp delSp modSp new mod">
        <pc:chgData name="Daniel Fletcher" userId="a747040e-fe3e-4a04-ba54-3df7b41ec9cf" providerId="ADAL" clId="{33225E84-53DC-49B3-9465-F4457FD802E3}" dt="2024-04-21T08:08:02.330" v="8229" actId="478"/>
        <pc:sldMkLst>
          <pc:docMk/>
          <pc:sldMk cId="2446839528" sldId="280"/>
        </pc:sldMkLst>
      </pc:sldChg>
      <pc:sldChg chg="addSp delSp modSp new del">
        <pc:chgData name="Daniel Fletcher" userId="a747040e-fe3e-4a04-ba54-3df7b41ec9cf" providerId="ADAL" clId="{33225E84-53DC-49B3-9465-F4457FD802E3}" dt="2024-04-04T10:15:00.295" v="8141" actId="47"/>
        <pc:sldMkLst>
          <pc:docMk/>
          <pc:sldMk cId="2125757305" sldId="281"/>
        </pc:sldMkLst>
      </pc:sldChg>
    </pc:docChg>
  </pc:docChgLst>
  <pc:docChgLst>
    <pc:chgData name="Daniel Fletcher" userId="a747040e-fe3e-4a04-ba54-3df7b41ec9cf" providerId="ADAL" clId="{76D313BD-698E-47F4-BD09-7A62C898525C}"/>
    <pc:docChg chg="custSel modSld">
      <pc:chgData name="Daniel Fletcher" userId="a747040e-fe3e-4a04-ba54-3df7b41ec9cf" providerId="ADAL" clId="{76D313BD-698E-47F4-BD09-7A62C898525C}" dt="2024-06-10T14:11:25.423" v="14" actId="20577"/>
      <pc:docMkLst>
        <pc:docMk/>
      </pc:docMkLst>
      <pc:sldChg chg="modSp mod">
        <pc:chgData name="Daniel Fletcher" userId="a747040e-fe3e-4a04-ba54-3df7b41ec9cf" providerId="ADAL" clId="{76D313BD-698E-47F4-BD09-7A62C898525C}" dt="2024-06-10T14:10:18.085" v="0" actId="313"/>
        <pc:sldMkLst>
          <pc:docMk/>
          <pc:sldMk cId="4175619449" sldId="257"/>
        </pc:sldMkLst>
      </pc:sldChg>
      <pc:sldChg chg="modSp">
        <pc:chgData name="Daniel Fletcher" userId="a747040e-fe3e-4a04-ba54-3df7b41ec9cf" providerId="ADAL" clId="{76D313BD-698E-47F4-BD09-7A62C898525C}" dt="2024-06-10T14:11:25.423" v="14" actId="20577"/>
        <pc:sldMkLst>
          <pc:docMk/>
          <pc:sldMk cId="2785984023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57722-5F41-4939-882E-65556388C7D2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BDAFD-64D6-4C3E-891D-A1D59AA768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418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sz="1600" dirty="0">
                    <a:latin typeface="Tahoma" charset="0"/>
                    <a:cs typeface="Tahoma" charset="0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cs typeface="Tahoma" charset="0"/>
                      </a:rPr>
                      <m:t>𝑓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ahoma" charset="0"/>
                      </a:rPr>
                      <m:t>: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ahoma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ahoma" charset="0"/>
                          </a:rPr>
                          <m:t>𝑅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ahoma" charset="0"/>
                          </a:rPr>
                          <m:t>𝑛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  <a:cs typeface="Tahoma" charset="0"/>
                      </a:rPr>
                      <m:t>→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ahoma" charset="0"/>
                      </a:rPr>
                      <m:t>𝑅</m:t>
                    </m:r>
                  </m:oMath>
                </a14:m>
                <a:r>
                  <a:rPr lang="en-GB" sz="1600" dirty="0">
                    <a:latin typeface="Tahoma" charset="0"/>
                    <a:cs typeface="Tahoma" charset="0"/>
                  </a:rPr>
                  <a:t> is</a:t>
                </a:r>
                <a:r>
                  <a:rPr lang="en-GB" sz="1600" b="1" dirty="0">
                    <a:latin typeface="Tahoma" charset="0"/>
                    <a:cs typeface="Tahoma" charset="0"/>
                  </a:rPr>
                  <a:t> linear </a:t>
                </a:r>
                <a:r>
                  <a:rPr lang="en-GB" sz="1600" dirty="0">
                    <a:latin typeface="Tahoma" charset="0"/>
                    <a:cs typeface="Tahoma" charset="0"/>
                  </a:rPr>
                  <a:t>if and only if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cs typeface="Tahoma" charset="0"/>
                      </a:rPr>
                      <m:t>𝑓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ahoma" charset="0"/>
                          </a:rPr>
                        </m:ctrlPr>
                      </m:d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  <a:cs typeface="Tahoma" charset="0"/>
                          </a:rPr>
                          <m:t>𝒙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ahoma" charset="0"/>
                          </a:rPr>
                          <m:t>+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  <a:cs typeface="Tahoma" charset="0"/>
                          </a:rPr>
                          <m:t>𝒚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cs typeface="Tahoma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ahoma" charset="0"/>
                      </a:rPr>
                      <m:t>𝑓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ahoma" charset="0"/>
                          </a:rPr>
                        </m:ctrlPr>
                      </m:d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  <a:cs typeface="Tahoma" charset="0"/>
                          </a:rPr>
                          <m:t>𝒙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cs typeface="Tahoma" charset="0"/>
                      </a:rPr>
                      <m:t>+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ahoma" charset="0"/>
                      </a:rPr>
                      <m:t>𝑓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ahoma" charset="0"/>
                          </a:rPr>
                        </m:ctrlPr>
                      </m:d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  <a:cs typeface="Tahoma" charset="0"/>
                          </a:rPr>
                          <m:t>𝒚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cs typeface="Tahoma" charset="0"/>
                      </a:rPr>
                      <m:t>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ahoma" charset="0"/>
                      </a:rPr>
                      <m:t>𝑓𝑜𝑟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ahoma" charset="0"/>
                      </a:rPr>
                      <m:t>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ahoma" charset="0"/>
                      </a:rPr>
                      <m:t>𝑎𝑙𝑙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ahoma" charset="0"/>
                      </a:rPr>
                      <m:t> </m:t>
                    </m:r>
                    <m:r>
                      <a:rPr lang="en-GB" sz="1600" b="1" i="1" smtClean="0">
                        <a:latin typeface="Cambria Math" panose="02040503050406030204" pitchFamily="18" charset="0"/>
                        <a:cs typeface="Tahoma" charset="0"/>
                      </a:rPr>
                      <m:t>𝒙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ahoma" charset="0"/>
                      </a:rPr>
                      <m:t>,</m:t>
                    </m:r>
                    <m:r>
                      <a:rPr lang="en-GB" sz="1600" b="1" i="1" smtClean="0">
                        <a:latin typeface="Cambria Math" panose="02040503050406030204" pitchFamily="18" charset="0"/>
                        <a:cs typeface="Tahoma" charset="0"/>
                      </a:rPr>
                      <m:t>𝒚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ahoma" charset="0"/>
                      </a:rPr>
                      <m:t>∈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ahoma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ahoma" charset="0"/>
                          </a:rPr>
                          <m:t>ℝ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ahoma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sz="1600" b="0" dirty="0">
                  <a:latin typeface="Tahoma" charset="0"/>
                  <a:cs typeface="Tahoma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cs typeface="Tahoma" charset="0"/>
                      </a:rPr>
                      <m:t>𝑓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ahoma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ahoma" charset="0"/>
                          </a:rPr>
                          <m:t>𝜆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  <a:cs typeface="Tahoma" charset="0"/>
                          </a:rPr>
                          <m:t>𝒙</m:t>
                        </m:r>
                      </m:e>
                    </m:d>
                    <m:r>
                      <a:rPr lang="en-GB" sz="1600" b="1" i="1" smtClean="0">
                        <a:latin typeface="Cambria Math" panose="02040503050406030204" pitchFamily="18" charset="0"/>
                        <a:cs typeface="Tahoma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ahoma" charset="0"/>
                      </a:rPr>
                      <m:t>𝜆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ahoma" charset="0"/>
                      </a:rPr>
                      <m:t>𝑓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cs typeface="Tahoma" charset="0"/>
                          </a:rPr>
                        </m:ctrlPr>
                      </m:d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  <a:cs typeface="Tahoma" charset="0"/>
                          </a:rPr>
                          <m:t>𝒙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cs typeface="Tahoma" charset="0"/>
                      </a:rPr>
                      <m:t>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ahoma" charset="0"/>
                      </a:rPr>
                      <m:t>𝑓𝑜𝑟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ahoma" charset="0"/>
                      </a:rPr>
                      <m:t>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ahoma" charset="0"/>
                      </a:rPr>
                      <m:t>𝑎𝑙𝑙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ahoma" charset="0"/>
                      </a:rPr>
                      <m:t> </m:t>
                    </m:r>
                    <m:r>
                      <a:rPr lang="en-GB" sz="1600" b="1" i="1" smtClean="0">
                        <a:latin typeface="Cambria Math" panose="02040503050406030204" pitchFamily="18" charset="0"/>
                        <a:cs typeface="Tahoma" charset="0"/>
                      </a:rPr>
                      <m:t>𝒙</m:t>
                    </m:r>
                    <m:r>
                      <a:rPr lang="en-GB" sz="1600" b="1" i="1" smtClean="0">
                        <a:latin typeface="Cambria Math" panose="02040503050406030204" pitchFamily="18" charset="0"/>
                        <a:cs typeface="Tahoma" charset="0"/>
                      </a:rPr>
                      <m:t>∈</m:t>
                    </m:r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  <a:cs typeface="Tahoma" charset="0"/>
                          </a:rPr>
                        </m:ctrlPr>
                      </m:sSup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  <a:cs typeface="Tahoma" charset="0"/>
                          </a:rPr>
                          <m:t>ℝ</m:t>
                        </m:r>
                      </m:e>
                      <m:sup>
                        <m:r>
                          <a:rPr lang="en-GB" sz="1600" b="1" i="1" smtClean="0">
                            <a:latin typeface="Cambria Math" panose="02040503050406030204" pitchFamily="18" charset="0"/>
                            <a:cs typeface="Tahoma" charset="0"/>
                          </a:rPr>
                          <m:t>𝒏</m:t>
                        </m:r>
                      </m:sup>
                    </m:sSup>
                    <m:r>
                      <a:rPr lang="en-GB" sz="1600" b="1" i="1" smtClean="0">
                        <a:latin typeface="Cambria Math" panose="02040503050406030204" pitchFamily="18" charset="0"/>
                        <a:cs typeface="Tahoma" charset="0"/>
                      </a:rPr>
                      <m:t>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ahoma" charset="0"/>
                      </a:rPr>
                      <m:t>𝑎𝑛𝑑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ahoma" charset="0"/>
                      </a:rPr>
                      <m:t> </m:t>
                    </m:r>
                    <m:r>
                      <a:rPr lang="en-GB" sz="1600" b="1" i="1" smtClean="0">
                        <a:latin typeface="Cambria Math" panose="02040503050406030204" pitchFamily="18" charset="0"/>
                        <a:cs typeface="Tahoma" charset="0"/>
                      </a:rPr>
                      <m:t>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ahoma" charset="0"/>
                      </a:rPr>
                      <m:t>𝜆</m:t>
                    </m:r>
                    <m:r>
                      <a:rPr lang="en-GB" sz="1600" b="1" i="1" smtClean="0">
                        <a:latin typeface="Cambria Math" panose="02040503050406030204" pitchFamily="18" charset="0"/>
                        <a:cs typeface="Tahoma" charset="0"/>
                      </a:rPr>
                      <m:t>∈</m:t>
                    </m:r>
                    <m:r>
                      <a:rPr lang="en-GB" sz="1600" b="1" i="1" smtClean="0">
                        <a:latin typeface="Cambria Math" panose="02040503050406030204" pitchFamily="18" charset="0"/>
                        <a:cs typeface="Tahoma" charset="0"/>
                      </a:rPr>
                      <m:t>ℝ</m:t>
                    </m:r>
                  </m:oMath>
                </a14:m>
                <a:endParaRPr lang="en-GB" sz="1600" b="1" dirty="0">
                  <a:latin typeface="Tahoma" charset="0"/>
                  <a:cs typeface="Tahoma" charset="0"/>
                </a:endParaRPr>
              </a:p>
              <a:p>
                <a:pPr lvl="1"/>
                <a:endParaRPr lang="en-GB" sz="1600" dirty="0">
                  <a:latin typeface="Tahoma" charset="0"/>
                  <a:cs typeface="Tahoma" charset="0"/>
                </a:endParaRPr>
              </a:p>
              <a:p>
                <a:endParaRPr lang="en-GB" sz="1600" dirty="0">
                  <a:latin typeface="Tahoma" charset="0"/>
                  <a:cs typeface="Tahoma" charset="0"/>
                </a:endParaRPr>
              </a:p>
              <a:p>
                <a:r>
                  <a:rPr lang="en-GB" sz="1600" dirty="0">
                    <a:latin typeface="Tahoma" charset="0"/>
                    <a:cs typeface="Tahoma" charset="0"/>
                  </a:rPr>
                  <a:t>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sz="1600" dirty="0">
                    <a:latin typeface="Tahoma" charset="0"/>
                    <a:cs typeface="Tahoma" charset="0"/>
                  </a:rPr>
                  <a:t>A function </a:t>
                </a:r>
                <a:r>
                  <a:rPr lang="en-GB" sz="1600" b="0" i="0">
                    <a:latin typeface="Cambria Math" panose="02040503050406030204" pitchFamily="18" charset="0"/>
                    <a:cs typeface="Tahoma" charset="0"/>
                  </a:rPr>
                  <a:t>𝑓:𝑅^𝑛→𝑅</a:t>
                </a:r>
                <a:r>
                  <a:rPr lang="en-GB" sz="1600" dirty="0">
                    <a:latin typeface="Tahoma" charset="0"/>
                    <a:cs typeface="Tahoma" charset="0"/>
                  </a:rPr>
                  <a:t> is</a:t>
                </a:r>
                <a:r>
                  <a:rPr lang="en-GB" sz="1600" b="1" dirty="0">
                    <a:latin typeface="Tahoma" charset="0"/>
                    <a:cs typeface="Tahoma" charset="0"/>
                  </a:rPr>
                  <a:t> linear </a:t>
                </a:r>
                <a:r>
                  <a:rPr lang="en-GB" sz="1600" dirty="0">
                    <a:latin typeface="Tahoma" charset="0"/>
                    <a:cs typeface="Tahoma" charset="0"/>
                  </a:rPr>
                  <a:t>if and only if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600" b="0" i="0">
                    <a:latin typeface="Cambria Math" panose="02040503050406030204" pitchFamily="18" charset="0"/>
                    <a:cs typeface="Tahoma" charset="0"/>
                  </a:rPr>
                  <a:t>𝑓(</a:t>
                </a:r>
                <a:r>
                  <a:rPr lang="en-GB" sz="1600" b="1" i="0">
                    <a:latin typeface="Cambria Math" panose="02040503050406030204" pitchFamily="18" charset="0"/>
                    <a:cs typeface="Tahoma" charset="0"/>
                  </a:rPr>
                  <a:t>𝒙</a:t>
                </a:r>
                <a:r>
                  <a:rPr lang="en-GB" sz="1600" b="0" i="0">
                    <a:latin typeface="Cambria Math" panose="02040503050406030204" pitchFamily="18" charset="0"/>
                    <a:cs typeface="Tahoma" charset="0"/>
                  </a:rPr>
                  <a:t>+</a:t>
                </a:r>
                <a:r>
                  <a:rPr lang="en-GB" sz="1600" b="1" i="0">
                    <a:latin typeface="Cambria Math" panose="02040503050406030204" pitchFamily="18" charset="0"/>
                    <a:cs typeface="Tahoma" charset="0"/>
                  </a:rPr>
                  <a:t>𝒚</a:t>
                </a:r>
                <a:r>
                  <a:rPr lang="en-GB" sz="1600" b="0" i="0">
                    <a:latin typeface="Cambria Math" panose="02040503050406030204" pitchFamily="18" charset="0"/>
                    <a:cs typeface="Tahoma" charset="0"/>
                  </a:rPr>
                  <a:t>)=𝑓(</a:t>
                </a:r>
                <a:r>
                  <a:rPr lang="en-GB" sz="1600" b="1" i="0">
                    <a:latin typeface="Cambria Math" panose="02040503050406030204" pitchFamily="18" charset="0"/>
                    <a:cs typeface="Tahoma" charset="0"/>
                  </a:rPr>
                  <a:t>𝒙</a:t>
                </a:r>
                <a:r>
                  <a:rPr lang="en-GB" sz="1600" b="0" i="0">
                    <a:latin typeface="Cambria Math" panose="02040503050406030204" pitchFamily="18" charset="0"/>
                    <a:cs typeface="Tahoma" charset="0"/>
                  </a:rPr>
                  <a:t>)+𝑓(</a:t>
                </a:r>
                <a:r>
                  <a:rPr lang="en-GB" sz="1600" b="1" i="0">
                    <a:latin typeface="Cambria Math" panose="02040503050406030204" pitchFamily="18" charset="0"/>
                    <a:cs typeface="Tahoma" charset="0"/>
                  </a:rPr>
                  <a:t>𝒚</a:t>
                </a:r>
                <a:r>
                  <a:rPr lang="en-GB" sz="1600" b="0" i="0">
                    <a:latin typeface="Cambria Math" panose="02040503050406030204" pitchFamily="18" charset="0"/>
                    <a:cs typeface="Tahoma" charset="0"/>
                  </a:rPr>
                  <a:t>)  𝑓𝑜𝑟 𝑎𝑙𝑙 </a:t>
                </a:r>
                <a:r>
                  <a:rPr lang="en-GB" sz="1600" b="1" i="0">
                    <a:latin typeface="Cambria Math" panose="02040503050406030204" pitchFamily="18" charset="0"/>
                    <a:cs typeface="Tahoma" charset="0"/>
                  </a:rPr>
                  <a:t>𝒙</a:t>
                </a:r>
                <a:r>
                  <a:rPr lang="en-GB" sz="1600" b="0" i="0">
                    <a:latin typeface="Cambria Math" panose="02040503050406030204" pitchFamily="18" charset="0"/>
                    <a:cs typeface="Tahoma" charset="0"/>
                  </a:rPr>
                  <a:t>,</a:t>
                </a:r>
                <a:r>
                  <a:rPr lang="en-GB" sz="1600" b="1" i="0">
                    <a:latin typeface="Cambria Math" panose="02040503050406030204" pitchFamily="18" charset="0"/>
                    <a:cs typeface="Tahoma" charset="0"/>
                  </a:rPr>
                  <a:t>𝒚</a:t>
                </a:r>
                <a:r>
                  <a:rPr lang="en-GB" sz="1600" b="0" i="0">
                    <a:latin typeface="Cambria Math" panose="02040503050406030204" pitchFamily="18" charset="0"/>
                    <a:cs typeface="Tahoma" charset="0"/>
                  </a:rPr>
                  <a:t>∈ℝ^𝑛</a:t>
                </a:r>
                <a:endParaRPr lang="en-GB" sz="1600" b="0" dirty="0">
                  <a:latin typeface="Tahoma" charset="0"/>
                  <a:cs typeface="Tahoma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1600" b="0" i="0">
                    <a:latin typeface="Cambria Math" panose="02040503050406030204" pitchFamily="18" charset="0"/>
                    <a:cs typeface="Tahoma" charset="0"/>
                  </a:rPr>
                  <a:t>𝑓(𝜆</a:t>
                </a:r>
                <a:r>
                  <a:rPr lang="en-GB" sz="1600" b="1" i="0">
                    <a:latin typeface="Cambria Math" panose="02040503050406030204" pitchFamily="18" charset="0"/>
                    <a:cs typeface="Tahoma" charset="0"/>
                  </a:rPr>
                  <a:t>𝒙</a:t>
                </a:r>
                <a:r>
                  <a:rPr lang="en-GB" sz="1600" b="0" i="0">
                    <a:latin typeface="Cambria Math" panose="02040503050406030204" pitchFamily="18" charset="0"/>
                    <a:cs typeface="Tahoma" charset="0"/>
                  </a:rPr>
                  <a:t>)</a:t>
                </a:r>
                <a:r>
                  <a:rPr lang="en-GB" sz="1600" b="1" i="0">
                    <a:latin typeface="Cambria Math" panose="02040503050406030204" pitchFamily="18" charset="0"/>
                    <a:cs typeface="Tahoma" charset="0"/>
                  </a:rPr>
                  <a:t>=</a:t>
                </a:r>
                <a:r>
                  <a:rPr lang="en-GB" sz="1600" b="0" i="0">
                    <a:latin typeface="Cambria Math" panose="02040503050406030204" pitchFamily="18" charset="0"/>
                    <a:cs typeface="Tahoma" charset="0"/>
                  </a:rPr>
                  <a:t>𝜆𝑓(</a:t>
                </a:r>
                <a:r>
                  <a:rPr lang="en-GB" sz="1600" b="1" i="0">
                    <a:latin typeface="Cambria Math" panose="02040503050406030204" pitchFamily="18" charset="0"/>
                    <a:cs typeface="Tahoma" charset="0"/>
                  </a:rPr>
                  <a:t>𝒙</a:t>
                </a:r>
                <a:r>
                  <a:rPr lang="en-GB" sz="1600" b="0" i="0">
                    <a:latin typeface="Cambria Math" panose="02040503050406030204" pitchFamily="18" charset="0"/>
                    <a:cs typeface="Tahoma" charset="0"/>
                  </a:rPr>
                  <a:t>)  𝑓𝑜𝑟 𝑎𝑙𝑙 </a:t>
                </a:r>
                <a:r>
                  <a:rPr lang="en-GB" sz="1600" b="1" i="0">
                    <a:latin typeface="Cambria Math" panose="02040503050406030204" pitchFamily="18" charset="0"/>
                    <a:cs typeface="Tahoma" charset="0"/>
                  </a:rPr>
                  <a:t>𝒙∈ℝ^𝒏  </a:t>
                </a:r>
                <a:r>
                  <a:rPr lang="en-GB" sz="1600" b="0" i="0">
                    <a:latin typeface="Cambria Math" panose="02040503050406030204" pitchFamily="18" charset="0"/>
                    <a:cs typeface="Tahoma" charset="0"/>
                  </a:rPr>
                  <a:t>𝑎𝑛𝑑 </a:t>
                </a:r>
                <a:r>
                  <a:rPr lang="en-GB" sz="1600" b="1" i="0">
                    <a:latin typeface="Cambria Math" panose="02040503050406030204" pitchFamily="18" charset="0"/>
                    <a:cs typeface="Tahoma" charset="0"/>
                  </a:rPr>
                  <a:t> </a:t>
                </a:r>
                <a:r>
                  <a:rPr lang="en-GB" sz="1600" b="0" i="0">
                    <a:latin typeface="Cambria Math" panose="02040503050406030204" pitchFamily="18" charset="0"/>
                    <a:cs typeface="Tahoma" charset="0"/>
                  </a:rPr>
                  <a:t>𝜆</a:t>
                </a:r>
                <a:r>
                  <a:rPr lang="en-GB" sz="1600" b="1" i="0">
                    <a:latin typeface="Cambria Math" panose="02040503050406030204" pitchFamily="18" charset="0"/>
                    <a:cs typeface="Tahoma" charset="0"/>
                  </a:rPr>
                  <a:t>∈ℝ</a:t>
                </a:r>
                <a:endParaRPr lang="en-GB" sz="1600" b="1" dirty="0">
                  <a:latin typeface="Tahoma" charset="0"/>
                  <a:cs typeface="Tahoma" charset="0"/>
                </a:endParaRPr>
              </a:p>
              <a:p>
                <a:pPr lvl="1"/>
                <a:endParaRPr lang="en-GB" sz="1600" dirty="0">
                  <a:latin typeface="Tahoma" charset="0"/>
                  <a:cs typeface="Tahoma" charset="0"/>
                </a:endParaRPr>
              </a:p>
              <a:p>
                <a:endParaRPr lang="en-GB" sz="1600" dirty="0">
                  <a:latin typeface="Tahoma" charset="0"/>
                  <a:cs typeface="Tahoma" charset="0"/>
                </a:endParaRPr>
              </a:p>
              <a:p>
                <a:r>
                  <a:rPr lang="en-GB" sz="1600" dirty="0">
                    <a:latin typeface="Tahoma" charset="0"/>
                    <a:cs typeface="Tahoma" charset="0"/>
                  </a:rPr>
                  <a:t> </a:t>
                </a:r>
              </a:p>
              <a:p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BDAFD-64D6-4C3E-891D-A1D59AA768B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108337_Powerpoint template.jpg"/>
          <p:cNvPicPr>
            <a:picLocks noChangeAspect="1"/>
          </p:cNvPicPr>
          <p:nvPr/>
        </p:nvPicPr>
        <p:blipFill>
          <a:blip r:embed="rId2" cstate="print"/>
          <a:srcRect l="4476"/>
          <a:stretch>
            <a:fillRect/>
          </a:stretch>
        </p:blipFill>
        <p:spPr>
          <a:xfrm>
            <a:off x="0" y="-29296"/>
            <a:ext cx="12192000" cy="68872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312" y="2492897"/>
            <a:ext cx="10363201" cy="108012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3356992"/>
            <a:ext cx="8534400" cy="64807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AFCF9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36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524" y="6381328"/>
            <a:ext cx="812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6073400-2163-E84C-8A4D-5F3282092B9E}" type="slidenum">
              <a:rPr lang="en-GB" sz="1600">
                <a:solidFill>
                  <a:schemeClr val="bg1"/>
                </a:solidFill>
                <a:latin typeface="Tahoma" charset="0"/>
                <a:cs typeface="Tahoma" charset="0"/>
              </a:rPr>
              <a:pPr algn="r"/>
              <a:t>‹#›</a:t>
            </a:fld>
            <a:endParaRPr lang="en-GB" sz="2400" dirty="0">
              <a:solidFill>
                <a:schemeClr val="bg1"/>
              </a:solidFill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4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1341438"/>
            <a:ext cx="8026400" cy="518390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524" y="6381328"/>
            <a:ext cx="812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6073400-2163-E84C-8A4D-5F3282092B9E}" type="slidenum">
              <a:rPr lang="en-GB" sz="1600">
                <a:solidFill>
                  <a:schemeClr val="bg1"/>
                </a:solidFill>
                <a:latin typeface="Tahoma" charset="0"/>
                <a:cs typeface="Tahoma" charset="0"/>
              </a:rPr>
              <a:pPr algn="r"/>
              <a:t>‹#›</a:t>
            </a:fld>
            <a:endParaRPr lang="en-GB" sz="2400" dirty="0">
              <a:solidFill>
                <a:schemeClr val="bg1"/>
              </a:solidFill>
              <a:latin typeface="Tahoma" charset="0"/>
              <a:cs typeface="Tahoma" charset="0"/>
            </a:endParaRPr>
          </a:p>
        </p:txBody>
      </p:sp>
      <p:sp>
        <p:nvSpPr>
          <p:cNvPr id="4" name="Vertical Title 3"/>
          <p:cNvSpPr>
            <a:spLocks noGrp="1"/>
          </p:cNvSpPr>
          <p:nvPr>
            <p:ph type="title" orient="vert"/>
          </p:nvPr>
        </p:nvSpPr>
        <p:spPr>
          <a:xfrm>
            <a:off x="8839199" y="1628800"/>
            <a:ext cx="2743200" cy="48965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2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748" y="19248"/>
            <a:ext cx="9838752" cy="114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747" y="1475688"/>
            <a:ext cx="11573895" cy="5041031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2800"/>
            </a:lvl1pPr>
            <a:lvl2pPr>
              <a:spcBef>
                <a:spcPts val="0"/>
              </a:spcBef>
              <a:spcAft>
                <a:spcPts val="600"/>
              </a:spcAft>
              <a:defRPr sz="2400"/>
            </a:lvl2pPr>
            <a:lvl3pPr>
              <a:spcBef>
                <a:spcPts val="0"/>
              </a:spcBef>
              <a:spcAft>
                <a:spcPts val="600"/>
              </a:spcAft>
              <a:defRPr sz="2000"/>
            </a:lvl3pPr>
            <a:lvl4pPr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800524" y="6381328"/>
            <a:ext cx="812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6073400-2163-E84C-8A4D-5F3282092B9E}" type="slidenum">
              <a:rPr lang="en-GB" sz="1600">
                <a:solidFill>
                  <a:schemeClr val="bg1"/>
                </a:solidFill>
                <a:latin typeface="Tahoma" charset="0"/>
                <a:cs typeface="Tahoma" charset="0"/>
              </a:rPr>
              <a:pPr algn="r"/>
              <a:t>‹#›</a:t>
            </a:fld>
            <a:endParaRPr lang="en-GB" sz="2400" dirty="0">
              <a:solidFill>
                <a:schemeClr val="bg1"/>
              </a:solidFill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04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3749" y="19248"/>
            <a:ext cx="9838750" cy="114300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3747" y="1475688"/>
            <a:ext cx="11573895" cy="51130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44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60" y="1600201"/>
            <a:ext cx="5680042" cy="48531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0042" cy="48531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800524" y="6381328"/>
            <a:ext cx="812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6073400-2163-E84C-8A4D-5F3282092B9E}" type="slidenum">
              <a:rPr lang="en-GB" sz="1600">
                <a:solidFill>
                  <a:schemeClr val="bg1"/>
                </a:solidFill>
                <a:latin typeface="Tahoma" charset="0"/>
                <a:cs typeface="Tahoma" charset="0"/>
              </a:rPr>
              <a:pPr algn="r"/>
              <a:t>‹#›</a:t>
            </a:fld>
            <a:endParaRPr lang="en-GB" sz="2400" dirty="0">
              <a:solidFill>
                <a:schemeClr val="bg1"/>
              </a:solidFill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89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58" y="1535113"/>
            <a:ext cx="568215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358" y="2174875"/>
            <a:ext cx="568215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6842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6842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00524" y="6381328"/>
            <a:ext cx="812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6073400-2163-E84C-8A4D-5F3282092B9E}" type="slidenum">
              <a:rPr lang="en-GB" sz="1600">
                <a:solidFill>
                  <a:schemeClr val="bg1"/>
                </a:solidFill>
                <a:latin typeface="Tahoma" charset="0"/>
                <a:cs typeface="Tahoma" charset="0"/>
              </a:rPr>
              <a:pPr algn="r"/>
              <a:t>‹#›</a:t>
            </a:fld>
            <a:endParaRPr lang="en-GB" sz="2400" dirty="0">
              <a:solidFill>
                <a:schemeClr val="bg1"/>
              </a:solidFill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34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0524" y="6381328"/>
            <a:ext cx="812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6073400-2163-E84C-8A4D-5F3282092B9E}" type="slidenum">
              <a:rPr lang="en-GB" sz="1600">
                <a:solidFill>
                  <a:schemeClr val="bg1"/>
                </a:solidFill>
                <a:latin typeface="Tahoma" charset="0"/>
                <a:cs typeface="Tahoma" charset="0"/>
              </a:rPr>
              <a:pPr algn="r"/>
              <a:t>‹#›</a:t>
            </a:fld>
            <a:endParaRPr lang="en-GB" sz="2400" dirty="0">
              <a:solidFill>
                <a:schemeClr val="bg1"/>
              </a:solidFill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50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00524" y="6381328"/>
            <a:ext cx="812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6073400-2163-E84C-8A4D-5F3282092B9E}" type="slidenum">
              <a:rPr lang="en-GB" sz="1600">
                <a:solidFill>
                  <a:schemeClr val="bg1"/>
                </a:solidFill>
                <a:latin typeface="Tahoma" charset="0"/>
                <a:cs typeface="Tahoma" charset="0"/>
              </a:rPr>
              <a:pPr algn="r"/>
              <a:t>‹#›</a:t>
            </a:fld>
            <a:endParaRPr lang="en-GB" sz="2400" dirty="0">
              <a:solidFill>
                <a:schemeClr val="bg1"/>
              </a:solidFill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4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59" y="273050"/>
            <a:ext cx="430632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1435334"/>
            <a:ext cx="7110908" cy="50900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359" y="1435102"/>
            <a:ext cx="4306326" cy="50902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00524" y="6381328"/>
            <a:ext cx="812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6073400-2163-E84C-8A4D-5F3282092B9E}" type="slidenum">
              <a:rPr lang="en-GB" sz="1600">
                <a:solidFill>
                  <a:schemeClr val="bg1"/>
                </a:solidFill>
                <a:latin typeface="Tahoma" charset="0"/>
                <a:cs typeface="Tahoma" charset="0"/>
              </a:rPr>
              <a:pPr algn="r"/>
              <a:t>‹#›</a:t>
            </a:fld>
            <a:endParaRPr lang="en-GB" sz="2400" dirty="0">
              <a:solidFill>
                <a:schemeClr val="bg1"/>
              </a:solidFill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11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4342" y="519987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24342" y="1012049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4342" y="576661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00524" y="6381328"/>
            <a:ext cx="812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6073400-2163-E84C-8A4D-5F3282092B9E}" type="slidenum">
              <a:rPr lang="en-GB" sz="1600">
                <a:solidFill>
                  <a:schemeClr val="bg1"/>
                </a:solidFill>
                <a:latin typeface="Tahoma" charset="0"/>
                <a:cs typeface="Tahoma" charset="0"/>
              </a:rPr>
              <a:pPr algn="r"/>
              <a:t>‹#›</a:t>
            </a:fld>
            <a:endParaRPr lang="en-GB" sz="2400" dirty="0">
              <a:solidFill>
                <a:schemeClr val="bg1"/>
              </a:solidFill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5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108337_Powerpoint template2.jpg"/>
          <p:cNvPicPr>
            <a:picLocks noChangeAspect="1"/>
          </p:cNvPicPr>
          <p:nvPr/>
        </p:nvPicPr>
        <p:blipFill>
          <a:blip r:embed="rId13" cstate="print"/>
          <a:srcRect l="4245"/>
          <a:stretch>
            <a:fillRect/>
          </a:stretch>
        </p:blipFill>
        <p:spPr>
          <a:xfrm>
            <a:off x="0" y="0"/>
            <a:ext cx="1216950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3748" y="19248"/>
            <a:ext cx="98387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747" y="1475688"/>
            <a:ext cx="11573895" cy="5113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800524" y="6381328"/>
            <a:ext cx="812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6073400-2163-E84C-8A4D-5F3282092B9E}" type="slidenum">
              <a:rPr lang="en-GB" sz="1600">
                <a:solidFill>
                  <a:schemeClr val="bg1"/>
                </a:solidFill>
                <a:latin typeface="Tahoma" charset="0"/>
                <a:cs typeface="Tahoma" charset="0"/>
              </a:rPr>
              <a:pPr algn="r"/>
              <a:t>‹#›</a:t>
            </a:fld>
            <a:endParaRPr lang="en-GB" sz="2400" dirty="0">
              <a:solidFill>
                <a:schemeClr val="bg1"/>
              </a:solidFill>
              <a:latin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54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004B23"/>
          </a:solidFill>
          <a:latin typeface="Georgia" pitchFamily="18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•"/>
        <a:defRPr sz="2800" kern="1200">
          <a:solidFill>
            <a:srgbClr val="004B2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2400" kern="1200">
          <a:solidFill>
            <a:srgbClr val="004B2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•"/>
        <a:defRPr sz="2000" kern="1200">
          <a:solidFill>
            <a:srgbClr val="004B23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800" kern="1200">
          <a:solidFill>
            <a:srgbClr val="004B2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»"/>
        <a:defRPr sz="1800" kern="1200">
          <a:solidFill>
            <a:srgbClr val="004B23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6.tmp"/><Relationship Id="rId7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194/hess-22-6059-2018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mp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5194/hess-22-6059-2018" TargetMode="External"/><Relationship Id="rId4" Type="http://schemas.openxmlformats.org/officeDocument/2006/relationships/image" Target="../media/image18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ABAA-F406-65FD-51F5-A6246D9B1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(Revised) Universal Soil Loss Equation (RUSLE)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096B3-D02E-A6E0-5F6D-EBA293746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 empirical model for estimating soil erosion</a:t>
            </a:r>
          </a:p>
        </p:txBody>
      </p:sp>
    </p:spTree>
    <p:extLst>
      <p:ext uri="{BB962C8B-B14F-4D97-AF65-F5344CB8AC3E}">
        <p14:creationId xmlns:p14="http://schemas.microsoft.com/office/powerpoint/2010/main" val="197109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F03E-4B47-15A9-1D9A-A9F33DAE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RUSLE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94BBEE-ACE7-D2AA-3BA1-AFF791B529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69623" y="2758441"/>
                <a:ext cx="6252754" cy="74499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94BBEE-ACE7-D2AA-3BA1-AFF791B529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9623" y="2758441"/>
                <a:ext cx="6252754" cy="7449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5318F1D-5039-84D8-DB1B-0EEA01C9F75C}"/>
              </a:ext>
            </a:extLst>
          </p:cNvPr>
          <p:cNvSpPr txBox="1"/>
          <p:nvPr/>
        </p:nvSpPr>
        <p:spPr>
          <a:xfrm>
            <a:off x="579120" y="1843145"/>
            <a:ext cx="202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Tahoma" charset="0"/>
                <a:cs typeface="Tahoma" charset="0"/>
              </a:rPr>
              <a:t>Mean annual soil loss </a:t>
            </a:r>
            <a:r>
              <a:rPr lang="en-GB" sz="1600" dirty="0">
                <a:latin typeface="Tahoma" charset="0"/>
                <a:cs typeface="Tahoma" charset="0"/>
              </a:rPr>
              <a:t>[t (ha year)</a:t>
            </a:r>
            <a:r>
              <a:rPr lang="en-GB" sz="1600" baseline="30000" dirty="0">
                <a:latin typeface="Tahoma" charset="0"/>
                <a:cs typeface="Tahoma" charset="0"/>
              </a:rPr>
              <a:t>-1</a:t>
            </a:r>
            <a:r>
              <a:rPr lang="en-GB" sz="1600" dirty="0">
                <a:latin typeface="Tahoma" charset="0"/>
                <a:cs typeface="Tahoma" charset="0"/>
              </a:rPr>
              <a:t>]</a:t>
            </a:r>
          </a:p>
          <a:p>
            <a:endParaRPr lang="en-GB" sz="1600" dirty="0">
              <a:latin typeface="Tahoma" charset="0"/>
              <a:cs typeface="Tahoma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34620C-E53A-30DD-120E-9A4C44A6A8E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83378" y="2444037"/>
            <a:ext cx="986245" cy="68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EB5BB4-6E72-254E-0F3E-755FE9B89261}"/>
              </a:ext>
            </a:extLst>
          </p:cNvPr>
          <p:cNvSpPr txBox="1"/>
          <p:nvPr/>
        </p:nvSpPr>
        <p:spPr>
          <a:xfrm>
            <a:off x="2198278" y="4084243"/>
            <a:ext cx="2675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Tahoma" charset="0"/>
                <a:cs typeface="Tahoma" charset="0"/>
              </a:rPr>
              <a:t>Rainfall and runoff </a:t>
            </a:r>
            <a:r>
              <a:rPr lang="en-GB" sz="1600" dirty="0">
                <a:latin typeface="Tahoma" charset="0"/>
                <a:cs typeface="Tahoma" charset="0"/>
              </a:rPr>
              <a:t>[MJ mm ha</a:t>
            </a:r>
            <a:r>
              <a:rPr lang="en-GB" sz="1600" baseline="30000" dirty="0">
                <a:latin typeface="Tahoma" charset="0"/>
                <a:cs typeface="Tahoma" charset="0"/>
              </a:rPr>
              <a:t>-1 </a:t>
            </a:r>
            <a:r>
              <a:rPr lang="en-GB" sz="1600" dirty="0">
                <a:latin typeface="Tahoma" charset="0"/>
                <a:cs typeface="Tahoma" charset="0"/>
              </a:rPr>
              <a:t>year</a:t>
            </a:r>
            <a:r>
              <a:rPr lang="en-GB" sz="1600" baseline="30000" dirty="0">
                <a:latin typeface="Tahoma" charset="0"/>
                <a:cs typeface="Tahoma" charset="0"/>
              </a:rPr>
              <a:t>-1</a:t>
            </a:r>
            <a:r>
              <a:rPr lang="en-GB" sz="1600" dirty="0">
                <a:latin typeface="Tahoma" charset="0"/>
                <a:cs typeface="Tahoma" charset="0"/>
              </a:rPr>
              <a:t> hour</a:t>
            </a:r>
            <a:r>
              <a:rPr lang="en-GB" sz="1600" baseline="30000" dirty="0">
                <a:latin typeface="Tahoma" charset="0"/>
                <a:cs typeface="Tahoma" charset="0"/>
              </a:rPr>
              <a:t>-1</a:t>
            </a:r>
            <a:r>
              <a:rPr lang="en-GB" sz="1600" dirty="0">
                <a:latin typeface="Tahoma" charset="0"/>
                <a:cs typeface="Tahoma" charset="0"/>
              </a:rPr>
              <a:t> ]</a:t>
            </a:r>
          </a:p>
          <a:p>
            <a:endParaRPr lang="en-GB" sz="1600" dirty="0">
              <a:latin typeface="Tahoma" charset="0"/>
              <a:cs typeface="Tahoma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897558-5300-1BD9-A568-2FBCBD912D17}"/>
              </a:ext>
            </a:extLst>
          </p:cNvPr>
          <p:cNvCxnSpPr>
            <a:cxnSpLocks/>
          </p:cNvCxnSpPr>
          <p:nvPr/>
        </p:nvCxnSpPr>
        <p:spPr>
          <a:xfrm flipV="1">
            <a:off x="3675017" y="3503439"/>
            <a:ext cx="418012" cy="65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001A69-A8AF-AD03-1F1A-5BD33EE5EA02}"/>
              </a:ext>
            </a:extLst>
          </p:cNvPr>
          <p:cNvSpPr txBox="1"/>
          <p:nvPr/>
        </p:nvSpPr>
        <p:spPr>
          <a:xfrm>
            <a:off x="3805283" y="1182317"/>
            <a:ext cx="2397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Tahoma" charset="0"/>
                <a:cs typeface="Tahoma" charset="0"/>
              </a:rPr>
              <a:t>Soil erodibility factor </a:t>
            </a:r>
            <a:r>
              <a:rPr lang="en-GB" sz="1600" dirty="0">
                <a:latin typeface="Tahoma" charset="0"/>
                <a:cs typeface="Tahoma" charset="0"/>
              </a:rPr>
              <a:t>[t hour MJ</a:t>
            </a:r>
            <a:r>
              <a:rPr lang="en-GB" sz="1600" baseline="30000" dirty="0">
                <a:latin typeface="Tahoma" charset="0"/>
                <a:cs typeface="Tahoma" charset="0"/>
              </a:rPr>
              <a:t>-1</a:t>
            </a:r>
            <a:r>
              <a:rPr lang="en-GB" sz="1600" dirty="0">
                <a:latin typeface="Tahoma" charset="0"/>
                <a:cs typeface="Tahoma" charset="0"/>
              </a:rPr>
              <a:t> mm</a:t>
            </a:r>
            <a:r>
              <a:rPr lang="en-GB" sz="1600" baseline="30000" dirty="0">
                <a:latin typeface="Tahoma" charset="0"/>
                <a:cs typeface="Tahoma" charset="0"/>
              </a:rPr>
              <a:t>-1</a:t>
            </a:r>
            <a:r>
              <a:rPr lang="en-GB" sz="1600" dirty="0">
                <a:latin typeface="Tahoma" charset="0"/>
                <a:cs typeface="Tahoma" charset="0"/>
              </a:rPr>
              <a:t>]</a:t>
            </a:r>
          </a:p>
          <a:p>
            <a:endParaRPr lang="en-GB" sz="1600" dirty="0">
              <a:latin typeface="Tahoma" charset="0"/>
              <a:cs typeface="Tahoma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03EA82-E98B-59E1-8B8D-DF3B7DDDD321}"/>
              </a:ext>
            </a:extLst>
          </p:cNvPr>
          <p:cNvCxnSpPr>
            <a:cxnSpLocks/>
          </p:cNvCxnSpPr>
          <p:nvPr/>
        </p:nvCxnSpPr>
        <p:spPr>
          <a:xfrm>
            <a:off x="4693920" y="1804645"/>
            <a:ext cx="619760" cy="112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9E65D3F-469D-4E6B-432D-B7DF45260B92}"/>
              </a:ext>
            </a:extLst>
          </p:cNvPr>
          <p:cNvSpPr txBox="1"/>
          <p:nvPr/>
        </p:nvSpPr>
        <p:spPr>
          <a:xfrm>
            <a:off x="4873533" y="4330465"/>
            <a:ext cx="2578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Tahoma" charset="0"/>
                <a:cs typeface="Tahoma" charset="0"/>
              </a:rPr>
              <a:t>Slope length factor</a:t>
            </a:r>
            <a:r>
              <a:rPr lang="en-GB" sz="1600" dirty="0">
                <a:latin typeface="Tahoma" charset="0"/>
                <a:cs typeface="Tahoma" charset="0"/>
              </a:rPr>
              <a:t> [-]</a:t>
            </a:r>
          </a:p>
          <a:p>
            <a:endParaRPr lang="en-GB" sz="1600" dirty="0">
              <a:latin typeface="Tahoma" charset="0"/>
              <a:cs typeface="Tahoma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344047-0AC1-C6AE-0122-8ED14412AAD5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6096000" y="3503439"/>
            <a:ext cx="77286" cy="82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36D256-5BE0-5E57-1B4A-4AB2AF6C9DC4}"/>
              </a:ext>
            </a:extLst>
          </p:cNvPr>
          <p:cNvSpPr txBox="1"/>
          <p:nvPr/>
        </p:nvSpPr>
        <p:spPr>
          <a:xfrm>
            <a:off x="6563725" y="973648"/>
            <a:ext cx="2397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Tahoma" charset="0"/>
                <a:cs typeface="Tahoma" charset="0"/>
              </a:rPr>
              <a:t>Slope steepness factor </a:t>
            </a:r>
            <a:r>
              <a:rPr lang="en-GB" sz="1600" dirty="0">
                <a:latin typeface="Tahoma" charset="0"/>
                <a:cs typeface="Tahoma" charset="0"/>
              </a:rPr>
              <a:t>[-]</a:t>
            </a:r>
          </a:p>
          <a:p>
            <a:endParaRPr lang="en-GB" sz="1600" dirty="0">
              <a:latin typeface="Tahoma" charset="0"/>
              <a:cs typeface="Tahoma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27FC63-C0A1-2E32-D3C5-1B15454B990D}"/>
              </a:ext>
            </a:extLst>
          </p:cNvPr>
          <p:cNvCxnSpPr>
            <a:cxnSpLocks/>
          </p:cNvCxnSpPr>
          <p:nvPr/>
        </p:nvCxnSpPr>
        <p:spPr>
          <a:xfrm flipH="1">
            <a:off x="7090953" y="1595976"/>
            <a:ext cx="361409" cy="12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839DA9-DC57-98FE-C2DC-82BD4D4B2571}"/>
              </a:ext>
            </a:extLst>
          </p:cNvPr>
          <p:cNvSpPr txBox="1"/>
          <p:nvPr/>
        </p:nvSpPr>
        <p:spPr>
          <a:xfrm>
            <a:off x="7912460" y="4509132"/>
            <a:ext cx="23970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Tahoma" charset="0"/>
                <a:cs typeface="Tahoma" charset="0"/>
              </a:rPr>
              <a:t>Cover and management factor</a:t>
            </a:r>
            <a:r>
              <a:rPr lang="en-GB" sz="1600" dirty="0">
                <a:latin typeface="Tahoma" charset="0"/>
                <a:cs typeface="Tahoma" charset="0"/>
              </a:rPr>
              <a:t> [-]</a:t>
            </a:r>
          </a:p>
          <a:p>
            <a:endParaRPr lang="en-GB" sz="1600" dirty="0">
              <a:latin typeface="Tahoma" charset="0"/>
              <a:cs typeface="Tahoma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7CB34A-B6BC-A794-F701-7EB81AB5B8AC}"/>
              </a:ext>
            </a:extLst>
          </p:cNvPr>
          <p:cNvCxnSpPr>
            <a:cxnSpLocks/>
          </p:cNvCxnSpPr>
          <p:nvPr/>
        </p:nvCxnSpPr>
        <p:spPr>
          <a:xfrm flipH="1" flipV="1">
            <a:off x="8008806" y="3400838"/>
            <a:ext cx="1028697" cy="110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7063B7C-4CE5-CC6E-3438-32559548E5F4}"/>
              </a:ext>
            </a:extLst>
          </p:cNvPr>
          <p:cNvSpPr txBox="1"/>
          <p:nvPr/>
        </p:nvSpPr>
        <p:spPr>
          <a:xfrm>
            <a:off x="9789702" y="2444037"/>
            <a:ext cx="2397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Tahoma" charset="0"/>
                <a:cs typeface="Tahoma" charset="0"/>
              </a:rPr>
              <a:t>Support practice factor </a:t>
            </a:r>
            <a:r>
              <a:rPr lang="en-GB" sz="1600" dirty="0">
                <a:latin typeface="Tahoma" charset="0"/>
                <a:cs typeface="Tahoma" charset="0"/>
              </a:rPr>
              <a:t>[-]</a:t>
            </a:r>
          </a:p>
          <a:p>
            <a:endParaRPr lang="en-GB" sz="1600" dirty="0">
              <a:latin typeface="Tahoma" charset="0"/>
              <a:cs typeface="Tahoma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8BBC3E-BFF7-EE83-B381-CB8BCE3D6E40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9026072" y="2859536"/>
            <a:ext cx="763630" cy="18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6DC6149-D26F-A08C-F218-E00842BFE33F}"/>
              </a:ext>
            </a:extLst>
          </p:cNvPr>
          <p:cNvSpPr txBox="1"/>
          <p:nvPr/>
        </p:nvSpPr>
        <p:spPr>
          <a:xfrm>
            <a:off x="3167017" y="60150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https://doi.org/10.5194/hess-22-6059-2018</a:t>
            </a:r>
          </a:p>
        </p:txBody>
      </p:sp>
    </p:spTree>
    <p:extLst>
      <p:ext uri="{BB962C8B-B14F-4D97-AF65-F5344CB8AC3E}">
        <p14:creationId xmlns:p14="http://schemas.microsoft.com/office/powerpoint/2010/main" val="139803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83CD8A-AA19-CAD9-B267-5A8875A3E9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Soil erodibility factor -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B83CD8A-AA19-CAD9-B267-5A8875A3E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D5B5-ADFD-EFA3-09F2-ED5AD581C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52" y="1433647"/>
            <a:ext cx="11573895" cy="2413139"/>
          </a:xfrm>
        </p:spPr>
        <p:txBody>
          <a:bodyPr/>
          <a:lstStyle/>
          <a:p>
            <a:r>
              <a:rPr lang="en-GB" dirty="0"/>
              <a:t>Captures the influence of soil properties (e.g. soil texture, OM% etc) on susceptibility to erosion:</a:t>
            </a:r>
          </a:p>
          <a:p>
            <a:pPr lvl="1"/>
            <a:r>
              <a:rPr lang="en-US" dirty="0"/>
              <a:t>“mean annual soil loss per </a:t>
            </a:r>
            <a:r>
              <a:rPr lang="en-US" dirty="0">
                <a:solidFill>
                  <a:srgbClr val="FF0000"/>
                </a:solidFill>
              </a:rPr>
              <a:t>unit of rainfall erosivity </a:t>
            </a:r>
            <a:r>
              <a:rPr lang="en-US" dirty="0"/>
              <a:t>for a standard condition of bare soil, recently tilled up-and-down slope with no conservation practice at a 9% slope of length 22m”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036FF9-4846-48AA-45AE-AF25602FCADE}"/>
                  </a:ext>
                </a:extLst>
              </p:cNvPr>
              <p:cNvSpPr txBox="1"/>
              <p:nvPr/>
            </p:nvSpPr>
            <p:spPr>
              <a:xfrm>
                <a:off x="6990430" y="1888894"/>
                <a:ext cx="3983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ahoma" charset="0"/>
                        </a:rPr>
                        <m:t>𝑹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  <a:latin typeface="Tahoma" charset="0"/>
                  <a:cs typeface="Tahoma" charset="0"/>
                </a:endParaRPr>
              </a:p>
              <a:p>
                <a:endParaRPr lang="en-GB" sz="1600" dirty="0">
                  <a:latin typeface="Tahoma" charset="0"/>
                  <a:cs typeface="Tahoma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036FF9-4846-48AA-45AE-AF25602FC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430" y="1888894"/>
                <a:ext cx="39834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69E575-6A37-47B2-F399-68C0533A34E4}"/>
              </a:ext>
            </a:extLst>
          </p:cNvPr>
          <p:cNvCxnSpPr>
            <a:cxnSpLocks/>
          </p:cNvCxnSpPr>
          <p:nvPr/>
        </p:nvCxnSpPr>
        <p:spPr>
          <a:xfrm>
            <a:off x="7189601" y="2173541"/>
            <a:ext cx="0" cy="30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87E469-BD94-4117-53A8-DC76D3500B76}"/>
              </a:ext>
            </a:extLst>
          </p:cNvPr>
          <p:cNvCxnSpPr/>
          <p:nvPr/>
        </p:nvCxnSpPr>
        <p:spPr>
          <a:xfrm>
            <a:off x="2354317" y="4508938"/>
            <a:ext cx="0" cy="8198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9D8B92-2931-FAD4-0A24-9FFF3EA86551}"/>
              </a:ext>
            </a:extLst>
          </p:cNvPr>
          <p:cNvCxnSpPr>
            <a:cxnSpLocks/>
          </p:cNvCxnSpPr>
          <p:nvPr/>
        </p:nvCxnSpPr>
        <p:spPr>
          <a:xfrm flipH="1">
            <a:off x="2354317" y="5233138"/>
            <a:ext cx="6989380" cy="956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BC46BF-08E5-68EC-24BA-BFBAF97A5685}"/>
              </a:ext>
            </a:extLst>
          </p:cNvPr>
          <p:cNvCxnSpPr>
            <a:cxnSpLocks/>
          </p:cNvCxnSpPr>
          <p:nvPr/>
        </p:nvCxnSpPr>
        <p:spPr>
          <a:xfrm>
            <a:off x="2354316" y="4508938"/>
            <a:ext cx="6989381" cy="724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DE74AB-900E-1B20-C371-BAC954A3925E}"/>
              </a:ext>
            </a:extLst>
          </p:cNvPr>
          <p:cNvSpPr txBox="1"/>
          <p:nvPr/>
        </p:nvSpPr>
        <p:spPr>
          <a:xfrm>
            <a:off x="3373820" y="5424353"/>
            <a:ext cx="1240221" cy="338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latin typeface="Tahoma" charset="0"/>
                <a:cs typeface="Tahoma" charset="0"/>
              </a:rPr>
              <a:t>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B9D50-0287-628E-860B-2674B71DCA9C}"/>
                  </a:ext>
                </a:extLst>
              </p:cNvPr>
              <p:cNvSpPr txBox="1"/>
              <p:nvPr/>
            </p:nvSpPr>
            <p:spPr>
              <a:xfrm>
                <a:off x="1235420" y="3916637"/>
                <a:ext cx="18654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600" dirty="0">
                    <a:latin typeface="Tahoma" charset="0"/>
                    <a:cs typeface="Tahoma" charset="0"/>
                  </a:rPr>
                  <a:t>1 unit of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  <a:cs typeface="Tahoma" charset="0"/>
                      </a:rPr>
                      <m:t>𝑅</m:t>
                    </m:r>
                  </m:oMath>
                </a14:m>
                <a:endParaRPr lang="en-GB" sz="1600" dirty="0">
                  <a:latin typeface="Tahoma" charset="0"/>
                  <a:cs typeface="Tahoma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B9D50-0287-628E-860B-2674B71DC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20" y="3916637"/>
                <a:ext cx="1865483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3B6BF5-4B78-5759-822F-B46A76025CD4}"/>
                  </a:ext>
                </a:extLst>
              </p:cNvPr>
              <p:cNvSpPr txBox="1"/>
              <p:nvPr/>
            </p:nvSpPr>
            <p:spPr>
              <a:xfrm rot="320512">
                <a:off x="4027964" y="4466551"/>
                <a:ext cx="24651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cs typeface="Tahoma" charset="0"/>
                      </a:rPr>
                      <m:t>22</m:t>
                    </m:r>
                  </m:oMath>
                </a14:m>
                <a:r>
                  <a:rPr lang="en-GB" sz="1600" dirty="0">
                    <a:latin typeface="Tahoma" charset="0"/>
                    <a:cs typeface="Tahoma" charset="0"/>
                  </a:rPr>
                  <a:t> m of tilled soil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3B6BF5-4B78-5759-822F-B46A76025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0512">
                <a:off x="4027964" y="4466551"/>
                <a:ext cx="2465120" cy="338554"/>
              </a:xfrm>
              <a:prstGeom prst="rect">
                <a:avLst/>
              </a:prstGeom>
              <a:blipFill>
                <a:blip r:embed="rId6"/>
                <a:stretch>
                  <a:fillRect r="-1225" b="-13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3F1DCD7-E9AB-EBD4-6F11-7AE1D5DAE885}"/>
              </a:ext>
            </a:extLst>
          </p:cNvPr>
          <p:cNvSpPr txBox="1"/>
          <p:nvPr/>
        </p:nvSpPr>
        <p:spPr>
          <a:xfrm rot="16200000">
            <a:off x="1914451" y="4898376"/>
            <a:ext cx="446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latin typeface="Tahoma" charset="0"/>
                <a:cs typeface="Tahoma" charset="0"/>
              </a:rPr>
              <a:t>9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2C479A16-8F13-0109-E840-B1194C475438}"/>
              </a:ext>
            </a:extLst>
          </p:cNvPr>
          <p:cNvSpPr/>
          <p:nvPr/>
        </p:nvSpPr>
        <p:spPr>
          <a:xfrm>
            <a:off x="3026980" y="4055978"/>
            <a:ext cx="484632" cy="4529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B119A3-EAE8-51F5-9D9F-39B1D920B9C8}"/>
                  </a:ext>
                </a:extLst>
              </p:cNvPr>
              <p:cNvSpPr txBox="1"/>
              <p:nvPr/>
            </p:nvSpPr>
            <p:spPr>
              <a:xfrm>
                <a:off x="9217571" y="4975080"/>
                <a:ext cx="24383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cs typeface="Tahoma" charset="0"/>
                      </a:rPr>
                      <m:t>𝐾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ahoma" charset="0"/>
                      </a:rPr>
                      <m:t>=</m:t>
                    </m:r>
                  </m:oMath>
                </a14:m>
                <a:r>
                  <a:rPr lang="en-GB" sz="1600" dirty="0">
                    <a:latin typeface="Tahoma" charset="0"/>
                    <a:cs typeface="Tahoma" charset="0"/>
                  </a:rPr>
                  <a:t> How many tons of soil is lost from a ha in a year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B119A3-EAE8-51F5-9D9F-39B1D920B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571" y="4975080"/>
                <a:ext cx="2438397" cy="830997"/>
              </a:xfrm>
              <a:prstGeom prst="rect">
                <a:avLst/>
              </a:prstGeom>
              <a:blipFill>
                <a:blip r:embed="rId7"/>
                <a:stretch>
                  <a:fillRect t="-2206" r="-4250"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23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86E567-C769-2F3A-8B9B-3D4BABAE96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Soil erodibility factor -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86E567-C769-2F3A-8B9B-3D4BABAE9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white sheet of paper with black text&#10;&#10;Description automatically generated">
            <a:extLst>
              <a:ext uri="{FF2B5EF4-FFF2-40B4-BE49-F238E27FC236}">
                <a16:creationId xmlns:a16="http://schemas.microsoft.com/office/drawing/2014/main" id="{1ABE1755-C565-4F97-04A8-3E376F22F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36" y="1039024"/>
            <a:ext cx="5294826" cy="5799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05C7D0-546A-2A82-F50E-DB0579A91A1C}"/>
                  </a:ext>
                </a:extLst>
              </p:cNvPr>
              <p:cNvSpPr txBox="1"/>
              <p:nvPr/>
            </p:nvSpPr>
            <p:spPr>
              <a:xfrm>
                <a:off x="9143999" y="2638097"/>
                <a:ext cx="2596055" cy="2385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latin typeface="Tahoma" charset="0"/>
                    <a:cs typeface="Tahoma" charset="0"/>
                  </a:rPr>
                  <a:t>From: https://doi.org/10.5194/hess-22-6059-2018 </a:t>
                </a:r>
              </a:p>
              <a:p>
                <a:endParaRPr lang="en-GB" sz="1600" dirty="0">
                  <a:latin typeface="Tahoma" charset="0"/>
                  <a:cs typeface="Tahoma" charset="0"/>
                </a:endParaRPr>
              </a:p>
              <a:p>
                <a:r>
                  <a:rPr lang="en-GB" sz="1600" dirty="0">
                    <a:latin typeface="Tahoma" charset="0"/>
                    <a:cs typeface="Tahoma" charset="0"/>
                  </a:rPr>
                  <a:t>These are in imperial units, multiply by 0.1317 to convert to metric 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h𝑜𝑢𝑟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𝑀𝐽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den>
                    </m:f>
                  </m:oMath>
                </a14:m>
                <a:r>
                  <a:rPr lang="en-GB" sz="2400" dirty="0"/>
                  <a:t> </a:t>
                </a:r>
                <a:endParaRPr lang="en-GB" sz="1600" dirty="0">
                  <a:latin typeface="Tahoma" charset="0"/>
                  <a:cs typeface="Tahoma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05C7D0-546A-2A82-F50E-DB0579A91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9" y="2638097"/>
                <a:ext cx="2596055" cy="2385781"/>
              </a:xfrm>
              <a:prstGeom prst="rect">
                <a:avLst/>
              </a:prstGeom>
              <a:blipFill>
                <a:blip r:embed="rId4"/>
                <a:stretch>
                  <a:fillRect l="-1174" t="-767" r="-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28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86E567-C769-2F3A-8B9B-3D4BABAE96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Soil erodibility factor -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86E567-C769-2F3A-8B9B-3D4BABAE9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05C7D0-546A-2A82-F50E-DB0579A91A1C}"/>
                  </a:ext>
                </a:extLst>
              </p:cNvPr>
              <p:cNvSpPr txBox="1"/>
              <p:nvPr/>
            </p:nvSpPr>
            <p:spPr>
              <a:xfrm>
                <a:off x="9143999" y="2638097"/>
                <a:ext cx="2596055" cy="2385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latin typeface="Tahoma" charset="0"/>
                    <a:cs typeface="Tahoma" charset="0"/>
                  </a:rPr>
                  <a:t>From: https://doi.org/10.5194/hess-22-6059-2018 </a:t>
                </a:r>
              </a:p>
              <a:p>
                <a:endParaRPr lang="en-GB" sz="1600" dirty="0">
                  <a:latin typeface="Tahoma" charset="0"/>
                  <a:cs typeface="Tahoma" charset="0"/>
                </a:endParaRPr>
              </a:p>
              <a:p>
                <a:r>
                  <a:rPr lang="en-GB" sz="1600" dirty="0">
                    <a:latin typeface="Tahoma" charset="0"/>
                    <a:cs typeface="Tahoma" charset="0"/>
                  </a:rPr>
                  <a:t>These are in imperial units, multiply by 0.1317 to convert to metric 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h𝑜𝑢𝑟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𝑀𝐽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den>
                    </m:f>
                  </m:oMath>
                </a14:m>
                <a:r>
                  <a:rPr lang="en-GB" sz="2400" dirty="0"/>
                  <a:t> </a:t>
                </a:r>
                <a:endParaRPr lang="en-GB" sz="1600" dirty="0">
                  <a:latin typeface="Tahoma" charset="0"/>
                  <a:cs typeface="Tahoma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05C7D0-546A-2A82-F50E-DB0579A91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9" y="2638097"/>
                <a:ext cx="2596055" cy="2385781"/>
              </a:xfrm>
              <a:prstGeom prst="rect">
                <a:avLst/>
              </a:prstGeom>
              <a:blipFill>
                <a:blip r:embed="rId3"/>
                <a:stretch>
                  <a:fillRect l="-1174" t="-767" r="-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math book">
            <a:extLst>
              <a:ext uri="{FF2B5EF4-FFF2-40B4-BE49-F238E27FC236}">
                <a16:creationId xmlns:a16="http://schemas.microsoft.com/office/drawing/2014/main" id="{DC0602CC-9BF2-A5C2-D237-18993B248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8" y="2805112"/>
            <a:ext cx="8518184" cy="171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47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86E567-C769-2F3A-8B9B-3D4BABAE96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Analysis of equation for -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B86E567-C769-2F3A-8B9B-3D4BABAE9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0D9AD9-ED30-7556-9BB0-46E07123BB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62" y="1454668"/>
                <a:ext cx="12065876" cy="508276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0.043×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𝑝𝐻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0.62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𝑂𝑀</m:t>
                              </m:r>
                            </m:den>
                          </m:f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+0.0082×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𝑆𝑎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−0.0062×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𝑟𝑎𝑡𝑖𝑜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×0.1317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:r>
                  <a:rPr lang="en-GB" sz="2400" dirty="0"/>
                  <a:t>Where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𝑝𝐻</m:t>
                    </m:r>
                  </m:oMath>
                </a14:m>
                <a:r>
                  <a:rPr lang="en-GB" sz="2400" dirty="0"/>
                  <a:t> is the pH of the soil,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𝑂𝑀</m:t>
                    </m:r>
                  </m:oMath>
                </a14:m>
                <a:r>
                  <a:rPr lang="en-GB" sz="2400" dirty="0"/>
                  <a:t> is the % OM of soil,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/>
                  <a:t> is sand %,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𝑟𝑎𝑡𝑖𝑜</m:t>
                        </m:r>
                      </m:sub>
                    </m:sSub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𝐶𝑙</m:t>
                        </m:r>
                      </m:num>
                      <m:den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𝑆𝑎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𝑆𝑖</m:t>
                        </m:r>
                      </m:den>
                    </m:f>
                  </m:oMath>
                </a14:m>
                <a:r>
                  <a:rPr lang="en-GB" sz="2400" dirty="0"/>
                  <a:t>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𝑟𝑎𝑡𝑖𝑜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𝑆𝑖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GB" sz="2400" dirty="0"/>
                  <a:t>,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𝐶𝑙</m:t>
                    </m:r>
                  </m:oMath>
                </a14:m>
                <a:r>
                  <a:rPr lang="en-GB" sz="2400" dirty="0"/>
                  <a:t> is clay %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𝑆𝑖</m:t>
                    </m:r>
                  </m:oMath>
                </a14:m>
                <a:r>
                  <a:rPr lang="en-GB" sz="2400" dirty="0"/>
                  <a:t> is silt %.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r>
                  <a:rPr lang="en-GB" sz="2400" dirty="0"/>
                  <a:t>When pH increases K </a:t>
                </a:r>
                <a:r>
                  <a:rPr lang="en-GB" sz="2400" dirty="0">
                    <a:solidFill>
                      <a:srgbClr val="FF0000"/>
                    </a:solidFill>
                  </a:rPr>
                  <a:t>increases</a:t>
                </a:r>
              </a:p>
              <a:p>
                <a:r>
                  <a:rPr lang="en-GB" sz="2400" dirty="0"/>
                  <a:t>When OM increases K decreases</a:t>
                </a:r>
              </a:p>
              <a:p>
                <a:r>
                  <a:rPr lang="en-GB" sz="2400" dirty="0"/>
                  <a:t>When Sa increases K </a:t>
                </a:r>
                <a:r>
                  <a:rPr lang="en-GB" sz="2400" dirty="0">
                    <a:solidFill>
                      <a:srgbClr val="FF0000"/>
                    </a:solidFill>
                  </a:rPr>
                  <a:t>increases</a:t>
                </a:r>
              </a:p>
              <a:p>
                <a:r>
                  <a:rPr lang="en-GB" sz="2400" dirty="0"/>
                  <a:t>When Cl increases K decreases</a:t>
                </a:r>
              </a:p>
              <a:p>
                <a:r>
                  <a:rPr lang="en-GB" sz="2400" dirty="0"/>
                  <a:t>When Si increases K </a:t>
                </a:r>
                <a:r>
                  <a:rPr lang="en-GB" sz="2400" dirty="0">
                    <a:solidFill>
                      <a:srgbClr val="FF0000"/>
                    </a:solidFill>
                  </a:rPr>
                  <a:t>increases</a:t>
                </a: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chemeClr val="tx1"/>
                    </a:solidFill>
                  </a:rPr>
                  <a:t>Like </a:t>
                </a:r>
                <a:r>
                  <a:rPr lang="en-GB" sz="2400">
                    <a:solidFill>
                      <a:schemeClr val="tx1"/>
                    </a:solidFill>
                  </a:rPr>
                  <a:t>for our </a:t>
                </a:r>
                <a:r>
                  <a:rPr lang="en-GB" sz="2400" dirty="0">
                    <a:solidFill>
                      <a:schemeClr val="tx1"/>
                    </a:solidFill>
                  </a:rPr>
                  <a:t>equation for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, when does this approximation break down?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0D9AD9-ED30-7556-9BB0-46E07123BB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62" y="1454668"/>
                <a:ext cx="12065876" cy="5082766"/>
              </a:xfrm>
              <a:blipFill>
                <a:blip r:embed="rId3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963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AEA3-B6C4-F003-5D1B-FDEA2703E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328876">
            <a:off x="1003587" y="2705298"/>
            <a:ext cx="983875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Jupyter</a:t>
            </a:r>
            <a:r>
              <a:rPr lang="en-GB" dirty="0"/>
              <a:t> NOTEBOOK: Section  K</a:t>
            </a:r>
            <a:br>
              <a:rPr lang="en-US" dirty="0"/>
            </a:br>
            <a:r>
              <a:rPr lang="en-US" dirty="0"/>
              <a:t>  - Soil erodibility factor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638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F03E-4B47-15A9-1D9A-A9F33DAE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RUSLE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94BBEE-ACE7-D2AA-3BA1-AFF791B529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69623" y="2758441"/>
                <a:ext cx="6252754" cy="74499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94BBEE-ACE7-D2AA-3BA1-AFF791B529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9623" y="2758441"/>
                <a:ext cx="6252754" cy="7449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5318F1D-5039-84D8-DB1B-0EEA01C9F75C}"/>
              </a:ext>
            </a:extLst>
          </p:cNvPr>
          <p:cNvSpPr txBox="1"/>
          <p:nvPr/>
        </p:nvSpPr>
        <p:spPr>
          <a:xfrm>
            <a:off x="579120" y="1843145"/>
            <a:ext cx="202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Tahoma" charset="0"/>
                <a:cs typeface="Tahoma" charset="0"/>
              </a:rPr>
              <a:t>Mean annual soil loss </a:t>
            </a:r>
            <a:r>
              <a:rPr lang="en-GB" sz="1600" dirty="0">
                <a:latin typeface="Tahoma" charset="0"/>
                <a:cs typeface="Tahoma" charset="0"/>
              </a:rPr>
              <a:t>[t (ha year)</a:t>
            </a:r>
            <a:r>
              <a:rPr lang="en-GB" sz="1600" baseline="30000" dirty="0">
                <a:latin typeface="Tahoma" charset="0"/>
                <a:cs typeface="Tahoma" charset="0"/>
              </a:rPr>
              <a:t>-1</a:t>
            </a:r>
            <a:r>
              <a:rPr lang="en-GB" sz="1600" dirty="0">
                <a:latin typeface="Tahoma" charset="0"/>
                <a:cs typeface="Tahoma" charset="0"/>
              </a:rPr>
              <a:t>]</a:t>
            </a:r>
          </a:p>
          <a:p>
            <a:endParaRPr lang="en-GB" sz="1600" dirty="0">
              <a:latin typeface="Tahoma" charset="0"/>
              <a:cs typeface="Tahoma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34620C-E53A-30DD-120E-9A4C44A6A8E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83378" y="2444037"/>
            <a:ext cx="986245" cy="68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EB5BB4-6E72-254E-0F3E-755FE9B89261}"/>
              </a:ext>
            </a:extLst>
          </p:cNvPr>
          <p:cNvSpPr txBox="1"/>
          <p:nvPr/>
        </p:nvSpPr>
        <p:spPr>
          <a:xfrm>
            <a:off x="2198278" y="4084243"/>
            <a:ext cx="2675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Tahoma" charset="0"/>
                <a:cs typeface="Tahoma" charset="0"/>
              </a:rPr>
              <a:t>Rainfall and runoff </a:t>
            </a:r>
            <a:r>
              <a:rPr lang="en-GB" sz="1600" dirty="0">
                <a:latin typeface="Tahoma" charset="0"/>
                <a:cs typeface="Tahoma" charset="0"/>
              </a:rPr>
              <a:t>[MJ mm ha</a:t>
            </a:r>
            <a:r>
              <a:rPr lang="en-GB" sz="1600" baseline="30000" dirty="0">
                <a:latin typeface="Tahoma" charset="0"/>
                <a:cs typeface="Tahoma" charset="0"/>
              </a:rPr>
              <a:t>-1 </a:t>
            </a:r>
            <a:r>
              <a:rPr lang="en-GB" sz="1600" dirty="0">
                <a:latin typeface="Tahoma" charset="0"/>
                <a:cs typeface="Tahoma" charset="0"/>
              </a:rPr>
              <a:t>year</a:t>
            </a:r>
            <a:r>
              <a:rPr lang="en-GB" sz="1600" baseline="30000" dirty="0">
                <a:latin typeface="Tahoma" charset="0"/>
                <a:cs typeface="Tahoma" charset="0"/>
              </a:rPr>
              <a:t>-1</a:t>
            </a:r>
            <a:r>
              <a:rPr lang="en-GB" sz="1600" dirty="0">
                <a:latin typeface="Tahoma" charset="0"/>
                <a:cs typeface="Tahoma" charset="0"/>
              </a:rPr>
              <a:t> hour</a:t>
            </a:r>
            <a:r>
              <a:rPr lang="en-GB" sz="1600" baseline="30000" dirty="0">
                <a:latin typeface="Tahoma" charset="0"/>
                <a:cs typeface="Tahoma" charset="0"/>
              </a:rPr>
              <a:t>-1</a:t>
            </a:r>
            <a:r>
              <a:rPr lang="en-GB" sz="1600" dirty="0">
                <a:latin typeface="Tahoma" charset="0"/>
                <a:cs typeface="Tahoma" charset="0"/>
              </a:rPr>
              <a:t> ]</a:t>
            </a:r>
          </a:p>
          <a:p>
            <a:endParaRPr lang="en-GB" sz="1600" dirty="0">
              <a:latin typeface="Tahoma" charset="0"/>
              <a:cs typeface="Tahoma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897558-5300-1BD9-A568-2FBCBD912D17}"/>
              </a:ext>
            </a:extLst>
          </p:cNvPr>
          <p:cNvCxnSpPr>
            <a:cxnSpLocks/>
          </p:cNvCxnSpPr>
          <p:nvPr/>
        </p:nvCxnSpPr>
        <p:spPr>
          <a:xfrm flipV="1">
            <a:off x="3675017" y="3503439"/>
            <a:ext cx="418012" cy="65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001A69-A8AF-AD03-1F1A-5BD33EE5EA02}"/>
              </a:ext>
            </a:extLst>
          </p:cNvPr>
          <p:cNvSpPr txBox="1"/>
          <p:nvPr/>
        </p:nvSpPr>
        <p:spPr>
          <a:xfrm>
            <a:off x="3805283" y="1182317"/>
            <a:ext cx="2397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Tahoma" charset="0"/>
                <a:cs typeface="Tahoma" charset="0"/>
              </a:rPr>
              <a:t>Soil erodibility factor </a:t>
            </a:r>
            <a:r>
              <a:rPr lang="en-GB" sz="1600" dirty="0">
                <a:latin typeface="Tahoma" charset="0"/>
                <a:cs typeface="Tahoma" charset="0"/>
              </a:rPr>
              <a:t>[</a:t>
            </a:r>
            <a:r>
              <a:rPr lang="en-GB" sz="1600">
                <a:latin typeface="Tahoma" charset="0"/>
                <a:cs typeface="Tahoma" charset="0"/>
              </a:rPr>
              <a:t>t hour </a:t>
            </a:r>
            <a:r>
              <a:rPr lang="en-GB" sz="1600" dirty="0">
                <a:latin typeface="Tahoma" charset="0"/>
                <a:cs typeface="Tahoma" charset="0"/>
              </a:rPr>
              <a:t>MJ</a:t>
            </a:r>
            <a:r>
              <a:rPr lang="en-GB" sz="1600" baseline="30000" dirty="0">
                <a:latin typeface="Tahoma" charset="0"/>
                <a:cs typeface="Tahoma" charset="0"/>
              </a:rPr>
              <a:t>-1</a:t>
            </a:r>
            <a:r>
              <a:rPr lang="en-GB" sz="1600" dirty="0">
                <a:latin typeface="Tahoma" charset="0"/>
                <a:cs typeface="Tahoma" charset="0"/>
              </a:rPr>
              <a:t> mm</a:t>
            </a:r>
            <a:r>
              <a:rPr lang="en-GB" sz="1600" baseline="30000" dirty="0">
                <a:latin typeface="Tahoma" charset="0"/>
                <a:cs typeface="Tahoma" charset="0"/>
              </a:rPr>
              <a:t>-1</a:t>
            </a:r>
            <a:r>
              <a:rPr lang="en-GB" sz="1600" dirty="0">
                <a:latin typeface="Tahoma" charset="0"/>
                <a:cs typeface="Tahoma" charset="0"/>
              </a:rPr>
              <a:t>]</a:t>
            </a:r>
          </a:p>
          <a:p>
            <a:endParaRPr lang="en-GB" sz="1600" dirty="0">
              <a:latin typeface="Tahoma" charset="0"/>
              <a:cs typeface="Tahoma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03EA82-E98B-59E1-8B8D-DF3B7DDDD321}"/>
              </a:ext>
            </a:extLst>
          </p:cNvPr>
          <p:cNvCxnSpPr>
            <a:cxnSpLocks/>
          </p:cNvCxnSpPr>
          <p:nvPr/>
        </p:nvCxnSpPr>
        <p:spPr>
          <a:xfrm>
            <a:off x="4693920" y="1804645"/>
            <a:ext cx="619760" cy="112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9E65D3F-469D-4E6B-432D-B7DF45260B92}"/>
              </a:ext>
            </a:extLst>
          </p:cNvPr>
          <p:cNvSpPr txBox="1"/>
          <p:nvPr/>
        </p:nvSpPr>
        <p:spPr>
          <a:xfrm>
            <a:off x="4873533" y="4330465"/>
            <a:ext cx="2578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Tahoma" charset="0"/>
                <a:cs typeface="Tahoma" charset="0"/>
              </a:rPr>
              <a:t>Slope length factor</a:t>
            </a:r>
            <a:r>
              <a:rPr lang="en-GB" sz="1600" dirty="0">
                <a:solidFill>
                  <a:srgbClr val="FF0000"/>
                </a:solidFill>
                <a:latin typeface="Tahoma" charset="0"/>
                <a:cs typeface="Tahoma" charset="0"/>
              </a:rPr>
              <a:t> [-]</a:t>
            </a:r>
          </a:p>
          <a:p>
            <a:endParaRPr lang="en-GB" sz="1600" dirty="0">
              <a:latin typeface="Tahoma" charset="0"/>
              <a:cs typeface="Tahoma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344047-0AC1-C6AE-0122-8ED14412AAD5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6096000" y="3503439"/>
            <a:ext cx="77286" cy="82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36D256-5BE0-5E57-1B4A-4AB2AF6C9DC4}"/>
              </a:ext>
            </a:extLst>
          </p:cNvPr>
          <p:cNvSpPr txBox="1"/>
          <p:nvPr/>
        </p:nvSpPr>
        <p:spPr>
          <a:xfrm>
            <a:off x="6563725" y="973648"/>
            <a:ext cx="2397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Tahoma" charset="0"/>
                <a:cs typeface="Tahoma" charset="0"/>
              </a:rPr>
              <a:t>Slope steepness factor </a:t>
            </a:r>
            <a:r>
              <a:rPr lang="en-GB" sz="1600" dirty="0">
                <a:solidFill>
                  <a:srgbClr val="FF0000"/>
                </a:solidFill>
                <a:latin typeface="Tahoma" charset="0"/>
                <a:cs typeface="Tahoma" charset="0"/>
              </a:rPr>
              <a:t>[-]</a:t>
            </a:r>
          </a:p>
          <a:p>
            <a:endParaRPr lang="en-GB" sz="1600" dirty="0">
              <a:latin typeface="Tahoma" charset="0"/>
              <a:cs typeface="Tahoma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27FC63-C0A1-2E32-D3C5-1B15454B990D}"/>
              </a:ext>
            </a:extLst>
          </p:cNvPr>
          <p:cNvCxnSpPr>
            <a:cxnSpLocks/>
          </p:cNvCxnSpPr>
          <p:nvPr/>
        </p:nvCxnSpPr>
        <p:spPr>
          <a:xfrm flipH="1">
            <a:off x="7090953" y="1595976"/>
            <a:ext cx="361409" cy="12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839DA9-DC57-98FE-C2DC-82BD4D4B2571}"/>
              </a:ext>
            </a:extLst>
          </p:cNvPr>
          <p:cNvSpPr txBox="1"/>
          <p:nvPr/>
        </p:nvSpPr>
        <p:spPr>
          <a:xfrm>
            <a:off x="7912460" y="4509132"/>
            <a:ext cx="23970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Tahoma" charset="0"/>
                <a:cs typeface="Tahoma" charset="0"/>
              </a:rPr>
              <a:t>Cover and management factor</a:t>
            </a:r>
            <a:r>
              <a:rPr lang="en-GB" sz="1600" dirty="0">
                <a:latin typeface="Tahoma" charset="0"/>
                <a:cs typeface="Tahoma" charset="0"/>
              </a:rPr>
              <a:t> [-]</a:t>
            </a:r>
          </a:p>
          <a:p>
            <a:endParaRPr lang="en-GB" sz="1600" dirty="0">
              <a:latin typeface="Tahoma" charset="0"/>
              <a:cs typeface="Tahoma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7CB34A-B6BC-A794-F701-7EB81AB5B8AC}"/>
              </a:ext>
            </a:extLst>
          </p:cNvPr>
          <p:cNvCxnSpPr>
            <a:cxnSpLocks/>
          </p:cNvCxnSpPr>
          <p:nvPr/>
        </p:nvCxnSpPr>
        <p:spPr>
          <a:xfrm flipH="1" flipV="1">
            <a:off x="8008806" y="3400838"/>
            <a:ext cx="1028697" cy="110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7063B7C-4CE5-CC6E-3438-32559548E5F4}"/>
              </a:ext>
            </a:extLst>
          </p:cNvPr>
          <p:cNvSpPr txBox="1"/>
          <p:nvPr/>
        </p:nvSpPr>
        <p:spPr>
          <a:xfrm>
            <a:off x="9789702" y="2444037"/>
            <a:ext cx="2397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Tahoma" charset="0"/>
                <a:cs typeface="Tahoma" charset="0"/>
              </a:rPr>
              <a:t>Support practice factor </a:t>
            </a:r>
            <a:r>
              <a:rPr lang="en-GB" sz="1600" dirty="0">
                <a:latin typeface="Tahoma" charset="0"/>
                <a:cs typeface="Tahoma" charset="0"/>
              </a:rPr>
              <a:t>[-]</a:t>
            </a:r>
          </a:p>
          <a:p>
            <a:endParaRPr lang="en-GB" sz="1600" dirty="0">
              <a:latin typeface="Tahoma" charset="0"/>
              <a:cs typeface="Tahoma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8BBC3E-BFF7-EE83-B381-CB8BCE3D6E40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9026072" y="2859536"/>
            <a:ext cx="763630" cy="18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6DC6149-D26F-A08C-F218-E00842BFE33F}"/>
              </a:ext>
            </a:extLst>
          </p:cNvPr>
          <p:cNvSpPr txBox="1"/>
          <p:nvPr/>
        </p:nvSpPr>
        <p:spPr>
          <a:xfrm>
            <a:off x="3167017" y="60150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https://doi.org/10.5194/hess-22-6059-2018</a:t>
            </a:r>
          </a:p>
        </p:txBody>
      </p:sp>
    </p:spTree>
    <p:extLst>
      <p:ext uri="{BB962C8B-B14F-4D97-AF65-F5344CB8AC3E}">
        <p14:creationId xmlns:p14="http://schemas.microsoft.com/office/powerpoint/2010/main" val="2163084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04C8478-977D-4B7F-B32C-EED66B7B8D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Slope length and steepness factor-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04C8478-977D-4B7F-B32C-EED66B7B8D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C50484-9046-0AF6-E89A-BC117058CF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Without this factor the equation would only be relevant to slopes of 9% with 22m length</a:t>
                </a:r>
                <a:br>
                  <a:rPr lang="en-GB" dirty="0"/>
                </a:b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factors are used to adjust the erosion rates based on the slope angle and length of interest</a:t>
                </a:r>
                <a:br>
                  <a:rPr lang="en-GB" dirty="0"/>
                </a:br>
                <a:endParaRPr lang="en-GB" dirty="0"/>
              </a:p>
              <a:p>
                <a:r>
                  <a:rPr lang="en-GB" dirty="0"/>
                  <a:t>There are several empirical equations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</m:oMath>
                </a14:m>
                <a:r>
                  <a:rPr lang="en-GB" dirty="0"/>
                  <a:t> in the literature..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C50484-9046-0AF6-E89A-BC117058C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48" t="-12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171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04C8478-977D-4B7F-B32C-EED66B7B8D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Slope length and steepness factor-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04C8478-977D-4B7F-B32C-EED66B7B8D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white sheet of paper with black text&#10;&#10;Description automatically generated">
            <a:extLst>
              <a:ext uri="{FF2B5EF4-FFF2-40B4-BE49-F238E27FC236}">
                <a16:creationId xmlns:a16="http://schemas.microsoft.com/office/drawing/2014/main" id="{C3C7A1EC-681E-3061-35D2-9B331D7D8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877" y="1117306"/>
            <a:ext cx="5608149" cy="55325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76AF63-2DAA-992A-A9A0-B7738AD0588D}"/>
              </a:ext>
            </a:extLst>
          </p:cNvPr>
          <p:cNvSpPr txBox="1"/>
          <p:nvPr/>
        </p:nvSpPr>
        <p:spPr>
          <a:xfrm>
            <a:off x="8460828" y="5570483"/>
            <a:ext cx="30164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Tahoma" charset="0"/>
                <a:cs typeface="Tahoma" charset="0"/>
              </a:rPr>
              <a:t>From: https://doi.org/10.5194/hess-22-6059-2018 </a:t>
            </a:r>
          </a:p>
        </p:txBody>
      </p:sp>
    </p:spTree>
    <p:extLst>
      <p:ext uri="{BB962C8B-B14F-4D97-AF65-F5344CB8AC3E}">
        <p14:creationId xmlns:p14="http://schemas.microsoft.com/office/powerpoint/2010/main" val="1722354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C74277-0618-1D72-96BD-8B7980F8F3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Slope length and steepness factor-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𝐿𝑆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C74277-0618-1D72-96BD-8B7980F8F3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1BF6D8-02B2-D670-B5C0-4BFD4BD76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8" y="1440627"/>
            <a:ext cx="11574462" cy="1180938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A3215E-4979-64DA-14C2-6461629115EB}"/>
              </a:ext>
            </a:extLst>
          </p:cNvPr>
          <p:cNvCxnSpPr>
            <a:cxnSpLocks/>
          </p:cNvCxnSpPr>
          <p:nvPr/>
        </p:nvCxnSpPr>
        <p:spPr>
          <a:xfrm>
            <a:off x="3541987" y="3415863"/>
            <a:ext cx="0" cy="23543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213062-A73B-AEBA-2789-3E386E5D3B4C}"/>
              </a:ext>
            </a:extLst>
          </p:cNvPr>
          <p:cNvCxnSpPr>
            <a:cxnSpLocks/>
          </p:cNvCxnSpPr>
          <p:nvPr/>
        </p:nvCxnSpPr>
        <p:spPr>
          <a:xfrm>
            <a:off x="3541987" y="5770180"/>
            <a:ext cx="39834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7838D3-07B1-337D-3D39-C43222A75A4E}"/>
              </a:ext>
            </a:extLst>
          </p:cNvPr>
          <p:cNvCxnSpPr/>
          <p:nvPr/>
        </p:nvCxnSpPr>
        <p:spPr>
          <a:xfrm flipH="1" flipV="1">
            <a:off x="3541987" y="3415863"/>
            <a:ext cx="3983420" cy="23543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31A3CA-1FC7-87E1-E2FF-846BD246CF59}"/>
                  </a:ext>
                </a:extLst>
              </p:cNvPr>
              <p:cNvSpPr txBox="1"/>
              <p:nvPr/>
            </p:nvSpPr>
            <p:spPr>
              <a:xfrm rot="1729990">
                <a:off x="4994588" y="3934263"/>
                <a:ext cx="78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  <a:cs typeface="Tahoma" charset="0"/>
                        </a:rPr>
                        <m:t>𝑙</m:t>
                      </m:r>
                    </m:oMath>
                  </m:oMathPara>
                </a14:m>
                <a:endParaRPr lang="en-GB" sz="2800" dirty="0">
                  <a:latin typeface="Tahoma" charset="0"/>
                  <a:cs typeface="Tahoma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31A3CA-1FC7-87E1-E2FF-846BD246C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29990">
                <a:off x="4994588" y="3934263"/>
                <a:ext cx="78332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936116-8722-E0A3-EB0B-08F4BD11B47D}"/>
                  </a:ext>
                </a:extLst>
              </p:cNvPr>
              <p:cNvSpPr txBox="1"/>
              <p:nvPr/>
            </p:nvSpPr>
            <p:spPr>
              <a:xfrm rot="17467720">
                <a:off x="6288816" y="5316374"/>
                <a:ext cx="78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  <a:cs typeface="Tahoma" charset="0"/>
                        </a:rPr>
                        <m:t>𝜃</m:t>
                      </m:r>
                    </m:oMath>
                  </m:oMathPara>
                </a14:m>
                <a:endParaRPr lang="en-GB" sz="2800" dirty="0">
                  <a:latin typeface="Tahoma" charset="0"/>
                  <a:cs typeface="Tahoma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936116-8722-E0A3-EB0B-08F4BD11B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467720">
                <a:off x="6288816" y="5316374"/>
                <a:ext cx="78332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>
            <a:extLst>
              <a:ext uri="{FF2B5EF4-FFF2-40B4-BE49-F238E27FC236}">
                <a16:creationId xmlns:a16="http://schemas.microsoft.com/office/drawing/2014/main" id="{359946FF-E397-5401-FFF0-CAE92A9463D8}"/>
              </a:ext>
            </a:extLst>
          </p:cNvPr>
          <p:cNvSpPr/>
          <p:nvPr/>
        </p:nvSpPr>
        <p:spPr>
          <a:xfrm rot="15659336">
            <a:off x="6067179" y="5368222"/>
            <a:ext cx="1116280" cy="71470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4032AD-928C-6268-E6E1-D4DC35CF17C2}"/>
                  </a:ext>
                </a:extLst>
              </p:cNvPr>
              <p:cNvSpPr txBox="1"/>
              <p:nvPr/>
            </p:nvSpPr>
            <p:spPr>
              <a:xfrm>
                <a:off x="6910824" y="3808192"/>
                <a:ext cx="3399821" cy="173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  <a:cs typeface="Tahoma" charset="0"/>
                        </a:rPr>
                        <m:t>𝑠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cs typeface="Tahoma" charset="0"/>
                        </a:rPr>
                        <m:t>[%]=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cs typeface="Tahoma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  <a:cs typeface="Tahoma" charset="0"/>
                            </a:rPr>
                            <m:t>tan</m:t>
                          </m:r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  <a:cs typeface="Tahoma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cs typeface="Tahoma" charset="0"/>
                                </a:rPr>
                                <m:t>𝜃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cs typeface="Tahoma" charset="0"/>
                                </a:rPr>
                                <m:t> [°]</m:t>
                              </m:r>
                            </m:e>
                          </m:d>
                        </m:num>
                        <m:den>
                          <m:r>
                            <a:rPr lang="en-GB" sz="2800" b="0" i="0" smtClean="0">
                              <a:latin typeface="Cambria Math" panose="02040503050406030204" pitchFamily="18" charset="0"/>
                              <a:cs typeface="Tahoma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GB" sz="2800" dirty="0">
                  <a:latin typeface="Tahoma" charset="0"/>
                  <a:cs typeface="Tahoma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  <a:cs typeface="Tahoma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cs typeface="Tahoma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cs typeface="Tahoma" charset="0"/>
                            </a:rPr>
                            <m:t>%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  <a:cs typeface="Tahoma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cs typeface="Tahoma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  <a:cs typeface="Tahoma" charset="0"/>
                            </a:rPr>
                            <m:t>𝑂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  <a:cs typeface="Tahoma" charset="0"/>
                            </a:rPr>
                            <m:t>𝐴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  <a:cs typeface="Tahoma" charset="0"/>
                        </a:rPr>
                        <m:t>×100</m:t>
                      </m:r>
                    </m:oMath>
                  </m:oMathPara>
                </a14:m>
                <a:endParaRPr lang="en-GB" sz="2800" dirty="0">
                  <a:latin typeface="Tahoma" charset="0"/>
                  <a:cs typeface="Tahoma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4032AD-928C-6268-E6E1-D4DC35CF1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824" y="3808192"/>
                <a:ext cx="3399821" cy="17351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12D43B-EC7E-6FE5-3CA3-CAE47E4C6C2B}"/>
                  </a:ext>
                </a:extLst>
              </p:cNvPr>
              <p:cNvSpPr txBox="1"/>
              <p:nvPr/>
            </p:nvSpPr>
            <p:spPr>
              <a:xfrm>
                <a:off x="2564292" y="4244319"/>
                <a:ext cx="78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  <a:cs typeface="Tahoma" charset="0"/>
                        </a:rPr>
                        <m:t>𝑂</m:t>
                      </m:r>
                    </m:oMath>
                  </m:oMathPara>
                </a14:m>
                <a:endParaRPr lang="en-GB" sz="2800" dirty="0">
                  <a:latin typeface="Tahoma" charset="0"/>
                  <a:cs typeface="Tahoma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12D43B-EC7E-6FE5-3CA3-CAE47E4C6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292" y="4244319"/>
                <a:ext cx="78332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1BB4D9-AB4C-04B8-EBF5-541D6E704424}"/>
                  </a:ext>
                </a:extLst>
              </p:cNvPr>
              <p:cNvSpPr txBox="1"/>
              <p:nvPr/>
            </p:nvSpPr>
            <p:spPr>
              <a:xfrm>
                <a:off x="4750375" y="5789877"/>
                <a:ext cx="783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  <a:cs typeface="Tahoma" charset="0"/>
                        </a:rPr>
                        <m:t>𝐴</m:t>
                      </m:r>
                    </m:oMath>
                  </m:oMathPara>
                </a14:m>
                <a:endParaRPr lang="en-GB" sz="2800" dirty="0">
                  <a:latin typeface="Tahoma" charset="0"/>
                  <a:cs typeface="Tahoma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1BB4D9-AB4C-04B8-EBF5-541D6E704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375" y="5789877"/>
                <a:ext cx="78332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20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DFC4-19FA-82DA-2DB5-F7F59AE3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0708-65ED-5C54-62C1-7DB9DFD5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Background</a:t>
            </a:r>
            <a:br>
              <a:rPr lang="en-GB" dirty="0"/>
            </a:br>
            <a:endParaRPr lang="en-GB" dirty="0"/>
          </a:p>
          <a:p>
            <a:r>
              <a:rPr lang="en-GB" dirty="0"/>
              <a:t>Factors controlling soil erosion</a:t>
            </a:r>
          </a:p>
          <a:p>
            <a:endParaRPr lang="en-GB" dirty="0"/>
          </a:p>
          <a:p>
            <a:r>
              <a:rPr lang="en-GB" dirty="0"/>
              <a:t>The RUSLE model for approximating soil loss rates </a:t>
            </a:r>
            <a:br>
              <a:rPr lang="en-GB" dirty="0"/>
            </a:br>
            <a:endParaRPr lang="en-GB" dirty="0"/>
          </a:p>
          <a:p>
            <a:r>
              <a:rPr lang="en-GB" dirty="0"/>
              <a:t>Implementing RUSLE model in a programming language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5619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9D1324-9DE7-235C-E9D4-89CA78220FE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 rot="20262009">
                <a:off x="1176623" y="2504932"/>
                <a:ext cx="9838752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dirty="0" err="1"/>
                  <a:t>Jupyter</a:t>
                </a:r>
                <a:r>
                  <a:rPr lang="en-GB" dirty="0"/>
                  <a:t> Notebook: Section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𝐿𝑆</m:t>
                    </m:r>
                  </m:oMath>
                </a14:m>
                <a:r>
                  <a:rPr lang="en-US" dirty="0"/>
                  <a:t> - slope length and steepness factor</a:t>
                </a: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9D1324-9DE7-235C-E9D4-89CA78220F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 rot="20262009">
                <a:off x="1176623" y="2504932"/>
                <a:ext cx="9838752" cy="1143000"/>
              </a:xfrm>
              <a:blipFill>
                <a:blip r:embed="rId2"/>
                <a:stretch>
                  <a:fillRect l="-1596" b="-44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85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F03E-4B47-15A9-1D9A-A9F33DAE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RUSLE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94BBEE-ACE7-D2AA-3BA1-AFF791B529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69623" y="2758441"/>
                <a:ext cx="6252754" cy="74499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94BBEE-ACE7-D2AA-3BA1-AFF791B529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9623" y="2758441"/>
                <a:ext cx="6252754" cy="7449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5318F1D-5039-84D8-DB1B-0EEA01C9F75C}"/>
              </a:ext>
            </a:extLst>
          </p:cNvPr>
          <p:cNvSpPr txBox="1"/>
          <p:nvPr/>
        </p:nvSpPr>
        <p:spPr>
          <a:xfrm>
            <a:off x="579120" y="1843145"/>
            <a:ext cx="202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Tahoma" charset="0"/>
                <a:cs typeface="Tahoma" charset="0"/>
              </a:rPr>
              <a:t>Mean annual soil loss </a:t>
            </a:r>
            <a:r>
              <a:rPr lang="en-GB" sz="1600" dirty="0">
                <a:latin typeface="Tahoma" charset="0"/>
                <a:cs typeface="Tahoma" charset="0"/>
              </a:rPr>
              <a:t>[t (ha year)</a:t>
            </a:r>
            <a:r>
              <a:rPr lang="en-GB" sz="1600" baseline="30000" dirty="0">
                <a:latin typeface="Tahoma" charset="0"/>
                <a:cs typeface="Tahoma" charset="0"/>
              </a:rPr>
              <a:t>-1</a:t>
            </a:r>
            <a:r>
              <a:rPr lang="en-GB" sz="1600" dirty="0">
                <a:latin typeface="Tahoma" charset="0"/>
                <a:cs typeface="Tahoma" charset="0"/>
              </a:rPr>
              <a:t>]</a:t>
            </a:r>
          </a:p>
          <a:p>
            <a:endParaRPr lang="en-GB" sz="1600" dirty="0">
              <a:latin typeface="Tahoma" charset="0"/>
              <a:cs typeface="Tahoma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34620C-E53A-30DD-120E-9A4C44A6A8E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83378" y="2444037"/>
            <a:ext cx="986245" cy="68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EB5BB4-6E72-254E-0F3E-755FE9B89261}"/>
              </a:ext>
            </a:extLst>
          </p:cNvPr>
          <p:cNvSpPr txBox="1"/>
          <p:nvPr/>
        </p:nvSpPr>
        <p:spPr>
          <a:xfrm>
            <a:off x="2198278" y="4084243"/>
            <a:ext cx="2675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Tahoma" charset="0"/>
                <a:cs typeface="Tahoma" charset="0"/>
              </a:rPr>
              <a:t>Rainfall and runoff </a:t>
            </a:r>
            <a:r>
              <a:rPr lang="en-GB" sz="1600" dirty="0">
                <a:latin typeface="Tahoma" charset="0"/>
                <a:cs typeface="Tahoma" charset="0"/>
              </a:rPr>
              <a:t>[MJ mm ha</a:t>
            </a:r>
            <a:r>
              <a:rPr lang="en-GB" sz="1600" baseline="30000" dirty="0">
                <a:latin typeface="Tahoma" charset="0"/>
                <a:cs typeface="Tahoma" charset="0"/>
              </a:rPr>
              <a:t>-1 </a:t>
            </a:r>
            <a:r>
              <a:rPr lang="en-GB" sz="1600" dirty="0">
                <a:latin typeface="Tahoma" charset="0"/>
                <a:cs typeface="Tahoma" charset="0"/>
              </a:rPr>
              <a:t>year</a:t>
            </a:r>
            <a:r>
              <a:rPr lang="en-GB" sz="1600" baseline="30000" dirty="0">
                <a:latin typeface="Tahoma" charset="0"/>
                <a:cs typeface="Tahoma" charset="0"/>
              </a:rPr>
              <a:t>-1</a:t>
            </a:r>
            <a:r>
              <a:rPr lang="en-GB" sz="1600" dirty="0">
                <a:latin typeface="Tahoma" charset="0"/>
                <a:cs typeface="Tahoma" charset="0"/>
              </a:rPr>
              <a:t> hour</a:t>
            </a:r>
            <a:r>
              <a:rPr lang="en-GB" sz="1600" baseline="30000" dirty="0">
                <a:latin typeface="Tahoma" charset="0"/>
                <a:cs typeface="Tahoma" charset="0"/>
              </a:rPr>
              <a:t>-1</a:t>
            </a:r>
            <a:r>
              <a:rPr lang="en-GB" sz="1600" dirty="0">
                <a:latin typeface="Tahoma" charset="0"/>
                <a:cs typeface="Tahoma" charset="0"/>
              </a:rPr>
              <a:t> ]</a:t>
            </a:r>
          </a:p>
          <a:p>
            <a:endParaRPr lang="en-GB" sz="1600" dirty="0">
              <a:latin typeface="Tahoma" charset="0"/>
              <a:cs typeface="Tahoma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897558-5300-1BD9-A568-2FBCBD912D17}"/>
              </a:ext>
            </a:extLst>
          </p:cNvPr>
          <p:cNvCxnSpPr>
            <a:cxnSpLocks/>
          </p:cNvCxnSpPr>
          <p:nvPr/>
        </p:nvCxnSpPr>
        <p:spPr>
          <a:xfrm flipV="1">
            <a:off x="3675017" y="3503439"/>
            <a:ext cx="418012" cy="65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001A69-A8AF-AD03-1F1A-5BD33EE5EA02}"/>
              </a:ext>
            </a:extLst>
          </p:cNvPr>
          <p:cNvSpPr txBox="1"/>
          <p:nvPr/>
        </p:nvSpPr>
        <p:spPr>
          <a:xfrm>
            <a:off x="3805283" y="1182317"/>
            <a:ext cx="2397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Tahoma" charset="0"/>
                <a:cs typeface="Tahoma" charset="0"/>
              </a:rPr>
              <a:t>Soil erodibility factor </a:t>
            </a:r>
            <a:r>
              <a:rPr lang="en-GB" sz="1600" dirty="0">
                <a:latin typeface="Tahoma" charset="0"/>
                <a:cs typeface="Tahoma" charset="0"/>
              </a:rPr>
              <a:t>[t h MJ</a:t>
            </a:r>
            <a:r>
              <a:rPr lang="en-GB" sz="1600" baseline="30000" dirty="0">
                <a:latin typeface="Tahoma" charset="0"/>
                <a:cs typeface="Tahoma" charset="0"/>
              </a:rPr>
              <a:t>-1</a:t>
            </a:r>
            <a:r>
              <a:rPr lang="en-GB" sz="1600" dirty="0">
                <a:latin typeface="Tahoma" charset="0"/>
                <a:cs typeface="Tahoma" charset="0"/>
              </a:rPr>
              <a:t> mm</a:t>
            </a:r>
            <a:r>
              <a:rPr lang="en-GB" sz="1600" baseline="30000" dirty="0">
                <a:latin typeface="Tahoma" charset="0"/>
                <a:cs typeface="Tahoma" charset="0"/>
              </a:rPr>
              <a:t>-1</a:t>
            </a:r>
            <a:r>
              <a:rPr lang="en-GB" sz="1600" dirty="0">
                <a:latin typeface="Tahoma" charset="0"/>
                <a:cs typeface="Tahoma" charset="0"/>
              </a:rPr>
              <a:t>]</a:t>
            </a:r>
          </a:p>
          <a:p>
            <a:endParaRPr lang="en-GB" sz="1600" dirty="0">
              <a:latin typeface="Tahoma" charset="0"/>
              <a:cs typeface="Tahoma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03EA82-E98B-59E1-8B8D-DF3B7DDDD321}"/>
              </a:ext>
            </a:extLst>
          </p:cNvPr>
          <p:cNvCxnSpPr>
            <a:cxnSpLocks/>
          </p:cNvCxnSpPr>
          <p:nvPr/>
        </p:nvCxnSpPr>
        <p:spPr>
          <a:xfrm>
            <a:off x="4693920" y="1804645"/>
            <a:ext cx="619760" cy="112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9E65D3F-469D-4E6B-432D-B7DF45260B92}"/>
              </a:ext>
            </a:extLst>
          </p:cNvPr>
          <p:cNvSpPr txBox="1"/>
          <p:nvPr/>
        </p:nvSpPr>
        <p:spPr>
          <a:xfrm>
            <a:off x="4873533" y="4330465"/>
            <a:ext cx="2578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Tahoma" charset="0"/>
                <a:cs typeface="Tahoma" charset="0"/>
              </a:rPr>
              <a:t>Slope length factor</a:t>
            </a:r>
            <a:r>
              <a:rPr lang="en-GB" sz="1600" dirty="0">
                <a:latin typeface="Tahoma" charset="0"/>
                <a:cs typeface="Tahoma" charset="0"/>
              </a:rPr>
              <a:t> [-]</a:t>
            </a:r>
          </a:p>
          <a:p>
            <a:endParaRPr lang="en-GB" sz="1600" dirty="0">
              <a:latin typeface="Tahoma" charset="0"/>
              <a:cs typeface="Tahoma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344047-0AC1-C6AE-0122-8ED14412AAD5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6096000" y="3503439"/>
            <a:ext cx="77286" cy="82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36D256-5BE0-5E57-1B4A-4AB2AF6C9DC4}"/>
              </a:ext>
            </a:extLst>
          </p:cNvPr>
          <p:cNvSpPr txBox="1"/>
          <p:nvPr/>
        </p:nvSpPr>
        <p:spPr>
          <a:xfrm>
            <a:off x="6563725" y="973648"/>
            <a:ext cx="2397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Tahoma" charset="0"/>
                <a:cs typeface="Tahoma" charset="0"/>
              </a:rPr>
              <a:t>Slope steepness factor </a:t>
            </a:r>
            <a:r>
              <a:rPr lang="en-GB" sz="1600" dirty="0">
                <a:latin typeface="Tahoma" charset="0"/>
                <a:cs typeface="Tahoma" charset="0"/>
              </a:rPr>
              <a:t>[t h MJ</a:t>
            </a:r>
            <a:r>
              <a:rPr lang="en-GB" sz="1600" baseline="30000" dirty="0">
                <a:latin typeface="Tahoma" charset="0"/>
                <a:cs typeface="Tahoma" charset="0"/>
              </a:rPr>
              <a:t>-1</a:t>
            </a:r>
            <a:r>
              <a:rPr lang="en-GB" sz="1600" dirty="0">
                <a:latin typeface="Tahoma" charset="0"/>
                <a:cs typeface="Tahoma" charset="0"/>
              </a:rPr>
              <a:t> mm</a:t>
            </a:r>
            <a:r>
              <a:rPr lang="en-GB" sz="1600" baseline="30000" dirty="0">
                <a:latin typeface="Tahoma" charset="0"/>
                <a:cs typeface="Tahoma" charset="0"/>
              </a:rPr>
              <a:t>-1</a:t>
            </a:r>
            <a:r>
              <a:rPr lang="en-GB" sz="1600" dirty="0">
                <a:latin typeface="Tahoma" charset="0"/>
                <a:cs typeface="Tahoma" charset="0"/>
              </a:rPr>
              <a:t>]</a:t>
            </a:r>
          </a:p>
          <a:p>
            <a:endParaRPr lang="en-GB" sz="1600" dirty="0">
              <a:latin typeface="Tahoma" charset="0"/>
              <a:cs typeface="Tahoma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27FC63-C0A1-2E32-D3C5-1B15454B990D}"/>
              </a:ext>
            </a:extLst>
          </p:cNvPr>
          <p:cNvCxnSpPr>
            <a:cxnSpLocks/>
          </p:cNvCxnSpPr>
          <p:nvPr/>
        </p:nvCxnSpPr>
        <p:spPr>
          <a:xfrm flipH="1">
            <a:off x="7090953" y="1595976"/>
            <a:ext cx="361409" cy="12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839DA9-DC57-98FE-C2DC-82BD4D4B2571}"/>
              </a:ext>
            </a:extLst>
          </p:cNvPr>
          <p:cNvSpPr txBox="1"/>
          <p:nvPr/>
        </p:nvSpPr>
        <p:spPr>
          <a:xfrm>
            <a:off x="7912460" y="4509132"/>
            <a:ext cx="23970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Tahoma" charset="0"/>
                <a:cs typeface="Tahoma" charset="0"/>
              </a:rPr>
              <a:t>Cover and management factor</a:t>
            </a:r>
            <a:r>
              <a:rPr lang="en-GB" sz="1600" dirty="0">
                <a:solidFill>
                  <a:srgbClr val="FF0000"/>
                </a:solidFill>
                <a:latin typeface="Tahoma" charset="0"/>
                <a:cs typeface="Tahoma" charset="0"/>
              </a:rPr>
              <a:t> [-]</a:t>
            </a:r>
          </a:p>
          <a:p>
            <a:endParaRPr lang="en-GB" sz="1600" dirty="0">
              <a:latin typeface="Tahoma" charset="0"/>
              <a:cs typeface="Tahoma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7CB34A-B6BC-A794-F701-7EB81AB5B8AC}"/>
              </a:ext>
            </a:extLst>
          </p:cNvPr>
          <p:cNvCxnSpPr>
            <a:cxnSpLocks/>
          </p:cNvCxnSpPr>
          <p:nvPr/>
        </p:nvCxnSpPr>
        <p:spPr>
          <a:xfrm flipH="1" flipV="1">
            <a:off x="8008806" y="3400838"/>
            <a:ext cx="1028697" cy="110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7063B7C-4CE5-CC6E-3438-32559548E5F4}"/>
              </a:ext>
            </a:extLst>
          </p:cNvPr>
          <p:cNvSpPr txBox="1"/>
          <p:nvPr/>
        </p:nvSpPr>
        <p:spPr>
          <a:xfrm>
            <a:off x="9789702" y="2444037"/>
            <a:ext cx="2397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Tahoma" charset="0"/>
                <a:cs typeface="Tahoma" charset="0"/>
              </a:rPr>
              <a:t>Support practice factor </a:t>
            </a:r>
            <a:r>
              <a:rPr lang="en-GB" sz="1600" dirty="0">
                <a:solidFill>
                  <a:srgbClr val="FF0000"/>
                </a:solidFill>
                <a:latin typeface="Tahoma" charset="0"/>
                <a:cs typeface="Tahoma" charset="0"/>
              </a:rPr>
              <a:t>[-]</a:t>
            </a:r>
          </a:p>
          <a:p>
            <a:endParaRPr lang="en-GB" sz="1600" dirty="0">
              <a:latin typeface="Tahoma" charset="0"/>
              <a:cs typeface="Tahoma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8BBC3E-BFF7-EE83-B381-CB8BCE3D6E40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9026072" y="2859536"/>
            <a:ext cx="763630" cy="18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6DC6149-D26F-A08C-F218-E00842BFE33F}"/>
              </a:ext>
            </a:extLst>
          </p:cNvPr>
          <p:cNvSpPr txBox="1"/>
          <p:nvPr/>
        </p:nvSpPr>
        <p:spPr>
          <a:xfrm>
            <a:off x="3693702" y="59209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https://doi.org/10.5194/hess-22-6059-2018</a:t>
            </a:r>
          </a:p>
        </p:txBody>
      </p:sp>
    </p:spTree>
    <p:extLst>
      <p:ext uri="{BB962C8B-B14F-4D97-AF65-F5344CB8AC3E}">
        <p14:creationId xmlns:p14="http://schemas.microsoft.com/office/powerpoint/2010/main" val="756794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C5B8AB-B3CC-10A3-FAAC-D9AA0E95E8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Cover and management factor -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C5B8AB-B3CC-10A3-FAAC-D9AA0E95E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BAD48F-EF7C-1591-32D3-5BC4BE872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3747" y="1475689"/>
                <a:ext cx="11573895" cy="253926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dirty="0"/>
                  <a:t>Without the factor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 the equation would only be relevant to tilled soils.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 is defined as </a:t>
                </a:r>
              </a:p>
              <a:p>
                <a:pPr lvl="1"/>
                <a:r>
                  <a:rPr lang="en-GB" dirty="0"/>
                  <a:t>“the ratio of soil loss from a field with a given cover and management to that of a tilled fallow field”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 can be calculated based on satellite Normalized Difference Vegetation Index (NDVI, ‘greenness’) measurements</a:t>
                </a:r>
              </a:p>
              <a:p>
                <a:pPr lvl="1"/>
                <a:r>
                  <a:rPr lang="en-GB" dirty="0"/>
                  <a:t>Or values for similar management/cover areas in the literature can be used. See tables 8,9 10 in  </a:t>
                </a:r>
                <a:r>
                  <a:rPr lang="en-GB" dirty="0">
                    <a:hlinkClick r:id="rId3"/>
                  </a:rPr>
                  <a:t>https://doi.org/10.5194/hess-22-6059-2018</a:t>
                </a:r>
                <a:r>
                  <a:rPr lang="en-GB" dirty="0"/>
                  <a:t> or beyond. Choose ones relevant to your sites!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BAD48F-EF7C-1591-32D3-5BC4BE872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3747" y="1475689"/>
                <a:ext cx="11573895" cy="2539264"/>
              </a:xfrm>
              <a:blipFill>
                <a:blip r:embed="rId4"/>
                <a:stretch>
                  <a:fillRect l="-738" t="-4556" r="-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-up of a table&#10;&#10;Description automatically generated">
            <a:extLst>
              <a:ext uri="{FF2B5EF4-FFF2-40B4-BE49-F238E27FC236}">
                <a16:creationId xmlns:a16="http://schemas.microsoft.com/office/drawing/2014/main" id="{297A1C41-7DED-5D38-E389-342C31FD18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180" y="4328394"/>
            <a:ext cx="7436232" cy="23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06EE99-53E3-90D3-AF78-06C93EEEA19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Support practice factor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06EE99-53E3-90D3-AF78-06C93EEEA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9D574D-217F-E4D9-E345-372154824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052" y="1479928"/>
                <a:ext cx="5823461" cy="5041031"/>
              </a:xfrm>
            </p:spPr>
            <p:txBody>
              <a:bodyPr/>
              <a:lstStyle/>
              <a:p>
                <a:r>
                  <a:rPr lang="en-GB" dirty="0"/>
                  <a:t>The factor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 is designed to capture the impact of conversation practices and is defined as:</a:t>
                </a:r>
              </a:p>
              <a:p>
                <a:pPr lvl="1"/>
                <a:r>
                  <a:rPr lang="en-GB" dirty="0"/>
                  <a:t>“The ratio of soil loss under a specific conservation practice to that of a field with tilled field”</a:t>
                </a:r>
              </a:p>
              <a:p>
                <a:pPr lvl="1"/>
                <a:r>
                  <a:rPr lang="en-GB" dirty="0"/>
                  <a:t>Factors can be taken from the literature to investigate how land owners can reduce soil erosion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9D574D-217F-E4D9-E345-372154824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052" y="1479928"/>
                <a:ext cx="5823461" cy="5041031"/>
              </a:xfrm>
              <a:blipFill>
                <a:blip r:embed="rId3"/>
                <a:stretch>
                  <a:fillRect l="-1885" t="-13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document&#10;&#10;Description automatically generated">
            <a:extLst>
              <a:ext uri="{FF2B5EF4-FFF2-40B4-BE49-F238E27FC236}">
                <a16:creationId xmlns:a16="http://schemas.microsoft.com/office/drawing/2014/main" id="{6B3C67E4-C3CF-9F3A-E75A-CC3C9D47C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988" y="1711156"/>
            <a:ext cx="5804696" cy="3817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13A4BA-10D7-D2AB-D68C-76447EA6CE85}"/>
              </a:ext>
            </a:extLst>
          </p:cNvPr>
          <p:cNvSpPr txBox="1"/>
          <p:nvPr/>
        </p:nvSpPr>
        <p:spPr>
          <a:xfrm>
            <a:off x="6442841" y="57083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5"/>
              </a:rPr>
              <a:t>https://doi.org/10.5194/hess-22-6059-2018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8929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4576CE-196E-24BC-2351-DF0AD86B71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Calcultaing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4576CE-196E-24BC-2351-DF0AD86B71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9C3D7454-FD98-7746-9990-5CAC8A2E14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rot="20262009">
                <a:off x="977453" y="2588636"/>
                <a:ext cx="11574462" cy="2278770"/>
              </a:xfrm>
            </p:spPr>
            <p:txBody>
              <a:bodyPr>
                <a:normAutofit fontScale="97500"/>
              </a:bodyPr>
              <a:lstStyle/>
              <a:p>
                <a:r>
                  <a:rPr lang="en-GB" dirty="0"/>
                  <a:t>Jupyter Notebook: Section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putting it all together</a:t>
                </a:r>
                <a:endParaRPr lang="en-GB" dirty="0"/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9C3D7454-FD98-7746-9990-5CAC8A2E14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rot="20262009">
                <a:off x="977453" y="2588636"/>
                <a:ext cx="11574462" cy="2278770"/>
              </a:xfrm>
              <a:blipFill>
                <a:blip r:embed="rId3"/>
                <a:stretch>
                  <a:fillRect l="-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83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3322-862F-D884-CFAA-155537DDD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Soil Erosion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1F631-0247-F13D-2249-38CED6C34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66" y="1561079"/>
            <a:ext cx="6362544" cy="504103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transport of soil particles from one location to another</a:t>
            </a:r>
          </a:p>
          <a:p>
            <a:r>
              <a:rPr lang="en-GB" dirty="0"/>
              <a:t>Occurs naturally but is often made worse by management</a:t>
            </a:r>
          </a:p>
          <a:p>
            <a:pPr lvl="1"/>
            <a:r>
              <a:rPr lang="en-GB" dirty="0"/>
              <a:t>Average soil loss rates Europe: 17 t ha</a:t>
            </a:r>
            <a:r>
              <a:rPr lang="en-GB" baseline="30000" dirty="0"/>
              <a:t>-1</a:t>
            </a:r>
          </a:p>
          <a:p>
            <a:pPr lvl="1"/>
            <a:r>
              <a:rPr lang="en-GB" dirty="0"/>
              <a:t>Average soil loss rates Natural Forest: 0.004-0.05 t ha</a:t>
            </a:r>
            <a:r>
              <a:rPr lang="en-GB" baseline="30000" dirty="0"/>
              <a:t>-1 *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Soil erosion greater than rates of paedogenesis =&gt; will run out of well-developed soil</a:t>
            </a:r>
          </a:p>
          <a:p>
            <a:r>
              <a:rPr lang="en-GB" dirty="0"/>
              <a:t>Nutrient loss/pollution (P), siltation of rivers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75D57-EF31-CC0F-D9E5-07885D3F9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010" y="1561079"/>
            <a:ext cx="5017710" cy="37358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31EC7B-28A5-55F5-B310-B101B8FB9037}"/>
              </a:ext>
            </a:extLst>
          </p:cNvPr>
          <p:cNvSpPr txBox="1"/>
          <p:nvPr/>
        </p:nvSpPr>
        <p:spPr>
          <a:xfrm>
            <a:off x="6585010" y="55110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82828"/>
                </a:solidFill>
                <a:effectLst/>
                <a:latin typeface="PT Serif" panose="020F0502020204030204" pitchFamily="18" charset="0"/>
              </a:rPr>
              <a:t>Dust Bowl, Texas, 1936 (Arthur Rothstein/Wikipedia)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B0F475-F363-CF20-ACFC-E0FCC673DB0D}"/>
              </a:ext>
            </a:extLst>
          </p:cNvPr>
          <p:cNvSpPr txBox="1"/>
          <p:nvPr/>
        </p:nvSpPr>
        <p:spPr>
          <a:xfrm>
            <a:off x="2926080" y="6339861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aseline="30000" dirty="0"/>
              <a:t>*</a:t>
            </a:r>
            <a:r>
              <a:rPr lang="en-GB" dirty="0"/>
              <a:t>https://doi.org/10.1126/science.267.5201.1117</a:t>
            </a:r>
          </a:p>
        </p:txBody>
      </p:sp>
    </p:spTree>
    <p:extLst>
      <p:ext uri="{BB962C8B-B14F-4D97-AF65-F5344CB8AC3E}">
        <p14:creationId xmlns:p14="http://schemas.microsoft.com/office/powerpoint/2010/main" val="255690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F03E-4B47-15A9-1D9A-A9F33DAE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RUSLE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94BBEE-ACE7-D2AA-3BA1-AFF791B529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69623" y="2758441"/>
                <a:ext cx="6252754" cy="74499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94BBEE-ACE7-D2AA-3BA1-AFF791B529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9623" y="2758441"/>
                <a:ext cx="6252754" cy="7449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5318F1D-5039-84D8-DB1B-0EEA01C9F75C}"/>
              </a:ext>
            </a:extLst>
          </p:cNvPr>
          <p:cNvSpPr txBox="1"/>
          <p:nvPr/>
        </p:nvSpPr>
        <p:spPr>
          <a:xfrm>
            <a:off x="579120" y="1843145"/>
            <a:ext cx="202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Tahoma" charset="0"/>
                <a:cs typeface="Tahoma" charset="0"/>
              </a:rPr>
              <a:t>Mean annual soil loss </a:t>
            </a:r>
            <a:r>
              <a:rPr lang="en-GB" sz="1600" dirty="0">
                <a:latin typeface="Tahoma" charset="0"/>
                <a:cs typeface="Tahoma" charset="0"/>
              </a:rPr>
              <a:t>[t (ha year)</a:t>
            </a:r>
            <a:r>
              <a:rPr lang="en-GB" sz="1600" baseline="30000" dirty="0">
                <a:latin typeface="Tahoma" charset="0"/>
                <a:cs typeface="Tahoma" charset="0"/>
              </a:rPr>
              <a:t>-1</a:t>
            </a:r>
            <a:r>
              <a:rPr lang="en-GB" sz="1600" dirty="0">
                <a:latin typeface="Tahoma" charset="0"/>
                <a:cs typeface="Tahoma" charset="0"/>
              </a:rPr>
              <a:t>]</a:t>
            </a:r>
          </a:p>
          <a:p>
            <a:endParaRPr lang="en-GB" sz="1600" dirty="0">
              <a:latin typeface="Tahoma" charset="0"/>
              <a:cs typeface="Tahoma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34620C-E53A-30DD-120E-9A4C44A6A8E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983378" y="2444037"/>
            <a:ext cx="986245" cy="68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EB5BB4-6E72-254E-0F3E-755FE9B89261}"/>
              </a:ext>
            </a:extLst>
          </p:cNvPr>
          <p:cNvSpPr txBox="1"/>
          <p:nvPr/>
        </p:nvSpPr>
        <p:spPr>
          <a:xfrm>
            <a:off x="2198278" y="4084243"/>
            <a:ext cx="2675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Tahoma" charset="0"/>
                <a:cs typeface="Tahoma" charset="0"/>
              </a:rPr>
              <a:t>Rainfall and runoff </a:t>
            </a:r>
            <a:r>
              <a:rPr lang="en-GB" sz="1600" dirty="0">
                <a:latin typeface="Tahoma" charset="0"/>
                <a:cs typeface="Tahoma" charset="0"/>
              </a:rPr>
              <a:t>[MJ mm ha</a:t>
            </a:r>
            <a:r>
              <a:rPr lang="en-GB" sz="1600" baseline="30000" dirty="0">
                <a:latin typeface="Tahoma" charset="0"/>
                <a:cs typeface="Tahoma" charset="0"/>
              </a:rPr>
              <a:t>-1 </a:t>
            </a:r>
            <a:r>
              <a:rPr lang="en-GB" sz="1600" dirty="0">
                <a:latin typeface="Tahoma" charset="0"/>
                <a:cs typeface="Tahoma" charset="0"/>
              </a:rPr>
              <a:t>year</a:t>
            </a:r>
            <a:r>
              <a:rPr lang="en-GB" sz="1600" baseline="30000" dirty="0">
                <a:latin typeface="Tahoma" charset="0"/>
                <a:cs typeface="Tahoma" charset="0"/>
              </a:rPr>
              <a:t>-1</a:t>
            </a:r>
            <a:r>
              <a:rPr lang="en-GB" sz="1600" dirty="0">
                <a:latin typeface="Tahoma" charset="0"/>
                <a:cs typeface="Tahoma" charset="0"/>
              </a:rPr>
              <a:t> hour</a:t>
            </a:r>
            <a:r>
              <a:rPr lang="en-GB" sz="1600" baseline="30000" dirty="0">
                <a:latin typeface="Tahoma" charset="0"/>
                <a:cs typeface="Tahoma" charset="0"/>
              </a:rPr>
              <a:t>-1</a:t>
            </a:r>
            <a:r>
              <a:rPr lang="en-GB" sz="1600" dirty="0">
                <a:latin typeface="Tahoma" charset="0"/>
                <a:cs typeface="Tahoma" charset="0"/>
              </a:rPr>
              <a:t> ]</a:t>
            </a:r>
          </a:p>
          <a:p>
            <a:endParaRPr lang="en-GB" sz="1600" dirty="0">
              <a:latin typeface="Tahoma" charset="0"/>
              <a:cs typeface="Tahoma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897558-5300-1BD9-A568-2FBCBD912D17}"/>
              </a:ext>
            </a:extLst>
          </p:cNvPr>
          <p:cNvCxnSpPr>
            <a:cxnSpLocks/>
          </p:cNvCxnSpPr>
          <p:nvPr/>
        </p:nvCxnSpPr>
        <p:spPr>
          <a:xfrm flipV="1">
            <a:off x="3675017" y="3503439"/>
            <a:ext cx="418012" cy="65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001A69-A8AF-AD03-1F1A-5BD33EE5EA02}"/>
              </a:ext>
            </a:extLst>
          </p:cNvPr>
          <p:cNvSpPr txBox="1"/>
          <p:nvPr/>
        </p:nvSpPr>
        <p:spPr>
          <a:xfrm>
            <a:off x="3805283" y="1182317"/>
            <a:ext cx="2397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Tahoma" charset="0"/>
                <a:cs typeface="Tahoma" charset="0"/>
              </a:rPr>
              <a:t>Soil erodibility factor </a:t>
            </a:r>
            <a:r>
              <a:rPr lang="en-GB" sz="1600" dirty="0">
                <a:latin typeface="Tahoma" charset="0"/>
                <a:cs typeface="Tahoma" charset="0"/>
              </a:rPr>
              <a:t>[t hour MJ</a:t>
            </a:r>
            <a:r>
              <a:rPr lang="en-GB" sz="1600" baseline="30000" dirty="0">
                <a:latin typeface="Tahoma" charset="0"/>
                <a:cs typeface="Tahoma" charset="0"/>
              </a:rPr>
              <a:t>-1</a:t>
            </a:r>
            <a:r>
              <a:rPr lang="en-GB" sz="1600" dirty="0">
                <a:latin typeface="Tahoma" charset="0"/>
                <a:cs typeface="Tahoma" charset="0"/>
              </a:rPr>
              <a:t> mm</a:t>
            </a:r>
            <a:r>
              <a:rPr lang="en-GB" sz="1600" baseline="30000" dirty="0">
                <a:latin typeface="Tahoma" charset="0"/>
                <a:cs typeface="Tahoma" charset="0"/>
              </a:rPr>
              <a:t>-1</a:t>
            </a:r>
            <a:r>
              <a:rPr lang="en-GB" sz="1600" dirty="0">
                <a:latin typeface="Tahoma" charset="0"/>
                <a:cs typeface="Tahoma" charset="0"/>
              </a:rPr>
              <a:t>]</a:t>
            </a:r>
          </a:p>
          <a:p>
            <a:endParaRPr lang="en-GB" sz="1600" dirty="0">
              <a:latin typeface="Tahoma" charset="0"/>
              <a:cs typeface="Tahoma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03EA82-E98B-59E1-8B8D-DF3B7DDDD321}"/>
              </a:ext>
            </a:extLst>
          </p:cNvPr>
          <p:cNvCxnSpPr>
            <a:cxnSpLocks/>
          </p:cNvCxnSpPr>
          <p:nvPr/>
        </p:nvCxnSpPr>
        <p:spPr>
          <a:xfrm>
            <a:off x="4693920" y="1804645"/>
            <a:ext cx="619760" cy="112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9E65D3F-469D-4E6B-432D-B7DF45260B92}"/>
              </a:ext>
            </a:extLst>
          </p:cNvPr>
          <p:cNvSpPr txBox="1"/>
          <p:nvPr/>
        </p:nvSpPr>
        <p:spPr>
          <a:xfrm>
            <a:off x="4873533" y="4330465"/>
            <a:ext cx="2578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Tahoma" charset="0"/>
                <a:cs typeface="Tahoma" charset="0"/>
              </a:rPr>
              <a:t>Slope length factor</a:t>
            </a:r>
            <a:r>
              <a:rPr lang="en-GB" sz="1600" dirty="0">
                <a:latin typeface="Tahoma" charset="0"/>
                <a:cs typeface="Tahoma" charset="0"/>
              </a:rPr>
              <a:t> [-]</a:t>
            </a:r>
          </a:p>
          <a:p>
            <a:endParaRPr lang="en-GB" sz="1600" dirty="0">
              <a:latin typeface="Tahoma" charset="0"/>
              <a:cs typeface="Tahoma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344047-0AC1-C6AE-0122-8ED14412AAD5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6096000" y="3503439"/>
            <a:ext cx="77286" cy="82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36D256-5BE0-5E57-1B4A-4AB2AF6C9DC4}"/>
              </a:ext>
            </a:extLst>
          </p:cNvPr>
          <p:cNvSpPr txBox="1"/>
          <p:nvPr/>
        </p:nvSpPr>
        <p:spPr>
          <a:xfrm>
            <a:off x="6563725" y="973648"/>
            <a:ext cx="2397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Tahoma" charset="0"/>
                <a:cs typeface="Tahoma" charset="0"/>
              </a:rPr>
              <a:t>Slope steepness factor </a:t>
            </a:r>
            <a:r>
              <a:rPr lang="en-GB" sz="1600" dirty="0">
                <a:latin typeface="Tahoma" charset="0"/>
                <a:cs typeface="Tahoma" charset="0"/>
              </a:rPr>
              <a:t>[-]</a:t>
            </a:r>
          </a:p>
          <a:p>
            <a:endParaRPr lang="en-GB" sz="1600" dirty="0">
              <a:latin typeface="Tahoma" charset="0"/>
              <a:cs typeface="Tahoma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27FC63-C0A1-2E32-D3C5-1B15454B990D}"/>
              </a:ext>
            </a:extLst>
          </p:cNvPr>
          <p:cNvCxnSpPr>
            <a:cxnSpLocks/>
          </p:cNvCxnSpPr>
          <p:nvPr/>
        </p:nvCxnSpPr>
        <p:spPr>
          <a:xfrm flipH="1">
            <a:off x="7090953" y="1595976"/>
            <a:ext cx="361409" cy="12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839DA9-DC57-98FE-C2DC-82BD4D4B2571}"/>
              </a:ext>
            </a:extLst>
          </p:cNvPr>
          <p:cNvSpPr txBox="1"/>
          <p:nvPr/>
        </p:nvSpPr>
        <p:spPr>
          <a:xfrm>
            <a:off x="7912460" y="4509132"/>
            <a:ext cx="23970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Tahoma" charset="0"/>
                <a:cs typeface="Tahoma" charset="0"/>
              </a:rPr>
              <a:t>Cover and management factor</a:t>
            </a:r>
            <a:r>
              <a:rPr lang="en-GB" sz="1600" dirty="0">
                <a:latin typeface="Tahoma" charset="0"/>
                <a:cs typeface="Tahoma" charset="0"/>
              </a:rPr>
              <a:t> [-]</a:t>
            </a:r>
          </a:p>
          <a:p>
            <a:endParaRPr lang="en-GB" sz="1600" dirty="0">
              <a:latin typeface="Tahoma" charset="0"/>
              <a:cs typeface="Tahoma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7CB34A-B6BC-A794-F701-7EB81AB5B8AC}"/>
              </a:ext>
            </a:extLst>
          </p:cNvPr>
          <p:cNvCxnSpPr>
            <a:cxnSpLocks/>
          </p:cNvCxnSpPr>
          <p:nvPr/>
        </p:nvCxnSpPr>
        <p:spPr>
          <a:xfrm flipH="1" flipV="1">
            <a:off x="8008806" y="3400838"/>
            <a:ext cx="1028697" cy="110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7063B7C-4CE5-CC6E-3438-32559548E5F4}"/>
              </a:ext>
            </a:extLst>
          </p:cNvPr>
          <p:cNvSpPr txBox="1"/>
          <p:nvPr/>
        </p:nvSpPr>
        <p:spPr>
          <a:xfrm>
            <a:off x="9794967" y="2444037"/>
            <a:ext cx="2397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Tahoma" charset="0"/>
                <a:cs typeface="Tahoma" charset="0"/>
              </a:rPr>
              <a:t>Support practice factor </a:t>
            </a:r>
            <a:r>
              <a:rPr lang="en-GB" sz="1600" dirty="0">
                <a:latin typeface="Tahoma" charset="0"/>
                <a:cs typeface="Tahoma" charset="0"/>
              </a:rPr>
              <a:t>[-]</a:t>
            </a:r>
          </a:p>
          <a:p>
            <a:endParaRPr lang="en-GB" sz="1600" dirty="0">
              <a:latin typeface="Tahoma" charset="0"/>
              <a:cs typeface="Tahoma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8BBC3E-BFF7-EE83-B381-CB8BCE3D6E40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9031337" y="2859536"/>
            <a:ext cx="763630" cy="18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6DC6149-D26F-A08C-F218-E00842BFE33F}"/>
              </a:ext>
            </a:extLst>
          </p:cNvPr>
          <p:cNvSpPr txBox="1"/>
          <p:nvPr/>
        </p:nvSpPr>
        <p:spPr>
          <a:xfrm>
            <a:off x="2470972" y="5978883"/>
            <a:ext cx="8026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Does not account for soil loss from landslides or soil loss from gullies</a:t>
            </a:r>
          </a:p>
          <a:p>
            <a:r>
              <a:rPr lang="en-GB" dirty="0"/>
              <a:t>https://doi.org/10.5194/hess-22-6059-2018</a:t>
            </a:r>
          </a:p>
        </p:txBody>
      </p:sp>
    </p:spTree>
    <p:extLst>
      <p:ext uri="{BB962C8B-B14F-4D97-AF65-F5344CB8AC3E}">
        <p14:creationId xmlns:p14="http://schemas.microsoft.com/office/powerpoint/2010/main" val="126427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FF67-96EB-AC93-F4B7-5797C72A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48" y="19248"/>
            <a:ext cx="9838752" cy="1456440"/>
          </a:xfrm>
        </p:spPr>
        <p:txBody>
          <a:bodyPr>
            <a:normAutofit/>
          </a:bodyPr>
          <a:lstStyle/>
          <a:p>
            <a:r>
              <a:rPr lang="en-GB" dirty="0"/>
              <a:t>R – Rainfall and Runoff Factor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0C376-96A4-BEC8-88D4-DFD1836C79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3747" y="1475688"/>
                <a:ext cx="11573895" cy="432294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Captures the amount of rain and kinetic energy of a storm the soil is exposed to.</a:t>
                </a:r>
              </a:p>
              <a:p>
                <a:r>
                  <a:rPr lang="en-GB" dirty="0"/>
                  <a:t>Can be thought of as kinetic energy per ha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per year TIMES the maximum rainfall per hour the soils is exposed to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</m:oMath>
                </a14:m>
                <a:r>
                  <a:rPr lang="en-GB" dirty="0"/>
                  <a:t>) over 30 minutes: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𝑀𝐽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h𝑎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𝑚𝑚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h𝑜𝑢𝑟</m:t>
                          </m:r>
                        </m:den>
                      </m:f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dirty="0"/>
                  <a:t>= ‘storm kinetic energy’,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</m:oMath>
                </a14:m>
                <a:r>
                  <a:rPr lang="en-GB" dirty="0"/>
                  <a:t> = ‘maximum 30 minute rainfall intensity ’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/>
                  <a:t> is then the sum of monthly erosive storm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</m:oMath>
                </a14:m>
                <a:r>
                  <a:rPr lang="en-GB" dirty="0"/>
                  <a:t> (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30,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𝑚𝑜𝑛𝑡h𝑙𝑦</m:t>
                        </m:r>
                      </m:sub>
                    </m:sSub>
                  </m:oMath>
                </a14:m>
                <a:r>
                  <a:rPr lang="en-GB" dirty="0"/>
                  <a:t>) values occurring during a mean year:</a:t>
                </a:r>
                <a:br>
                  <a:rPr lang="en-GB" dirty="0"/>
                </a:br>
                <a:br>
                  <a:rPr lang="en-GB" dirty="0"/>
                </a:b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0C376-96A4-BEC8-88D4-DFD1836C79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3747" y="1475688"/>
                <a:ext cx="11573895" cy="4322946"/>
              </a:xfrm>
              <a:blipFill>
                <a:blip r:embed="rId2"/>
                <a:stretch>
                  <a:fillRect l="-843" t="-3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BDDC9F-FC0F-68A5-CF69-2989C161E917}"/>
                  </a:ext>
                </a:extLst>
              </p:cNvPr>
              <p:cNvSpPr txBox="1"/>
              <p:nvPr/>
            </p:nvSpPr>
            <p:spPr>
              <a:xfrm>
                <a:off x="1485900" y="5165832"/>
                <a:ext cx="9442295" cy="1265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f>
                            <m:f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𝑚𝑜𝑛𝑡h𝑙𝑦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𝑚𝑜𝑛𝑡h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𝑦𝑒𝑎𝑟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)×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𝑚𝑜𝑛𝑡h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𝑦𝑒𝑎𝑟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𝑦𝑒𝑎𝑟𝑠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𝑎𝑣𝑒𝑟𝑔𝑎𝑒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BDDC9F-FC0F-68A5-CF69-2989C161E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5165832"/>
                <a:ext cx="9442295" cy="1265603"/>
              </a:xfrm>
              <a:prstGeom prst="rect">
                <a:avLst/>
              </a:prstGeom>
              <a:blipFill>
                <a:blip r:embed="rId3"/>
                <a:stretch>
                  <a:fillRect b="-43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49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4DFC41-09D5-B207-E902-6D7225F412B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75173" y="0"/>
                <a:ext cx="9838752" cy="1143000"/>
              </a:xfrm>
            </p:spPr>
            <p:txBody>
              <a:bodyPr/>
              <a:lstStyle/>
              <a:p>
                <a:r>
                  <a:rPr lang="en-GB" dirty="0"/>
                  <a:t>Computing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4DFC41-09D5-B207-E902-6D7225F41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75173" y="0"/>
                <a:ext cx="9838752" cy="1143000"/>
              </a:xfrm>
              <a:blipFill>
                <a:blip r:embed="rId2"/>
                <a:stretch>
                  <a:fillRect l="-18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journal of hydrology">
            <a:extLst>
              <a:ext uri="{FF2B5EF4-FFF2-40B4-BE49-F238E27FC236}">
                <a16:creationId xmlns:a16="http://schemas.microsoft.com/office/drawing/2014/main" id="{3040113D-D6A1-B836-FC1C-473998A2A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108785"/>
            <a:ext cx="5162550" cy="32929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D6A94FCB-CA12-0053-33DC-2DA8102CE5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598" y="1209676"/>
                <a:ext cx="9838752" cy="173727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3600" b="0" kern="1200">
                    <a:solidFill>
                      <a:srgbClr val="004B23"/>
                    </a:solidFill>
                    <a:latin typeface="Georgia" pitchFamily="18" charset="0"/>
                    <a:ea typeface="+mj-ea"/>
                    <a:cs typeface="Tahoma" pitchFamily="34" charset="0"/>
                  </a:defRPr>
                </a:lvl1pPr>
              </a:lstStyle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Measuring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800" i="1" smtClean="0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</m:oMath>
                </a14:m>
                <a:r>
                  <a:rPr lang="en-GB" sz="2800" dirty="0"/>
                  <a:t> requires fancy equipment and storm conditions that often isn’t available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There are a number of studies which derive empirical relationships to quantify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800" i="1" smtClean="0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</m:oMath>
                </a14:m>
                <a:r>
                  <a:rPr lang="en-GB" sz="2800" dirty="0"/>
                  <a:t> based on  rainfall data only</a:t>
                </a: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D6A94FCB-CA12-0053-33DC-2DA8102CE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98" y="1209676"/>
                <a:ext cx="9838752" cy="1737272"/>
              </a:xfrm>
              <a:prstGeom prst="rect">
                <a:avLst/>
              </a:prstGeom>
              <a:blipFill>
                <a:blip r:embed="rId4"/>
                <a:stretch>
                  <a:fillRect l="-1115" t="-280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98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4DFC41-09D5-B207-E902-6D7225F412B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Computing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30,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𝑚𝑜𝑛𝑡h𝑙𝑦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4DFC41-09D5-B207-E902-6D7225F41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BB180-B2F6-439E-0532-939EF92210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3748" y="1475688"/>
                <a:ext cx="11573895" cy="504103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/>
                  <a:t>They worked out for the Algarve: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𝑀𝑜𝑛𝑡h𝑙𝑦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=7.05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𝑟𝑎𝑖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−88.92 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400050" lvl="1" indent="0">
                  <a:buNone/>
                </a:pPr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𝑟𝑎𝑖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 is the monthly rainfall for days with &gt;= 10mm of rain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𝑑𝑎𝑦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 is the monthly number of days with rainfall &gt;=10mm of rain. This approximates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30,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𝑀𝑜𝑛𝑡h𝑙𝑦</m:t>
                        </m:r>
                      </m:sub>
                    </m:sSub>
                  </m:oMath>
                </a14:m>
                <a:r>
                  <a:rPr lang="en-GB" dirty="0"/>
                  <a:t> with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𝟖𝟗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b="0" dirty="0"/>
                  <a:t> </a:t>
                </a:r>
                <a:r>
                  <a:rPr lang="en-GB" dirty="0"/>
                  <a:t>They exclude months with no rainfall during calculation.</a:t>
                </a:r>
                <a:endParaRPr lang="en-GB" b="0" dirty="0"/>
              </a:p>
              <a:p>
                <a:r>
                  <a:rPr lang="en-GB" dirty="0"/>
                  <a:t>To calculate the average yearly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</m:oMath>
                </a14:m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7.05 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𝑟𝑎𝑖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)−88.92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𝑦𝑒𝑎𝑟𝑠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𝑎𝑣𝑒𝑟𝑔𝑎𝑒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And R has units </a:t>
                </a:r>
                <a:r>
                  <a:rPr lang="en-GB" sz="2800" dirty="0">
                    <a:latin typeface="Tahoma" charset="0"/>
                    <a:cs typeface="Tahoma" charset="0"/>
                  </a:rPr>
                  <a:t>MJ mm ha</a:t>
                </a:r>
                <a:r>
                  <a:rPr lang="en-GB" sz="2800" baseline="30000" dirty="0">
                    <a:latin typeface="Tahoma" charset="0"/>
                    <a:cs typeface="Tahoma" charset="0"/>
                  </a:rPr>
                  <a:t>-1 </a:t>
                </a:r>
                <a:r>
                  <a:rPr lang="en-GB" sz="2800" dirty="0">
                    <a:latin typeface="Tahoma" charset="0"/>
                    <a:cs typeface="Tahoma" charset="0"/>
                  </a:rPr>
                  <a:t>year</a:t>
                </a:r>
                <a:r>
                  <a:rPr lang="en-GB" sz="2800" baseline="30000" dirty="0">
                    <a:latin typeface="Tahoma" charset="0"/>
                    <a:cs typeface="Tahoma" charset="0"/>
                  </a:rPr>
                  <a:t>-1</a:t>
                </a:r>
                <a:r>
                  <a:rPr lang="en-GB" sz="2800" dirty="0">
                    <a:latin typeface="Tahoma" charset="0"/>
                    <a:cs typeface="Tahoma" charset="0"/>
                  </a:rPr>
                  <a:t> hour</a:t>
                </a:r>
                <a:r>
                  <a:rPr lang="en-GB" sz="2800" baseline="30000" dirty="0">
                    <a:latin typeface="Tahoma" charset="0"/>
                    <a:cs typeface="Tahoma" charset="0"/>
                  </a:rPr>
                  <a:t>-1</a:t>
                </a:r>
                <a:r>
                  <a:rPr lang="en-GB" sz="2800" dirty="0">
                    <a:latin typeface="Tahoma" charset="0"/>
                    <a:cs typeface="Tahoma" charset="0"/>
                  </a:rPr>
                  <a:t>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BB180-B2F6-439E-0532-939EF9221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3748" y="1475688"/>
                <a:ext cx="11573895" cy="5041031"/>
              </a:xfrm>
              <a:blipFill>
                <a:blip r:embed="rId3"/>
                <a:stretch>
                  <a:fillRect l="-948" t="-10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09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196C0A-E69B-1413-BD80-513AC91766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94223" y="19248"/>
                <a:ext cx="9838752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b="0" dirty="0"/>
                  <a:t>Be careful, our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30,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𝑚𝑜𝑛𝑡h𝑙𝑦</m:t>
                        </m:r>
                      </m:sub>
                    </m:sSub>
                  </m:oMath>
                </a14:m>
                <a:r>
                  <a:rPr lang="en-GB" dirty="0"/>
                  <a:t> apporximation is empirical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196C0A-E69B-1413-BD80-513AC9176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4223" y="19248"/>
                <a:ext cx="9838752" cy="1143000"/>
              </a:xfrm>
              <a:blipFill>
                <a:blip r:embed="rId3"/>
                <a:stretch>
                  <a:fillRect l="-1549" t="-5319" b="-159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24497-1724-EB8F-9816-6288150091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3747" y="1475688"/>
                <a:ext cx="11573895" cy="517043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𝑀𝑜𝑛𝑡h𝑙𝑦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=7.05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𝑟𝑎𝑖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−88.92 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Is a function from a months rainfall to the real numbers: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30,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𝑚𝑜𝑛𝑡h𝑙𝑦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≥ 0</m:t>
                        </m:r>
                      </m:sub>
                    </m:sSub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It should always be positive, but is it? Think of a counter example</a:t>
                </a:r>
              </a:p>
              <a:p>
                <a:r>
                  <a:rPr lang="en-GB" dirty="0"/>
                  <a:t>[0 0 0 0 10 0 0 0 0 0 0 0 0 0 0 0 0 0 0 0 0 0 0 0 0 0 0 0]</a:t>
                </a:r>
              </a:p>
              <a:p>
                <a:pPr marL="0" indent="0">
                  <a:buNone/>
                </a:pPr>
                <a:br>
                  <a:rPr lang="en-GB" dirty="0"/>
                </a:br>
                <a:br>
                  <a:rPr lang="en-GB" dirty="0"/>
                </a:br>
                <a:endParaRPr lang="en-GB" dirty="0"/>
              </a:p>
              <a:p>
                <a:r>
                  <a:rPr lang="en-GB" dirty="0"/>
                  <a:t>Is it linear? </a:t>
                </a:r>
              </a:p>
              <a:p>
                <a:pPr lvl="1"/>
                <a:r>
                  <a:rPr lang="en-GB" dirty="0"/>
                  <a:t>Can we change the period or resolution?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24497-1724-EB8F-9816-6288150091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3747" y="1475688"/>
                <a:ext cx="11573895" cy="5170439"/>
              </a:xfrm>
              <a:blipFill>
                <a:blip r:embed="rId4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12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AEA3-B6C4-F003-5D1B-FDEA2703E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328876">
            <a:off x="1003587" y="2705298"/>
            <a:ext cx="983875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Jupyter</a:t>
            </a:r>
            <a:r>
              <a:rPr lang="en-GB" dirty="0"/>
              <a:t> NOTEBOOK: Section  </a:t>
            </a:r>
            <a:r>
              <a:rPr lang="en-US" dirty="0"/>
              <a:t>𝑅</a:t>
            </a:r>
            <a:br>
              <a:rPr lang="en-US" dirty="0"/>
            </a:br>
            <a:r>
              <a:rPr lang="en-US" dirty="0"/>
              <a:t>  - Rainfall and Runoff Factor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41202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-SRUC">
  <a:themeElements>
    <a:clrScheme name="SRUC standard 1">
      <a:dk1>
        <a:srgbClr val="004B23"/>
      </a:dk1>
      <a:lt1>
        <a:sysClr val="window" lastClr="FFFFFF"/>
      </a:lt1>
      <a:dk2>
        <a:srgbClr val="006432"/>
      </a:dk2>
      <a:lt2>
        <a:srgbClr val="EEECE1"/>
      </a:lt2>
      <a:accent1>
        <a:srgbClr val="004B23"/>
      </a:accent1>
      <a:accent2>
        <a:srgbClr val="006432"/>
      </a:accent2>
      <a:accent3>
        <a:srgbClr val="68AC2C"/>
      </a:accent3>
      <a:accent4>
        <a:srgbClr val="92BD1E"/>
      </a:accent4>
      <a:accent5>
        <a:srgbClr val="4BACC6"/>
      </a:accent5>
      <a:accent6>
        <a:srgbClr val="F79646"/>
      </a:accent6>
      <a:hlink>
        <a:srgbClr val="4BACC6"/>
      </a:hlink>
      <a:folHlink>
        <a:srgbClr val="5F0060"/>
      </a:folHlink>
    </a:clrScheme>
    <a:fontScheme name="SRUC standard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>
        <a:spAutoFit/>
      </a:bodyPr>
      <a:lstStyle>
        <a:defPPr algn="r">
          <a:defRPr sz="1600">
            <a:solidFill>
              <a:schemeClr val="bg1"/>
            </a:solidFill>
            <a:latin typeface="Tahoma" charset="0"/>
            <a:cs typeface="Tahom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-SRUC" id="{E8B0B5CD-4C7A-46CA-A803-99286F25C423}" vid="{174FDDA8-F79D-4A77-81AA-AEE20B3E97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SimulatingSlurryMethane</Template>
  <TotalTime>25229</TotalTime>
  <Words>1384</Words>
  <Application>Microsoft Office PowerPoint</Application>
  <PresentationFormat>Widescreen</PresentationFormat>
  <Paragraphs>155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Arial</vt:lpstr>
      <vt:lpstr>Cambria Math</vt:lpstr>
      <vt:lpstr>Georgia</vt:lpstr>
      <vt:lpstr>PT Serif</vt:lpstr>
      <vt:lpstr>Tahoma</vt:lpstr>
      <vt:lpstr>Theme1-SRUC</vt:lpstr>
      <vt:lpstr>(Revised) Universal Soil Loss Equation (RUSLE)</vt:lpstr>
      <vt:lpstr>Aims</vt:lpstr>
      <vt:lpstr>Soil Erosion</vt:lpstr>
      <vt:lpstr>Main RUSLE equation</vt:lpstr>
      <vt:lpstr>R – Rainfall and Runoff Factor</vt:lpstr>
      <vt:lpstr>Computing EI_30</vt:lpstr>
      <vt:lpstr>Computing EI_(30,monthly)</vt:lpstr>
      <vt:lpstr>Be careful, our EI_(30,monthly) apporximation is empirical</vt:lpstr>
      <vt:lpstr>Jupyter NOTEBOOK: Section  𝑅   - Rainfall and Runoff Factor</vt:lpstr>
      <vt:lpstr>Main RUSLE equation</vt:lpstr>
      <vt:lpstr>Soil erodibility factor -K </vt:lpstr>
      <vt:lpstr>Soil erodibility factor -K </vt:lpstr>
      <vt:lpstr>Soil erodibility factor -K </vt:lpstr>
      <vt:lpstr>Analysis of equation for -K </vt:lpstr>
      <vt:lpstr>Jupyter NOTEBOOK: Section  K   - Soil erodibility factor</vt:lpstr>
      <vt:lpstr>Main RUSLE equation</vt:lpstr>
      <vt:lpstr>Slope length and steepness factor- LS</vt:lpstr>
      <vt:lpstr>Slope length and steepness factor- LS</vt:lpstr>
      <vt:lpstr>Slope length and steepness factor- LS</vt:lpstr>
      <vt:lpstr>Jupyter Notebook: Section LS - slope length and steepness factor</vt:lpstr>
      <vt:lpstr>Main RUSLE equation</vt:lpstr>
      <vt:lpstr>Cover and management factor - C</vt:lpstr>
      <vt:lpstr>Support practice factor - P</vt:lpstr>
      <vt:lpstr>Calcultaing A</vt:lpstr>
    </vt:vector>
  </TitlesOfParts>
  <Company>SRUC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Fletcher</dc:creator>
  <cp:lastModifiedBy>Daniel Fletcher</cp:lastModifiedBy>
  <cp:revision>1</cp:revision>
  <dcterms:created xsi:type="dcterms:W3CDTF">2024-04-02T07:43:08Z</dcterms:created>
  <dcterms:modified xsi:type="dcterms:W3CDTF">2025-03-20T09:05:26Z</dcterms:modified>
</cp:coreProperties>
</file>