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notesMaster" Target="notesMasters/notesMaster1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6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6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6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A563CC-F27C-4674-B12D-A9A74135DADE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B0482B-C4A3-438B-99FE-B01242D9D09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725EDF-33E0-4184-A3EE-D8FBF8F7268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Figure 16-14 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MS PGothic"/>
              </a:rPr>
              <a:t>Enzymes are most active at their optimum pH. At a higher or lower pH, denaturation of the enzyme causes a loss of catalytic activity.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0466EE-71FF-4975-A10D-290B58CFEB4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82334D-229E-4350-B4D0-D90D17EB3E1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3454AE-6880-4A6A-B7D1-13F53D337B8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DF137C-510B-4B96-88D6-6FF09E63F3B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B06607-E64B-40B7-89A8-82A8227601E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2B359F-E746-44A5-BD36-81C4A27F145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59C76D-4E7C-4D85-BE74-8E8B2EEB81E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FB0BA-E342-47C0-B4EF-1D6328528A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6818445-5FE8-4830-9018-7A0B026534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F369133-7592-449D-9EB8-5955124253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6DC97ED6-7A91-4024-8FED-46A11B083C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F0FD27B-3E57-4510-9DDE-BE7528359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46577683-B474-455D-9DDE-B2076C4B06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B6687D6-7DF9-40A9-9FA5-7E204D0097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54547797-F735-4EBC-B745-06C44370FF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EA5F0185-B4A2-4329-A55B-4838FD96A6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BD6B5D29-08DB-45C9-99AD-98BDFAB9B8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97A87A63-9CBF-4A14-9299-AB8ECA7CB2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3B5A2-2CAA-40D7-967F-C3F75AC3C7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F30F875C-54DC-4929-A385-CD546A0E88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57FAF34C-D98F-47A0-91F9-88B70B9350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2A1FE436-AD1F-44F7-88C1-D5E3A0E5A9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27BBAA-1654-48E7-83F5-B4C16801B1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2AF110-9D8C-4AD7-BDC7-82A199EB6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0BDEE59-AA2E-44B6-A814-B3C112A29A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41360AA-CE2D-4C40-B590-F06B460D2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4F5EDDB-52E8-43E0-B649-F7994B2140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64BD13A-B6DE-4EA8-9AD9-B1820F015C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8EB4200-5E34-4BC2-8A06-5B241AC042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205AEA-09E0-49B4-948A-9615877A38D0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5E2549-B0C6-476E-9CA8-2798E766EA5F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3AA113-4070-4983-9198-3B36AD7A9D01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dt" idx="3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3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3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EFB43D-7204-4331-AFF4-83C00A14A4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3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3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7AD5D6-F9AB-41E4-942F-C271E6C361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4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4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4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89BC01-2F77-4D7F-9D1D-51A767403A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4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4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112F03-F45B-4038-9415-625F60537C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4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4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E6413B-B0B5-4701-A599-477B33B052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4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 idx="5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5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DCF1EF-1A92-4938-B379-0127A5B388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dt" idx="5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ftr" idx="5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8"/>
          <p:cNvSpPr>
            <a:spLocks noGrp="1"/>
          </p:cNvSpPr>
          <p:nvPr>
            <p:ph type="sldNum" idx="5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63FA23-977A-48F9-923F-A146D71793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dt" idx="5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ftr" idx="5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sldNum" idx="5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CAF3C4-6159-4A9D-854E-E2F622AE6A7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9C0F51-017F-46D0-9E1C-09F165D13872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dt" idx="5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ftr" idx="5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6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0C2A1D-11E8-4F74-9923-C5D55AACD7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6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6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6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8A8A51-6160-4D08-91FB-2D83D7E02D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6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6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 idx="6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E814E4-E0D0-48FD-8E39-D70A19CADA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40CDA5-C40D-41B6-BFD3-B42A6BBC015C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87042E-06F0-4559-A431-0666286D8A82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898430-B3AB-4847-A6E8-B232D903DDFC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E9C6CF-BD95-498E-BA52-43B9CDC0ECE7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5D8E75-390D-4A6A-9F83-94B8951B537D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75A015-5366-4129-B0FF-7187928CAB22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CF38A5-D4F7-40D6-B4CE-078E65DB35BD}" type="slidenum">
              <a:rPr b="0" lang="en-C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2"/>
          <p:cNvSpPr/>
          <p:nvPr/>
        </p:nvSpPr>
        <p:spPr>
          <a:xfrm>
            <a:off x="194400" y="1842120"/>
            <a:ext cx="875484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Advanced Concepts in Acid – Base Chemistry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for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ahoma"/>
                <a:ea typeface="Tahoma"/>
              </a:rPr>
              <a:t>nd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 and 3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ahoma"/>
                <a:ea typeface="Tahoma"/>
              </a:rPr>
              <a:t>rd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 Year Organic and Biochemistry Students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David Morgan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NDSU Department of Chemistry and Biochemistry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4:00 pm, October 26</a:t>
            </a:r>
            <a:r>
              <a:rPr b="0" lang="en-US" sz="1800" spc="-1" strike="noStrike" baseline="30000">
                <a:solidFill>
                  <a:srgbClr val="000000"/>
                </a:solidFill>
                <a:latin typeface="Tahoma"/>
                <a:ea typeface="Tahoma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, 2023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Sugihara 252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2"/>
          <p:cNvSpPr/>
          <p:nvPr/>
        </p:nvSpPr>
        <p:spPr>
          <a:xfrm>
            <a:off x="408960" y="193680"/>
            <a:ext cx="834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Titration of a Weak Acid by a Strong Base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3" descr=""/>
          <p:cNvPicPr/>
          <p:nvPr/>
        </p:nvPicPr>
        <p:blipFill>
          <a:blip r:embed="rId1"/>
          <a:stretch/>
        </p:blipFill>
        <p:spPr>
          <a:xfrm>
            <a:off x="9720" y="686880"/>
            <a:ext cx="9143640" cy="4662720"/>
          </a:xfrm>
          <a:prstGeom prst="rect">
            <a:avLst/>
          </a:prstGeom>
          <a:ln w="0">
            <a:noFill/>
          </a:ln>
        </p:spPr>
      </p:pic>
      <p:sp>
        <p:nvSpPr>
          <p:cNvPr id="164" name="TextBox 4"/>
          <p:cNvSpPr/>
          <p:nvPr/>
        </p:nvSpPr>
        <p:spPr>
          <a:xfrm>
            <a:off x="114480" y="5381280"/>
            <a:ext cx="8953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Note: the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gradual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change in pH as a function of base added.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At each point in the titration (before the equivalence point) the solution consists of a mixture of acid and conjugate base forms. This is a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buffer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Straight Arrow Connector 5"/>
          <p:cNvCxnSpPr/>
          <p:nvPr/>
        </p:nvCxnSpPr>
        <p:spPr>
          <a:xfrm flipV="1">
            <a:off x="1904760" y="3590640"/>
            <a:ext cx="360" cy="1448280"/>
          </a:xfrm>
          <a:prstGeom prst="straightConnector1">
            <a:avLst/>
          </a:prstGeom>
          <a:ln w="50800">
            <a:solidFill>
              <a:srgbClr val="ff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2"/>
          <p:cNvSpPr/>
          <p:nvPr/>
        </p:nvSpPr>
        <p:spPr>
          <a:xfrm>
            <a:off x="408960" y="193680"/>
            <a:ext cx="8344800" cy="16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Buffers: Solutions Which are Mixtures of Acid (or base) and Conjugate Base (or acid) Forms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Buffers resist changes in pH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6"/>
          <p:cNvSpPr/>
          <p:nvPr/>
        </p:nvSpPr>
        <p:spPr>
          <a:xfrm>
            <a:off x="324000" y="1872360"/>
            <a:ext cx="45716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Buffers are essential.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For health and disease.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Example: </a:t>
            </a: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the blood is a carbonic acid / bicarbonate buffer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system which maintains pH in the vicinity of 7.35 – 7.45.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10" descr="A chart of a body&#10;&#10;Description automatically generated with medium confidence"/>
          <p:cNvPicPr/>
          <p:nvPr/>
        </p:nvPicPr>
        <p:blipFill>
          <a:blip r:embed="rId1"/>
          <a:srcRect l="0" t="4307" r="0" b="4165"/>
          <a:stretch/>
        </p:blipFill>
        <p:spPr>
          <a:xfrm>
            <a:off x="5181480" y="1847880"/>
            <a:ext cx="350568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\\192.168.9.252\08macdata04\08VOL4\Graphics\Powerpoint\PEARSON\TIMBERLAKE-13e\Final Files\Removed copyright JPGS\CH16\Fig16-14_L.jpg"/>
          <p:cNvPicPr/>
          <p:nvPr/>
        </p:nvPicPr>
        <p:blipFill>
          <a:blip r:embed="rId1"/>
          <a:stretch/>
        </p:blipFill>
        <p:spPr>
          <a:xfrm>
            <a:off x="304920" y="2376360"/>
            <a:ext cx="4775400" cy="4244400"/>
          </a:xfrm>
          <a:prstGeom prst="rect">
            <a:avLst/>
          </a:prstGeom>
          <a:ln w="0">
            <a:noFill/>
          </a:ln>
        </p:spPr>
      </p:pic>
      <p:sp>
        <p:nvSpPr>
          <p:cNvPr id="170" name="Footer Placeholder 3"/>
          <p:cNvSpPr/>
          <p:nvPr/>
        </p:nvSpPr>
        <p:spPr>
          <a:xfrm>
            <a:off x="33480" y="6688080"/>
            <a:ext cx="16426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900" spc="-1" strike="noStrike">
                <a:solidFill>
                  <a:srgbClr val="000000"/>
                </a:solidFill>
                <a:latin typeface="Calibri"/>
              </a:rPr>
              <a:t>© 2018 Pearson Education, Inc.</a:t>
            </a:r>
            <a:endParaRPr b="0" lang="en-CA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Box 2"/>
          <p:cNvSpPr/>
          <p:nvPr/>
        </p:nvSpPr>
        <p:spPr>
          <a:xfrm>
            <a:off x="196920" y="15480"/>
            <a:ext cx="871740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Why Are Buffers Important?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pH</a:t>
            </a: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 Affects Enzymatic Activity: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Much of enzymatic catalysis involves weak acid / weak base chemistry.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In other words, proton transfers play a big role in enzymatic catalysis.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Therefore, </a:t>
            </a:r>
            <a:r>
              <a:rPr b="0" i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pH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dramatically affects enzymatic activity.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Almost all enzymes only carry out their reactions in a narrow range of </a:t>
            </a:r>
            <a:r>
              <a:rPr b="0" i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pH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1"/>
          <p:cNvSpPr/>
          <p:nvPr/>
        </p:nvSpPr>
        <p:spPr>
          <a:xfrm>
            <a:off x="5361840" y="3429000"/>
            <a:ext cx="3259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Can anyone think of </a:t>
            </a:r>
            <a:r>
              <a:rPr b="0" i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another</a:t>
            </a: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reason it is preferable to study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proteins in buffered solutions?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2"/>
          <p:cNvSpPr/>
          <p:nvPr/>
        </p:nvSpPr>
        <p:spPr>
          <a:xfrm>
            <a:off x="408960" y="193680"/>
            <a:ext cx="834480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The Henderson – Hasselbalch Equation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An Equation relating pH and concentrations of Acids and Conjugate Bases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Solving for [H</a:t>
            </a:r>
            <a:r>
              <a:rPr b="0" lang="en-US" sz="1800" spc="-1" strike="noStrike" baseline="30000">
                <a:solidFill>
                  <a:schemeClr val="dk1"/>
                </a:solidFill>
                <a:latin typeface="Tahoma"/>
                <a:ea typeface="Tahoma"/>
              </a:rPr>
              <a:t>+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]: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Taking negative logarithms of both sides and rearranging: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2"/>
          <p:cNvSpPr/>
          <p:nvPr/>
        </p:nvSpPr>
        <p:spPr>
          <a:xfrm>
            <a:off x="408960" y="193680"/>
            <a:ext cx="83448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Lewis Acidity and Basicity: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More General Definitions of the Concepts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Recalling the Bronsted definition: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What is this?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(Literally.)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5" name="Straight Arrow Connector 3"/>
          <p:cNvCxnSpPr/>
          <p:nvPr/>
        </p:nvCxnSpPr>
        <p:spPr>
          <a:xfrm flipV="1">
            <a:off x="3078720" y="2088720"/>
            <a:ext cx="1409400" cy="1653120"/>
          </a:xfrm>
          <a:prstGeom prst="straightConnector1">
            <a:avLst/>
          </a:prstGeom>
          <a:ln w="50800">
            <a:solidFill>
              <a:srgbClr val="00b05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2"/>
          <p:cNvSpPr/>
          <p:nvPr/>
        </p:nvSpPr>
        <p:spPr>
          <a:xfrm>
            <a:off x="408960" y="193680"/>
            <a:ext cx="8344800" cy="63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Lewis Acidity and Basicity: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More General Definitions of the Concepts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Recalling the Bronsted definition: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What is this?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It is literally a proton.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What is a (literal) proton missing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that </a:t>
            </a:r>
            <a:r>
              <a:rPr b="0" i="1" lang="en-US" sz="1800" spc="-1" strike="noStrike">
                <a:solidFill>
                  <a:srgbClr val="ff0000"/>
                </a:solidFill>
                <a:latin typeface="Tahoma"/>
                <a:ea typeface="Tahoma"/>
              </a:rPr>
              <a:t>all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other at atoms have?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Obviously – one or more electrons.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 Lewis acid is a species that is</a:t>
            </a: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electron deficient: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or which is more usually described as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“an electron pair acceptor.”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Conversely, a Lewis Base is a species that is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electron rich:</a:t>
            </a:r>
            <a:r>
              <a:rPr b="0" i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or which is more usually described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“as an electron pair donor.”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Straight Arrow Connector 3"/>
          <p:cNvCxnSpPr/>
          <p:nvPr/>
        </p:nvCxnSpPr>
        <p:spPr>
          <a:xfrm flipV="1">
            <a:off x="2772000" y="2079000"/>
            <a:ext cx="1713600" cy="539280"/>
          </a:xfrm>
          <a:prstGeom prst="straightConnector1">
            <a:avLst/>
          </a:prstGeom>
          <a:ln w="50800">
            <a:solidFill>
              <a:srgbClr val="00b05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2"/>
          <p:cNvSpPr/>
          <p:nvPr/>
        </p:nvSpPr>
        <p:spPr>
          <a:xfrm>
            <a:off x="408960" y="193680"/>
            <a:ext cx="8344800" cy="17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Why Lewis Acids and Bases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“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All organic chemistry can be thought of as acid-base chemistry.”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Tahoma"/>
                <a:ea typeface="Tahoma"/>
              </a:rPr>
              <a:t>David Lynn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Tahoma"/>
                <a:ea typeface="Tahoma"/>
              </a:rPr>
              <a:t>(My graduate school advisor)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Generic amino acids: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Picture 9" descr=""/>
          <p:cNvPicPr/>
          <p:nvPr/>
        </p:nvPicPr>
        <p:blipFill>
          <a:blip r:embed="rId1"/>
          <a:stretch/>
        </p:blipFill>
        <p:spPr>
          <a:xfrm>
            <a:off x="3167280" y="3231720"/>
            <a:ext cx="2828520" cy="274284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0"/>
          <p:cNvSpPr/>
          <p:nvPr/>
        </p:nvSpPr>
        <p:spPr>
          <a:xfrm>
            <a:off x="1397520" y="4908960"/>
            <a:ext cx="1857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Lewis Acid, also: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an electrophile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Box 11"/>
          <p:cNvSpPr/>
          <p:nvPr/>
        </p:nvSpPr>
        <p:spPr>
          <a:xfrm>
            <a:off x="6582240" y="4908960"/>
            <a:ext cx="2343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Lewis Base, also: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a nucleophile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Straight Arrow Connector 12"/>
          <p:cNvCxnSpPr>
            <a:stCxn id="180" idx="0"/>
          </p:cNvCxnSpPr>
          <p:nvPr/>
        </p:nvCxnSpPr>
        <p:spPr>
          <a:xfrm flipV="1">
            <a:off x="2325960" y="3849840"/>
            <a:ext cx="1601280" cy="1059120"/>
          </a:xfrm>
          <a:prstGeom prst="straightConnector1">
            <a:avLst/>
          </a:prstGeom>
          <a:ln w="50800">
            <a:solidFill>
              <a:srgbClr val="ff0000"/>
            </a:solidFill>
            <a:tailEnd len="med" type="triangle" w="med"/>
          </a:ln>
        </p:spPr>
      </p:cxnSp>
      <p:cxnSp>
        <p:nvCxnSpPr>
          <p:cNvPr id="183" name="Straight Arrow Connector 13"/>
          <p:cNvCxnSpPr/>
          <p:nvPr/>
        </p:nvCxnSpPr>
        <p:spPr>
          <a:xfrm flipH="1" flipV="1">
            <a:off x="5073840" y="3849840"/>
            <a:ext cx="2160720" cy="1059120"/>
          </a:xfrm>
          <a:prstGeom prst="straightConnector1">
            <a:avLst/>
          </a:prstGeom>
          <a:ln w="50800">
            <a:solidFill>
              <a:srgbClr val="0070c0"/>
            </a:solidFill>
            <a:tailEnd len="med" type="triangle" w="med"/>
          </a:ln>
        </p:spPr>
      </p:cxnSp>
      <p:cxnSp>
        <p:nvCxnSpPr>
          <p:cNvPr id="184" name="Straight Arrow Connector 16"/>
          <p:cNvCxnSpPr/>
          <p:nvPr/>
        </p:nvCxnSpPr>
        <p:spPr>
          <a:xfrm>
            <a:off x="1640160" y="2048400"/>
            <a:ext cx="1527120" cy="1059120"/>
          </a:xfrm>
          <a:prstGeom prst="straightConnector1">
            <a:avLst/>
          </a:prstGeom>
          <a:ln w="50800">
            <a:solidFill>
              <a:srgbClr val="00b050"/>
            </a:solidFill>
            <a:tailEnd len="med" type="triangle" w="med"/>
          </a:ln>
        </p:spPr>
      </p:cxnSp>
      <p:cxnSp>
        <p:nvCxnSpPr>
          <p:cNvPr id="185" name="Straight Arrow Connector 19"/>
          <p:cNvCxnSpPr/>
          <p:nvPr/>
        </p:nvCxnSpPr>
        <p:spPr>
          <a:xfrm>
            <a:off x="1640160" y="2040120"/>
            <a:ext cx="3345840" cy="1059120"/>
          </a:xfrm>
          <a:prstGeom prst="straightConnector1">
            <a:avLst/>
          </a:prstGeom>
          <a:ln w="50800">
            <a:solidFill>
              <a:srgbClr val="00b05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2"/>
          <p:cNvSpPr/>
          <p:nvPr/>
        </p:nvSpPr>
        <p:spPr>
          <a:xfrm>
            <a:off x="408960" y="193680"/>
            <a:ext cx="8344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DMM Switch to ELMO / WB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5" descr=""/>
          <p:cNvPicPr/>
          <p:nvPr/>
        </p:nvPicPr>
        <p:blipFill>
          <a:blip r:embed="rId1"/>
          <a:stretch/>
        </p:blipFill>
        <p:spPr>
          <a:xfrm>
            <a:off x="834480" y="571680"/>
            <a:ext cx="7508880" cy="58996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1"/>
          <p:cNvSpPr/>
          <p:nvPr/>
        </p:nvSpPr>
        <p:spPr>
          <a:xfrm>
            <a:off x="1745640" y="17640"/>
            <a:ext cx="5652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Serine Proteases Exhibit a </a:t>
            </a:r>
            <a:r>
              <a:rPr b="0" i="1" lang="en-US" sz="2400" spc="-1" strike="noStrike" u="sng">
                <a:solidFill>
                  <a:srgbClr val="00b050"/>
                </a:solidFill>
                <a:uFillTx/>
                <a:latin typeface="Tahoma"/>
                <a:ea typeface="Tahoma"/>
              </a:rPr>
              <a:t>Catalytic</a:t>
            </a:r>
            <a:r>
              <a:rPr b="0" i="1" lang="en-US" sz="2400" spc="-1" strike="noStrike">
                <a:solidFill>
                  <a:srgbClr val="00b050"/>
                </a:solidFill>
                <a:latin typeface="Tahoma"/>
                <a:ea typeface="Tahoma"/>
              </a:rPr>
              <a:t> Triad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Mechanism of Peptide Bond Cleavage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3"/>
          <p:cNvSpPr/>
          <p:nvPr/>
        </p:nvSpPr>
        <p:spPr>
          <a:xfrm>
            <a:off x="275040" y="6396480"/>
            <a:ext cx="8868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Wieczorek, Rafal &amp; Adamala, Katarzyna &amp; Gasperi, Tecla &amp; Polticelli, Fabio &amp; Stano, Pasquale. (2017). Small and Random Peptides: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An Unexplored Reservoir of Potentially Functional Primitive Organocatalysts. The Case of Seryl-Histidine. Life. 7. 10.3390/life7020019.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2"/>
          <p:cNvSpPr/>
          <p:nvPr/>
        </p:nvSpPr>
        <p:spPr>
          <a:xfrm>
            <a:off x="194400" y="147240"/>
            <a:ext cx="8754840" cy="59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Review: Brønsted – Lowry Definitions of Acids and Bases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According to the Brønsted – Lowry definitions: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An acid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is a species that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increases the proton concentration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of a solution.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A base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is a species that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increases the hydroxide concentration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of a solution.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Examples of Brønsted – Lowry acids: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HCl: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Acetic acid: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3"/>
          <p:cNvSpPr/>
          <p:nvPr/>
        </p:nvSpPr>
        <p:spPr>
          <a:xfrm>
            <a:off x="3508560" y="3800160"/>
            <a:ext cx="5576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H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"/>
          <p:cNvSpPr/>
          <p:nvPr/>
        </p:nvSpPr>
        <p:spPr>
          <a:xfrm>
            <a:off x="194400" y="147240"/>
            <a:ext cx="8754840" cy="59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Review: Brønsted – Lowry Definitions of Acids and Bases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According to the Brønsted – Lowry definitions: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An acid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is a species that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increases the proton concentration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of a solution.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A base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is a species that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increases the hydroxide concentration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of a solution.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Examples of Brønsted – Lowry bases: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NaOH: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Ammonia: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3"/>
          <p:cNvSpPr/>
          <p:nvPr/>
        </p:nvSpPr>
        <p:spPr>
          <a:xfrm>
            <a:off x="3508560" y="3800160"/>
            <a:ext cx="5576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H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1"/>
          <p:cNvSpPr/>
          <p:nvPr/>
        </p:nvSpPr>
        <p:spPr>
          <a:xfrm>
            <a:off x="3394440" y="4885920"/>
            <a:ext cx="5576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H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194400" y="147240"/>
            <a:ext cx="8754840" cy="51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Review: Strong and Weak Acids and Bases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Strong acids and bases ‘dissociate fully’ in aqueous solution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. The reaction ‘goes to completion.’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HCl: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NaOH: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0000"/>
                </a:solidFill>
                <a:latin typeface="Tahoma"/>
                <a:ea typeface="Tahoma"/>
              </a:rPr>
              <a:t>Notice the arrows.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3508560" y="3590640"/>
            <a:ext cx="5576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H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Oval 4"/>
          <p:cNvSpPr/>
          <p:nvPr/>
        </p:nvSpPr>
        <p:spPr>
          <a:xfrm>
            <a:off x="3647880" y="2210040"/>
            <a:ext cx="273960" cy="2739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Oval 5"/>
          <p:cNvSpPr/>
          <p:nvPr/>
        </p:nvSpPr>
        <p:spPr>
          <a:xfrm>
            <a:off x="3638520" y="3867480"/>
            <a:ext cx="273960" cy="2739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TextBox 1"/>
          <p:cNvSpPr/>
          <p:nvPr/>
        </p:nvSpPr>
        <p:spPr>
          <a:xfrm>
            <a:off x="3508560" y="1952280"/>
            <a:ext cx="5576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H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"/>
          <p:cNvSpPr/>
          <p:nvPr/>
        </p:nvSpPr>
        <p:spPr>
          <a:xfrm>
            <a:off x="194400" y="147240"/>
            <a:ext cx="8754840" cy="53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Review: Strong and Weak Acids and Bases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In contrast,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the dissociation of weak acids and bases are equilibrium processes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, and solutions contain both dissociated and non-dissociated forms.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Acetic acid: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Ammonia: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6"/>
          <p:cNvSpPr/>
          <p:nvPr/>
        </p:nvSpPr>
        <p:spPr>
          <a:xfrm>
            <a:off x="3432600" y="4183560"/>
            <a:ext cx="55764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H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chemeClr val="dk1"/>
                </a:solidFill>
                <a:latin typeface="Cambria Math"/>
                <a:ea typeface="Cambria Math"/>
              </a:rPr>
              <a:t>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"/>
          <p:cNvSpPr/>
          <p:nvPr/>
        </p:nvSpPr>
        <p:spPr>
          <a:xfrm>
            <a:off x="194400" y="147240"/>
            <a:ext cx="8754840" cy="67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Review: Conjugate Acid / Base Pairs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The dissociation of a weak acid results in the liberation of a proton and a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conjugate base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The acetate anion is the conjugate base of acetic acid: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The hydrolysis of water by a weak base results in the liberation of an hydroxide anion and a </a:t>
            </a: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conjugate acid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b050"/>
                </a:solidFill>
                <a:latin typeface="Tahoma"/>
                <a:ea typeface="Tahoma"/>
              </a:rPr>
              <a:t>The conjugate base of a weak acid is a weak base: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br>
              <a:rPr sz="1800"/>
            </a:b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2" name="TextBox 3"/>
              <p:cNvSpPr txBox="1"/>
              <p:nvPr/>
            </p:nvSpPr>
            <p:spPr>
              <a:xfrm>
                <a:off x="2286000" y="2734200"/>
                <a:ext cx="4571640" cy="688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𝐴</m:t>
                        </m:r>
                      </m:sub>
                    </m:sSub>
                    <m:r>
                      <m:t xml:space="preserve">=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3" name="TextBox 5"/>
              <p:cNvSpPr txBox="1"/>
              <p:nvPr/>
            </p:nvSpPr>
            <p:spPr>
              <a:xfrm>
                <a:off x="2266920" y="5873040"/>
                <a:ext cx="4571640" cy="669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𝐾</m:t>
                        </m:r>
                      </m:e>
                      <m:sub>
                        <m:r>
                          <m:t xml:space="preserve">𝐵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d>
                          <m:dPr>
                            <m:begChr m:val="["/>
                            <m:endChr m:val="]"/>
                          </m:dPr>
                          <m:e>
                            <m:sSub>
                              <m:e>
                                <m:r>
                                  <m:t xml:space="preserve">CH</m:t>
                                </m:r>
                              </m:e>
                              <m:sub>
                                <m:r>
                                  <m:t xml:space="preserve">3</m:t>
                                </m:r>
                              </m:sub>
                            </m:sSub>
                            <m:r>
                              <m:t xml:space="preserve">COOH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</m:dPr>
                          <m:e>
                            <m:sSup>
                              <m:e>
                                <m:r>
                                  <m:t xml:space="preserve">OH</m:t>
                                </m:r>
                              </m:e>
                              <m:sup>
                                <m:r>
                                  <m:t xml:space="preserve">−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</m:dPr>
                          <m:e>
                            <m:sSup>
                              <m:e>
                                <m:sSub>
                                  <m:e>
                                    <m:r>
                                      <m:t xml:space="preserve">CH</m:t>
                                    </m:r>
                                  </m:e>
                                  <m:sub>
                                    <m:r>
                                      <m:t xml:space="preserve">3</m:t>
                                    </m:r>
                                  </m:sub>
                                </m:sSub>
                                <m:r>
                                  <m:t xml:space="preserve">COO</m:t>
                                </m:r>
                              </m:e>
                              <m:sup>
                                <m:r>
                                  <m:t xml:space="preserve">−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2"/>
          <p:cNvSpPr/>
          <p:nvPr/>
        </p:nvSpPr>
        <p:spPr>
          <a:xfrm>
            <a:off x="399600" y="193680"/>
            <a:ext cx="834480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Review: Water is Both a Weak Acid and a Weak Base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Cambria Math"/>
              </a:rPr>
              <a:t>Therefore: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Cambria Math"/>
              </a:rPr>
              <a:t>][]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From which, of course, we get the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pH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 (and </a:t>
            </a:r>
            <a:r>
              <a:rPr b="0" i="1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pOH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) scales.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Straight Connector 3"/>
          <p:cNvCxnSpPr/>
          <p:nvPr/>
        </p:nvCxnSpPr>
        <p:spPr>
          <a:xfrm>
            <a:off x="2593800" y="2584440"/>
            <a:ext cx="3956400" cy="360"/>
          </a:xfrm>
          <a:prstGeom prst="straightConnector1">
            <a:avLst/>
          </a:prstGeom>
          <a:ln w="50800">
            <a:solidFill>
              <a:srgbClr val="000000"/>
            </a:solidFill>
          </a:ln>
        </p:spPr>
      </p:cxnSp>
      <p:cxnSp>
        <p:nvCxnSpPr>
          <p:cNvPr id="156" name="Straight Connector 5"/>
          <p:cNvCxnSpPr/>
          <p:nvPr/>
        </p:nvCxnSpPr>
        <p:spPr>
          <a:xfrm flipV="1">
            <a:off x="1106640" y="2710080"/>
            <a:ext cx="1030320" cy="327600"/>
          </a:xfrm>
          <a:prstGeom prst="straightConnector1">
            <a:avLst/>
          </a:prstGeom>
          <a:ln w="25400">
            <a:solidFill>
              <a:srgbClr val="ff0000"/>
            </a:solidFill>
          </a:ln>
        </p:spPr>
      </p:cxnSp>
      <p:cxnSp>
        <p:nvCxnSpPr>
          <p:cNvPr id="157" name="Straight Connector 8"/>
          <p:cNvCxnSpPr/>
          <p:nvPr/>
        </p:nvCxnSpPr>
        <p:spPr>
          <a:xfrm flipV="1">
            <a:off x="6283440" y="2718000"/>
            <a:ext cx="1030320" cy="327600"/>
          </a:xfrm>
          <a:prstGeom prst="straightConnector1">
            <a:avLst/>
          </a:prstGeom>
          <a:ln w="25400">
            <a:solidFill>
              <a:srgbClr val="ff0000"/>
            </a:solidFill>
          </a:ln>
        </p:spPr>
      </p:cxnSp>
      <p:cxnSp>
        <p:nvCxnSpPr>
          <p:cNvPr id="158" name="Straight Connector 9"/>
          <p:cNvCxnSpPr/>
          <p:nvPr/>
        </p:nvCxnSpPr>
        <p:spPr>
          <a:xfrm flipV="1">
            <a:off x="5049720" y="2710080"/>
            <a:ext cx="1030320" cy="327600"/>
          </a:xfrm>
          <a:prstGeom prst="straightConnector1">
            <a:avLst/>
          </a:prstGeom>
          <a:ln w="25400">
            <a:solidFill>
              <a:srgbClr val="4472c4"/>
            </a:solidFill>
          </a:ln>
        </p:spPr>
      </p:cxnSp>
      <p:cxnSp>
        <p:nvCxnSpPr>
          <p:cNvPr id="159" name="Straight Connector 10"/>
          <p:cNvCxnSpPr/>
          <p:nvPr/>
        </p:nvCxnSpPr>
        <p:spPr>
          <a:xfrm flipV="1">
            <a:off x="2290680" y="2710080"/>
            <a:ext cx="1030320" cy="327600"/>
          </a:xfrm>
          <a:prstGeom prst="straightConnector1">
            <a:avLst/>
          </a:prstGeom>
          <a:ln w="2540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"/>
          <p:cNvSpPr/>
          <p:nvPr/>
        </p:nvSpPr>
        <p:spPr>
          <a:xfrm>
            <a:off x="399600" y="193680"/>
            <a:ext cx="83448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Review: The Reaction of a Weak Acid with a Base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Generates a Salt and Water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2"/>
          <p:cNvSpPr/>
          <p:nvPr/>
        </p:nvSpPr>
        <p:spPr>
          <a:xfrm>
            <a:off x="399600" y="193680"/>
            <a:ext cx="834480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Review: The Reaction of a Weak Acid with a Base 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Tahoma"/>
                <a:ea typeface="Tahoma"/>
              </a:rPr>
              <a:t>Generates a Salt and Water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Now: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b050"/>
                </a:solidFill>
                <a:latin typeface="Tahoma"/>
                <a:ea typeface="Cambria Math"/>
              </a:rPr>
              <a:t>What if instead of carrying out this reaction quantitatively, it were instead carried out only partially?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Cambria Math"/>
              </a:rPr>
              <a:t>That is, instead of reacting an equimolar amount of base with the weak acid, only a fractional amount, say half the molar amount, of the base were added?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2931</TotalTime>
  <Application>LibreOffice/24.2.3.2$Linux_X86_64 LibreOffice_project/433d9c2ded56988e8a90e6b2e771ee4e6a5ab2ba</Application>
  <AppVersion>15.0000</AppVersion>
  <Words>1192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2023-10-20T00:23:39Z</dcterms:created>
  <dc:creator>David Morgan</dc:creator>
  <dc:description/>
  <dc:language>en-CA</dc:language>
  <cp:lastModifiedBy/>
  <dcterms:modified xsi:type="dcterms:W3CDTF">2024-05-31T22:50:29Z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(4:3)</vt:lpwstr>
  </property>
  <property fmtid="{D5CDD505-2E9C-101B-9397-08002B2CF9AE}" pid="4" name="Slides">
    <vt:i4>18</vt:i4>
  </property>
</Properties>
</file>