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3"/>
  </p:notesMasterIdLst>
  <p:sldIdLst>
    <p:sldId id="542" r:id="rId3"/>
    <p:sldId id="506" r:id="rId4"/>
    <p:sldId id="576" r:id="rId5"/>
    <p:sldId id="575" r:id="rId6"/>
    <p:sldId id="577" r:id="rId7"/>
    <p:sldId id="954" r:id="rId8"/>
    <p:sldId id="955" r:id="rId9"/>
    <p:sldId id="957" r:id="rId10"/>
    <p:sldId id="578" r:id="rId11"/>
    <p:sldId id="537" r:id="rId12"/>
    <p:sldId id="579" r:id="rId13"/>
    <p:sldId id="950" r:id="rId14"/>
    <p:sldId id="561" r:id="rId15"/>
    <p:sldId id="580" r:id="rId16"/>
    <p:sldId id="762" r:id="rId17"/>
    <p:sldId id="959" r:id="rId18"/>
    <p:sldId id="551" r:id="rId19"/>
    <p:sldId id="565" r:id="rId20"/>
    <p:sldId id="567" r:id="rId21"/>
    <p:sldId id="9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FEC48-0726-452F-AB95-85705262D800}" v="11" dt="2024-06-02T00:49:58.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snapToGrid="0" showGuides="1">
      <p:cViewPr varScale="1">
        <p:scale>
          <a:sx n="112" d="100"/>
          <a:sy n="112" d="100"/>
        </p:scale>
        <p:origin x="1560"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02984-47FB-4F81-8FED-2A06E0183D1D}" type="datetimeFigureOut">
              <a:rPr lang="en-CA" smtClean="0"/>
              <a:t>2024-06-01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00F9F-86B8-46FE-B7DB-B83F0357BD57}" type="slidenum">
              <a:rPr lang="en-CA" smtClean="0"/>
              <a:t>‹#›</a:t>
            </a:fld>
            <a:endParaRPr lang="en-CA"/>
          </a:p>
        </p:txBody>
      </p:sp>
    </p:spTree>
    <p:extLst>
      <p:ext uri="{BB962C8B-B14F-4D97-AF65-F5344CB8AC3E}">
        <p14:creationId xmlns:p14="http://schemas.microsoft.com/office/powerpoint/2010/main" val="89942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13</a:t>
            </a:fld>
            <a:endParaRPr lang="en-US"/>
          </a:p>
        </p:txBody>
      </p:sp>
    </p:spTree>
    <p:extLst>
      <p:ext uri="{BB962C8B-B14F-4D97-AF65-F5344CB8AC3E}">
        <p14:creationId xmlns:p14="http://schemas.microsoft.com/office/powerpoint/2010/main" val="13068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14</a:t>
            </a:fld>
            <a:endParaRPr lang="en-US"/>
          </a:p>
        </p:txBody>
      </p:sp>
    </p:spTree>
    <p:extLst>
      <p:ext uri="{BB962C8B-B14F-4D97-AF65-F5344CB8AC3E}">
        <p14:creationId xmlns:p14="http://schemas.microsoft.com/office/powerpoint/2010/main" val="40560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latin typeface="Arial" panose="020B0604020202020204" pitchFamily="34" charset="0"/>
                <a:cs typeface="Arial" panose="020B0604020202020204" pitchFamily="34" charset="0"/>
              </a:rPr>
              <a:t>Figure 16-14  </a:t>
            </a:r>
            <a:r>
              <a:rPr lang="en-US" sz="1200" b="0" i="0" u="none" strike="noStrike" kern="1200" baseline="0" dirty="0">
                <a:solidFill>
                  <a:schemeClr val="tx1"/>
                </a:solidFill>
                <a:latin typeface="Arial" pitchFamily="34" charset="0"/>
                <a:ea typeface="MS PGothic" pitchFamily="34" charset="-128"/>
                <a:cs typeface="Arial" pitchFamily="34" charset="0"/>
              </a:rPr>
              <a:t>Enzymes are most active at their optimum </a:t>
            </a:r>
            <a:r>
              <a:rPr lang="en-US" sz="1200" b="0" i="0" u="none" strike="noStrike" kern="1200" baseline="0" dirty="0" err="1">
                <a:solidFill>
                  <a:schemeClr val="tx1"/>
                </a:solidFill>
                <a:latin typeface="Arial" pitchFamily="34" charset="0"/>
                <a:ea typeface="MS PGothic" pitchFamily="34" charset="-128"/>
                <a:cs typeface="Arial" pitchFamily="34" charset="0"/>
              </a:rPr>
              <a:t>pH.</a:t>
            </a:r>
            <a:r>
              <a:rPr lang="en-US" sz="1200" b="0" i="0" u="none" strike="noStrike" kern="1200" baseline="0" dirty="0">
                <a:solidFill>
                  <a:schemeClr val="tx1"/>
                </a:solidFill>
                <a:latin typeface="Arial" pitchFamily="34" charset="0"/>
                <a:ea typeface="MS PGothic" pitchFamily="34" charset="-128"/>
                <a:cs typeface="Arial" pitchFamily="34" charset="0"/>
              </a:rPr>
              <a:t> At a higher or lower pH, denaturation of the enzyme causes a loss of catalytic activity.</a:t>
            </a:r>
          </a:p>
          <a:p>
            <a:endParaRPr lang="en-US" b="1" dirty="0">
              <a:latin typeface="Arial" panose="020B0604020202020204" pitchFamily="34" charset="0"/>
              <a:cs typeface="Arial" panose="020B0604020202020204" pitchFamily="34" charset="0"/>
            </a:endParaRPr>
          </a:p>
        </p:txBody>
      </p:sp>
      <p:sp>
        <p:nvSpPr>
          <p:cNvPr id="19459" name="Slide Number Placeholder 3"/>
          <p:cNvSpPr>
            <a:spLocks noGrp="1"/>
          </p:cNvSpPr>
          <p:nvPr>
            <p:ph type="sldNum" sz="quarter" idx="5"/>
          </p:nvPr>
        </p:nvSpPr>
        <p:spPr bwMode="auto">
          <a:noFill/>
          <a:ln>
            <a:miter lim="800000"/>
            <a:headEnd/>
            <a:tailEnd/>
          </a:ln>
        </p:spPr>
        <p:txBody>
          <a:bodyPr/>
          <a:lstStyle/>
          <a:p>
            <a:fld id="{2A78D92A-DADC-418C-AC3F-5AE57656C64C}" type="slidenum">
              <a:rPr lang="en-US"/>
              <a:pPr/>
              <a:t>15</a:t>
            </a:fld>
            <a:endParaRPr lang="en-US"/>
          </a:p>
        </p:txBody>
      </p:sp>
    </p:spTree>
    <p:extLst>
      <p:ext uri="{BB962C8B-B14F-4D97-AF65-F5344CB8AC3E}">
        <p14:creationId xmlns:p14="http://schemas.microsoft.com/office/powerpoint/2010/main" val="292206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latin typeface="Arial" panose="020B0604020202020204" pitchFamily="34" charset="0"/>
                <a:cs typeface="Arial" panose="020B0604020202020204" pitchFamily="34" charset="0"/>
              </a:rPr>
              <a:t>Figure 16-14  </a:t>
            </a:r>
            <a:r>
              <a:rPr lang="en-US" sz="1200" b="0" i="0" u="none" strike="noStrike" kern="1200" baseline="0" dirty="0">
                <a:solidFill>
                  <a:schemeClr val="tx1"/>
                </a:solidFill>
                <a:latin typeface="Arial" pitchFamily="34" charset="0"/>
                <a:ea typeface="MS PGothic" pitchFamily="34" charset="-128"/>
                <a:cs typeface="Arial" pitchFamily="34" charset="0"/>
              </a:rPr>
              <a:t>Enzymes are most active at their optimum </a:t>
            </a:r>
            <a:r>
              <a:rPr lang="en-US" sz="1200" b="0" i="0" u="none" strike="noStrike" kern="1200" baseline="0" dirty="0" err="1">
                <a:solidFill>
                  <a:schemeClr val="tx1"/>
                </a:solidFill>
                <a:latin typeface="Arial" pitchFamily="34" charset="0"/>
                <a:ea typeface="MS PGothic" pitchFamily="34" charset="-128"/>
                <a:cs typeface="Arial" pitchFamily="34" charset="0"/>
              </a:rPr>
              <a:t>pH.</a:t>
            </a:r>
            <a:r>
              <a:rPr lang="en-US" sz="1200" b="0" i="0" u="none" strike="noStrike" kern="1200" baseline="0" dirty="0">
                <a:solidFill>
                  <a:schemeClr val="tx1"/>
                </a:solidFill>
                <a:latin typeface="Arial" pitchFamily="34" charset="0"/>
                <a:ea typeface="MS PGothic" pitchFamily="34" charset="-128"/>
                <a:cs typeface="Arial" pitchFamily="34" charset="0"/>
              </a:rPr>
              <a:t> At a higher or lower pH, denaturation of the enzyme causes a loss of catalytic activity.</a:t>
            </a:r>
          </a:p>
          <a:p>
            <a:endParaRPr lang="en-US" b="1" dirty="0">
              <a:latin typeface="Arial" panose="020B0604020202020204" pitchFamily="34" charset="0"/>
              <a:cs typeface="Arial" panose="020B0604020202020204" pitchFamily="34" charset="0"/>
            </a:endParaRPr>
          </a:p>
        </p:txBody>
      </p:sp>
      <p:sp>
        <p:nvSpPr>
          <p:cNvPr id="19459" name="Slide Number Placeholder 3"/>
          <p:cNvSpPr>
            <a:spLocks noGrp="1"/>
          </p:cNvSpPr>
          <p:nvPr>
            <p:ph type="sldNum" sz="quarter" idx="5"/>
          </p:nvPr>
        </p:nvSpPr>
        <p:spPr bwMode="auto">
          <a:noFill/>
          <a:ln>
            <a:miter lim="800000"/>
            <a:headEnd/>
            <a:tailEnd/>
          </a:ln>
        </p:spPr>
        <p:txBody>
          <a:bodyPr/>
          <a:lstStyle/>
          <a:p>
            <a:fld id="{2A78D92A-DADC-418C-AC3F-5AE57656C64C}" type="slidenum">
              <a:rPr lang="en-US"/>
              <a:pPr/>
              <a:t>16</a:t>
            </a:fld>
            <a:endParaRPr lang="en-US"/>
          </a:p>
        </p:txBody>
      </p:sp>
    </p:spTree>
    <p:extLst>
      <p:ext uri="{BB962C8B-B14F-4D97-AF65-F5344CB8AC3E}">
        <p14:creationId xmlns:p14="http://schemas.microsoft.com/office/powerpoint/2010/main" val="80119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17</a:t>
            </a:fld>
            <a:endParaRPr lang="en-US"/>
          </a:p>
        </p:txBody>
      </p:sp>
    </p:spTree>
    <p:extLst>
      <p:ext uri="{BB962C8B-B14F-4D97-AF65-F5344CB8AC3E}">
        <p14:creationId xmlns:p14="http://schemas.microsoft.com/office/powerpoint/2010/main" val="132151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18</a:t>
            </a:fld>
            <a:endParaRPr lang="en-US"/>
          </a:p>
        </p:txBody>
      </p:sp>
    </p:spTree>
    <p:extLst>
      <p:ext uri="{BB962C8B-B14F-4D97-AF65-F5344CB8AC3E}">
        <p14:creationId xmlns:p14="http://schemas.microsoft.com/office/powerpoint/2010/main" val="160309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19</a:t>
            </a:fld>
            <a:endParaRPr lang="en-US"/>
          </a:p>
        </p:txBody>
      </p:sp>
    </p:spTree>
    <p:extLst>
      <p:ext uri="{BB962C8B-B14F-4D97-AF65-F5344CB8AC3E}">
        <p14:creationId xmlns:p14="http://schemas.microsoft.com/office/powerpoint/2010/main" val="346041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D7EA1-5C00-43D7-8795-A50F12422A0C}" type="slidenum">
              <a:rPr lang="en-US" smtClean="0"/>
              <a:t>20</a:t>
            </a:fld>
            <a:endParaRPr lang="en-US"/>
          </a:p>
        </p:txBody>
      </p:sp>
    </p:spTree>
    <p:extLst>
      <p:ext uri="{BB962C8B-B14F-4D97-AF65-F5344CB8AC3E}">
        <p14:creationId xmlns:p14="http://schemas.microsoft.com/office/powerpoint/2010/main" val="50078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DF31-3EF1-C145-99E7-CAC88B025F0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0523B52-DCFF-BBC3-D3B1-612A5B2B61EA}"/>
              </a:ext>
            </a:extLst>
          </p:cNvPr>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E62A13D-BC77-FAFE-593B-4B07E81BA3A0}"/>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FFD0D316-A6A5-C6A6-436A-B698CAE67E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1C2240-0459-F7D8-20A3-2A8A4E25BF88}"/>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26211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F1B-4191-05FB-6C69-AFCABE9F2A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CD1081C-31F3-84F6-5476-9ED049C18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116CBB-969A-256B-41BB-44674D5455B0}"/>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E9ABEE50-5B27-465D-457B-FE6AC8CCCE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23A4B9-3228-85AF-4CE6-0EF2E1086D8B}"/>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177880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627AD-F512-F4C9-F88A-12794E8D17EA}"/>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A624404-7A1B-44F6-F2BD-56063CD709FE}"/>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7EEEE6-EA9E-4B48-3B6A-18B09374D216}"/>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014B508A-15BA-4590-DB85-69BCFE71E5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20EC58-270E-72C9-8C2B-25D896B66C21}"/>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362895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D9320-9460-4B3E-A58F-407B669437D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724984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D9320-9460-4B3E-A58F-407B669437D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53614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D9320-9460-4B3E-A58F-407B669437D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375054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D9320-9460-4B3E-A58F-407B669437D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421800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D9320-9460-4B3E-A58F-407B669437DD}"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119530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D9320-9460-4B3E-A58F-407B669437DD}"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1287647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D9320-9460-4B3E-A58F-407B669437DD}"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2225243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DD9320-9460-4B3E-A58F-407B669437D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274669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A716-0589-E343-5DE9-5B08545310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F4D9050-6E68-75E2-6599-5C532BC00C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604004-14B5-CA65-F8FF-E90F105097B2}"/>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91E51AF8-7BD1-8171-E17C-9D63063759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76E7BF-ECA7-F973-42C0-D791C0127F8F}"/>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2514269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DD9320-9460-4B3E-A58F-407B669437DD}"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3680514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D9320-9460-4B3E-A58F-407B669437D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3910404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D9320-9460-4B3E-A58F-407B669437DD}"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F9DE-7830-47F4-AB71-B84554DC3442}" type="slidenum">
              <a:rPr lang="en-US" smtClean="0"/>
              <a:t>‹#›</a:t>
            </a:fld>
            <a:endParaRPr lang="en-US"/>
          </a:p>
        </p:txBody>
      </p:sp>
    </p:spTree>
    <p:extLst>
      <p:ext uri="{BB962C8B-B14F-4D97-AF65-F5344CB8AC3E}">
        <p14:creationId xmlns:p14="http://schemas.microsoft.com/office/powerpoint/2010/main" val="276255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2B6A-32D7-2883-3B25-9277873927E8}"/>
              </a:ext>
            </a:extLst>
          </p:cNvPr>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9EE0568-682D-9C1F-D31B-06CCE41EDABE}"/>
              </a:ext>
            </a:extLst>
          </p:cNvPr>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A1111-8C64-4A71-F82E-727761C54AC9}"/>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189A0E9B-F604-C2C3-8CEF-480C4522A1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D4D7FA-C45C-DFBB-C20A-5921C5F5653E}"/>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89190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C7E-B6DC-EDF6-1521-9B98D866A6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D83784-B35C-30F8-31D7-5799753F472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B44CA1-C0AD-D749-C688-BC1E103C337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D27FD15-6F18-EFEB-F014-A107FC16123B}"/>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6" name="Footer Placeholder 5">
            <a:extLst>
              <a:ext uri="{FF2B5EF4-FFF2-40B4-BE49-F238E27FC236}">
                <a16:creationId xmlns:a16="http://schemas.microsoft.com/office/drawing/2014/main" id="{59EFADA5-790D-08E4-C07E-C13F08D86A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3DCA56-78BD-B0B7-055C-148B69E0886A}"/>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127098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FEB3-034B-48B8-4E68-E000585052D8}"/>
              </a:ext>
            </a:extLst>
          </p:cNvPr>
          <p:cNvSpPr>
            <a:spLocks noGrp="1"/>
          </p:cNvSpPr>
          <p:nvPr>
            <p:ph type="title"/>
          </p:nvPr>
        </p:nvSpPr>
        <p:spPr>
          <a:xfrm>
            <a:off x="629841" y="365128"/>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88F0F6-C9B7-772E-C674-3E5F7842006B}"/>
              </a:ext>
            </a:extLst>
          </p:cNvPr>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BE505-2E3F-0929-654D-45340B374C8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FCA6917-20A9-BB0A-6607-70BFCE47DE41}"/>
              </a:ext>
            </a:extLst>
          </p:cNvPr>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D09F-A002-9592-D032-F0408E25CA83}"/>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554148E-665E-67B0-E3F8-02C01AE2938A}"/>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8" name="Footer Placeholder 7">
            <a:extLst>
              <a:ext uri="{FF2B5EF4-FFF2-40B4-BE49-F238E27FC236}">
                <a16:creationId xmlns:a16="http://schemas.microsoft.com/office/drawing/2014/main" id="{33BB7072-7446-5C4C-8495-F38EE547480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07740D-DA02-CA53-F251-87279C038D1F}"/>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04086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0C57-59E5-FDBC-192D-D62F613809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25C075-D142-BDAD-5433-18C778F15C05}"/>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4" name="Footer Placeholder 3">
            <a:extLst>
              <a:ext uri="{FF2B5EF4-FFF2-40B4-BE49-F238E27FC236}">
                <a16:creationId xmlns:a16="http://schemas.microsoft.com/office/drawing/2014/main" id="{1A1ACA50-0480-7ED2-F532-D97D1408017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4F20176-CFF8-8097-D650-3990FCF6B1B5}"/>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61925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771D0-BD61-EFA4-B03F-3D74032EC499}"/>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3" name="Footer Placeholder 2">
            <a:extLst>
              <a:ext uri="{FF2B5EF4-FFF2-40B4-BE49-F238E27FC236}">
                <a16:creationId xmlns:a16="http://schemas.microsoft.com/office/drawing/2014/main" id="{504CF1FE-5B42-CBC5-98F4-46171276A4E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823C3F1-1DF3-96D9-7DE0-B4CB212ADE5A}"/>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419365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6E9A-DCB4-0A0B-11A7-4E21EFB0A21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A01E3F6-FE88-EA6D-D4AE-F118E75207E0}"/>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A3F361B-5E42-7067-72D5-54B0E1A8DC5F}"/>
              </a:ext>
            </a:extLst>
          </p:cNvPr>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A9A63-2FD3-61CA-0E71-C62D5835598E}"/>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6" name="Footer Placeholder 5">
            <a:extLst>
              <a:ext uri="{FF2B5EF4-FFF2-40B4-BE49-F238E27FC236}">
                <a16:creationId xmlns:a16="http://schemas.microsoft.com/office/drawing/2014/main" id="{FA89D443-D9D7-890C-EE0A-479E8D71F9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4C1ABE-549C-D6F5-00A0-6EC32DBDF67E}"/>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344504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CD9B-0120-5CF8-B19D-0665E17EB57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7B21202-7223-AC27-5D64-E7854464BB46}"/>
              </a:ext>
            </a:extLst>
          </p:cNvPr>
          <p:cNvSpPr>
            <a:spLocks noGrp="1"/>
          </p:cNvSpPr>
          <p:nvPr>
            <p:ph type="pic" idx="1"/>
          </p:nvPr>
        </p:nvSpPr>
        <p:spPr>
          <a:xfrm>
            <a:off x="3887391" y="987428"/>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CA"/>
          </a:p>
        </p:txBody>
      </p:sp>
      <p:sp>
        <p:nvSpPr>
          <p:cNvPr id="4" name="Text Placeholder 3">
            <a:extLst>
              <a:ext uri="{FF2B5EF4-FFF2-40B4-BE49-F238E27FC236}">
                <a16:creationId xmlns:a16="http://schemas.microsoft.com/office/drawing/2014/main" id="{27A3FB1B-F45E-5060-CD62-DE7345FC5D66}"/>
              </a:ext>
            </a:extLst>
          </p:cNvPr>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EDA13-FB0F-15FA-E5E0-DE88983DD196}"/>
              </a:ext>
            </a:extLst>
          </p:cNvPr>
          <p:cNvSpPr>
            <a:spLocks noGrp="1"/>
          </p:cNvSpPr>
          <p:nvPr>
            <p:ph type="dt" sz="half" idx="10"/>
          </p:nvPr>
        </p:nvSpPr>
        <p:spPr/>
        <p:txBody>
          <a:bodyPr/>
          <a:lstStyle/>
          <a:p>
            <a:fld id="{C8A8325F-C815-4C92-807F-94E2F4BF5006}" type="datetimeFigureOut">
              <a:rPr lang="en-CA" smtClean="0"/>
              <a:t>2024-06-01</a:t>
            </a:fld>
            <a:endParaRPr lang="en-CA"/>
          </a:p>
        </p:txBody>
      </p:sp>
      <p:sp>
        <p:nvSpPr>
          <p:cNvPr id="6" name="Footer Placeholder 5">
            <a:extLst>
              <a:ext uri="{FF2B5EF4-FFF2-40B4-BE49-F238E27FC236}">
                <a16:creationId xmlns:a16="http://schemas.microsoft.com/office/drawing/2014/main" id="{0FBC28F3-3773-B178-D0B3-97B3D352356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D8AE39-503A-C58B-05A9-63CEE6079313}"/>
              </a:ext>
            </a:extLst>
          </p:cNvPr>
          <p:cNvSpPr>
            <a:spLocks noGrp="1"/>
          </p:cNvSpPr>
          <p:nvPr>
            <p:ph type="sldNum" sz="quarter" idx="12"/>
          </p:nvPr>
        </p:nvSpPr>
        <p:spPr/>
        <p:txBody>
          <a:bodyPr/>
          <a:lstStyle/>
          <a:p>
            <a:fld id="{A1F4346E-1994-4E5E-B89B-4FD4E3C7DB56}" type="slidenum">
              <a:rPr lang="en-CA" smtClean="0"/>
              <a:t>‹#›</a:t>
            </a:fld>
            <a:endParaRPr lang="en-CA"/>
          </a:p>
        </p:txBody>
      </p:sp>
    </p:spTree>
    <p:extLst>
      <p:ext uri="{BB962C8B-B14F-4D97-AF65-F5344CB8AC3E}">
        <p14:creationId xmlns:p14="http://schemas.microsoft.com/office/powerpoint/2010/main" val="279403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6A54E-9A5D-04B7-BC8A-E96B7B2A89B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237A38-D0B6-EE06-2817-8EDAAEE202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33210C-53A4-0F68-75A7-1669C2CFF448}"/>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8325F-C815-4C92-807F-94E2F4BF5006}" type="datetimeFigureOut">
              <a:rPr lang="en-CA" smtClean="0"/>
              <a:t>2024-06-01</a:t>
            </a:fld>
            <a:endParaRPr lang="en-CA"/>
          </a:p>
        </p:txBody>
      </p:sp>
      <p:sp>
        <p:nvSpPr>
          <p:cNvPr id="5" name="Footer Placeholder 4">
            <a:extLst>
              <a:ext uri="{FF2B5EF4-FFF2-40B4-BE49-F238E27FC236}">
                <a16:creationId xmlns:a16="http://schemas.microsoft.com/office/drawing/2014/main" id="{3209EA4B-E5A7-FEA8-C287-5ACB0A1EF7DC}"/>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FBE1C71-6D3A-5CDC-987C-4AFD99F1243B}"/>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4346E-1994-4E5E-B89B-4FD4E3C7DB56}" type="slidenum">
              <a:rPr lang="en-CA" smtClean="0"/>
              <a:t>‹#›</a:t>
            </a:fld>
            <a:endParaRPr lang="en-CA"/>
          </a:p>
        </p:txBody>
      </p:sp>
    </p:spTree>
    <p:extLst>
      <p:ext uri="{BB962C8B-B14F-4D97-AF65-F5344CB8AC3E}">
        <p14:creationId xmlns:p14="http://schemas.microsoft.com/office/powerpoint/2010/main" val="171021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8325F-C815-4C92-807F-94E2F4BF5006}" type="datetimeFigureOut">
              <a:rPr lang="en-CA" smtClean="0"/>
              <a:t>2024-06-01</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4346E-1994-4E5E-B89B-4FD4E3C7DB56}" type="slidenum">
              <a:rPr lang="en-CA" smtClean="0"/>
              <a:t>‹#›</a:t>
            </a:fld>
            <a:endParaRPr lang="en-CA"/>
          </a:p>
        </p:txBody>
      </p:sp>
    </p:spTree>
    <p:extLst>
      <p:ext uri="{BB962C8B-B14F-4D97-AF65-F5344CB8AC3E}">
        <p14:creationId xmlns:p14="http://schemas.microsoft.com/office/powerpoint/2010/main" val="502520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194389" y="1379282"/>
            <a:ext cx="8755222" cy="3600986"/>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of Elementary Acid – Base Chemistry:</a:t>
            </a:r>
          </a:p>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Extension and Application of the Concepts to Organic Reactivity</a:t>
            </a:r>
          </a:p>
          <a:p>
            <a:pPr algn="ctr" defTabSz="457200"/>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a:t>
            </a:r>
          </a:p>
          <a:p>
            <a:pPr algn="ctr" defTabSz="457200"/>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For 2</a:t>
            </a:r>
            <a:r>
              <a:rPr lang="en-US" baseline="30000" dirty="0">
                <a:solidFill>
                  <a:prstClr val="black"/>
                </a:solidFill>
                <a:latin typeface="Tahoma" panose="020B0604030504040204" pitchFamily="34" charset="0"/>
                <a:ea typeface="Tahoma" panose="020B0604030504040204" pitchFamily="34" charset="0"/>
                <a:cs typeface="Tahoma" panose="020B0604030504040204" pitchFamily="34" charset="0"/>
              </a:rPr>
              <a:t>nd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and 3</a:t>
            </a:r>
            <a:r>
              <a:rPr lang="en-US" baseline="30000" dirty="0">
                <a:solidFill>
                  <a:prstClr val="black"/>
                </a:solidFill>
                <a:latin typeface="Tahoma" panose="020B0604030504040204" pitchFamily="34" charset="0"/>
                <a:ea typeface="Tahoma" panose="020B0604030504040204" pitchFamily="34" charset="0"/>
                <a:cs typeface="Tahoma" panose="020B0604030504040204" pitchFamily="34" charset="0"/>
              </a:rPr>
              <a:t>rd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Year Organic and Biochemistry Students</a:t>
            </a: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David Morgan</a:t>
            </a:r>
          </a:p>
          <a:p>
            <a:pPr algn="ctr" defTabSz="457200"/>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NDSU Department of Chemistry and Biochemistry</a:t>
            </a:r>
          </a:p>
          <a:p>
            <a:pPr algn="ctr" defTabSz="457200"/>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Fargo, ND USA</a:t>
            </a: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274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399449" y="193591"/>
                <a:ext cx="8345102" cy="6524863"/>
              </a:xfrm>
              <a:prstGeom prst="rect">
                <a:avLst/>
              </a:prstGeom>
              <a:noFill/>
            </p:spPr>
            <p:txBody>
              <a:bodyPr wrap="square" rtlCol="0">
                <a:spAutoFit/>
              </a:bodyPr>
              <a:lstStyle/>
              <a:p>
                <a:pPr algn="ctr" defTabSz="457200"/>
                <a:r>
                  <a:rPr lang="en-US" sz="2400" dirty="0">
                    <a:latin typeface="Tahoma" panose="020B0604030504040204" pitchFamily="34" charset="0"/>
                    <a:ea typeface="Tahoma" panose="020B0604030504040204" pitchFamily="34" charset="0"/>
                    <a:cs typeface="Tahoma" panose="020B0604030504040204" pitchFamily="34" charset="0"/>
                  </a:rPr>
                  <a:t>Review: Water is Both a Weak Acid and a Weak Base</a:t>
                </a: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14:m>
                  <m:oMath xmlns:m="http://schemas.openxmlformats.org/officeDocument/2006/math">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CCOOH</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a14:m>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oMath>
                </a14:m>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Para xmlns:m="http://schemas.openxmlformats.org/officeDocument/2006/math">
                    <m:oMathParaPr>
                      <m:jc m:val="centerGroup"/>
                    </m:oMathParaPr>
                    <m:oMath xmlns:m="http://schemas.openxmlformats.org/officeDocument/2006/math">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b>
                        <m:sSub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b>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2</m:t>
                          </m:r>
                        </m:sub>
                      </m:sSub>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O</m:t>
                      </m:r>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 </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CCOOH</m:t>
                      </m:r>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CCOOH</m:t>
                      </m:r>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b>
                        <m:sSub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b>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2</m:t>
                          </m:r>
                        </m:sub>
                      </m:sSub>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O</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nor/>
                        </m:rPr>
                        <a:rPr lang="en-US" dirty="0">
                          <a:solidFill>
                            <a:prstClr val="black"/>
                          </a:solidFill>
                          <a:latin typeface="Tahoma" panose="020B0604030504040204" pitchFamily="34" charset="0"/>
                          <a:ea typeface="Tahoma" panose="020B0604030504040204" pitchFamily="34" charset="0"/>
                          <a:cs typeface="Tahoma" panose="020B0604030504040204" pitchFamily="34" charset="0"/>
                        </a:rPr>
                        <m:t> </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CCOOH</m:t>
                      </m:r>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b>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2</m:t>
                          </m:r>
                        </m:sub>
                      </m:sSub>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O</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nor/>
                        </m:rPr>
                        <a:rPr lang="en-US" dirty="0">
                          <a:solidFill>
                            <a:prstClr val="black"/>
                          </a:solidFill>
                          <a:latin typeface="Tahoma" panose="020B0604030504040204" pitchFamily="34" charset="0"/>
                          <a:ea typeface="Tahoma" panose="020B0604030504040204" pitchFamily="34" charset="0"/>
                          <a:cs typeface="Tahoma" panose="020B0604030504040204" pitchFamily="34" charset="0"/>
                        </a:rPr>
                        <m:t> </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r>
                  <a:rPr lang="en-US" dirty="0">
                    <a:solidFill>
                      <a:srgbClr val="00B050"/>
                    </a:solidFill>
                    <a:latin typeface="Tahoma" panose="020B0604030504040204" pitchFamily="34" charset="0"/>
                    <a:ea typeface="Cambria Math" panose="02040503050406030204" pitchFamily="18" charset="0"/>
                    <a:cs typeface="Tahoma" panose="020B0604030504040204" pitchFamily="34" charset="0"/>
                  </a:rPr>
                  <a:t>Therefore:</a:t>
                </a:r>
              </a:p>
              <a:p>
                <a:pPr algn="ctr" defTabSz="457200"/>
                <a:endParaRPr lang="en-US" dirty="0">
                  <a:solidFill>
                    <a:srgbClr val="00B050"/>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Para xmlns:m="http://schemas.openxmlformats.org/officeDocument/2006/math">
                    <m:oMathParaPr>
                      <m:jc m:val="centerGroup"/>
                    </m:oMathParaPr>
                    <m:oMath xmlns:m="http://schemas.openxmlformats.org/officeDocument/2006/math">
                      <m:sSub>
                        <m:sSubPr>
                          <m:ctrlP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bPr>
                        <m:e>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𝐾</m:t>
                          </m:r>
                        </m:e>
                        <m:sub>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𝐴</m:t>
                          </m:r>
                        </m:sub>
                      </m:sSub>
                      <m:sSub>
                        <m:sSubPr>
                          <m:ctrlP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bPr>
                        <m:e>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𝐾</m:t>
                          </m:r>
                        </m:e>
                        <m:sub>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𝐵</m:t>
                          </m:r>
                        </m:sub>
                      </m:sSub>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m:t>
                      </m:r>
                      <m:sSub>
                        <m:sSubPr>
                          <m:ctrlP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bPr>
                        <m:e>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𝐾</m:t>
                          </m:r>
                        </m:e>
                        <m:sub>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𝑊</m:t>
                          </m:r>
                        </m:sub>
                      </m:sSub>
                    </m:oMath>
                  </m:oMathPara>
                </a14:m>
                <a:endParaRPr lang="en-US" dirty="0">
                  <a:solidFill>
                    <a:srgbClr val="00B050"/>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srgbClr val="00B050"/>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Para xmlns:m="http://schemas.openxmlformats.org/officeDocument/2006/math">
                    <m:oMathParaPr>
                      <m:jc m:val="centerGroup"/>
                    </m:oMathParaPr>
                    <m:oMath xmlns:m="http://schemas.openxmlformats.org/officeDocument/2006/math">
                      <m:sSub>
                        <m:sSubPr>
                          <m:ctrlP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bPr>
                        <m:e>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𝐾</m:t>
                          </m:r>
                        </m:e>
                        <m:sub>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𝑊</m:t>
                          </m:r>
                        </m:sub>
                      </m:sSub>
                      <m: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t>=1 </m:t>
                      </m:r>
                      <m:r>
                        <m:rPr>
                          <m:sty m:val="p"/>
                        </m:rPr>
                        <a:rPr lang="en-US" b="0" i="0"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t>x</m:t>
                      </m:r>
                      <m: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pPr>
                        <m:e>
                          <m: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t>10</m:t>
                          </m:r>
                        </m:e>
                        <m:sup>
                          <m: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t>−14</m:t>
                          </m:r>
                        </m:sup>
                      </m:sSup>
                    </m:oMath>
                  </m:oMathPara>
                </a14:m>
                <a:endParaRPr lang="en-US" dirty="0">
                  <a:solidFill>
                    <a:srgbClr val="00B050"/>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srgbClr val="00B050"/>
                  </a:solidFill>
                  <a:latin typeface="Tahoma" panose="020B0604030504040204" pitchFamily="34" charset="0"/>
                  <a:ea typeface="Cambria Math" panose="02040503050406030204" pitchFamily="18" charset="0"/>
                  <a:cs typeface="Tahoma" panose="020B0604030504040204" pitchFamily="34" charset="0"/>
                </a:endParaRPr>
              </a:p>
              <a:p>
                <a:pPr algn="ctr" defTabSz="457200"/>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𝐾</m:t>
                        </m:r>
                      </m:e>
                      <m:sub>
                        <m: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𝑊</m:t>
                        </m:r>
                      </m:sub>
                    </m:sSub>
                    <m: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schemeClr val="tx1"/>
                            </a:solidFill>
                            <a:latin typeface="Cambria Math" panose="02040503050406030204" pitchFamily="18" charset="0"/>
                            <a:ea typeface="Cambria Math" panose="02040503050406030204" pitchFamily="18" charset="0"/>
                            <a:cs typeface="Tahoma" panose="020B0604030504040204" pitchFamily="34" charset="0"/>
                          </a:rPr>
                          <m:t>H</m:t>
                        </m:r>
                      </m:e>
                      <m:sup>
                        <m: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oMath>
                </a14:m>
                <a:r>
                  <a:rPr lang="en-US" dirty="0">
                    <a:solidFill>
                      <a:schemeClr val="tx1"/>
                    </a:solidFill>
                    <a:latin typeface="Tahoma" panose="020B0604030504040204" pitchFamily="34" charset="0"/>
                    <a:ea typeface="Cambria Math" panose="02040503050406030204" pitchFamily="18" charset="0"/>
                    <a:cs typeface="Tahoma" panose="020B0604030504040204" pitchFamily="34" charset="0"/>
                  </a:rPr>
                  <a:t>][</a:t>
                </a:r>
                <a14:m>
                  <m:oMath xmlns:m="http://schemas.openxmlformats.org/officeDocument/2006/math">
                    <m:sSup>
                      <m:sSupPr>
                        <m:ctrlP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schemeClr val="tx1"/>
                            </a:solidFill>
                            <a:latin typeface="Cambria Math" panose="02040503050406030204" pitchFamily="18" charset="0"/>
                            <a:ea typeface="Tahoma" panose="020B0604030504040204" pitchFamily="34" charset="0"/>
                            <a:cs typeface="Tahoma" panose="020B0604030504040204" pitchFamily="34" charset="0"/>
                          </a:rPr>
                          <m:t>OH</m:t>
                        </m:r>
                      </m:e>
                      <m:sup>
                        <m: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oMath>
                </a14:m>
                <a:r>
                  <a:rPr lang="en-US" dirty="0">
                    <a:solidFill>
                      <a:schemeClr val="tx1"/>
                    </a:solidFill>
                    <a:latin typeface="Tahoma" panose="020B0604030504040204" pitchFamily="34" charset="0"/>
                    <a:ea typeface="Cambria Math" panose="02040503050406030204" pitchFamily="18" charset="0"/>
                    <a:cs typeface="Tahoma" panose="020B0604030504040204" pitchFamily="34" charset="0"/>
                  </a:rPr>
                  <a:t>]</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From which, of course, we get the </a:t>
                </a:r>
                <a:r>
                  <a:rPr lang="en-US" i="1" dirty="0">
                    <a:solidFill>
                      <a:prstClr val="black"/>
                    </a:solidFill>
                    <a:latin typeface="Tahoma" panose="020B0604030504040204" pitchFamily="34" charset="0"/>
                    <a:ea typeface="Cambria Math" panose="02040503050406030204" pitchFamily="18" charset="0"/>
                    <a:cs typeface="Tahoma" panose="020B0604030504040204" pitchFamily="34" charset="0"/>
                  </a:rPr>
                  <a:t>pH</a:t>
                </a:r>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 (and </a:t>
                </a:r>
                <a:r>
                  <a:rPr lang="en-US" i="1" dirty="0">
                    <a:solidFill>
                      <a:prstClr val="black"/>
                    </a:solidFill>
                    <a:latin typeface="Tahoma" panose="020B0604030504040204" pitchFamily="34" charset="0"/>
                    <a:ea typeface="Cambria Math" panose="02040503050406030204" pitchFamily="18" charset="0"/>
                    <a:cs typeface="Tahoma" panose="020B0604030504040204" pitchFamily="34" charset="0"/>
                  </a:rPr>
                  <a:t>pOH</a:t>
                </a:r>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 scales.</a:t>
                </a:r>
                <a:r>
                  <a:rPr lang="en-US" baseline="30000" dirty="0">
                    <a:solidFill>
                      <a:srgbClr val="002060"/>
                    </a:solidFill>
                    <a:latin typeface="Tahoma" panose="020B0604030504040204" pitchFamily="34" charset="0"/>
                    <a:ea typeface="Cambria Math" panose="02040503050406030204" pitchFamily="18" charset="0"/>
                    <a:cs typeface="Tahoma" panose="020B0604030504040204" pitchFamily="34" charset="0"/>
                  </a:rPr>
                  <a:t>*</a:t>
                </a:r>
              </a:p>
              <a:p>
                <a:pPr algn="ctr" defTabSz="457200"/>
                <a:endParaRPr lang="en-US" baseline="30000" dirty="0">
                  <a:solidFill>
                    <a:srgbClr val="002060"/>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baseline="30000" dirty="0">
                  <a:solidFill>
                    <a:srgbClr val="002060"/>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r" defTabSz="457200"/>
                <a:r>
                  <a:rPr lang="en-US" sz="1400" i="1" dirty="0">
                    <a:solidFill>
                      <a:srgbClr val="002060"/>
                    </a:solidFill>
                    <a:latin typeface="Tahoma" panose="020B0604030504040204" pitchFamily="34" charset="0"/>
                    <a:ea typeface="Cambria Math" panose="02040503050406030204" pitchFamily="18" charset="0"/>
                    <a:cs typeface="Tahoma" panose="020B0604030504040204" pitchFamily="34" charset="0"/>
                  </a:rPr>
                  <a:t>* For pH, pOH, the addition of chemical equations and the corresponding manipulation of their equilibrium constants, consult any standard general chemistry text or come to me for assistance. </a:t>
                </a:r>
                <a:endParaRPr lang="en-US" sz="1400" i="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399449" y="193591"/>
                <a:ext cx="8345102" cy="6524863"/>
              </a:xfrm>
              <a:prstGeom prst="rect">
                <a:avLst/>
              </a:prstGeom>
              <a:blipFill>
                <a:blip r:embed="rId2"/>
                <a:stretch>
                  <a:fillRect t="-748" r="-102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B42CE8DC-563F-4144-80EA-1A8954A3B009}"/>
              </a:ext>
            </a:extLst>
          </p:cNvPr>
          <p:cNvCxnSpPr/>
          <p:nvPr/>
        </p:nvCxnSpPr>
        <p:spPr>
          <a:xfrm>
            <a:off x="2594010" y="1824412"/>
            <a:ext cx="395598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D73E95-B4CF-4BEA-A80A-FAA83F71BC96}"/>
              </a:ext>
            </a:extLst>
          </p:cNvPr>
          <p:cNvCxnSpPr>
            <a:cxnSpLocks/>
          </p:cNvCxnSpPr>
          <p:nvPr/>
        </p:nvCxnSpPr>
        <p:spPr>
          <a:xfrm flipV="1">
            <a:off x="1106907" y="1950046"/>
            <a:ext cx="1029903" cy="3272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737531-3908-473B-B068-E54C7D6BBF06}"/>
              </a:ext>
            </a:extLst>
          </p:cNvPr>
          <p:cNvCxnSpPr>
            <a:cxnSpLocks/>
          </p:cNvCxnSpPr>
          <p:nvPr/>
        </p:nvCxnSpPr>
        <p:spPr>
          <a:xfrm flipV="1">
            <a:off x="6283705" y="1958069"/>
            <a:ext cx="1029903" cy="3272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73428D-FDC0-4631-9D02-904D2C95E3AA}"/>
              </a:ext>
            </a:extLst>
          </p:cNvPr>
          <p:cNvCxnSpPr>
            <a:cxnSpLocks/>
          </p:cNvCxnSpPr>
          <p:nvPr/>
        </p:nvCxnSpPr>
        <p:spPr>
          <a:xfrm flipV="1">
            <a:off x="5050068" y="1950046"/>
            <a:ext cx="1029903" cy="3272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B9E05E-7625-4306-901B-9B7E99002444}"/>
              </a:ext>
            </a:extLst>
          </p:cNvPr>
          <p:cNvCxnSpPr>
            <a:cxnSpLocks/>
          </p:cNvCxnSpPr>
          <p:nvPr/>
        </p:nvCxnSpPr>
        <p:spPr>
          <a:xfrm flipV="1">
            <a:off x="2290820" y="1950045"/>
            <a:ext cx="1029903" cy="3272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93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399449" y="193591"/>
                <a:ext cx="8345102" cy="3970318"/>
              </a:xfrm>
              <a:prstGeom prst="rect">
                <a:avLst/>
              </a:prstGeom>
              <a:noFill/>
            </p:spPr>
            <p:txBody>
              <a:bodyPr wrap="square" rtlCol="0">
                <a:spAutoFit/>
              </a:bodyPr>
              <a:lstStyle/>
              <a:p>
                <a:pPr algn="ctr" defTabSz="457200"/>
                <a:r>
                  <a:rPr lang="en-US" sz="2400" dirty="0">
                    <a:latin typeface="Tahoma" panose="020B0604030504040204" pitchFamily="34" charset="0"/>
                    <a:ea typeface="Tahoma" panose="020B0604030504040204" pitchFamily="34" charset="0"/>
                    <a:cs typeface="Tahoma" panose="020B0604030504040204" pitchFamily="34" charset="0"/>
                  </a:rPr>
                  <a:t>Review: The Reaction of a Weak Acid with a Base </a:t>
                </a:r>
              </a:p>
              <a:p>
                <a:pPr algn="ctr" defTabSz="457200"/>
                <a:r>
                  <a:rPr lang="en-US" sz="2400" dirty="0">
                    <a:latin typeface="Tahoma" panose="020B0604030504040204" pitchFamily="34" charset="0"/>
                    <a:ea typeface="Tahoma" panose="020B0604030504040204" pitchFamily="34" charset="0"/>
                    <a:cs typeface="Tahoma" panose="020B0604030504040204" pitchFamily="34" charset="0"/>
                  </a:rPr>
                  <a:t>Generates a Salt and Water</a:t>
                </a:r>
              </a:p>
              <a:p>
                <a:pPr algn="ctr" defTabSz="457200"/>
                <a:endPar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14:m>
                  <m:oMath xmlns:m="http://schemas.openxmlformats.org/officeDocument/2006/math">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NaOH</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𝑞</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oMath>
                </a14:m>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COONa</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 </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2</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O</m:t>
                    </m:r>
                  </m:oMath>
                </a14:m>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 </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399449" y="193591"/>
                <a:ext cx="8345102" cy="3970318"/>
              </a:xfrm>
              <a:prstGeom prst="rect">
                <a:avLst/>
              </a:prstGeom>
              <a:blipFill>
                <a:blip r:embed="rId2"/>
                <a:stretch>
                  <a:fillRect t="-1229"/>
                </a:stretch>
              </a:blipFill>
            </p:spPr>
            <p:txBody>
              <a:bodyPr/>
              <a:lstStyle/>
              <a:p>
                <a:r>
                  <a:rPr lang="en-CA">
                    <a:noFill/>
                  </a:rPr>
                  <a:t> </a:t>
                </a:r>
              </a:p>
            </p:txBody>
          </p:sp>
        </mc:Fallback>
      </mc:AlternateContent>
    </p:spTree>
    <p:extLst>
      <p:ext uri="{BB962C8B-B14F-4D97-AF65-F5344CB8AC3E}">
        <p14:creationId xmlns:p14="http://schemas.microsoft.com/office/powerpoint/2010/main" val="348813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399449" y="193591"/>
                <a:ext cx="8345102" cy="5909310"/>
              </a:xfrm>
              <a:prstGeom prst="rect">
                <a:avLst/>
              </a:prstGeom>
              <a:noFill/>
            </p:spPr>
            <p:txBody>
              <a:bodyPr wrap="square" rtlCol="0">
                <a:spAutoFit/>
              </a:bodyPr>
              <a:lstStyle/>
              <a:p>
                <a:pPr algn="ctr" defTabSz="457200"/>
                <a:r>
                  <a:rPr lang="en-US" sz="2400" dirty="0">
                    <a:latin typeface="Tahoma" panose="020B0604030504040204" pitchFamily="34" charset="0"/>
                    <a:ea typeface="Tahoma" panose="020B0604030504040204" pitchFamily="34" charset="0"/>
                    <a:cs typeface="Tahoma" panose="020B0604030504040204" pitchFamily="34" charset="0"/>
                  </a:rPr>
                  <a:t>Review: The Reaction of a Weak Acid with a Base </a:t>
                </a:r>
              </a:p>
              <a:p>
                <a:pPr algn="ctr" defTabSz="457200"/>
                <a:r>
                  <a:rPr lang="en-US" sz="2400" dirty="0">
                    <a:latin typeface="Tahoma" panose="020B0604030504040204" pitchFamily="34" charset="0"/>
                    <a:ea typeface="Tahoma" panose="020B0604030504040204" pitchFamily="34" charset="0"/>
                    <a:cs typeface="Tahoma" panose="020B0604030504040204" pitchFamily="34" charset="0"/>
                  </a:rPr>
                  <a:t>Generates a Salt and Water</a:t>
                </a:r>
              </a:p>
              <a:p>
                <a:pPr algn="ctr" defTabSz="457200"/>
                <a:endPar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14:m>
                  <m:oMath xmlns:m="http://schemas.openxmlformats.org/officeDocument/2006/math">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NaOH</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𝑞</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oMath>
                </a14:m>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COONa</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 </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2</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O</m:t>
                    </m:r>
                  </m:oMath>
                </a14:m>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 </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Now:</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r>
                  <a:rPr lang="en-US" dirty="0">
                    <a:solidFill>
                      <a:srgbClr val="00B050"/>
                    </a:solidFill>
                    <a:latin typeface="Tahoma" panose="020B0604030504040204" pitchFamily="34" charset="0"/>
                    <a:ea typeface="Cambria Math" panose="02040503050406030204" pitchFamily="18" charset="0"/>
                    <a:cs typeface="Tahoma" panose="020B0604030504040204" pitchFamily="34" charset="0"/>
                  </a:rPr>
                  <a:t>What if instead of carrying out this reaction quantitatively, it were instead carried out only partially?</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r>
                  <a:rPr lang="en-US" dirty="0">
                    <a:solidFill>
                      <a:prstClr val="black"/>
                    </a:solidFill>
                    <a:latin typeface="Tahoma" panose="020B0604030504040204" pitchFamily="34" charset="0"/>
                    <a:ea typeface="Cambria Math" panose="02040503050406030204" pitchFamily="18" charset="0"/>
                    <a:cs typeface="Tahoma" panose="020B0604030504040204" pitchFamily="34" charset="0"/>
                  </a:rPr>
                  <a:t>That is, instead of reacting an equimolar amount of base with the weak acid, only a fractional amount, say half the molar amount, of the base were added?</a:t>
                </a: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algn="ctr"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399449" y="193591"/>
                <a:ext cx="8345102" cy="5909310"/>
              </a:xfrm>
              <a:prstGeom prst="rect">
                <a:avLst/>
              </a:prstGeom>
              <a:blipFill>
                <a:blip r:embed="rId2"/>
                <a:stretch>
                  <a:fillRect t="-826"/>
                </a:stretch>
              </a:blipFill>
            </p:spPr>
            <p:txBody>
              <a:bodyPr/>
              <a:lstStyle/>
              <a:p>
                <a:r>
                  <a:rPr lang="en-CA">
                    <a:noFill/>
                  </a:rPr>
                  <a:t> </a:t>
                </a:r>
              </a:p>
            </p:txBody>
          </p:sp>
        </mc:Fallback>
      </mc:AlternateContent>
    </p:spTree>
    <p:extLst>
      <p:ext uri="{BB962C8B-B14F-4D97-AF65-F5344CB8AC3E}">
        <p14:creationId xmlns:p14="http://schemas.microsoft.com/office/powerpoint/2010/main" val="401852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409074" y="193591"/>
            <a:ext cx="8345102"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Titration of a Weak Acid by a Strong Base</a:t>
            </a:r>
          </a:p>
        </p:txBody>
      </p:sp>
      <p:pic>
        <p:nvPicPr>
          <p:cNvPr id="4" name="Picture 3">
            <a:extLst>
              <a:ext uri="{FF2B5EF4-FFF2-40B4-BE49-F238E27FC236}">
                <a16:creationId xmlns:a16="http://schemas.microsoft.com/office/drawing/2014/main" id="{629EE4B8-658A-4707-BBBC-6300688FC023}"/>
              </a:ext>
            </a:extLst>
          </p:cNvPr>
          <p:cNvPicPr>
            <a:picLocks noChangeAspect="1"/>
          </p:cNvPicPr>
          <p:nvPr/>
        </p:nvPicPr>
        <p:blipFill>
          <a:blip r:embed="rId3"/>
          <a:stretch>
            <a:fillRect/>
          </a:stretch>
        </p:blipFill>
        <p:spPr>
          <a:xfrm>
            <a:off x="9625" y="686729"/>
            <a:ext cx="9144000" cy="4662985"/>
          </a:xfrm>
          <a:prstGeom prst="rect">
            <a:avLst/>
          </a:prstGeom>
        </p:spPr>
      </p:pic>
      <p:sp>
        <p:nvSpPr>
          <p:cNvPr id="5" name="TextBox 4">
            <a:extLst>
              <a:ext uri="{FF2B5EF4-FFF2-40B4-BE49-F238E27FC236}">
                <a16:creationId xmlns:a16="http://schemas.microsoft.com/office/drawing/2014/main" id="{729ECDE5-0D6E-494D-8D82-59692E7FBBFE}"/>
              </a:ext>
            </a:extLst>
          </p:cNvPr>
          <p:cNvSpPr txBox="1"/>
          <p:nvPr/>
        </p:nvSpPr>
        <p:spPr>
          <a:xfrm>
            <a:off x="114300" y="5381187"/>
            <a:ext cx="8953500" cy="1200329"/>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Note: the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gradual</a:t>
            </a:r>
            <a:r>
              <a:rPr lang="en-US" dirty="0">
                <a:latin typeface="Tahoma" panose="020B0604030504040204" pitchFamily="34" charset="0"/>
                <a:ea typeface="Tahoma" panose="020B0604030504040204" pitchFamily="34" charset="0"/>
                <a:cs typeface="Tahoma" panose="020B0604030504040204" pitchFamily="34" charset="0"/>
              </a:rPr>
              <a:t> change in pH as a function of base added.</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each point in the titration (before the equivalence point) the solution consists of a mixture of acid and conjugate base forms. This kind of mixture is a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buffer</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Arrow Connector 5">
            <a:extLst>
              <a:ext uri="{FF2B5EF4-FFF2-40B4-BE49-F238E27FC236}">
                <a16:creationId xmlns:a16="http://schemas.microsoft.com/office/drawing/2014/main" id="{B85B67AF-176F-4212-95E9-78B384629063}"/>
              </a:ext>
            </a:extLst>
          </p:cNvPr>
          <p:cNvCxnSpPr>
            <a:cxnSpLocks/>
          </p:cNvCxnSpPr>
          <p:nvPr/>
        </p:nvCxnSpPr>
        <p:spPr>
          <a:xfrm flipV="1">
            <a:off x="1905000" y="3590925"/>
            <a:ext cx="0" cy="14478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9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409074" y="193591"/>
            <a:ext cx="8345102" cy="1661993"/>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Buffers: Solutions Which are Mixtures of Acid (or base) and Conjugate Base (or acid) Forms</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Buffers resist changes in </a:t>
            </a:r>
            <a:r>
              <a:rPr lang="en-US" i="1" dirty="0" err="1">
                <a:solidFill>
                  <a:srgbClr val="00B050"/>
                </a:solidFill>
                <a:latin typeface="Tahoma" panose="020B0604030504040204" pitchFamily="34" charset="0"/>
                <a:ea typeface="Tahoma" panose="020B0604030504040204" pitchFamily="34" charset="0"/>
                <a:cs typeface="Tahoma" panose="020B0604030504040204" pitchFamily="34" charset="0"/>
              </a:rPr>
              <a:t>pH</a:t>
            </a:r>
            <a:r>
              <a:rPr lang="en-US" dirty="0" err="1">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773768-8884-FFAB-F47B-66F795D801DF}"/>
                  </a:ext>
                </a:extLst>
              </p:cNvPr>
              <p:cNvSpPr txBox="1"/>
              <p:nvPr/>
            </p:nvSpPr>
            <p:spPr>
              <a:xfrm>
                <a:off x="323950" y="1872466"/>
                <a:ext cx="4572000" cy="3206134"/>
              </a:xfrm>
              <a:prstGeom prst="rect">
                <a:avLst/>
              </a:prstGeom>
              <a:noFill/>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Buffers are essential.</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For health and disease.</a:t>
                </a:r>
              </a:p>
              <a:p>
                <a:pPr marL="742950" lvl="1"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1200150" lvl="2"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Example: </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the blood is a carbonic acid / bicarbonate buffer</a:t>
                </a:r>
                <a:r>
                  <a:rPr lang="en-US" dirty="0">
                    <a:latin typeface="Tahoma" panose="020B0604030504040204" pitchFamily="34" charset="0"/>
                    <a:ea typeface="Tahoma" panose="020B0604030504040204" pitchFamily="34" charset="0"/>
                    <a:cs typeface="Tahoma" panose="020B0604030504040204" pitchFamily="34" charset="0"/>
                  </a:rPr>
                  <a:t> system which maintains pH in the vicinity of 7.35 – 7.45.</a:t>
                </a:r>
              </a:p>
              <a:p>
                <a:endParaRPr lang="en-US" dirty="0">
                  <a:latin typeface="Tahoma" panose="020B0604030504040204" pitchFamily="34" charset="0"/>
                  <a:ea typeface="Tahoma" panose="020B0604030504040204" pitchFamily="34" charset="0"/>
                  <a:cs typeface="Tahoma" panose="020B0604030504040204" pitchFamily="34"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latin typeface="Cambria Math" panose="02040503050406030204" pitchFamily="18" charset="0"/>
                              <a:ea typeface="Tahoma" panose="020B0604030504040204" pitchFamily="34" charset="0"/>
                              <a:cs typeface="Tahoma" panose="020B0604030504040204" pitchFamily="34" charset="0"/>
                            </a:rPr>
                            <m:t>H</m:t>
                          </m:r>
                        </m:e>
                        <m:sub>
                          <m:r>
                            <a:rPr lang="en-US" b="0" i="0" smtClean="0">
                              <a:latin typeface="Cambria Math" panose="02040503050406030204" pitchFamily="18" charset="0"/>
                              <a:ea typeface="Tahoma" panose="020B0604030504040204" pitchFamily="34" charset="0"/>
                              <a:cs typeface="Tahoma" panose="020B0604030504040204" pitchFamily="34" charset="0"/>
                            </a:rPr>
                            <m:t>2</m:t>
                          </m:r>
                        </m:sub>
                      </m:sSub>
                      <m:r>
                        <m:rPr>
                          <m:sty m:val="p"/>
                        </m:rPr>
                        <a:rPr lang="en-US" b="0" i="0" smtClean="0">
                          <a:latin typeface="Cambria Math" panose="02040503050406030204" pitchFamily="18" charset="0"/>
                          <a:ea typeface="Tahoma" panose="020B0604030504040204" pitchFamily="34" charset="0"/>
                          <a:cs typeface="Tahoma" panose="020B0604030504040204" pitchFamily="34" charset="0"/>
                        </a:rPr>
                        <m:t>C</m:t>
                      </m:r>
                      <m:sSub>
                        <m:sSubPr>
                          <m:ctrlPr>
                            <a:rPr lang="en-US" b="0"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latin typeface="Cambria Math" panose="02040503050406030204" pitchFamily="18" charset="0"/>
                              <a:ea typeface="Tahoma" panose="020B0604030504040204" pitchFamily="34" charset="0"/>
                              <a:cs typeface="Tahoma" panose="020B0604030504040204" pitchFamily="34" charset="0"/>
                            </a:rPr>
                            <m:t>O</m:t>
                          </m:r>
                        </m:e>
                        <m:sub>
                          <m:r>
                            <a:rPr lang="en-US" b="0" i="0" smtClean="0">
                              <a:latin typeface="Cambria Math" panose="02040503050406030204" pitchFamily="18" charset="0"/>
                              <a:ea typeface="Tahoma" panose="020B0604030504040204" pitchFamily="34" charset="0"/>
                              <a:cs typeface="Tahoma" panose="020B0604030504040204" pitchFamily="34" charset="0"/>
                            </a:rPr>
                            <m:t>3</m:t>
                          </m:r>
                        </m:sub>
                      </m:sSub>
                      <m:d>
                        <m:dPr>
                          <m:ctrlPr>
                            <a:rPr lang="en-US" b="0" i="1" smtClean="0">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latin typeface="Cambria Math" panose="02040503050406030204" pitchFamily="18" charset="0"/>
                              <a:ea typeface="Tahoma" panose="020B0604030504040204" pitchFamily="34" charset="0"/>
                              <a:cs typeface="Tahoma" panose="020B0604030504040204" pitchFamily="34" charset="0"/>
                            </a:rPr>
                            <m:t>aq</m:t>
                          </m:r>
                        </m:e>
                      </m:d>
                      <m:r>
                        <a:rPr lang="en-US" b="0" i="0" smtClean="0">
                          <a:latin typeface="Cambria Math" panose="02040503050406030204" pitchFamily="18" charset="0"/>
                          <a:ea typeface="Tahoma" panose="020B0604030504040204" pitchFamily="34" charset="0"/>
                          <a:cs typeface="Tahoma" panose="020B0604030504040204" pitchFamily="34" charset="0"/>
                        </a:rPr>
                        <m:t> </m:t>
                      </m:r>
                      <m:r>
                        <a:rPr lang="en-US" b="0" i="0" smtClean="0">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latin typeface="Cambria Math" panose="02040503050406030204" pitchFamily="18" charset="0"/>
                              <a:ea typeface="Cambria Math" panose="02040503050406030204" pitchFamily="18" charset="0"/>
                              <a:cs typeface="Tahoma" panose="020B0604030504040204" pitchFamily="34" charset="0"/>
                            </a:rPr>
                            <m:t>H</m:t>
                          </m:r>
                        </m:e>
                        <m:sup>
                          <m:r>
                            <a:rPr lang="en-US" b="0" i="0" smtClean="0">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latin typeface="Cambria Math" panose="02040503050406030204" pitchFamily="18" charset="0"/>
                          <a:ea typeface="Cambria Math" panose="02040503050406030204" pitchFamily="18" charset="0"/>
                          <a:cs typeface="Tahoma" panose="020B0604030504040204" pitchFamily="34" charset="0"/>
                        </a:rPr>
                        <m:t>aq</m:t>
                      </m:r>
                      <m:r>
                        <a:rPr lang="en-US" b="0" i="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latin typeface="Cambria Math" panose="02040503050406030204" pitchFamily="18" charset="0"/>
                          <a:ea typeface="Cambria Math" panose="02040503050406030204" pitchFamily="18" charset="0"/>
                          <a:cs typeface="Tahoma" panose="020B0604030504040204" pitchFamily="34" charset="0"/>
                        </a:rPr>
                        <m:t>HC</m:t>
                      </m:r>
                      <m:sSubSup>
                        <m:sSubSupPr>
                          <m:ctrlPr>
                            <a:rPr lang="en-US" b="0" i="1" smtClean="0">
                              <a:latin typeface="Cambria Math" panose="02040503050406030204" pitchFamily="18" charset="0"/>
                              <a:ea typeface="Cambria Math" panose="02040503050406030204" pitchFamily="18" charset="0"/>
                              <a:cs typeface="Tahoma" panose="020B0604030504040204" pitchFamily="34" charset="0"/>
                            </a:rPr>
                          </m:ctrlPr>
                        </m:sSubSupPr>
                        <m:e>
                          <m:r>
                            <m:rPr>
                              <m:sty m:val="p"/>
                            </m:rPr>
                            <a:rPr lang="en-US" b="0" i="0" smtClean="0">
                              <a:latin typeface="Cambria Math" panose="02040503050406030204" pitchFamily="18" charset="0"/>
                              <a:ea typeface="Cambria Math" panose="02040503050406030204" pitchFamily="18" charset="0"/>
                              <a:cs typeface="Tahoma" panose="020B0604030504040204" pitchFamily="34" charset="0"/>
                            </a:rPr>
                            <m:t>O</m:t>
                          </m:r>
                        </m:e>
                        <m:sub>
                          <m:r>
                            <a:rPr lang="en-US" b="0" i="0" smtClean="0">
                              <a:latin typeface="Cambria Math" panose="02040503050406030204" pitchFamily="18" charset="0"/>
                              <a:ea typeface="Cambria Math" panose="02040503050406030204" pitchFamily="18" charset="0"/>
                              <a:cs typeface="Tahoma" panose="020B0604030504040204" pitchFamily="34" charset="0"/>
                            </a:rPr>
                            <m:t>3</m:t>
                          </m:r>
                        </m:sub>
                        <m:sup>
                          <m:r>
                            <a:rPr lang="en-US" b="0" i="0" smtClean="0">
                              <a:latin typeface="Cambria Math" panose="02040503050406030204" pitchFamily="18" charset="0"/>
                              <a:ea typeface="Cambria Math" panose="02040503050406030204" pitchFamily="18" charset="0"/>
                              <a:cs typeface="Tahoma" panose="020B0604030504040204" pitchFamily="34" charset="0"/>
                            </a:rPr>
                            <m:t>−</m:t>
                          </m:r>
                        </m:sup>
                      </m:sSubSup>
                      <m:r>
                        <a:rPr lang="en-US" b="0" i="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latin typeface="Cambria Math" panose="02040503050406030204" pitchFamily="18" charset="0"/>
                          <a:ea typeface="Cambria Math" panose="02040503050406030204" pitchFamily="18" charset="0"/>
                          <a:cs typeface="Tahoma" panose="020B0604030504040204" pitchFamily="34" charset="0"/>
                        </a:rPr>
                        <m:t>aq</m:t>
                      </m:r>
                      <m:r>
                        <a:rPr lang="en-US" b="0" i="0"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TextBox 6">
                <a:extLst>
                  <a:ext uri="{FF2B5EF4-FFF2-40B4-BE49-F238E27FC236}">
                    <a16:creationId xmlns:a16="http://schemas.microsoft.com/office/drawing/2014/main" id="{A8773768-8884-FFAB-F47B-66F795D801DF}"/>
                  </a:ext>
                </a:extLst>
              </p:cNvPr>
              <p:cNvSpPr txBox="1">
                <a:spLocks noRot="1" noChangeAspect="1" noMove="1" noResize="1" noEditPoints="1" noAdjustHandles="1" noChangeArrowheads="1" noChangeShapeType="1" noTextEdit="1"/>
              </p:cNvSpPr>
              <p:nvPr/>
            </p:nvSpPr>
            <p:spPr>
              <a:xfrm>
                <a:off x="323950" y="1872466"/>
                <a:ext cx="4572000" cy="3206134"/>
              </a:xfrm>
              <a:prstGeom prst="rect">
                <a:avLst/>
              </a:prstGeom>
              <a:blipFill>
                <a:blip r:embed="rId3"/>
                <a:stretch>
                  <a:fillRect l="-1067" t="-951" r="-267"/>
                </a:stretch>
              </a:blipFill>
            </p:spPr>
            <p:txBody>
              <a:bodyPr/>
              <a:lstStyle/>
              <a:p>
                <a:r>
                  <a:rPr lang="en-CA">
                    <a:noFill/>
                  </a:rPr>
                  <a:t> </a:t>
                </a:r>
              </a:p>
            </p:txBody>
          </p:sp>
        </mc:Fallback>
      </mc:AlternateContent>
      <p:pic>
        <p:nvPicPr>
          <p:cNvPr id="11" name="Picture 10" descr="A chart of a body&#10;&#10;Description automatically generated with medium confidence">
            <a:extLst>
              <a:ext uri="{FF2B5EF4-FFF2-40B4-BE49-F238E27FC236}">
                <a16:creationId xmlns:a16="http://schemas.microsoft.com/office/drawing/2014/main" id="{2ABF98E1-52F3-9DD2-2C88-6D7C712A71D7}"/>
              </a:ext>
            </a:extLst>
          </p:cNvPr>
          <p:cNvPicPr>
            <a:picLocks noChangeAspect="1"/>
          </p:cNvPicPr>
          <p:nvPr/>
        </p:nvPicPr>
        <p:blipFill rotWithShape="1">
          <a:blip r:embed="rId4">
            <a:extLst>
              <a:ext uri="{28A0092B-C50C-407E-A947-70E740481C1C}">
                <a14:useLocalDpi xmlns:a14="http://schemas.microsoft.com/office/drawing/2010/main" val="0"/>
              </a:ext>
            </a:extLst>
          </a:blip>
          <a:srcRect t="4306" b="4165"/>
          <a:stretch/>
        </p:blipFill>
        <p:spPr>
          <a:xfrm>
            <a:off x="5181599" y="1847963"/>
            <a:ext cx="3505901" cy="4590937"/>
          </a:xfrm>
          <a:prstGeom prst="rect">
            <a:avLst/>
          </a:prstGeom>
        </p:spPr>
      </p:pic>
    </p:spTree>
    <p:extLst>
      <p:ext uri="{BB962C8B-B14F-4D97-AF65-F5344CB8AC3E}">
        <p14:creationId xmlns:p14="http://schemas.microsoft.com/office/powerpoint/2010/main" val="374193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192.168.9.252\08macdata04\08VOL4\Graphics\Powerpoint\PEARSON\TIMBERLAKE-13e\Final Files\Removed copyright JPGS\CH16\Fig16-14_L.jpg"/>
          <p:cNvPicPr>
            <a:picLocks noChangeAspect="1" noChangeArrowheads="1"/>
          </p:cNvPicPr>
          <p:nvPr/>
        </p:nvPicPr>
        <p:blipFill>
          <a:blip r:embed="rId3"/>
          <a:srcRect/>
          <a:stretch>
            <a:fillRect/>
          </a:stretch>
        </p:blipFill>
        <p:spPr bwMode="auto">
          <a:xfrm>
            <a:off x="305000" y="2376381"/>
            <a:ext cx="4775728" cy="4244645"/>
          </a:xfrm>
          <a:prstGeom prst="rect">
            <a:avLst/>
          </a:prstGeom>
          <a:noFill/>
        </p:spPr>
      </p:pic>
      <p:sp>
        <p:nvSpPr>
          <p:cNvPr id="3" name="Footer Placeholder 3"/>
          <p:cNvSpPr txBox="1">
            <a:spLocks/>
          </p:cNvSpPr>
          <p:nvPr/>
        </p:nvSpPr>
        <p:spPr>
          <a:xfrm>
            <a:off x="33338" y="6688138"/>
            <a:ext cx="1643062" cy="152400"/>
          </a:xfrm>
          <a:prstGeom prst="rect">
            <a:avLst/>
          </a:prstGeom>
        </p:spPr>
        <p:txBody>
          <a:bodyPr lIns="0" tIns="0" rIns="0" bIns="0"/>
          <a:lstStyle/>
          <a:p>
            <a:r>
              <a:rPr lang="en-GB" sz="900" dirty="0">
                <a:solidFill>
                  <a:srgbClr val="000000"/>
                </a:solidFill>
              </a:rPr>
              <a:t>© 2018 Pearson Education, Inc.</a:t>
            </a:r>
          </a:p>
        </p:txBody>
      </p:sp>
      <p:sp>
        <p:nvSpPr>
          <p:cNvPr id="4" name="Text Box 2">
            <a:extLst>
              <a:ext uri="{FF2B5EF4-FFF2-40B4-BE49-F238E27FC236}">
                <a16:creationId xmlns:a16="http://schemas.microsoft.com/office/drawing/2014/main" id="{B8CD4215-6B8F-48CD-9833-1E8C546AA3AA}"/>
              </a:ext>
            </a:extLst>
          </p:cNvPr>
          <p:cNvSpPr txBox="1">
            <a:spLocks noChangeArrowheads="1"/>
          </p:cNvSpPr>
          <p:nvPr/>
        </p:nvSpPr>
        <p:spPr bwMode="auto">
          <a:xfrm>
            <a:off x="196790" y="15534"/>
            <a:ext cx="871787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latin typeface="Tahoma" panose="020B0604030504040204" pitchFamily="34" charset="0"/>
                <a:ea typeface="Tahoma" panose="020B0604030504040204" pitchFamily="34" charset="0"/>
                <a:cs typeface="Tahoma" panose="020B0604030504040204" pitchFamily="34" charset="0"/>
              </a:rPr>
              <a:t>Why Are Buffers Important in Biochemistry?</a:t>
            </a:r>
          </a:p>
          <a:p>
            <a:pPr algn="ctr"/>
            <a:r>
              <a:rPr lang="en-US" altLang="en-US" sz="2400" i="1" dirty="0">
                <a:latin typeface="Tahoma" panose="020B0604030504040204" pitchFamily="34" charset="0"/>
                <a:ea typeface="Tahoma" panose="020B0604030504040204" pitchFamily="34" charset="0"/>
                <a:cs typeface="Tahoma" panose="020B0604030504040204" pitchFamily="34" charset="0"/>
              </a:rPr>
              <a:t>pH</a:t>
            </a:r>
            <a:r>
              <a:rPr lang="en-US" altLang="en-US" sz="2400" dirty="0">
                <a:latin typeface="Tahoma" panose="020B0604030504040204" pitchFamily="34" charset="0"/>
                <a:ea typeface="Tahoma" panose="020B0604030504040204" pitchFamily="34" charset="0"/>
                <a:cs typeface="Tahoma" panose="020B0604030504040204" pitchFamily="34" charset="0"/>
              </a:rPr>
              <a:t> Affects Enzymatic Activity:</a:t>
            </a:r>
          </a:p>
          <a:p>
            <a:pPr marL="342900" indent="-34290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Much of enzymatic catalysis involves weak acid / weak base chemistry.</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 other words, proton transfers play a big role in enzymatic catalysis.</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Therefore, </a:t>
            </a:r>
            <a:r>
              <a:rPr lang="en-US" altLang="en-US" i="1" dirty="0">
                <a:latin typeface="Tahoma" panose="020B0604030504040204" pitchFamily="34" charset="0"/>
                <a:ea typeface="Tahoma" panose="020B0604030504040204" pitchFamily="34" charset="0"/>
                <a:cs typeface="Tahoma" panose="020B0604030504040204" pitchFamily="34" charset="0"/>
              </a:rPr>
              <a:t>pH</a:t>
            </a:r>
            <a:r>
              <a:rPr lang="en-US" altLang="en-US" dirty="0">
                <a:latin typeface="Tahoma" panose="020B0604030504040204" pitchFamily="34" charset="0"/>
                <a:ea typeface="Tahoma" panose="020B0604030504040204" pitchFamily="34" charset="0"/>
                <a:cs typeface="Tahoma" panose="020B0604030504040204" pitchFamily="34" charset="0"/>
              </a:rPr>
              <a:t> dramatically affects enzymatic activity. </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Almost all enzymes only carry out their reactions in a narrow range of </a:t>
            </a:r>
            <a:r>
              <a:rPr lang="en-US" altLang="en-US" i="1" dirty="0" err="1">
                <a:latin typeface="Tahoma" panose="020B0604030504040204" pitchFamily="34" charset="0"/>
                <a:ea typeface="Tahoma" panose="020B0604030504040204" pitchFamily="34" charset="0"/>
                <a:cs typeface="Tahoma" panose="020B0604030504040204" pitchFamily="34" charset="0"/>
              </a:rPr>
              <a:t>pH</a:t>
            </a:r>
            <a:r>
              <a:rPr lang="en-US" altLang="en-US" dirty="0" err="1">
                <a:latin typeface="Tahoma" panose="020B0604030504040204" pitchFamily="34" charset="0"/>
                <a:ea typeface="Tahoma" panose="020B0604030504040204" pitchFamily="34" charset="0"/>
                <a:cs typeface="Tahoma" panose="020B0604030504040204" pitchFamily="34" charset="0"/>
              </a:rPr>
              <a:t>.</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BD17B04-0A75-2CE6-65C7-738DC4EBC8A6}"/>
              </a:ext>
            </a:extLst>
          </p:cNvPr>
          <p:cNvSpPr txBox="1"/>
          <p:nvPr/>
        </p:nvSpPr>
        <p:spPr>
          <a:xfrm>
            <a:off x="5343787" y="2376381"/>
            <a:ext cx="3296031" cy="923330"/>
          </a:xfrm>
          <a:prstGeom prst="rect">
            <a:avLst/>
          </a:prstGeom>
          <a:noFill/>
        </p:spPr>
        <p:txBody>
          <a:bodyPr wrap="none" rtlCol="0">
            <a:spAutoFit/>
          </a:bodyPr>
          <a:lstStyle/>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Can anyone think of </a:t>
            </a:r>
            <a:r>
              <a:rPr lang="en-US" i="1" dirty="0">
                <a:latin typeface="Tahoma" panose="020B0604030504040204" pitchFamily="34" charset="0"/>
                <a:ea typeface="Tahoma" panose="020B0604030504040204" pitchFamily="34" charset="0"/>
                <a:cs typeface="Tahoma" panose="020B0604030504040204" pitchFamily="34" charset="0"/>
              </a:rPr>
              <a:t>another</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t>
            </a:r>
          </a:p>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reason it is preferable to study</a:t>
            </a:r>
          </a:p>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proteins in buffered solutions?</a:t>
            </a:r>
            <a:endParaRPr lang="en-CA"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192.168.9.252\08macdata04\08VOL4\Graphics\Powerpoint\PEARSON\TIMBERLAKE-13e\Final Files\Removed copyright JPGS\CH16\Fig16-14_L.jpg"/>
          <p:cNvPicPr>
            <a:picLocks noChangeAspect="1" noChangeArrowheads="1"/>
          </p:cNvPicPr>
          <p:nvPr/>
        </p:nvPicPr>
        <p:blipFill>
          <a:blip r:embed="rId3"/>
          <a:srcRect/>
          <a:stretch>
            <a:fillRect/>
          </a:stretch>
        </p:blipFill>
        <p:spPr bwMode="auto">
          <a:xfrm>
            <a:off x="305000" y="2376381"/>
            <a:ext cx="4775728" cy="4244645"/>
          </a:xfrm>
          <a:prstGeom prst="rect">
            <a:avLst/>
          </a:prstGeom>
          <a:noFill/>
        </p:spPr>
      </p:pic>
      <p:sp>
        <p:nvSpPr>
          <p:cNvPr id="3" name="Footer Placeholder 3"/>
          <p:cNvSpPr txBox="1">
            <a:spLocks/>
          </p:cNvSpPr>
          <p:nvPr/>
        </p:nvSpPr>
        <p:spPr>
          <a:xfrm>
            <a:off x="33338" y="6688138"/>
            <a:ext cx="1643062" cy="152400"/>
          </a:xfrm>
          <a:prstGeom prst="rect">
            <a:avLst/>
          </a:prstGeom>
        </p:spPr>
        <p:txBody>
          <a:bodyPr lIns="0" tIns="0" rIns="0" bIns="0"/>
          <a:lstStyle/>
          <a:p>
            <a:r>
              <a:rPr lang="en-GB" sz="900" dirty="0">
                <a:solidFill>
                  <a:srgbClr val="000000"/>
                </a:solidFill>
              </a:rPr>
              <a:t>© 2018 Pearson Education, Inc.</a:t>
            </a:r>
          </a:p>
        </p:txBody>
      </p:sp>
      <p:sp>
        <p:nvSpPr>
          <p:cNvPr id="4" name="Text Box 2">
            <a:extLst>
              <a:ext uri="{FF2B5EF4-FFF2-40B4-BE49-F238E27FC236}">
                <a16:creationId xmlns:a16="http://schemas.microsoft.com/office/drawing/2014/main" id="{B8CD4215-6B8F-48CD-9833-1E8C546AA3AA}"/>
              </a:ext>
            </a:extLst>
          </p:cNvPr>
          <p:cNvSpPr txBox="1">
            <a:spLocks noChangeArrowheads="1"/>
          </p:cNvSpPr>
          <p:nvPr/>
        </p:nvSpPr>
        <p:spPr bwMode="auto">
          <a:xfrm>
            <a:off x="196790" y="15534"/>
            <a:ext cx="871787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latin typeface="Tahoma" panose="020B0604030504040204" pitchFamily="34" charset="0"/>
                <a:ea typeface="Tahoma" panose="020B0604030504040204" pitchFamily="34" charset="0"/>
                <a:cs typeface="Tahoma" panose="020B0604030504040204" pitchFamily="34" charset="0"/>
              </a:rPr>
              <a:t>Why Are Buffers Important in Biochemistry?</a:t>
            </a:r>
          </a:p>
          <a:p>
            <a:pPr algn="ctr"/>
            <a:r>
              <a:rPr lang="en-US" altLang="en-US" sz="2400" i="1" dirty="0">
                <a:latin typeface="Tahoma" panose="020B0604030504040204" pitchFamily="34" charset="0"/>
                <a:ea typeface="Tahoma" panose="020B0604030504040204" pitchFamily="34" charset="0"/>
                <a:cs typeface="Tahoma" panose="020B0604030504040204" pitchFamily="34" charset="0"/>
              </a:rPr>
              <a:t>pH</a:t>
            </a:r>
            <a:r>
              <a:rPr lang="en-US" altLang="en-US" sz="2400" dirty="0">
                <a:latin typeface="Tahoma" panose="020B0604030504040204" pitchFamily="34" charset="0"/>
                <a:ea typeface="Tahoma" panose="020B0604030504040204" pitchFamily="34" charset="0"/>
                <a:cs typeface="Tahoma" panose="020B0604030504040204" pitchFamily="34" charset="0"/>
              </a:rPr>
              <a:t> Affects Enzymatic Activity:</a:t>
            </a:r>
          </a:p>
          <a:p>
            <a:pPr marL="342900" indent="-342900">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Much of enzymatic catalysis involves weak acid / weak base chemistry.</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 other words, proton transfers play a big role in enzymatic catalysis.</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Therefore, </a:t>
            </a:r>
            <a:r>
              <a:rPr lang="en-US" altLang="en-US" i="1" dirty="0">
                <a:latin typeface="Tahoma" panose="020B0604030504040204" pitchFamily="34" charset="0"/>
                <a:ea typeface="Tahoma" panose="020B0604030504040204" pitchFamily="34" charset="0"/>
                <a:cs typeface="Tahoma" panose="020B0604030504040204" pitchFamily="34" charset="0"/>
              </a:rPr>
              <a:t>pH</a:t>
            </a:r>
            <a:r>
              <a:rPr lang="en-US" altLang="en-US" dirty="0">
                <a:latin typeface="Tahoma" panose="020B0604030504040204" pitchFamily="34" charset="0"/>
                <a:ea typeface="Tahoma" panose="020B0604030504040204" pitchFamily="34" charset="0"/>
                <a:cs typeface="Tahoma" panose="020B0604030504040204" pitchFamily="34" charset="0"/>
              </a:rPr>
              <a:t> dramatically affects enzymatic activity. </a:t>
            </a:r>
          </a:p>
          <a:p>
            <a:pPr marL="800100" lvl="1"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Almost all enzymes only carry out their reactions in a narrow range of </a:t>
            </a:r>
            <a:r>
              <a:rPr lang="en-US" altLang="en-US" i="1" dirty="0" err="1">
                <a:latin typeface="Tahoma" panose="020B0604030504040204" pitchFamily="34" charset="0"/>
                <a:ea typeface="Tahoma" panose="020B0604030504040204" pitchFamily="34" charset="0"/>
                <a:cs typeface="Tahoma" panose="020B0604030504040204" pitchFamily="34" charset="0"/>
              </a:rPr>
              <a:t>pH</a:t>
            </a:r>
            <a:r>
              <a:rPr lang="en-US" altLang="en-US" dirty="0" err="1">
                <a:latin typeface="Tahoma" panose="020B0604030504040204" pitchFamily="34" charset="0"/>
                <a:ea typeface="Tahoma" panose="020B0604030504040204" pitchFamily="34" charset="0"/>
                <a:cs typeface="Tahoma" panose="020B0604030504040204" pitchFamily="34" charset="0"/>
              </a:rPr>
              <a:t>.</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BD17B04-0A75-2CE6-65C7-738DC4EBC8A6}"/>
              </a:ext>
            </a:extLst>
          </p:cNvPr>
          <p:cNvSpPr txBox="1"/>
          <p:nvPr/>
        </p:nvSpPr>
        <p:spPr>
          <a:xfrm>
            <a:off x="5343787" y="2376381"/>
            <a:ext cx="3495213" cy="3416320"/>
          </a:xfrm>
          <a:prstGeom prst="rect">
            <a:avLst/>
          </a:prstGeom>
          <a:noFill/>
        </p:spPr>
        <p:txBody>
          <a:bodyPr wrap="square" rtlCol="0">
            <a:spAutoFit/>
          </a:bodyPr>
          <a:lstStyle/>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Can anyone think of </a:t>
            </a:r>
            <a:r>
              <a:rPr lang="en-US" i="1" dirty="0">
                <a:latin typeface="Tahoma" panose="020B0604030504040204" pitchFamily="34" charset="0"/>
                <a:ea typeface="Tahoma" panose="020B0604030504040204" pitchFamily="34" charset="0"/>
                <a:cs typeface="Tahoma" panose="020B0604030504040204" pitchFamily="34" charset="0"/>
              </a:rPr>
              <a:t>another</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t>
            </a:r>
          </a:p>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reason it is preferable to study</a:t>
            </a:r>
          </a:p>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proteins in buffered solutions?</a:t>
            </a:r>
          </a:p>
          <a:p>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Proteins are built of amino acids which themselves contain acidic and basic groups. </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acid-base chemistry of amino acid side chains would disrupt the </a:t>
            </a:r>
            <a:r>
              <a:rPr lang="en-US" i="1" dirty="0">
                <a:latin typeface="Tahoma" panose="020B0604030504040204" pitchFamily="34" charset="0"/>
                <a:ea typeface="Tahoma" panose="020B0604030504040204" pitchFamily="34" charset="0"/>
                <a:cs typeface="Tahoma" panose="020B0604030504040204" pitchFamily="34" charset="0"/>
              </a:rPr>
              <a:t>pH</a:t>
            </a:r>
            <a:r>
              <a:rPr lang="en-US" dirty="0">
                <a:latin typeface="Tahoma" panose="020B0604030504040204" pitchFamily="34" charset="0"/>
                <a:ea typeface="Tahoma" panose="020B0604030504040204" pitchFamily="34" charset="0"/>
                <a:cs typeface="Tahoma" panose="020B0604030504040204" pitchFamily="34" charset="0"/>
              </a:rPr>
              <a:t> of unbuffered protein solutions.</a:t>
            </a:r>
            <a:endParaRPr lang="en-C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457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409074" y="-4715"/>
                <a:ext cx="8345102" cy="6411050"/>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The Henderson – </a:t>
                </a:r>
                <a:r>
                  <a:rPr lang="en-US" sz="2400" dirty="0" err="1">
                    <a:latin typeface="Tahoma" panose="020B0604030504040204" pitchFamily="34" charset="0"/>
                    <a:ea typeface="Tahoma" panose="020B0604030504040204" pitchFamily="34" charset="0"/>
                    <a:cs typeface="Tahoma" panose="020B0604030504040204" pitchFamily="34" charset="0"/>
                  </a:rPr>
                  <a:t>Hasselbalch</a:t>
                </a:r>
                <a:r>
                  <a:rPr lang="en-US" sz="2400" dirty="0">
                    <a:latin typeface="Tahoma" panose="020B0604030504040204" pitchFamily="34" charset="0"/>
                    <a:ea typeface="Tahoma" panose="020B0604030504040204" pitchFamily="34" charset="0"/>
                    <a:cs typeface="Tahoma" panose="020B0604030504040204" pitchFamily="34" charset="0"/>
                  </a:rPr>
                  <a:t> Equation</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An equation relating pH and the concentrations of acids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(bases)</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t>
                </a:r>
              </a:p>
              <a:p>
                <a:pPr algn="ct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and conjugate bases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(acids)</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HA</m:t>
                      </m:r>
                      <m: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sSup>
                        <m:sSupPr>
                          <m:ctrlP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H</m:t>
                          </m:r>
                        </m:e>
                        <m:sup>
                          <m: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A</m:t>
                          </m:r>
                        </m:e>
                        <m: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b="0" dirty="0">
                  <a:solidFill>
                    <a:schemeClr val="tx1"/>
                  </a:solidFill>
                  <a:latin typeface="Tahoma" panose="020B0604030504040204" pitchFamily="34" charset="0"/>
                  <a:ea typeface="Cambria Math" panose="02040503050406030204" pitchFamily="18"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ahoma" panose="020B0604030504040204" pitchFamily="34" charset="0"/>
                              <a:cs typeface="Tahoma" panose="020B0604030504040204" pitchFamily="34" charset="0"/>
                            </a:rPr>
                          </m:ctrlPr>
                        </m:sSubPr>
                        <m:e>
                          <m:r>
                            <a:rPr lang="en-US" b="0" i="1" smtClean="0">
                              <a:latin typeface="Cambria Math" panose="02040503050406030204" pitchFamily="18" charset="0"/>
                              <a:ea typeface="Tahoma" panose="020B0604030504040204" pitchFamily="34" charset="0"/>
                              <a:cs typeface="Tahoma" panose="020B0604030504040204" pitchFamily="34" charset="0"/>
                            </a:rPr>
                            <m:t>𝐾</m:t>
                          </m:r>
                        </m:e>
                        <m:sub>
                          <m:r>
                            <a:rPr lang="en-US" b="0" i="1" smtClean="0">
                              <a:latin typeface="Cambria Math" panose="02040503050406030204" pitchFamily="18" charset="0"/>
                              <a:ea typeface="Tahoma" panose="020B0604030504040204" pitchFamily="34" charset="0"/>
                              <a:cs typeface="Tahoma" panose="020B0604030504040204" pitchFamily="34" charset="0"/>
                            </a:rPr>
                            <m:t>𝐴</m:t>
                          </m:r>
                        </m:sub>
                      </m:sSub>
                      <m:r>
                        <a:rPr lang="en-US">
                          <a:latin typeface="Cambria Math" panose="02040503050406030204" pitchFamily="18" charset="0"/>
                          <a:ea typeface="Tahoma" panose="020B0604030504040204" pitchFamily="34" charset="0"/>
                          <a:cs typeface="Tahoma" panose="020B0604030504040204" pitchFamily="34" charset="0"/>
                        </a:rPr>
                        <m:t>=</m:t>
                      </m:r>
                      <m:f>
                        <m:fPr>
                          <m:ctrlPr>
                            <a:rPr lang="en-US" i="1">
                              <a:latin typeface="Cambria Math" panose="02040503050406030204" pitchFamily="18" charset="0"/>
                              <a:ea typeface="Tahoma" panose="020B0604030504040204" pitchFamily="34" charset="0"/>
                              <a:cs typeface="Tahoma" panose="020B0604030504040204" pitchFamily="34" charset="0"/>
                            </a:rPr>
                          </m:ctrlPr>
                        </m:fPr>
                        <m:num>
                          <m:r>
                            <a:rPr lang="en-US" i="1">
                              <a:latin typeface="Cambria Math" panose="02040503050406030204" pitchFamily="18" charset="0"/>
                              <a:ea typeface="Tahoma" panose="020B0604030504040204" pitchFamily="34" charset="0"/>
                              <a:cs typeface="Tahoma" panose="020B0604030504040204" pitchFamily="34" charset="0"/>
                            </a:rPr>
                            <m:t>[</m:t>
                          </m:r>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H</m:t>
                              </m:r>
                            </m:e>
                            <m:sup>
                              <m:r>
                                <a:rPr lang="en-US" i="1">
                                  <a:latin typeface="Cambria Math" panose="02040503050406030204" pitchFamily="18" charset="0"/>
                                  <a:ea typeface="Tahoma" panose="020B0604030504040204" pitchFamily="34" charset="0"/>
                                  <a:cs typeface="Tahoma" panose="020B0604030504040204" pitchFamily="34" charset="0"/>
                                </a:rPr>
                                <m:t>+</m:t>
                              </m:r>
                            </m:sup>
                          </m:sSup>
                          <m:r>
                            <a:rPr lang="en-US" i="1">
                              <a:latin typeface="Cambria Math" panose="02040503050406030204" pitchFamily="18" charset="0"/>
                              <a:ea typeface="Tahoma" panose="020B0604030504040204" pitchFamily="34" charset="0"/>
                              <a:cs typeface="Tahoma" panose="020B0604030504040204" pitchFamily="34" charset="0"/>
                            </a:rPr>
                            <m:t>][</m:t>
                          </m:r>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A</m:t>
                              </m:r>
                            </m:e>
                            <m:sup>
                              <m:r>
                                <a:rPr lang="en-US" i="1">
                                  <a:latin typeface="Cambria Math" panose="02040503050406030204" pitchFamily="18" charset="0"/>
                                  <a:ea typeface="Tahoma" panose="020B0604030504040204" pitchFamily="34" charset="0"/>
                                  <a:cs typeface="Tahoma" panose="020B0604030504040204" pitchFamily="34" charset="0"/>
                                </a:rPr>
                                <m:t>−</m:t>
                              </m:r>
                            </m:sup>
                          </m:sSup>
                          <m:r>
                            <a:rPr lang="en-US" i="1">
                              <a:latin typeface="Cambria Math" panose="02040503050406030204" pitchFamily="18" charset="0"/>
                              <a:ea typeface="Tahoma" panose="020B0604030504040204" pitchFamily="34" charset="0"/>
                              <a:cs typeface="Tahoma" panose="020B0604030504040204" pitchFamily="34" charset="0"/>
                            </a:rPr>
                            <m:t>]</m:t>
                          </m:r>
                        </m:num>
                        <m:den>
                          <m:r>
                            <a:rPr lang="en-US" b="0" i="0" smtClean="0">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latin typeface="Cambria Math" panose="02040503050406030204" pitchFamily="18" charset="0"/>
                              <a:ea typeface="Tahoma" panose="020B0604030504040204" pitchFamily="34" charset="0"/>
                              <a:cs typeface="Tahoma" panose="020B0604030504040204" pitchFamily="34" charset="0"/>
                            </a:rPr>
                            <m:t>HA</m:t>
                          </m:r>
                          <m:r>
                            <a:rPr lang="en-US" b="0" i="0" smtClean="0">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Solving for [H</a:t>
                </a:r>
                <a:r>
                  <a:rPr lang="en-US" baseline="30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a:t>
                </a: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Tahoma" panose="020B0604030504040204" pitchFamily="34" charset="0"/>
                              <a:cs typeface="Tahoma" panose="020B0604030504040204" pitchFamily="34" charset="0"/>
                            </a:rPr>
                          </m:ctrlPr>
                        </m:dPr>
                        <m:e>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H</m:t>
                              </m:r>
                            </m:e>
                            <m:sup>
                              <m:r>
                                <a:rPr lang="en-US" i="1">
                                  <a:latin typeface="Cambria Math" panose="02040503050406030204" pitchFamily="18" charset="0"/>
                                  <a:ea typeface="Tahoma" panose="020B0604030504040204" pitchFamily="34" charset="0"/>
                                  <a:cs typeface="Tahoma" panose="020B0604030504040204" pitchFamily="34" charset="0"/>
                                </a:rPr>
                                <m:t>+</m:t>
                              </m:r>
                            </m:sup>
                          </m:sSup>
                        </m:e>
                      </m:d>
                      <m:r>
                        <a:rPr lang="en-US">
                          <a:latin typeface="Cambria Math" panose="02040503050406030204" pitchFamily="18" charset="0"/>
                          <a:ea typeface="Tahoma" panose="020B0604030504040204" pitchFamily="34" charset="0"/>
                          <a:cs typeface="Tahoma" panose="020B0604030504040204" pitchFamily="34" charset="0"/>
                        </a:rPr>
                        <m:t>=</m:t>
                      </m:r>
                      <m:f>
                        <m:fPr>
                          <m:ctrlPr>
                            <a:rPr lang="en-US" i="1">
                              <a:latin typeface="Cambria Math" panose="02040503050406030204" pitchFamily="18" charset="0"/>
                              <a:ea typeface="Tahoma" panose="020B0604030504040204" pitchFamily="34" charset="0"/>
                              <a:cs typeface="Tahoma" panose="020B0604030504040204" pitchFamily="34" charset="0"/>
                            </a:rPr>
                          </m:ctrlPr>
                        </m:fPr>
                        <m:num>
                          <m:sSub>
                            <m:sSubPr>
                              <m:ctrlPr>
                                <a:rPr lang="en-US" i="1">
                                  <a:latin typeface="Cambria Math" panose="02040503050406030204" pitchFamily="18" charset="0"/>
                                  <a:ea typeface="Tahoma" panose="020B0604030504040204" pitchFamily="34" charset="0"/>
                                  <a:cs typeface="Tahoma" panose="020B0604030504040204" pitchFamily="34" charset="0"/>
                                </a:rPr>
                              </m:ctrlPr>
                            </m:sSubPr>
                            <m:e>
                              <m:r>
                                <a:rPr lang="en-US" i="1">
                                  <a:latin typeface="Cambria Math" panose="02040503050406030204" pitchFamily="18" charset="0"/>
                                  <a:ea typeface="Tahoma" panose="020B0604030504040204" pitchFamily="34" charset="0"/>
                                  <a:cs typeface="Tahoma" panose="020B0604030504040204" pitchFamily="34" charset="0"/>
                                </a:rPr>
                                <m:t>𝐾</m:t>
                              </m:r>
                            </m:e>
                            <m:sub>
                              <m:r>
                                <a:rPr lang="en-US" i="1">
                                  <a:latin typeface="Cambria Math" panose="02040503050406030204" pitchFamily="18" charset="0"/>
                                  <a:ea typeface="Tahoma" panose="020B0604030504040204" pitchFamily="34" charset="0"/>
                                  <a:cs typeface="Tahoma" panose="020B0604030504040204" pitchFamily="34" charset="0"/>
                                </a:rPr>
                                <m:t>𝐴</m:t>
                              </m:r>
                            </m:sub>
                          </m:sSub>
                          <m:r>
                            <a:rPr lang="en-US">
                              <a:latin typeface="Cambria Math" panose="02040503050406030204" pitchFamily="18" charset="0"/>
                              <a:ea typeface="Tahoma" panose="020B0604030504040204" pitchFamily="34" charset="0"/>
                              <a:cs typeface="Tahoma" panose="020B0604030504040204" pitchFamily="34" charset="0"/>
                            </a:rPr>
                            <m:t>[</m:t>
                          </m:r>
                          <m:r>
                            <m:rPr>
                              <m:sty m:val="p"/>
                            </m:rPr>
                            <a:rPr lang="en-US">
                              <a:latin typeface="Cambria Math" panose="02040503050406030204" pitchFamily="18" charset="0"/>
                              <a:ea typeface="Tahoma" panose="020B0604030504040204" pitchFamily="34" charset="0"/>
                              <a:cs typeface="Tahoma" panose="020B0604030504040204" pitchFamily="34" charset="0"/>
                            </a:rPr>
                            <m:t>HA</m:t>
                          </m:r>
                          <m:r>
                            <a:rPr lang="en-US">
                              <a:latin typeface="Cambria Math" panose="02040503050406030204" pitchFamily="18" charset="0"/>
                              <a:ea typeface="Tahoma" panose="020B0604030504040204" pitchFamily="34" charset="0"/>
                              <a:cs typeface="Tahoma" panose="020B0604030504040204" pitchFamily="34" charset="0"/>
                            </a:rPr>
                            <m:t>]</m:t>
                          </m:r>
                          <m:r>
                            <a:rPr lang="en-US" i="1" smtClean="0">
                              <a:latin typeface="Cambria Math" panose="02040503050406030204" pitchFamily="18" charset="0"/>
                              <a:ea typeface="Tahoma" panose="020B0604030504040204" pitchFamily="34" charset="0"/>
                              <a:cs typeface="Tahoma" panose="020B0604030504040204" pitchFamily="34" charset="0"/>
                            </a:rPr>
                            <m:t> </m:t>
                          </m:r>
                        </m:num>
                        <m:den>
                          <m:r>
                            <a:rPr lang="en-US" i="1">
                              <a:latin typeface="Cambria Math" panose="02040503050406030204" pitchFamily="18" charset="0"/>
                              <a:ea typeface="Tahoma" panose="020B0604030504040204" pitchFamily="34" charset="0"/>
                              <a:cs typeface="Tahoma" panose="020B0604030504040204" pitchFamily="34" charset="0"/>
                            </a:rPr>
                            <m:t>[</m:t>
                          </m:r>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A</m:t>
                              </m:r>
                            </m:e>
                            <m:sup>
                              <m:r>
                                <a:rPr lang="en-US" i="1">
                                  <a:latin typeface="Cambria Math" panose="02040503050406030204" pitchFamily="18" charset="0"/>
                                  <a:ea typeface="Tahoma" panose="020B0604030504040204" pitchFamily="34" charset="0"/>
                                  <a:cs typeface="Tahoma" panose="020B0604030504040204" pitchFamily="34" charset="0"/>
                                </a:rPr>
                                <m:t>−</m:t>
                              </m:r>
                            </m:sup>
                          </m:sSup>
                          <m:r>
                            <a:rPr lang="en-US" i="1">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Taking negative logarithms of both sides and rearranging: </a:t>
                </a: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Tahoma" panose="020B0604030504040204" pitchFamily="34" charset="0"/>
                          <a:cs typeface="Tahoma" panose="020B0604030504040204" pitchFamily="34" charset="0"/>
                        </a:rPr>
                        <m:t>− </m:t>
                      </m:r>
                      <m:r>
                        <m:rPr>
                          <m:sty m:val="p"/>
                        </m:rPr>
                        <a:rPr lang="en-US" b="0" i="0" smtClean="0">
                          <a:latin typeface="Cambria Math" panose="02040503050406030204" pitchFamily="18" charset="0"/>
                          <a:ea typeface="Tahoma" panose="020B0604030504040204" pitchFamily="34" charset="0"/>
                          <a:cs typeface="Tahoma" panose="020B0604030504040204" pitchFamily="34" charset="0"/>
                        </a:rPr>
                        <m:t>Log</m:t>
                      </m:r>
                      <m:d>
                        <m:dPr>
                          <m:begChr m:val="["/>
                          <m:endChr m:val="]"/>
                          <m:ctrlPr>
                            <a:rPr lang="en-US" i="1" smtClean="0">
                              <a:latin typeface="Cambria Math" panose="02040503050406030204" pitchFamily="18" charset="0"/>
                              <a:ea typeface="Tahoma" panose="020B0604030504040204" pitchFamily="34" charset="0"/>
                              <a:cs typeface="Tahoma" panose="020B0604030504040204" pitchFamily="34" charset="0"/>
                            </a:rPr>
                          </m:ctrlPr>
                        </m:dPr>
                        <m:e>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H</m:t>
                              </m:r>
                            </m:e>
                            <m:sup>
                              <m:r>
                                <a:rPr lang="en-US" i="1">
                                  <a:latin typeface="Cambria Math" panose="02040503050406030204" pitchFamily="18" charset="0"/>
                                  <a:ea typeface="Tahoma" panose="020B0604030504040204" pitchFamily="34" charset="0"/>
                                  <a:cs typeface="Tahoma" panose="020B0604030504040204" pitchFamily="34" charset="0"/>
                                </a:rPr>
                                <m:t>+</m:t>
                              </m:r>
                            </m:sup>
                          </m:sSup>
                        </m:e>
                      </m:d>
                      <m:r>
                        <a:rPr lang="en-US">
                          <a:latin typeface="Cambria Math" panose="02040503050406030204" pitchFamily="18" charset="0"/>
                          <a:ea typeface="Tahoma" panose="020B0604030504040204" pitchFamily="34" charset="0"/>
                          <a:cs typeface="Tahoma" panose="020B0604030504040204" pitchFamily="34" charset="0"/>
                        </a:rPr>
                        <m:t>=</m:t>
                      </m:r>
                      <m:r>
                        <a:rPr lang="en-US" i="1">
                          <a:latin typeface="Cambria Math" panose="02040503050406030204" pitchFamily="18" charset="0"/>
                          <a:ea typeface="Tahoma" panose="020B0604030504040204" pitchFamily="34" charset="0"/>
                          <a:cs typeface="Tahoma" panose="020B0604030504040204" pitchFamily="34" charset="0"/>
                        </a:rPr>
                        <m:t>− </m:t>
                      </m:r>
                      <m:r>
                        <m:rPr>
                          <m:sty m:val="p"/>
                        </m:rPr>
                        <a:rPr lang="en-US">
                          <a:latin typeface="Cambria Math" panose="02040503050406030204" pitchFamily="18" charset="0"/>
                          <a:ea typeface="Tahoma" panose="020B0604030504040204" pitchFamily="34" charset="0"/>
                          <a:cs typeface="Tahoma" panose="020B0604030504040204" pitchFamily="34" charset="0"/>
                        </a:rPr>
                        <m:t>Log</m:t>
                      </m:r>
                      <m:sSub>
                        <m:sSubPr>
                          <m:ctrlPr>
                            <a:rPr lang="en-US" i="1">
                              <a:latin typeface="Cambria Math" panose="02040503050406030204" pitchFamily="18" charset="0"/>
                              <a:ea typeface="Tahoma" panose="020B0604030504040204" pitchFamily="34" charset="0"/>
                              <a:cs typeface="Tahoma" panose="020B0604030504040204" pitchFamily="34" charset="0"/>
                            </a:rPr>
                          </m:ctrlPr>
                        </m:sSubPr>
                        <m:e>
                          <m:r>
                            <a:rPr lang="en-US" b="0" i="1" smtClean="0">
                              <a:latin typeface="Cambria Math" panose="02040503050406030204" pitchFamily="18" charset="0"/>
                              <a:ea typeface="Tahoma" panose="020B0604030504040204" pitchFamily="34" charset="0"/>
                              <a:cs typeface="Tahoma" panose="020B0604030504040204" pitchFamily="34" charset="0"/>
                            </a:rPr>
                            <m:t> </m:t>
                          </m:r>
                          <m:r>
                            <a:rPr lang="en-US" i="1">
                              <a:latin typeface="Cambria Math" panose="02040503050406030204" pitchFamily="18" charset="0"/>
                              <a:ea typeface="Tahoma" panose="020B0604030504040204" pitchFamily="34" charset="0"/>
                              <a:cs typeface="Tahoma" panose="020B0604030504040204" pitchFamily="34" charset="0"/>
                            </a:rPr>
                            <m:t>𝐾</m:t>
                          </m:r>
                        </m:e>
                        <m:sub>
                          <m:r>
                            <a:rPr lang="en-US" i="1">
                              <a:latin typeface="Cambria Math" panose="02040503050406030204" pitchFamily="18" charset="0"/>
                              <a:ea typeface="Tahoma" panose="020B0604030504040204" pitchFamily="34" charset="0"/>
                              <a:cs typeface="Tahoma" panose="020B0604030504040204" pitchFamily="34" charset="0"/>
                            </a:rPr>
                            <m:t>𝐴</m:t>
                          </m:r>
                        </m:sub>
                      </m:sSub>
                      <m:r>
                        <a:rPr lang="en-US" i="1">
                          <a:latin typeface="Cambria Math" panose="02040503050406030204" pitchFamily="18" charset="0"/>
                          <a:ea typeface="Tahoma" panose="020B0604030504040204" pitchFamily="34" charset="0"/>
                          <a:cs typeface="Tahoma" panose="020B0604030504040204" pitchFamily="34" charset="0"/>
                        </a:rPr>
                        <m:t>− </m:t>
                      </m:r>
                      <m:r>
                        <m:rPr>
                          <m:sty m:val="p"/>
                        </m:rPr>
                        <a:rPr lang="en-US">
                          <a:latin typeface="Cambria Math" panose="02040503050406030204" pitchFamily="18" charset="0"/>
                          <a:ea typeface="Tahoma" panose="020B0604030504040204" pitchFamily="34" charset="0"/>
                          <a:cs typeface="Tahoma" panose="020B0604030504040204" pitchFamily="34" charset="0"/>
                        </a:rPr>
                        <m:t>Log</m:t>
                      </m:r>
                      <m:f>
                        <m:fPr>
                          <m:ctrlPr>
                            <a:rPr lang="en-US" i="1">
                              <a:latin typeface="Cambria Math" panose="02040503050406030204" pitchFamily="18" charset="0"/>
                              <a:ea typeface="Tahoma" panose="020B0604030504040204" pitchFamily="34" charset="0"/>
                              <a:cs typeface="Tahoma" panose="020B0604030504040204" pitchFamily="34" charset="0"/>
                            </a:rPr>
                          </m:ctrlPr>
                        </m:fPr>
                        <m:num>
                          <m:r>
                            <a:rPr lang="en-US" i="1" smtClean="0">
                              <a:latin typeface="Cambria Math" panose="02040503050406030204" pitchFamily="18" charset="0"/>
                              <a:ea typeface="Tahoma" panose="020B0604030504040204" pitchFamily="34" charset="0"/>
                              <a:cs typeface="Tahoma" panose="020B0604030504040204" pitchFamily="34" charset="0"/>
                            </a:rPr>
                            <m:t> </m:t>
                          </m:r>
                          <m:r>
                            <a:rPr lang="en-US">
                              <a:latin typeface="Cambria Math" panose="02040503050406030204" pitchFamily="18" charset="0"/>
                              <a:ea typeface="Tahoma" panose="020B0604030504040204" pitchFamily="34" charset="0"/>
                              <a:cs typeface="Tahoma" panose="020B0604030504040204" pitchFamily="34" charset="0"/>
                            </a:rPr>
                            <m:t>[</m:t>
                          </m:r>
                          <m:r>
                            <m:rPr>
                              <m:sty m:val="p"/>
                            </m:rPr>
                            <a:rPr lang="en-US">
                              <a:latin typeface="Cambria Math" panose="02040503050406030204" pitchFamily="18" charset="0"/>
                              <a:ea typeface="Tahoma" panose="020B0604030504040204" pitchFamily="34" charset="0"/>
                              <a:cs typeface="Tahoma" panose="020B0604030504040204" pitchFamily="34" charset="0"/>
                            </a:rPr>
                            <m:t>HA</m:t>
                          </m:r>
                          <m:r>
                            <a:rPr lang="en-US">
                              <a:latin typeface="Cambria Math" panose="02040503050406030204" pitchFamily="18" charset="0"/>
                              <a:ea typeface="Tahoma" panose="020B0604030504040204" pitchFamily="34" charset="0"/>
                              <a:cs typeface="Tahoma" panose="020B0604030504040204" pitchFamily="34" charset="0"/>
                            </a:rPr>
                            <m:t>]</m:t>
                          </m:r>
                          <m:r>
                            <a:rPr lang="en-US" i="1" smtClean="0">
                              <a:latin typeface="Cambria Math" panose="02040503050406030204" pitchFamily="18" charset="0"/>
                              <a:ea typeface="Tahoma" panose="020B0604030504040204" pitchFamily="34" charset="0"/>
                              <a:cs typeface="Tahoma" panose="020B0604030504040204" pitchFamily="34" charset="0"/>
                            </a:rPr>
                            <m:t> </m:t>
                          </m:r>
                        </m:num>
                        <m:den>
                          <m:r>
                            <a:rPr lang="en-US" i="1">
                              <a:latin typeface="Cambria Math" panose="02040503050406030204" pitchFamily="18" charset="0"/>
                              <a:ea typeface="Tahoma" panose="020B0604030504040204" pitchFamily="34" charset="0"/>
                              <a:cs typeface="Tahoma" panose="020B0604030504040204" pitchFamily="34" charset="0"/>
                            </a:rPr>
                            <m:t>[</m:t>
                          </m:r>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A</m:t>
                              </m:r>
                            </m:e>
                            <m:sup>
                              <m:r>
                                <a:rPr lang="en-US" i="1">
                                  <a:latin typeface="Cambria Math" panose="02040503050406030204" pitchFamily="18" charset="0"/>
                                  <a:ea typeface="Tahoma" panose="020B0604030504040204" pitchFamily="34" charset="0"/>
                                  <a:cs typeface="Tahoma" panose="020B0604030504040204" pitchFamily="34" charset="0"/>
                                </a:rPr>
                                <m:t>−</m:t>
                              </m:r>
                            </m:sup>
                          </m:sSup>
                          <m:r>
                            <a:rPr lang="en-US" i="1">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14:m>
                  <m:oMath xmlns:m="http://schemas.openxmlformats.org/officeDocument/2006/math">
                    <m:r>
                      <m:rPr>
                        <m:sty m:val="p"/>
                      </m:rPr>
                      <a:rPr lang="en-US" b="0" i="0" smtClean="0">
                        <a:latin typeface="Cambria Math" panose="02040503050406030204" pitchFamily="18" charset="0"/>
                        <a:ea typeface="Tahoma" panose="020B0604030504040204" pitchFamily="34" charset="0"/>
                        <a:cs typeface="Tahoma" panose="020B0604030504040204" pitchFamily="34" charset="0"/>
                      </a:rPr>
                      <m:t>pH</m:t>
                    </m:r>
                    <m:r>
                      <a:rPr lang="en-US">
                        <a:latin typeface="Cambria Math" panose="02040503050406030204" pitchFamily="18" charset="0"/>
                        <a:ea typeface="Tahoma" panose="020B0604030504040204" pitchFamily="34" charset="0"/>
                        <a:cs typeface="Tahoma" panose="020B0604030504040204" pitchFamily="34" charset="0"/>
                      </a:rPr>
                      <m:t>=</m:t>
                    </m:r>
                    <m:r>
                      <m:rPr>
                        <m:sty m:val="p"/>
                      </m:rPr>
                      <a:rPr lang="en-US" b="0" i="0" smtClean="0">
                        <a:latin typeface="Cambria Math" panose="02040503050406030204" pitchFamily="18" charset="0"/>
                        <a:ea typeface="Tahoma" panose="020B0604030504040204" pitchFamily="34" charset="0"/>
                        <a:cs typeface="Tahoma" panose="020B0604030504040204" pitchFamily="34" charset="0"/>
                      </a:rPr>
                      <m:t>p</m:t>
                    </m:r>
                    <m:sSub>
                      <m:sSubPr>
                        <m:ctrlPr>
                          <a:rPr lang="en-US"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i="0">
                            <a:latin typeface="Cambria Math" panose="02040503050406030204" pitchFamily="18" charset="0"/>
                            <a:ea typeface="Tahoma" panose="020B0604030504040204" pitchFamily="34" charset="0"/>
                            <a:cs typeface="Tahoma" panose="020B0604030504040204" pitchFamily="34" charset="0"/>
                          </a:rPr>
                          <m:t>K</m:t>
                        </m:r>
                      </m:e>
                      <m:sub>
                        <m:r>
                          <m:rPr>
                            <m:sty m:val="p"/>
                          </m:rPr>
                          <a:rPr lang="en-US" i="0">
                            <a:latin typeface="Cambria Math" panose="02040503050406030204" pitchFamily="18" charset="0"/>
                            <a:ea typeface="Tahoma" panose="020B0604030504040204" pitchFamily="34" charset="0"/>
                            <a:cs typeface="Tahoma" panose="020B0604030504040204" pitchFamily="34" charset="0"/>
                          </a:rPr>
                          <m:t>A</m:t>
                        </m:r>
                      </m:sub>
                    </m:sSub>
                    <m:r>
                      <a:rPr lang="en-US" b="0" i="1" smtClean="0">
                        <a:latin typeface="Cambria Math" panose="02040503050406030204" pitchFamily="18" charset="0"/>
                        <a:ea typeface="Tahoma" panose="020B0604030504040204" pitchFamily="34" charset="0"/>
                        <a:cs typeface="Tahoma" panose="020B0604030504040204" pitchFamily="34" charset="0"/>
                      </a:rPr>
                      <m:t>+</m:t>
                    </m:r>
                    <m:r>
                      <a:rPr lang="en-US" i="1">
                        <a:latin typeface="Cambria Math" panose="02040503050406030204" pitchFamily="18" charset="0"/>
                        <a:ea typeface="Tahoma" panose="020B0604030504040204" pitchFamily="34" charset="0"/>
                        <a:cs typeface="Tahoma" panose="020B0604030504040204" pitchFamily="34" charset="0"/>
                      </a:rPr>
                      <m:t> </m:t>
                    </m:r>
                    <m:r>
                      <m:rPr>
                        <m:sty m:val="p"/>
                      </m:rPr>
                      <a:rPr lang="en-US">
                        <a:latin typeface="Cambria Math" panose="02040503050406030204" pitchFamily="18" charset="0"/>
                        <a:ea typeface="Tahoma" panose="020B0604030504040204" pitchFamily="34" charset="0"/>
                        <a:cs typeface="Tahoma" panose="020B0604030504040204" pitchFamily="34" charset="0"/>
                      </a:rPr>
                      <m:t>Log</m:t>
                    </m:r>
                    <m:f>
                      <m:fPr>
                        <m:ctrlPr>
                          <a:rPr lang="en-US" i="1">
                            <a:latin typeface="Cambria Math" panose="02040503050406030204" pitchFamily="18" charset="0"/>
                            <a:ea typeface="Tahoma" panose="020B0604030504040204" pitchFamily="34" charset="0"/>
                            <a:cs typeface="Tahoma" panose="020B0604030504040204" pitchFamily="34" charset="0"/>
                          </a:rPr>
                        </m:ctrlPr>
                      </m:fPr>
                      <m:num>
                        <m:r>
                          <a:rPr lang="en-US" i="1">
                            <a:latin typeface="Cambria Math" panose="02040503050406030204" pitchFamily="18" charset="0"/>
                            <a:ea typeface="Tahoma" panose="020B0604030504040204" pitchFamily="34" charset="0"/>
                            <a:cs typeface="Tahoma" panose="020B0604030504040204" pitchFamily="34" charset="0"/>
                          </a:rPr>
                          <m:t>[</m:t>
                        </m:r>
                        <m:sSup>
                          <m:sSupPr>
                            <m:ctrlPr>
                              <a:rPr lang="en-US"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a:latin typeface="Cambria Math" panose="02040503050406030204" pitchFamily="18" charset="0"/>
                                <a:ea typeface="Tahoma" panose="020B0604030504040204" pitchFamily="34" charset="0"/>
                                <a:cs typeface="Tahoma" panose="020B0604030504040204" pitchFamily="34" charset="0"/>
                              </a:rPr>
                              <m:t>A</m:t>
                            </m:r>
                          </m:e>
                          <m:sup>
                            <m:r>
                              <a:rPr lang="en-US" i="1">
                                <a:latin typeface="Cambria Math" panose="02040503050406030204" pitchFamily="18" charset="0"/>
                                <a:ea typeface="Tahoma" panose="020B0604030504040204" pitchFamily="34" charset="0"/>
                                <a:cs typeface="Tahoma" panose="020B0604030504040204" pitchFamily="34" charset="0"/>
                              </a:rPr>
                              <m:t>−</m:t>
                            </m:r>
                          </m:sup>
                        </m:sSup>
                        <m:r>
                          <a:rPr lang="en-US" i="1">
                            <a:latin typeface="Cambria Math" panose="02040503050406030204" pitchFamily="18" charset="0"/>
                            <a:ea typeface="Tahoma" panose="020B0604030504040204" pitchFamily="34" charset="0"/>
                            <a:cs typeface="Tahoma" panose="020B0604030504040204" pitchFamily="34" charset="0"/>
                          </a:rPr>
                          <m:t>]</m:t>
                        </m:r>
                        <m:r>
                          <a:rPr lang="en-US" i="1" smtClean="0">
                            <a:latin typeface="Cambria Math" panose="02040503050406030204" pitchFamily="18" charset="0"/>
                            <a:ea typeface="Tahoma" panose="020B0604030504040204" pitchFamily="34" charset="0"/>
                            <a:cs typeface="Tahoma" panose="020B0604030504040204" pitchFamily="34" charset="0"/>
                          </a:rPr>
                          <m:t> </m:t>
                        </m:r>
                      </m:num>
                      <m:den>
                        <m:r>
                          <a:rPr lang="en-US">
                            <a:latin typeface="Cambria Math" panose="02040503050406030204" pitchFamily="18" charset="0"/>
                            <a:ea typeface="Tahoma" panose="020B0604030504040204" pitchFamily="34" charset="0"/>
                            <a:cs typeface="Tahoma" panose="020B0604030504040204" pitchFamily="34" charset="0"/>
                          </a:rPr>
                          <m:t>[</m:t>
                        </m:r>
                        <m:r>
                          <m:rPr>
                            <m:sty m:val="p"/>
                          </m:rPr>
                          <a:rPr lang="en-US">
                            <a:latin typeface="Cambria Math" panose="02040503050406030204" pitchFamily="18" charset="0"/>
                            <a:ea typeface="Tahoma" panose="020B0604030504040204" pitchFamily="34" charset="0"/>
                            <a:cs typeface="Tahoma" panose="020B0604030504040204" pitchFamily="34" charset="0"/>
                          </a:rPr>
                          <m:t>HA</m:t>
                        </m:r>
                        <m:r>
                          <a:rPr lang="en-US">
                            <a:latin typeface="Cambria Math" panose="02040503050406030204" pitchFamily="18" charset="0"/>
                            <a:ea typeface="Tahoma" panose="020B0604030504040204" pitchFamily="34" charset="0"/>
                            <a:cs typeface="Tahoma" panose="020B0604030504040204" pitchFamily="34" charset="0"/>
                          </a:rPr>
                          <m:t>]</m:t>
                        </m:r>
                      </m:den>
                    </m:f>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ctr"/>
                <a:endParaRPr lang="en-US" sz="14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r"/>
                <a:r>
                  <a:rPr lang="en-US" sz="1400" dirty="0">
                    <a:solidFill>
                      <a:srgbClr val="002060"/>
                    </a:solidFill>
                    <a:latin typeface="Tahoma" panose="020B0604030504040204" pitchFamily="34" charset="0"/>
                    <a:ea typeface="Tahoma" panose="020B0604030504040204" pitchFamily="34" charset="0"/>
                    <a:cs typeface="Tahoma" panose="020B0604030504040204" pitchFamily="34" charset="0"/>
                  </a:rPr>
                  <a:t>* Recall that </a:t>
                </a:r>
                <a:r>
                  <a:rPr lang="en-US" sz="1400" dirty="0" err="1">
                    <a:solidFill>
                      <a:srgbClr val="002060"/>
                    </a:solidFill>
                    <a:latin typeface="Tahoma" panose="020B0604030504040204" pitchFamily="34" charset="0"/>
                    <a:ea typeface="Tahoma" panose="020B0604030504040204" pitchFamily="34" charset="0"/>
                    <a:cs typeface="Tahoma" panose="020B0604030504040204" pitchFamily="34" charset="0"/>
                  </a:rPr>
                  <a:t>pN</a:t>
                </a:r>
                <a:r>
                  <a:rPr lang="en-US" sz="1400" dirty="0">
                    <a:solidFill>
                      <a:srgbClr val="002060"/>
                    </a:solidFill>
                    <a:latin typeface="Tahoma" panose="020B0604030504040204" pitchFamily="34" charset="0"/>
                    <a:ea typeface="Tahoma" panose="020B0604030504040204" pitchFamily="34" charset="0"/>
                    <a:cs typeface="Tahoma" panose="020B0604030504040204" pitchFamily="34" charset="0"/>
                  </a:rPr>
                  <a:t> = -Log(N)</a:t>
                </a:r>
                <a:endParaRPr lang="en-US" sz="1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409074" y="-4715"/>
                <a:ext cx="8345102" cy="6411050"/>
              </a:xfrm>
              <a:prstGeom prst="rect">
                <a:avLst/>
              </a:prstGeom>
              <a:blipFill>
                <a:blip r:embed="rId3"/>
                <a:stretch>
                  <a:fillRect t="-760" r="-219" b="-95"/>
                </a:stretch>
              </a:blipFill>
            </p:spPr>
            <p:txBody>
              <a:bodyPr/>
              <a:lstStyle/>
              <a:p>
                <a:r>
                  <a:rPr lang="en-CA">
                    <a:noFill/>
                  </a:rPr>
                  <a:t> </a:t>
                </a:r>
              </a:p>
            </p:txBody>
          </p:sp>
        </mc:Fallback>
      </mc:AlternateContent>
    </p:spTree>
    <p:extLst>
      <p:ext uri="{BB962C8B-B14F-4D97-AF65-F5344CB8AC3E}">
        <p14:creationId xmlns:p14="http://schemas.microsoft.com/office/powerpoint/2010/main" val="128494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409074" y="193591"/>
                <a:ext cx="8345102" cy="4154984"/>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Lewis Acidity and Basicity:</a:t>
                </a:r>
              </a:p>
              <a:p>
                <a:pPr algn="ctr"/>
                <a:r>
                  <a:rPr lang="en-US" sz="2400" dirty="0">
                    <a:latin typeface="Tahoma" panose="020B0604030504040204" pitchFamily="34" charset="0"/>
                    <a:ea typeface="Tahoma" panose="020B0604030504040204" pitchFamily="34" charset="0"/>
                    <a:cs typeface="Tahoma" panose="020B0604030504040204" pitchFamily="34" charset="0"/>
                  </a:rPr>
                  <a:t>More General Definitions of the Concepts</a:t>
                </a:r>
              </a:p>
              <a:p>
                <a:pPr algn="ctr"/>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Recalling the Bronsted definition: </a:t>
                </a:r>
              </a:p>
              <a:p>
                <a:pPr algn="ctr"/>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HA</m:t>
                      </m:r>
                      <m: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sSup>
                        <m:sSupPr>
                          <m:ctrlP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H</m:t>
                          </m:r>
                        </m:e>
                        <m:sup>
                          <m: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A</m:t>
                          </m:r>
                        </m:e>
                        <m: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b="0" dirty="0">
                  <a:solidFill>
                    <a:schemeClr val="tx1"/>
                  </a:solidFill>
                  <a:latin typeface="Tahoma" panose="020B0604030504040204" pitchFamily="34" charset="0"/>
                  <a:ea typeface="Cambria Math" panose="02040503050406030204" pitchFamily="18" charset="0"/>
                  <a:cs typeface="Tahoma" panose="020B0604030504040204" pitchFamily="34" charset="0"/>
                </a:endParaRPr>
              </a:p>
              <a:p>
                <a:pPr algn="ct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What is this? </a:t>
                </a:r>
              </a:p>
              <a:p>
                <a:r>
                  <a:rPr lang="en-US" dirty="0">
                    <a:latin typeface="Tahoma" panose="020B0604030504040204" pitchFamily="34" charset="0"/>
                    <a:ea typeface="Tahoma" panose="020B0604030504040204" pitchFamily="34" charset="0"/>
                    <a:cs typeface="Tahoma" panose="020B0604030504040204" pitchFamily="34" charset="0"/>
                  </a:rPr>
                  <a:t>		(Literally.)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409074" y="193591"/>
                <a:ext cx="8345102" cy="4154984"/>
              </a:xfrm>
              <a:prstGeom prst="rect">
                <a:avLst/>
              </a:prstGeom>
              <a:blipFill>
                <a:blip r:embed="rId3"/>
                <a:stretch>
                  <a:fillRect t="-1175" b="-1468"/>
                </a:stretch>
              </a:blipFill>
            </p:spPr>
            <p:txBody>
              <a:bodyPr/>
              <a:lstStyle/>
              <a:p>
                <a:r>
                  <a:rPr lang="en-CA">
                    <a:noFill/>
                  </a:rPr>
                  <a:t> </a:t>
                </a:r>
              </a:p>
            </p:txBody>
          </p:sp>
        </mc:Fallback>
      </mc:AlternateContent>
      <p:cxnSp>
        <p:nvCxnSpPr>
          <p:cNvPr id="4" name="Straight Arrow Connector 3">
            <a:extLst>
              <a:ext uri="{FF2B5EF4-FFF2-40B4-BE49-F238E27FC236}">
                <a16:creationId xmlns:a16="http://schemas.microsoft.com/office/drawing/2014/main" id="{D35D78C0-5F96-40CC-B543-617A6CCC12B2}"/>
              </a:ext>
            </a:extLst>
          </p:cNvPr>
          <p:cNvCxnSpPr>
            <a:cxnSpLocks/>
          </p:cNvCxnSpPr>
          <p:nvPr/>
        </p:nvCxnSpPr>
        <p:spPr>
          <a:xfrm flipV="1">
            <a:off x="3078760" y="2088859"/>
            <a:ext cx="1409350" cy="165263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79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409074" y="-4715"/>
                <a:ext cx="8345102" cy="6647974"/>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Lewis Acidity and Basicity:</a:t>
                </a:r>
              </a:p>
              <a:p>
                <a:pPr algn="ctr"/>
                <a:r>
                  <a:rPr lang="en-US" sz="2400" dirty="0">
                    <a:latin typeface="Tahoma" panose="020B0604030504040204" pitchFamily="34" charset="0"/>
                    <a:ea typeface="Tahoma" panose="020B0604030504040204" pitchFamily="34" charset="0"/>
                    <a:cs typeface="Tahoma" panose="020B0604030504040204" pitchFamily="34" charset="0"/>
                  </a:rPr>
                  <a:t>More General Definitions of the Concepts</a:t>
                </a:r>
              </a:p>
              <a:p>
                <a:pPr algn="ctr"/>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Recalling the Bronsted definition: </a:t>
                </a:r>
              </a:p>
              <a:p>
                <a:pPr algn="ctr"/>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HA</m:t>
                      </m:r>
                      <m:r>
                        <a:rPr lang="en-US" b="0"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sSup>
                        <m:sSupPr>
                          <m:ctrlP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H</m:t>
                          </m:r>
                        </m:e>
                        <m:sup>
                          <m:r>
                            <a:rPr lang="en-US" i="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A</m:t>
                          </m:r>
                        </m:e>
                        <m:sup>
                          <m:r>
                            <a:rPr lang="en-US" b="0" i="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oMath>
                  </m:oMathPara>
                </a14:m>
                <a:endParaRPr lang="en-US" b="0" dirty="0">
                  <a:solidFill>
                    <a:schemeClr val="tx1"/>
                  </a:solidFill>
                  <a:latin typeface="Tahoma" panose="020B0604030504040204" pitchFamily="34" charset="0"/>
                  <a:ea typeface="Cambria Math" panose="02040503050406030204" pitchFamily="18" charset="0"/>
                  <a:cs typeface="Tahoma" panose="020B0604030504040204" pitchFamily="34" charset="0"/>
                </a:endParaRPr>
              </a:p>
              <a:p>
                <a:pPr algn="ct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What is this? It is literally a proton. </a:t>
                </a:r>
              </a:p>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What is a (literal) proton missing that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all</a:t>
                </a:r>
                <a:r>
                  <a:rPr lang="en-US" dirty="0">
                    <a:latin typeface="Tahoma" panose="020B0604030504040204" pitchFamily="34" charset="0"/>
                    <a:ea typeface="Tahoma" panose="020B0604030504040204" pitchFamily="34" charset="0"/>
                    <a:cs typeface="Tahoma" panose="020B0604030504040204" pitchFamily="34" charset="0"/>
                  </a:rPr>
                  <a:t> other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atoms have? </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One or more electrons. </a:t>
                </a:r>
              </a:p>
              <a:p>
                <a:pPr algn="ctr"/>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A Lewis acid is a species that is</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electron deficient: </a:t>
                </a:r>
              </a:p>
              <a:p>
                <a:pPr algn="ctr"/>
                <a:r>
                  <a:rPr lang="en-US" i="1" dirty="0">
                    <a:latin typeface="Tahoma" panose="020B0604030504040204" pitchFamily="34" charset="0"/>
                    <a:ea typeface="Tahoma" panose="020B0604030504040204" pitchFamily="34" charset="0"/>
                    <a:cs typeface="Tahoma" panose="020B0604030504040204" pitchFamily="34" charset="0"/>
                  </a:rPr>
                  <a:t>or which is more usually described as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“an electron pair acceptor.”</a:t>
                </a:r>
              </a:p>
              <a:p>
                <a:pPr algn="ct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Conversely, a Lewis Base is a species that is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electron rich:</a:t>
                </a:r>
                <a:r>
                  <a:rPr lang="en-US" i="1" dirty="0">
                    <a:latin typeface="Tahoma" panose="020B0604030504040204" pitchFamily="34" charset="0"/>
                    <a:ea typeface="Tahoma" panose="020B0604030504040204" pitchFamily="34" charset="0"/>
                    <a:cs typeface="Tahoma" panose="020B0604030504040204" pitchFamily="34" charset="0"/>
                  </a:rPr>
                  <a:t> or which is more usually described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“as an electron pair donor.”</a:t>
                </a:r>
              </a:p>
              <a:p>
                <a:pPr algn="ct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a:r>
                  <a:rPr lang="en-US" dirty="0">
                    <a:latin typeface="Tahoma" panose="020B0604030504040204" pitchFamily="34" charset="0"/>
                    <a:ea typeface="Tahoma" panose="020B0604030504040204" pitchFamily="34" charset="0"/>
                    <a:cs typeface="Tahoma" panose="020B0604030504040204" pitchFamily="34" charset="0"/>
                  </a:rPr>
                  <a:t>Note that the </a:t>
                </a:r>
                <a:r>
                  <a:rPr lang="en-US" dirty="0" err="1">
                    <a:latin typeface="Tahoma" panose="020B0604030504040204" pitchFamily="34" charset="0"/>
                    <a:ea typeface="Tahoma" panose="020B0604030504040204" pitchFamily="34" charset="0"/>
                    <a:cs typeface="Tahoma" panose="020B0604030504040204" pitchFamily="34" charset="0"/>
                  </a:rPr>
                  <a:t>Brønsted</a:t>
                </a:r>
                <a:r>
                  <a:rPr lang="en-US" dirty="0">
                    <a:latin typeface="Tahoma" panose="020B0604030504040204" pitchFamily="34" charset="0"/>
                    <a:ea typeface="Tahoma" panose="020B0604030504040204" pitchFamily="34" charset="0"/>
                    <a:cs typeface="Tahoma" panose="020B0604030504040204" pitchFamily="34" charset="0"/>
                  </a:rPr>
                  <a:t>-Lowry and Lewis definitions are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entirely consistent with each other</a:t>
                </a:r>
                <a:r>
                  <a:rPr lang="en-US" dirty="0">
                    <a:latin typeface="Tahoma" panose="020B0604030504040204" pitchFamily="34" charset="0"/>
                    <a:ea typeface="Tahoma" panose="020B0604030504040204" pitchFamily="34" charset="0"/>
                    <a:cs typeface="Tahoma" panose="020B0604030504040204" pitchFamily="34" charset="0"/>
                  </a:rPr>
                  <a:t>. They are two different ways of looking </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at the same phenomenon</a:t>
                </a:r>
                <a:r>
                  <a:rPr lang="en-US" dirty="0">
                    <a:latin typeface="Tahoma" panose="020B0604030504040204" pitchFamily="34" charset="0"/>
                    <a:ea typeface="Tahoma" panose="020B0604030504040204" pitchFamily="34" charset="0"/>
                    <a:cs typeface="Tahoma" panose="020B0604030504040204" pitchFamily="34" charset="0"/>
                  </a:rPr>
                  <a:t>, but the Lewis understanding is more general.</a:t>
                </a: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409074" y="-4715"/>
                <a:ext cx="8345102" cy="6647974"/>
              </a:xfrm>
              <a:prstGeom prst="rect">
                <a:avLst/>
              </a:prstGeom>
              <a:blipFill>
                <a:blip r:embed="rId3"/>
                <a:stretch>
                  <a:fillRect t="-733" r="-219" b="-458"/>
                </a:stretch>
              </a:blipFill>
            </p:spPr>
            <p:txBody>
              <a:bodyPr/>
              <a:lstStyle/>
              <a:p>
                <a:r>
                  <a:rPr lang="en-CA">
                    <a:noFill/>
                  </a:rPr>
                  <a:t> </a:t>
                </a:r>
              </a:p>
            </p:txBody>
          </p:sp>
        </mc:Fallback>
      </mc:AlternateContent>
      <p:cxnSp>
        <p:nvCxnSpPr>
          <p:cNvPr id="4" name="Straight Arrow Connector 3">
            <a:extLst>
              <a:ext uri="{FF2B5EF4-FFF2-40B4-BE49-F238E27FC236}">
                <a16:creationId xmlns:a16="http://schemas.microsoft.com/office/drawing/2014/main" id="{D35D78C0-5F96-40CC-B543-617A6CCC12B2}"/>
              </a:ext>
            </a:extLst>
          </p:cNvPr>
          <p:cNvCxnSpPr>
            <a:cxnSpLocks/>
          </p:cNvCxnSpPr>
          <p:nvPr/>
        </p:nvCxnSpPr>
        <p:spPr>
          <a:xfrm flipV="1">
            <a:off x="2772076" y="1869735"/>
            <a:ext cx="1713297" cy="539014"/>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10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6894195"/>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a:t>
                </a:r>
                <a:r>
                  <a:rPr lang="en-US" sz="2400"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 – Lowry Definitions of Acids and Bases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According to the </a:t>
                </a:r>
                <a:r>
                  <a:rPr lang="en-US"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 Lowry definitions: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An acid</a:t>
                </a:r>
                <a:r>
                  <a:rPr lang="en-US" i="1"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is a species that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increases the proton concentration </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of a solution. </a:t>
                </a:r>
              </a:p>
              <a:p>
                <a:pPr marL="742950" lvl="1"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i="1" dirty="0">
                    <a:latin typeface="Tahoma" panose="020B0604030504040204" pitchFamily="34" charset="0"/>
                    <a:ea typeface="Tahoma" panose="020B0604030504040204" pitchFamily="34" charset="0"/>
                    <a:cs typeface="Tahoma" panose="020B0604030504040204" pitchFamily="34" charset="0"/>
                  </a:rPr>
                  <a:t>A base </a:t>
                </a:r>
                <a:r>
                  <a:rPr lang="en-US" dirty="0">
                    <a:latin typeface="Tahoma" panose="020B0604030504040204" pitchFamily="34" charset="0"/>
                    <a:ea typeface="Tahoma" panose="020B0604030504040204" pitchFamily="34" charset="0"/>
                    <a:cs typeface="Tahoma" panose="020B0604030504040204" pitchFamily="34" charset="0"/>
                  </a:rPr>
                  <a:t>is a species that </a:t>
                </a:r>
                <a:r>
                  <a:rPr lang="en-US" i="1" dirty="0">
                    <a:latin typeface="Tahoma" panose="020B0604030504040204" pitchFamily="34" charset="0"/>
                    <a:ea typeface="Tahoma" panose="020B0604030504040204" pitchFamily="34" charset="0"/>
                    <a:cs typeface="Tahoma" panose="020B0604030504040204" pitchFamily="34" charset="0"/>
                  </a:rPr>
                  <a:t>increases the hydroxide concentration </a:t>
                </a:r>
                <a:r>
                  <a:rPr lang="en-US" dirty="0">
                    <a:latin typeface="Tahoma" panose="020B0604030504040204" pitchFamily="34" charset="0"/>
                    <a:ea typeface="Tahoma" panose="020B0604030504040204" pitchFamily="34" charset="0"/>
                    <a:cs typeface="Tahoma" panose="020B0604030504040204" pitchFamily="34" charset="0"/>
                  </a:rPr>
                  <a:t>of a solution.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Examples of </a:t>
                </a:r>
                <a:r>
                  <a:rPr lang="en-US"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 Lowry </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acids</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HCl: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HCl</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g</m:t>
                          </m:r>
                        </m:e>
                      </m:d>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Cl</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A molecule of hydrogen chloride gas, HCl</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(g)</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interacts with water by </a:t>
                </a:r>
                <a:r>
                  <a:rPr lang="en-US" sz="1400" i="1" dirty="0">
                    <a:solidFill>
                      <a:srgbClr val="00B050"/>
                    </a:solidFill>
                    <a:latin typeface="Tahoma" panose="020B0604030504040204" pitchFamily="34" charset="0"/>
                    <a:ea typeface="Tahoma" panose="020B0604030504040204" pitchFamily="34" charset="0"/>
                    <a:cs typeface="Tahoma" panose="020B0604030504040204" pitchFamily="34" charset="0"/>
                  </a:rPr>
                  <a:t>dissociating</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into a proton and a chloride ion each surrounded by water,  H</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err="1">
                    <a:solidFill>
                      <a:srgbClr val="00B050"/>
                    </a:solidFill>
                    <a:latin typeface="Tahoma" panose="020B0604030504040204" pitchFamily="34" charset="0"/>
                    <a:ea typeface="Tahoma" panose="020B0604030504040204" pitchFamily="34" charset="0"/>
                    <a:cs typeface="Tahoma" panose="020B0604030504040204" pitchFamily="34" charset="0"/>
                  </a:rPr>
                  <a:t>aq</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and Cl</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err="1">
                    <a:solidFill>
                      <a:srgbClr val="00B050"/>
                    </a:solidFill>
                    <a:latin typeface="Tahoma" panose="020B0604030504040204" pitchFamily="34" charset="0"/>
                    <a:ea typeface="Tahoma" panose="020B0604030504040204" pitchFamily="34" charset="0"/>
                    <a:cs typeface="Tahoma" panose="020B0604030504040204" pitchFamily="34" charset="0"/>
                  </a:rPr>
                  <a:t>aq</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respectively.  This increases the proton concentration of the solution: </a:t>
                </a:r>
                <a:r>
                  <a:rPr lang="en-US" sz="1400" i="1" dirty="0">
                    <a:latin typeface="Tahoma" panose="020B0604030504040204" pitchFamily="34" charset="0"/>
                    <a:ea typeface="Tahoma" panose="020B0604030504040204" pitchFamily="34" charset="0"/>
                    <a:cs typeface="Tahoma" panose="020B0604030504040204" pitchFamily="34" charset="0"/>
                  </a:rPr>
                  <a:t>HCl(g) is an acid</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a:t>
                </a:r>
              </a:p>
              <a:p>
                <a:pPr lvl="1" defTabSz="457200"/>
                <a:endParaRPr lang="en-US"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Acetic acid:</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COOH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A molecule of acetic acid dissolved in water, CH</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COOH</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err="1">
                    <a:solidFill>
                      <a:srgbClr val="00B050"/>
                    </a:solidFill>
                    <a:latin typeface="Tahoma" panose="020B0604030504040204" pitchFamily="34" charset="0"/>
                    <a:ea typeface="Tahoma" panose="020B0604030504040204" pitchFamily="34" charset="0"/>
                    <a:cs typeface="Tahoma" panose="020B0604030504040204" pitchFamily="34" charset="0"/>
                  </a:rPr>
                  <a:t>aq</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sz="1400" i="1" dirty="0">
                    <a:solidFill>
                      <a:srgbClr val="00B050"/>
                    </a:solidFill>
                    <a:latin typeface="Tahoma" panose="020B0604030504040204" pitchFamily="34" charset="0"/>
                    <a:ea typeface="Tahoma" panose="020B0604030504040204" pitchFamily="34" charset="0"/>
                    <a:cs typeface="Tahoma" panose="020B0604030504040204" pitchFamily="34" charset="0"/>
                  </a:rPr>
                  <a:t>dissociates </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into a proton and an acetate ion each surrounded by water H</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err="1">
                    <a:solidFill>
                      <a:srgbClr val="00B050"/>
                    </a:solidFill>
                    <a:latin typeface="Tahoma" panose="020B0604030504040204" pitchFamily="34" charset="0"/>
                    <a:ea typeface="Tahoma" panose="020B0604030504040204" pitchFamily="34" charset="0"/>
                    <a:cs typeface="Tahoma" panose="020B0604030504040204" pitchFamily="34" charset="0"/>
                  </a:rPr>
                  <a:t>aq</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 CH</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COO</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baseline="-25000" dirty="0" err="1">
                    <a:solidFill>
                      <a:srgbClr val="00B050"/>
                    </a:solidFill>
                    <a:latin typeface="Tahoma" panose="020B0604030504040204" pitchFamily="34" charset="0"/>
                    <a:ea typeface="Tahoma" panose="020B0604030504040204" pitchFamily="34" charset="0"/>
                    <a:cs typeface="Tahoma" panose="020B0604030504040204" pitchFamily="34" charset="0"/>
                  </a:rPr>
                  <a:t>aq</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 respectively. This increases the proton concentration of the solution: </a:t>
                </a:r>
                <a:r>
                  <a:rPr lang="en-US" sz="1400" i="1" dirty="0">
                    <a:latin typeface="Tahoma" panose="020B0604030504040204" pitchFamily="34" charset="0"/>
                    <a:ea typeface="Tahoma" panose="020B0604030504040204" pitchFamily="34" charset="0"/>
                    <a:cs typeface="Tahoma" panose="020B0604030504040204" pitchFamily="34" charset="0"/>
                  </a:rPr>
                  <a:t>acetic acid is an acid</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a:t>
                </a: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2128"/>
                <a:ext cx="8755222" cy="6894195"/>
              </a:xfrm>
              <a:prstGeom prst="rect">
                <a:avLst/>
              </a:prstGeom>
              <a:blipFill>
                <a:blip r:embed="rId2"/>
                <a:stretch>
                  <a:fillRect l="-487" t="-70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25027C35-51AC-AA14-0528-41036AB9CB12}"/>
              </a:ext>
            </a:extLst>
          </p:cNvPr>
          <p:cNvSpPr txBox="1"/>
          <p:nvPr/>
        </p:nvSpPr>
        <p:spPr>
          <a:xfrm>
            <a:off x="3498206" y="3449832"/>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0626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409074" y="193591"/>
            <a:ext cx="8345102" cy="1846659"/>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Why Lewis Acids and Bases?</a:t>
            </a:r>
          </a:p>
          <a:p>
            <a:pPr algn="ctr"/>
            <a:endParaRPr lang="en-US" dirty="0">
              <a:latin typeface="Tahoma" panose="020B0604030504040204" pitchFamily="34" charset="0"/>
              <a:ea typeface="Tahoma" panose="020B0604030504040204" pitchFamily="34" charset="0"/>
              <a:cs typeface="Tahoma" panose="020B0604030504040204" pitchFamily="34" charset="0"/>
            </a:endParaRPr>
          </a:p>
          <a:p>
            <a:pPr algn="ct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The concepts of Lewis acidity and basicity provide a framework for understanding much of organic chemical reactivity. </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Consider the peptide bond formation that takes place on the ribosome.</a:t>
            </a:r>
          </a:p>
        </p:txBody>
      </p:sp>
      <p:sp>
        <p:nvSpPr>
          <p:cNvPr id="8" name="TextBox 7">
            <a:extLst>
              <a:ext uri="{FF2B5EF4-FFF2-40B4-BE49-F238E27FC236}">
                <a16:creationId xmlns:a16="http://schemas.microsoft.com/office/drawing/2014/main" id="{F54435D4-A069-8FB7-4D01-4D53F28DFF2D}"/>
              </a:ext>
            </a:extLst>
          </p:cNvPr>
          <p:cNvSpPr txBox="1"/>
          <p:nvPr/>
        </p:nvSpPr>
        <p:spPr>
          <a:xfrm>
            <a:off x="11288" y="4557364"/>
            <a:ext cx="77556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carbonyl carbon of the </a:t>
            </a:r>
            <a:r>
              <a:rPr lang="en-US" dirty="0" err="1">
                <a:latin typeface="Tahoma" panose="020B0604030504040204" pitchFamily="34" charset="0"/>
                <a:ea typeface="Tahoma" panose="020B0604030504040204" pitchFamily="34" charset="0"/>
                <a:cs typeface="Tahoma" panose="020B0604030504040204" pitchFamily="34" charset="0"/>
              </a:rPr>
              <a:t>acylphosphate</a:t>
            </a:r>
            <a:r>
              <a:rPr lang="en-US" dirty="0">
                <a:latin typeface="Tahoma" panose="020B0604030504040204" pitchFamily="34" charset="0"/>
                <a:ea typeface="Tahoma" panose="020B0604030504040204" pitchFamily="34" charset="0"/>
                <a:cs typeface="Tahoma" panose="020B0604030504040204" pitchFamily="34" charset="0"/>
              </a:rPr>
              <a:t> group on the incoming amino acid, circled in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red</a:t>
            </a:r>
            <a:r>
              <a:rPr lang="en-US" dirty="0">
                <a:latin typeface="Tahoma" panose="020B0604030504040204" pitchFamily="34" charset="0"/>
                <a:ea typeface="Tahoma" panose="020B0604030504040204" pitchFamily="34" charset="0"/>
                <a:cs typeface="Tahoma" panose="020B0604030504040204" pitchFamily="34" charset="0"/>
              </a:rPr>
              <a:t>, is highly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activated</a:t>
            </a:r>
            <a:r>
              <a:rPr lang="en-US" dirty="0">
                <a:latin typeface="Tahoma" panose="020B0604030504040204" pitchFamily="34" charset="0"/>
                <a:ea typeface="Tahoma" panose="020B0604030504040204" pitchFamily="34" charset="0"/>
                <a:cs typeface="Tahoma" panose="020B0604030504040204" pitchFamily="34" charset="0"/>
              </a:rPr>
              <a:t>, as in ‘primed to react.’</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Involved in a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double bond to oxygen </a:t>
            </a:r>
            <a:r>
              <a:rPr lang="en-US" dirty="0">
                <a:latin typeface="Tahoma" panose="020B0604030504040204" pitchFamily="34" charset="0"/>
                <a:ea typeface="Tahoma" panose="020B0604030504040204" pitchFamily="34" charset="0"/>
                <a:cs typeface="Tahoma" panose="020B0604030504040204" pitchFamily="34" charset="0"/>
              </a:rPr>
              <a:t>and attached to the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strongly electron-withdrawing phosphate group</a:t>
            </a:r>
            <a:r>
              <a:rPr lang="en-US" dirty="0">
                <a:latin typeface="Tahoma" panose="020B0604030504040204" pitchFamily="34" charset="0"/>
                <a:ea typeface="Tahoma" panose="020B0604030504040204" pitchFamily="34" charset="0"/>
                <a:cs typeface="Tahoma" panose="020B0604030504040204" pitchFamily="34" charset="0"/>
              </a:rPr>
              <a:t>, this carbon is very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electron-deficient</a:t>
            </a:r>
            <a:r>
              <a:rPr lang="en-US" dirty="0">
                <a:latin typeface="Tahoma" panose="020B0604030504040204" pitchFamily="34" charset="0"/>
                <a:ea typeface="Tahoma" panose="020B0604030504040204" pitchFamily="34" charset="0"/>
                <a:cs typeface="Tahoma" panose="020B0604030504040204" pitchFamily="34" charset="0"/>
              </a:rPr>
              <a:t>. It is a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Lewis acid</a:t>
            </a:r>
            <a:r>
              <a:rPr lang="en-US" dirty="0">
                <a:latin typeface="Tahoma" panose="020B0604030504040204" pitchFamily="34" charset="0"/>
                <a:ea typeface="Tahoma" panose="020B0604030504040204" pitchFamily="34" charset="0"/>
                <a:cs typeface="Tahoma" panose="020B0604030504040204" pitchFamily="34" charset="0"/>
              </a:rPr>
              <a:t>. </a:t>
            </a:r>
            <a:endParaRPr lang="en-CA" dirty="0">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a:extLst>
              <a:ext uri="{FF2B5EF4-FFF2-40B4-BE49-F238E27FC236}">
                <a16:creationId xmlns:a16="http://schemas.microsoft.com/office/drawing/2014/main" id="{85A47EE5-1879-A020-40D5-1D6F313043D1}"/>
              </a:ext>
            </a:extLst>
          </p:cNvPr>
          <p:cNvGrpSpPr/>
          <p:nvPr/>
        </p:nvGrpSpPr>
        <p:grpSpPr>
          <a:xfrm>
            <a:off x="516397" y="2228445"/>
            <a:ext cx="3840480" cy="2152432"/>
            <a:chOff x="516397" y="2228445"/>
            <a:chExt cx="3840480" cy="2152432"/>
          </a:xfrm>
        </p:grpSpPr>
        <p:grpSp>
          <p:nvGrpSpPr>
            <p:cNvPr id="9" name="Group 8">
              <a:extLst>
                <a:ext uri="{FF2B5EF4-FFF2-40B4-BE49-F238E27FC236}">
                  <a16:creationId xmlns:a16="http://schemas.microsoft.com/office/drawing/2014/main" id="{312D3AFF-7299-07AA-E082-30F5B3EA5B24}"/>
                </a:ext>
              </a:extLst>
            </p:cNvPr>
            <p:cNvGrpSpPr>
              <a:grpSpLocks noChangeAspect="1"/>
            </p:cNvGrpSpPr>
            <p:nvPr/>
          </p:nvGrpSpPr>
          <p:grpSpPr>
            <a:xfrm>
              <a:off x="516397" y="2228445"/>
              <a:ext cx="3840480" cy="2152432"/>
              <a:chOff x="263006" y="2327598"/>
              <a:chExt cx="4384713" cy="2457450"/>
            </a:xfrm>
          </p:grpSpPr>
          <p:pic>
            <p:nvPicPr>
              <p:cNvPr id="4" name="Picture 3" descr="A black arrow pointing to a black arrow&#10;&#10;Description automatically generated">
                <a:extLst>
                  <a:ext uri="{FF2B5EF4-FFF2-40B4-BE49-F238E27FC236}">
                    <a16:creationId xmlns:a16="http://schemas.microsoft.com/office/drawing/2014/main" id="{435C1FDE-BAAD-7D39-D585-F18311EE5838}"/>
                  </a:ext>
                </a:extLst>
              </p:cNvPr>
              <p:cNvPicPr>
                <a:picLocks noChangeAspect="1"/>
              </p:cNvPicPr>
              <p:nvPr/>
            </p:nvPicPr>
            <p:blipFill rotWithShape="1">
              <a:blip r:embed="rId3">
                <a:extLst>
                  <a:ext uri="{28A0092B-C50C-407E-A947-70E740481C1C}">
                    <a14:useLocalDpi xmlns:a14="http://schemas.microsoft.com/office/drawing/2010/main" val="0"/>
                  </a:ext>
                </a:extLst>
              </a:blip>
              <a:srcRect r="52048"/>
              <a:stretch/>
            </p:blipFill>
            <p:spPr>
              <a:xfrm>
                <a:off x="263006" y="2327598"/>
                <a:ext cx="4384713" cy="2457450"/>
              </a:xfrm>
              <a:prstGeom prst="rect">
                <a:avLst/>
              </a:prstGeom>
            </p:spPr>
          </p:pic>
          <p:sp>
            <p:nvSpPr>
              <p:cNvPr id="6" name="Oval 5">
                <a:extLst>
                  <a:ext uri="{FF2B5EF4-FFF2-40B4-BE49-F238E27FC236}">
                    <a16:creationId xmlns:a16="http://schemas.microsoft.com/office/drawing/2014/main" id="{B85DC930-43E6-EADB-C2C2-E6760ED5BD55}"/>
                  </a:ext>
                </a:extLst>
              </p:cNvPr>
              <p:cNvSpPr>
                <a:spLocks noChangeAspect="1"/>
              </p:cNvSpPr>
              <p:nvPr/>
            </p:nvSpPr>
            <p:spPr>
              <a:xfrm>
                <a:off x="3196293" y="3333781"/>
                <a:ext cx="274320" cy="274320"/>
              </a:xfrm>
              <a:prstGeom prst="ellipse">
                <a:avLst/>
              </a:prstGeom>
              <a:noFill/>
              <a:ln w="254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Oval 14">
              <a:extLst>
                <a:ext uri="{FF2B5EF4-FFF2-40B4-BE49-F238E27FC236}">
                  <a16:creationId xmlns:a16="http://schemas.microsoft.com/office/drawing/2014/main" id="{3F0B0E3D-CBDE-602B-40BE-1803EF56555F}"/>
                </a:ext>
              </a:extLst>
            </p:cNvPr>
            <p:cNvSpPr>
              <a:spLocks noChangeAspect="1"/>
            </p:cNvSpPr>
            <p:nvPr/>
          </p:nvSpPr>
          <p:spPr>
            <a:xfrm>
              <a:off x="1156337" y="3431094"/>
              <a:ext cx="274320" cy="2743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TextBox 4">
            <a:extLst>
              <a:ext uri="{FF2B5EF4-FFF2-40B4-BE49-F238E27FC236}">
                <a16:creationId xmlns:a16="http://schemas.microsoft.com/office/drawing/2014/main" id="{C78852C0-2774-343A-A162-87E1A3D0B547}"/>
              </a:ext>
            </a:extLst>
          </p:cNvPr>
          <p:cNvSpPr txBox="1"/>
          <p:nvPr/>
        </p:nvSpPr>
        <p:spPr>
          <a:xfrm>
            <a:off x="4356878" y="2228445"/>
            <a:ext cx="4741112" cy="1754326"/>
          </a:xfrm>
          <a:prstGeom prst="rect">
            <a:avLst/>
          </a:prstGeom>
          <a:noFill/>
        </p:spPr>
        <p:txBody>
          <a:bodyPr wrap="square" rtlCol="0">
            <a:spAutoFit/>
          </a:bodyPr>
          <a:lstStyle/>
          <a:p>
            <a:pPr marL="285750" indent="-285750" algn="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amino group of the last amino acid added to the growing peptide chain bears a lone pair of electrons, circled in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blue</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lgn="r">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This means that it is </a:t>
            </a:r>
            <a:r>
              <a:rPr lang="en-US" i="1" dirty="0">
                <a:solidFill>
                  <a:srgbClr val="002060"/>
                </a:solidFill>
                <a:latin typeface="Tahoma" panose="020B0604030504040204" pitchFamily="34" charset="0"/>
                <a:ea typeface="Tahoma" panose="020B0604030504040204" pitchFamily="34" charset="0"/>
                <a:cs typeface="Tahoma" panose="020B0604030504040204" pitchFamily="34" charset="0"/>
              </a:rPr>
              <a:t>electron rich</a:t>
            </a:r>
            <a:r>
              <a:rPr lang="en-US" dirty="0">
                <a:latin typeface="Tahoma" panose="020B0604030504040204" pitchFamily="34" charset="0"/>
                <a:ea typeface="Tahoma" panose="020B0604030504040204" pitchFamily="34" charset="0"/>
                <a:cs typeface="Tahoma" panose="020B0604030504040204" pitchFamily="34" charset="0"/>
              </a:rPr>
              <a:t>, one of the definitions of a </a:t>
            </a:r>
            <a:r>
              <a:rPr lang="en-US" i="1" dirty="0">
                <a:solidFill>
                  <a:srgbClr val="002060"/>
                </a:solidFill>
                <a:latin typeface="Tahoma" panose="020B0604030504040204" pitchFamily="34" charset="0"/>
                <a:ea typeface="Tahoma" panose="020B0604030504040204" pitchFamily="34" charset="0"/>
                <a:cs typeface="Tahoma" panose="020B0604030504040204" pitchFamily="34" charset="0"/>
              </a:rPr>
              <a:t>Lewis base</a:t>
            </a:r>
            <a:r>
              <a:rPr lang="en-US" dirty="0">
                <a:latin typeface="Tahoma" panose="020B0604030504040204" pitchFamily="34" charset="0"/>
                <a:ea typeface="Tahoma" panose="020B0604030504040204" pitchFamily="34" charset="0"/>
                <a:cs typeface="Tahoma" panose="020B0604030504040204" pitchFamily="34" charset="0"/>
              </a:rPr>
              <a:t>.</a:t>
            </a:r>
            <a:endParaRPr lang="en-C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589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7048083"/>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a:t>
                </a:r>
                <a:r>
                  <a:rPr lang="en-US" sz="2400"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 – Lowry Definitions of Acids and Bases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According to the </a:t>
                </a:r>
                <a:r>
                  <a:rPr lang="en-US"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 Lowry definitions: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i="1" dirty="0">
                    <a:latin typeface="Tahoma" panose="020B0604030504040204" pitchFamily="34" charset="0"/>
                    <a:ea typeface="Tahoma" panose="020B0604030504040204" pitchFamily="34" charset="0"/>
                    <a:cs typeface="Tahoma" panose="020B0604030504040204" pitchFamily="34" charset="0"/>
                  </a:rPr>
                  <a:t>An acid </a:t>
                </a:r>
                <a:r>
                  <a:rPr lang="en-US" dirty="0">
                    <a:latin typeface="Tahoma" panose="020B0604030504040204" pitchFamily="34" charset="0"/>
                    <a:ea typeface="Tahoma" panose="020B0604030504040204" pitchFamily="34" charset="0"/>
                    <a:cs typeface="Tahoma" panose="020B0604030504040204" pitchFamily="34" charset="0"/>
                  </a:rPr>
                  <a:t>is a species that </a:t>
                </a:r>
                <a:r>
                  <a:rPr lang="en-US" i="1" dirty="0">
                    <a:latin typeface="Tahoma" panose="020B0604030504040204" pitchFamily="34" charset="0"/>
                    <a:ea typeface="Tahoma" panose="020B0604030504040204" pitchFamily="34" charset="0"/>
                    <a:cs typeface="Tahoma" panose="020B0604030504040204" pitchFamily="34" charset="0"/>
                  </a:rPr>
                  <a:t>increases the proton concentration </a:t>
                </a:r>
                <a:r>
                  <a:rPr lang="en-US" dirty="0">
                    <a:latin typeface="Tahoma" panose="020B0604030504040204" pitchFamily="34" charset="0"/>
                    <a:ea typeface="Tahoma" panose="020B0604030504040204" pitchFamily="34" charset="0"/>
                    <a:cs typeface="Tahoma" panose="020B0604030504040204" pitchFamily="34" charset="0"/>
                  </a:rPr>
                  <a:t>of a solution. </a:t>
                </a:r>
              </a:p>
              <a:p>
                <a:pPr marL="742950" lvl="1"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A base </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is a species that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increases the hydroxide concentration </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of a solution.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Examples of </a:t>
                </a:r>
                <a:r>
                  <a:rPr lang="en-US" dirty="0" err="1">
                    <a:solidFill>
                      <a:prstClr val="black"/>
                    </a:solidFill>
                    <a:latin typeface="Tahoma" panose="020B0604030504040204" pitchFamily="34" charset="0"/>
                    <a:ea typeface="Tahoma" panose="020B0604030504040204" pitchFamily="34" charset="0"/>
                    <a:cs typeface="Tahoma" panose="020B0604030504040204" pitchFamily="34" charset="0"/>
                  </a:rPr>
                  <a:t>Brønsted</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 Lowry </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bases</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NaOH: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NaOH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s</m:t>
                          </m:r>
                        </m:e>
                      </m:d>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Na</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Solid sodium hydroxide, </a:t>
                </a:r>
                <a:r>
                  <a:rPr lang="en-US" sz="1400" dirty="0">
                    <a:solidFill>
                      <a:srgbClr val="00B050"/>
                    </a:solidFill>
                    <a:latin typeface="Tahoma" panose="020B0604030504040204" pitchFamily="34" charset="0"/>
                    <a:ea typeface="Tahoma" panose="020B0604030504040204" pitchFamily="34" charset="0"/>
                    <a:cs typeface="Tahoma" panose="020B0604030504040204" pitchFamily="34" charset="0"/>
                  </a:rPr>
                  <a:t>NaOH</a:t>
                </a:r>
                <a:r>
                  <a:rPr lang="en-US" sz="1400"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(s)</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dissolves in water by </a:t>
                </a:r>
                <a:r>
                  <a:rPr kumimoji="0" lang="en-US" sz="14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dissociating</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into a sodium ion and an hydroxide anion, Na</a:t>
                </a:r>
                <a:r>
                  <a:rPr kumimoji="0" lang="en-US" sz="1400" b="0" i="0" u="none" strike="noStrike" kern="1200" cap="none" spc="0" normalizeH="0" baseline="30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err="1">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aq</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and OH</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err="1">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aq</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respectively. This increases the hydroxide concentration of the solution:</a:t>
                </a:r>
                <a:r>
                  <a:rPr kumimoji="0" lang="en-US" sz="1400" b="0" i="1" u="none" strike="noStrike" kern="1200" cap="none" spc="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 sodium hydroxide is a base</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US"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Ammonia:</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Sup>
                        <m:sSub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NH</m:t>
                          </m:r>
                        </m:e>
                        <m:sub>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4</m:t>
                          </m:r>
                        </m:sub>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b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“Ammonia dissolved in water, NH</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3(</a:t>
                </a:r>
                <a:r>
                  <a:rPr kumimoji="0" lang="en-US" sz="1400" b="0" i="0" u="none" strike="noStrike" kern="1200" cap="none" spc="0" normalizeH="0" baseline="-25000" noProof="0" dirty="0" err="1">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aq</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reacts with water by </a:t>
                </a:r>
                <a:r>
                  <a:rPr kumimoji="0" lang="en-US" sz="14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abstracting </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protons from water, thereby creating ammonium cations and hydroxide anions, NH</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4</a:t>
                </a:r>
                <a:r>
                  <a:rPr kumimoji="0" lang="en-US" sz="1400" b="0" i="0" u="none" strike="noStrike" kern="1200" cap="none" spc="0" normalizeH="0" baseline="30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err="1">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aq</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and OH</a:t>
                </a:r>
                <a:r>
                  <a:rPr lang="en-US" sz="14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25000" noProof="0" dirty="0" err="1">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aq</a:t>
                </a:r>
                <a:r>
                  <a:rPr kumimoji="0" lang="en-US" sz="1400" b="0" i="0" u="none" strike="noStrike" kern="1200" cap="none" spc="0" normalizeH="0" baseline="-2500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14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respectively. This increases the hydroxide concentration of the solution: </a:t>
                </a:r>
                <a:r>
                  <a:rPr kumimoji="0" lang="en-US" sz="1400" b="0" i="1" u="none" strike="noStrike" kern="1200" cap="none" spc="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ammonia is a base.</a:t>
                </a:r>
                <a:endPar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2128"/>
                <a:ext cx="8755222" cy="7048083"/>
              </a:xfrm>
              <a:prstGeom prst="rect">
                <a:avLst/>
              </a:prstGeom>
              <a:blipFill>
                <a:blip r:embed="rId2"/>
                <a:stretch>
                  <a:fillRect l="-487" t="-691"/>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25027C35-51AC-AA14-0528-41036AB9CB12}"/>
              </a:ext>
            </a:extLst>
          </p:cNvPr>
          <p:cNvSpPr txBox="1"/>
          <p:nvPr/>
        </p:nvSpPr>
        <p:spPr>
          <a:xfrm>
            <a:off x="3498206" y="3432740"/>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61749AFD-294E-DECB-AFA2-1CC27FEF5631}"/>
              </a:ext>
            </a:extLst>
          </p:cNvPr>
          <p:cNvSpPr txBox="1"/>
          <p:nvPr/>
        </p:nvSpPr>
        <p:spPr>
          <a:xfrm>
            <a:off x="3418090" y="5313353"/>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8237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147410"/>
                <a:ext cx="8755222" cy="6001643"/>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Strong Acids and Bases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Strong acids and bases ‘dissociate fully’ in aqueous solution</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 The reaction ‘goes to completion.’</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HCl: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HCl</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g</m:t>
                          </m:r>
                        </m:e>
                      </m:d>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Cl</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NaOH: </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NaOH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s</m:t>
                          </m:r>
                        </m:e>
                      </m:d>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Na</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i="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defTabSz="457200"/>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Notice the arrows! </a:t>
                </a:r>
              </a:p>
              <a:p>
                <a:pPr algn="ctr" defTabSz="457200"/>
                <a:endParaRPr lang="en-US" i="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defTabSz="457200"/>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Unidirectional arrows in chemical equations describe processes in which the species on the left is (are) fully transformed into the species on the right.</a:t>
                </a: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147410"/>
                <a:ext cx="8755222" cy="6001643"/>
              </a:xfrm>
              <a:prstGeom prst="rect">
                <a:avLst/>
              </a:prstGeom>
              <a:blipFill>
                <a:blip r:embed="rId2"/>
                <a:stretch>
                  <a:fillRect l="-487" t="-812" r="-1114"/>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25027C35-51AC-AA14-0528-41036AB9CB12}"/>
              </a:ext>
            </a:extLst>
          </p:cNvPr>
          <p:cNvSpPr txBox="1"/>
          <p:nvPr/>
        </p:nvSpPr>
        <p:spPr>
          <a:xfrm>
            <a:off x="3498206" y="3590663"/>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
        <p:nvSpPr>
          <p:cNvPr id="5" name="Oval 4">
            <a:extLst>
              <a:ext uri="{FF2B5EF4-FFF2-40B4-BE49-F238E27FC236}">
                <a16:creationId xmlns:a16="http://schemas.microsoft.com/office/drawing/2014/main" id="{9F9C7E46-FA0F-FFD7-14B3-18EA88F70A40}"/>
              </a:ext>
            </a:extLst>
          </p:cNvPr>
          <p:cNvSpPr>
            <a:spLocks noChangeAspect="1"/>
          </p:cNvSpPr>
          <p:nvPr/>
        </p:nvSpPr>
        <p:spPr>
          <a:xfrm>
            <a:off x="3647988" y="2210062"/>
            <a:ext cx="274320" cy="2743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C8D87606-2536-574A-3A1A-526C5980394E}"/>
              </a:ext>
            </a:extLst>
          </p:cNvPr>
          <p:cNvSpPr>
            <a:spLocks noChangeAspect="1"/>
          </p:cNvSpPr>
          <p:nvPr/>
        </p:nvSpPr>
        <p:spPr>
          <a:xfrm>
            <a:off x="3638463" y="3867412"/>
            <a:ext cx="274320" cy="2743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CB3E5FB4-1B2D-10B9-9A07-57AD44AA81F5}"/>
              </a:ext>
            </a:extLst>
          </p:cNvPr>
          <p:cNvSpPr txBox="1"/>
          <p:nvPr/>
        </p:nvSpPr>
        <p:spPr>
          <a:xfrm>
            <a:off x="3498206" y="1952363"/>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7225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4893647"/>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Weak Acids and Bases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 contrast, </a:t>
                </a:r>
                <a:r>
                  <a:rPr kumimoji="0" lang="en-US" sz="18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the dissociation of weak acids and bases are equilibrium processes</a:t>
                </a: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and chemical equations describing them employ </a:t>
                </a:r>
                <a:r>
                  <a:rPr kumimoji="0" lang="en-US" sz="1800" b="0" i="1"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double harpoon arrows.</a:t>
                </a: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Reactions involving weak acids and bases do not ‘go to completion,’ instead they reach </a:t>
                </a:r>
                <a:r>
                  <a:rPr kumimoji="0" lang="en-US" sz="18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equilibrium, </a:t>
                </a: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 point at which an </a:t>
                </a:r>
                <a:r>
                  <a:rPr kumimoji="0" lang="en-US" sz="18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unchanging</a:t>
                </a: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concentration of </a:t>
                </a:r>
                <a:r>
                  <a:rPr kumimoji="0" lang="en-US" sz="1800" b="0" i="1"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each of the species </a:t>
                </a:r>
                <a:r>
                  <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 the chemical equation occurs in solution.</a:t>
                </a:r>
                <a:r>
                  <a:rPr kumimoji="0" lang="en-US" sz="1800" b="0" i="0" u="none" strike="noStrike" kern="1200" cap="none" spc="0" normalizeH="0" baseline="0" noProof="0" dirty="0">
                    <a:ln>
                      <a:noFill/>
                    </a:ln>
                    <a:solidFill>
                      <a:srgbClr val="00B050"/>
                    </a:solidFill>
                    <a:effectLst/>
                    <a:uLnTx/>
                    <a:uFillTx/>
                    <a:latin typeface="Tahoma" panose="020B0604030504040204" pitchFamily="34" charset="0"/>
                    <a:ea typeface="Tahoma" panose="020B0604030504040204" pitchFamily="34" charset="0"/>
                    <a:cs typeface="Tahoma" panose="020B0604030504040204" pitchFamily="34" charset="0"/>
                  </a:rPr>
                  <a:t> </a:t>
                </a:r>
                <a:endParaRPr kumimoji="0" lang="en-US" sz="1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Acetic acid:</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COOH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Ammonia:</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𝑎𝑞</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Sup>
                        <m:sSub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NH</m:t>
                          </m:r>
                        </m:e>
                        <m:sub>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4</m:t>
                          </m:r>
                        </m:sub>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b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2128"/>
                <a:ext cx="8755222" cy="4893647"/>
              </a:xfrm>
              <a:prstGeom prst="rect">
                <a:avLst/>
              </a:prstGeom>
              <a:blipFill>
                <a:blip r:embed="rId2"/>
                <a:stretch>
                  <a:fillRect l="-487" t="-996"/>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C74CAB9B-1994-C92B-86E1-B86F765B0A0A}"/>
              </a:ext>
            </a:extLst>
          </p:cNvPr>
          <p:cNvSpPr txBox="1"/>
          <p:nvPr/>
        </p:nvSpPr>
        <p:spPr>
          <a:xfrm>
            <a:off x="3541650" y="2577003"/>
            <a:ext cx="579005"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rPr>
              <a:t>H</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O</a:t>
            </a:r>
            <a:endParaRPr lang="en-CA" dirty="0">
              <a:latin typeface="Cambria Math" panose="02040503050406030204" pitchFamily="18" charset="0"/>
              <a:ea typeface="Cambria Math" panose="02040503050406030204" pitchFamily="18" charset="0"/>
            </a:endParaRPr>
          </a:p>
        </p:txBody>
      </p:sp>
      <p:sp>
        <p:nvSpPr>
          <p:cNvPr id="2" name="Oval 1">
            <a:extLst>
              <a:ext uri="{FF2B5EF4-FFF2-40B4-BE49-F238E27FC236}">
                <a16:creationId xmlns:a16="http://schemas.microsoft.com/office/drawing/2014/main" id="{09ED88C6-FF34-2983-1FD2-F58F57DAC04C}"/>
              </a:ext>
            </a:extLst>
          </p:cNvPr>
          <p:cNvSpPr>
            <a:spLocks noChangeAspect="1"/>
          </p:cNvSpPr>
          <p:nvPr/>
        </p:nvSpPr>
        <p:spPr>
          <a:xfrm>
            <a:off x="3711084" y="2919360"/>
            <a:ext cx="274320" cy="2743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15227B07-894D-EBFE-137F-A00C3AE1104F}"/>
              </a:ext>
            </a:extLst>
          </p:cNvPr>
          <p:cNvSpPr>
            <a:spLocks noChangeAspect="1"/>
          </p:cNvSpPr>
          <p:nvPr/>
        </p:nvSpPr>
        <p:spPr>
          <a:xfrm>
            <a:off x="3590016" y="4011805"/>
            <a:ext cx="274320" cy="2743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22BD9BCD-26A9-6A3D-F58B-342747BC7B2D}"/>
              </a:ext>
            </a:extLst>
          </p:cNvPr>
          <p:cNvSpPr txBox="1"/>
          <p:nvPr/>
        </p:nvSpPr>
        <p:spPr>
          <a:xfrm>
            <a:off x="2286000" y="5152184"/>
            <a:ext cx="4572000" cy="369332"/>
          </a:xfrm>
          <a:prstGeom prst="rect">
            <a:avLst/>
          </a:prstGeom>
          <a:noFill/>
        </p:spPr>
        <p:txBody>
          <a:bodyPr wrap="square">
            <a:spAutoFit/>
          </a:bodyPr>
          <a:lstStyle/>
          <a:p>
            <a:pPr algn="ctr" defTabSz="457200"/>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Notice the double harpoon arrows! </a:t>
            </a:r>
          </a:p>
        </p:txBody>
      </p:sp>
    </p:spTree>
    <p:extLst>
      <p:ext uri="{BB962C8B-B14F-4D97-AF65-F5344CB8AC3E}">
        <p14:creationId xmlns:p14="http://schemas.microsoft.com/office/powerpoint/2010/main" val="169018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6737998"/>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Weak Acid and Base Equilibrium Constants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Weak acid and base equilibrium constants,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K</a:t>
                </a:r>
                <a:r>
                  <a:rPr lang="en-US" i="1"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and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K</a:t>
                </a:r>
                <a:r>
                  <a:rPr lang="en-US" i="1"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B</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t>
                </a:r>
              </a:p>
              <a:p>
                <a:pPr algn="ctr" defTabSz="457200"/>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are constructed in the normal way:</a:t>
                </a:r>
                <a:r>
                  <a:rPr lang="en-US" sz="1800"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sz="1800" baseline="30000" dirty="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Acetic acid:</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COOH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𝐾</m:t>
                          </m:r>
                        </m:e>
                        <m: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𝐴</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Ammonia:</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N</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𝑎𝑞</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Sup>
                        <m:sSub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NH</m:t>
                          </m:r>
                        </m:e>
                        <m:sub>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4</m:t>
                          </m:r>
                        </m:sub>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b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 </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𝐾</m:t>
                          </m:r>
                        </m:e>
                        <m: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𝐵</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bSup>
                            <m:sSub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NH</m:t>
                              </m:r>
                            </m:e>
                            <m:sub>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4</m:t>
                              </m:r>
                            </m:sub>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b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N</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algn="r" defTabSz="457200"/>
                <a:r>
                  <a:rPr lang="en-US" sz="1400" i="1" dirty="0">
                    <a:solidFill>
                      <a:srgbClr val="002060"/>
                    </a:solidFill>
                    <a:latin typeface="Tahoma" panose="020B0604030504040204" pitchFamily="34" charset="0"/>
                    <a:ea typeface="Tahoma" panose="020B0604030504040204" pitchFamily="34" charset="0"/>
                    <a:cs typeface="Tahoma" panose="020B0604030504040204" pitchFamily="34" charset="0"/>
                  </a:rPr>
                  <a:t>*: It is beyond the scope of this presentation to review (a) the construction of equilibrium constants or (b) to explain the non-occurrence of  water concentration terms in them. </a:t>
                </a:r>
              </a:p>
              <a:p>
                <a:pPr lvl="1" algn="r" defTabSz="457200"/>
                <a:r>
                  <a:rPr lang="en-US" sz="1400" i="1" dirty="0">
                    <a:solidFill>
                      <a:srgbClr val="002060"/>
                    </a:solidFill>
                    <a:latin typeface="Tahoma" panose="020B0604030504040204" pitchFamily="34" charset="0"/>
                    <a:ea typeface="Tahoma" panose="020B0604030504040204" pitchFamily="34" charset="0"/>
                    <a:cs typeface="Tahoma" panose="020B0604030504040204" pitchFamily="34" charset="0"/>
                  </a:rPr>
                  <a:t>For these concepts, consult any standard general, organic, or biochemistry text. </a:t>
                </a: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2128"/>
                <a:ext cx="8755222" cy="6737998"/>
              </a:xfrm>
              <a:prstGeom prst="rect">
                <a:avLst/>
              </a:prstGeom>
              <a:blipFill>
                <a:blip r:embed="rId2"/>
                <a:stretch>
                  <a:fillRect t="-723" r="-905"/>
                </a:stretch>
              </a:blipFill>
            </p:spPr>
            <p:txBody>
              <a:bodyPr/>
              <a:lstStyle/>
              <a:p>
                <a:r>
                  <a:rPr lang="en-CA">
                    <a:noFill/>
                  </a:rPr>
                  <a:t> </a:t>
                </a:r>
              </a:p>
            </p:txBody>
          </p:sp>
        </mc:Fallback>
      </mc:AlternateContent>
    </p:spTree>
    <p:extLst>
      <p:ext uri="{BB962C8B-B14F-4D97-AF65-F5344CB8AC3E}">
        <p14:creationId xmlns:p14="http://schemas.microsoft.com/office/powerpoint/2010/main" val="381854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2769989"/>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Equilibrium Constants Facilitate the Determination of Equilibrium Concentrations (I)</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Suppose that for acetic acid,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K</a:t>
            </a:r>
            <a:r>
              <a:rPr lang="en-US" i="1"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A</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 1.74 x 10</a:t>
            </a:r>
            <a:r>
              <a:rPr lang="en-US"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–5</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If a solution is prepared such that 1.00 mol / L of acetic acid is dissolved in 1.00 L of water, determine the equilibrium concentrations of acetic acid (CH</a:t>
            </a:r>
            <a:r>
              <a:rPr lang="en-US" baseline="-25000" dirty="0">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COOH), protons (H</a:t>
            </a:r>
            <a:r>
              <a:rPr lang="en-US"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and acetate anions (CH3COO</a:t>
            </a:r>
            <a:r>
              <a:rPr lang="en-US" baseline="30000"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a:t>
            </a:r>
          </a:p>
          <a:p>
            <a:pPr algn="ctr" defTabSz="457200"/>
            <a:endParaRPr lang="en-US"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B470B17-5448-734D-CA7D-FC2537FDFFED}"/>
                  </a:ext>
                </a:extLst>
              </p:cNvPr>
              <p:cNvSpPr txBox="1"/>
              <p:nvPr/>
            </p:nvSpPr>
            <p:spPr>
              <a:xfrm>
                <a:off x="5507" y="5054898"/>
                <a:ext cx="2737693" cy="689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𝐾</m:t>
                          </m:r>
                        </m:e>
                        <m: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𝐴</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CA" dirty="0"/>
              </a:p>
            </p:txBody>
          </p:sp>
        </mc:Choice>
        <mc:Fallback xmlns="">
          <p:sp>
            <p:nvSpPr>
              <p:cNvPr id="6" name="TextBox 5">
                <a:extLst>
                  <a:ext uri="{FF2B5EF4-FFF2-40B4-BE49-F238E27FC236}">
                    <a16:creationId xmlns:a16="http://schemas.microsoft.com/office/drawing/2014/main" id="{8B470B17-5448-734D-CA7D-FC2537FDFFED}"/>
                  </a:ext>
                </a:extLst>
              </p:cNvPr>
              <p:cNvSpPr txBox="1">
                <a:spLocks noRot="1" noChangeAspect="1" noMove="1" noResize="1" noEditPoints="1" noAdjustHandles="1" noChangeArrowheads="1" noChangeShapeType="1" noTextEdit="1"/>
              </p:cNvSpPr>
              <p:nvPr/>
            </p:nvSpPr>
            <p:spPr>
              <a:xfrm>
                <a:off x="5507" y="5054898"/>
                <a:ext cx="2737693" cy="689099"/>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2153DE-B7F7-3962-C684-62D6A6C7F888}"/>
                  </a:ext>
                </a:extLst>
              </p:cNvPr>
              <p:cNvSpPr txBox="1"/>
              <p:nvPr/>
            </p:nvSpPr>
            <p:spPr>
              <a:xfrm>
                <a:off x="6404482" y="5054898"/>
                <a:ext cx="2737693" cy="689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1.74 </m:t>
                      </m:r>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x</m:t>
                      </m:r>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 10–5</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𝑥</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𝑥</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1.00 −</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𝑥</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CA" dirty="0"/>
              </a:p>
            </p:txBody>
          </p:sp>
        </mc:Choice>
        <mc:Fallback xmlns="">
          <p:sp>
            <p:nvSpPr>
              <p:cNvPr id="7" name="TextBox 6">
                <a:extLst>
                  <a:ext uri="{FF2B5EF4-FFF2-40B4-BE49-F238E27FC236}">
                    <a16:creationId xmlns:a16="http://schemas.microsoft.com/office/drawing/2014/main" id="{812153DE-B7F7-3962-C684-62D6A6C7F888}"/>
                  </a:ext>
                </a:extLst>
              </p:cNvPr>
              <p:cNvSpPr txBox="1">
                <a:spLocks noRot="1" noChangeAspect="1" noMove="1" noResize="1" noEditPoints="1" noAdjustHandles="1" noChangeArrowheads="1" noChangeShapeType="1" noTextEdit="1"/>
              </p:cNvSpPr>
              <p:nvPr/>
            </p:nvSpPr>
            <p:spPr>
              <a:xfrm>
                <a:off x="6404482" y="5054898"/>
                <a:ext cx="2737693" cy="689099"/>
              </a:xfrm>
              <a:prstGeom prst="rect">
                <a:avLst/>
              </a:prstGeom>
              <a:blipFill>
                <a:blip r:embed="rId3"/>
                <a:stretch>
                  <a:fillRect/>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033E4DC6-5EBD-E2FB-C836-98293F0D081B}"/>
              </a:ext>
            </a:extLst>
          </p:cNvPr>
          <p:cNvPicPr>
            <a:picLocks noChangeAspect="1"/>
          </p:cNvPicPr>
          <p:nvPr/>
        </p:nvPicPr>
        <p:blipFill>
          <a:blip r:embed="rId4"/>
          <a:stretch>
            <a:fillRect/>
          </a:stretch>
        </p:blipFill>
        <p:spPr>
          <a:xfrm>
            <a:off x="1028700" y="2700337"/>
            <a:ext cx="7086600" cy="1457325"/>
          </a:xfrm>
          <a:prstGeom prst="rect">
            <a:avLst/>
          </a:prstGeom>
        </p:spPr>
      </p:pic>
      <p:sp>
        <p:nvSpPr>
          <p:cNvPr id="10" name="TextBox 9">
            <a:extLst>
              <a:ext uri="{FF2B5EF4-FFF2-40B4-BE49-F238E27FC236}">
                <a16:creationId xmlns:a16="http://schemas.microsoft.com/office/drawing/2014/main" id="{2DD812CB-40F3-3563-53D2-0C6DEAC6236C}"/>
              </a:ext>
            </a:extLst>
          </p:cNvPr>
          <p:cNvSpPr txBox="1"/>
          <p:nvPr/>
        </p:nvSpPr>
        <p:spPr>
          <a:xfrm>
            <a:off x="2937824" y="4660783"/>
            <a:ext cx="3661283" cy="1477328"/>
          </a:xfrm>
          <a:prstGeom prst="rect">
            <a:avLst/>
          </a:prstGeom>
          <a:noFill/>
        </p:spPr>
        <p:txBody>
          <a:bodyPr wrap="square" rtlCol="0">
            <a:spAutoFit/>
          </a:bodyPr>
          <a:lstStyle/>
          <a:p>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Substituting the equilibrium constant and equilibrium concentrations, into algebraic expression for the equilibrium constant provides:</a:t>
            </a:r>
            <a:endParaRPr lang="en-CA"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73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CF5DD-593A-48D3-997A-24C8CDBAB44B}"/>
              </a:ext>
            </a:extLst>
          </p:cNvPr>
          <p:cNvSpPr txBox="1"/>
          <p:nvPr/>
        </p:nvSpPr>
        <p:spPr>
          <a:xfrm>
            <a:off x="194389" y="2128"/>
            <a:ext cx="8755222" cy="6709529"/>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Equilibrium Constants Facilitate the Determination of Equilibrium Concentrations (II)</a:t>
            </a:r>
          </a:p>
          <a:p>
            <a:pPr algn="ctr" defTabSz="457200"/>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ctr" defTabSz="457200"/>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defTabSz="457200"/>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The above is a quadratic equation and the value of </a:t>
            </a:r>
            <a:r>
              <a:rPr lang="en-US" i="1" dirty="0">
                <a:solidFill>
                  <a:srgbClr val="00B050"/>
                </a:solidFill>
                <a:latin typeface="Cambria Math" panose="02040503050406030204" pitchFamily="18" charset="0"/>
                <a:ea typeface="Cambria Math" panose="02040503050406030204" pitchFamily="18" charset="0"/>
                <a:cs typeface="Tahoma" panose="020B0604030504040204" pitchFamily="34" charset="0"/>
              </a:rPr>
              <a:t>x</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may be computed as the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positive</a:t>
            </a: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 root of the equation using the quadratic formula; negative roots (corresponding to negative concentrations) are meaningless.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a:t>
            </a:r>
          </a:p>
          <a:p>
            <a:pPr defTabSz="457200"/>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defTabSz="457200"/>
            <a:r>
              <a:rPr lang="en-US" dirty="0">
                <a:latin typeface="Tahoma" panose="020B0604030504040204" pitchFamily="34" charset="0"/>
                <a:ea typeface="Tahoma" panose="020B0604030504040204" pitchFamily="34" charset="0"/>
                <a:cs typeface="Tahoma" panose="020B0604030504040204" pitchFamily="34" charset="0"/>
              </a:rPr>
              <a:t>The quadratic formula provides:</a:t>
            </a: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defTabSz="457200"/>
            <a:r>
              <a:rPr lang="en-US" dirty="0">
                <a:latin typeface="Tahoma" panose="020B0604030504040204" pitchFamily="34" charset="0"/>
                <a:ea typeface="Tahoma" panose="020B0604030504040204" pitchFamily="34" charset="0"/>
                <a:cs typeface="Tahoma" panose="020B0604030504040204" pitchFamily="34" charset="0"/>
              </a:rPr>
              <a:t>Substituting this value back into the ‘Equilibrium Concentrations’ equations from the previous table allows computation of the equilibrium concentrations of protons, acetic acid molecules, and acetate anions. These are, respectively, 0.00295 mol/L, 0.997 mol/L, and 0.00295 mol/L. </a:t>
            </a: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defTabSz="457200"/>
            <a:endParaRPr lang="en-US" dirty="0">
              <a:latin typeface="Tahoma" panose="020B0604030504040204" pitchFamily="34" charset="0"/>
              <a:ea typeface="Tahoma" panose="020B0604030504040204" pitchFamily="34" charset="0"/>
              <a:cs typeface="Tahoma" panose="020B0604030504040204" pitchFamily="34" charset="0"/>
            </a:endParaRPr>
          </a:p>
          <a:p>
            <a:pPr algn="r" defTabSz="457200"/>
            <a:r>
              <a:rPr lang="en-US" sz="1400" dirty="0">
                <a:solidFill>
                  <a:srgbClr val="002060"/>
                </a:solidFill>
                <a:latin typeface="Tahoma" panose="020B0604030504040204" pitchFamily="34" charset="0"/>
                <a:ea typeface="Tahoma" panose="020B0604030504040204" pitchFamily="34" charset="0"/>
                <a:cs typeface="Tahoma" panose="020B0604030504040204" pitchFamily="34" charset="0"/>
              </a:rPr>
              <a:t>Note to students: if you do not know the quadratic formula or how to use it, learn it! </a:t>
            </a:r>
          </a:p>
          <a:p>
            <a:pPr algn="r" defTabSz="457200"/>
            <a:r>
              <a:rPr lang="en-US" sz="1400" dirty="0">
                <a:solidFill>
                  <a:srgbClr val="002060"/>
                </a:solidFill>
                <a:latin typeface="Tahoma" panose="020B0604030504040204" pitchFamily="34" charset="0"/>
                <a:ea typeface="Tahoma" panose="020B0604030504040204" pitchFamily="34" charset="0"/>
                <a:cs typeface="Tahoma" panose="020B0604030504040204" pitchFamily="34" charset="0"/>
              </a:rPr>
              <a:t>If you need help – come see me.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12153DE-B7F7-3962-C684-62D6A6C7F888}"/>
                  </a:ext>
                </a:extLst>
              </p:cNvPr>
              <p:cNvSpPr txBox="1"/>
              <p:nvPr/>
            </p:nvSpPr>
            <p:spPr>
              <a:xfrm>
                <a:off x="3209585" y="1022717"/>
                <a:ext cx="2737693" cy="689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1.74 </m:t>
                      </m:r>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x</m:t>
                      </m:r>
                      <m:r>
                        <m:rPr>
                          <m:nor/>
                        </m:rPr>
                        <a:rPr lang="en-US"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 10–5</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𝑥</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𝑥</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1.00 −</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𝑥</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CA" dirty="0"/>
              </a:p>
            </p:txBody>
          </p:sp>
        </mc:Choice>
        <mc:Fallback xmlns="">
          <p:sp>
            <p:nvSpPr>
              <p:cNvPr id="2" name="TextBox 1">
                <a:extLst>
                  <a:ext uri="{FF2B5EF4-FFF2-40B4-BE49-F238E27FC236}">
                    <a16:creationId xmlns:a16="http://schemas.microsoft.com/office/drawing/2014/main" id="{812153DE-B7F7-3962-C684-62D6A6C7F888}"/>
                  </a:ext>
                </a:extLst>
              </p:cNvPr>
              <p:cNvSpPr txBox="1">
                <a:spLocks noRot="1" noChangeAspect="1" noMove="1" noResize="1" noEditPoints="1" noAdjustHandles="1" noChangeArrowheads="1" noChangeShapeType="1" noTextEdit="1"/>
              </p:cNvSpPr>
              <p:nvPr/>
            </p:nvSpPr>
            <p:spPr>
              <a:xfrm>
                <a:off x="3209585" y="1022717"/>
                <a:ext cx="2737693" cy="689099"/>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4E95DB-6D3D-F872-1CB7-C76977DCF410}"/>
                  </a:ext>
                </a:extLst>
              </p:cNvPr>
              <p:cNvSpPr txBox="1"/>
              <p:nvPr/>
            </p:nvSpPr>
            <p:spPr>
              <a:xfrm>
                <a:off x="2998428" y="3444591"/>
                <a:ext cx="2737693" cy="616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b="0" i="0" dirty="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x</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=0.</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0029</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5   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mol</m:t>
                          </m:r>
                        </m:num>
                        <m:den>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L</m:t>
                          </m:r>
                        </m:den>
                      </m:f>
                    </m:oMath>
                  </m:oMathPara>
                </a14:m>
                <a:endParaRPr lang="en-CA" dirty="0"/>
              </a:p>
            </p:txBody>
          </p:sp>
        </mc:Choice>
        <mc:Fallback xmlns="">
          <p:sp>
            <p:nvSpPr>
              <p:cNvPr id="4" name="TextBox 3">
                <a:extLst>
                  <a:ext uri="{FF2B5EF4-FFF2-40B4-BE49-F238E27FC236}">
                    <a16:creationId xmlns:a16="http://schemas.microsoft.com/office/drawing/2014/main" id="{814E95DB-6D3D-F872-1CB7-C76977DCF410}"/>
                  </a:ext>
                </a:extLst>
              </p:cNvPr>
              <p:cNvSpPr txBox="1">
                <a:spLocks noRot="1" noChangeAspect="1" noMove="1" noResize="1" noEditPoints="1" noAdjustHandles="1" noChangeArrowheads="1" noChangeShapeType="1" noTextEdit="1"/>
              </p:cNvSpPr>
              <p:nvPr/>
            </p:nvSpPr>
            <p:spPr>
              <a:xfrm>
                <a:off x="2998428" y="3444591"/>
                <a:ext cx="2737693" cy="616515"/>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5408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ECF5DD-593A-48D3-997A-24C8CDBAB44B}"/>
                  </a:ext>
                </a:extLst>
              </p:cNvPr>
              <p:cNvSpPr txBox="1"/>
              <p:nvPr/>
            </p:nvSpPr>
            <p:spPr>
              <a:xfrm>
                <a:off x="194389" y="147410"/>
                <a:ext cx="8755222" cy="6832640"/>
              </a:xfrm>
              <a:prstGeom prst="rect">
                <a:avLst/>
              </a:prstGeom>
              <a:noFill/>
            </p:spPr>
            <p:txBody>
              <a:bodyPr wrap="square" rtlCol="0">
                <a:spAutoFit/>
              </a:bodyPr>
              <a:lstStyle/>
              <a:p>
                <a:pPr algn="ctr" defTabSz="457200"/>
                <a:r>
                  <a:rPr lang="en-US" sz="2400" dirty="0">
                    <a:solidFill>
                      <a:prstClr val="black"/>
                    </a:solidFill>
                    <a:latin typeface="Tahoma" panose="020B0604030504040204" pitchFamily="34" charset="0"/>
                    <a:ea typeface="Tahoma" panose="020B0604030504040204" pitchFamily="34" charset="0"/>
                    <a:cs typeface="Tahoma" panose="020B0604030504040204" pitchFamily="34" charset="0"/>
                  </a:rPr>
                  <a:t>Review: Conjugate Acid / Base Pairs</a:t>
                </a:r>
              </a:p>
              <a:p>
                <a:pPr marL="285750"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dissociation of a weak acid results in the liberation of a proton and a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conjugate base</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defTabSz="4572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742950" lvl="1" indent="-285750" defTabSz="457200">
                  <a:buFont typeface="Arial" panose="020B0604020202020204" pitchFamily="34" charset="0"/>
                  <a:buChar char="•"/>
                </a:pPr>
                <a:r>
                  <a:rPr lang="en-US" i="1" dirty="0">
                    <a:latin typeface="Tahoma" panose="020B0604030504040204" pitchFamily="34" charset="0"/>
                    <a:ea typeface="Tahoma" panose="020B0604030504040204" pitchFamily="34" charset="0"/>
                    <a:cs typeface="Tahoma" panose="020B0604030504040204" pitchFamily="34" charset="0"/>
                  </a:rPr>
                  <a:t>The acetate anion is the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conjugate base </a:t>
                </a:r>
                <a:r>
                  <a:rPr lang="en-US" i="1" dirty="0">
                    <a:latin typeface="Tahoma" panose="020B0604030504040204" pitchFamily="34" charset="0"/>
                    <a:ea typeface="Tahoma" panose="020B0604030504040204" pitchFamily="34" charset="0"/>
                    <a:cs typeface="Tahoma" panose="020B0604030504040204" pitchFamily="34" charset="0"/>
                  </a:rPr>
                  <a:t>of acetic acid:</a:t>
                </a:r>
              </a:p>
              <a:p>
                <a:pPr marL="742950" lvl="1" indent="-285750" defTabSz="457200">
                  <a:buFont typeface="Arial" panose="020B0604020202020204" pitchFamily="34" charset="0"/>
                  <a:buChar char="•"/>
                </a:pP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14:m>
                  <m:oMathPara xmlns:m="http://schemas.openxmlformats.org/officeDocument/2006/math">
                    <m:oMathParaPr>
                      <m:jc m:val="centerGroup"/>
                    </m:oMathParaPr>
                    <m:oMath xmlns:m="http://schemas.openxmlformats.org/officeDocument/2006/math">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COOH</m:t>
                      </m:r>
                      <m:d>
                        <m:d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m:rPr>
                          <m:sty m:val="p"/>
                        </m:rP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aq</m:t>
                      </m:r>
                      <m:r>
                        <a:rPr lang="en-US" b="0" i="0"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p>
                        <m:sSupPr>
                          <m:ctrlPr>
                            <a:rPr lang="en-US" b="0"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srgbClr val="00B050"/>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H</m:t>
                              </m:r>
                            </m:e>
                            <m:sub>
                              <m: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srgbClr val="00B050"/>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𝑎𝑞</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endParaRPr lang="en-US"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hydrolysis of water by a weak base results in the liberation of an hydroxide anion and a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conjugate acid</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defTabSz="457200">
                  <a:buFont typeface="Arial" panose="020B0604020202020204" pitchFamily="34" charset="0"/>
                  <a:buChar char="•"/>
                </a:pPr>
                <a:endParaRPr lang="en-US" b="1"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marL="285750" indent="-285750" defTabSz="457200">
                  <a:buFont typeface="Arial" panose="020B0604020202020204" pitchFamily="34" charset="0"/>
                  <a:buChar char="•"/>
                </a:pPr>
                <a:r>
                  <a:rPr lang="en-US" i="1" dirty="0">
                    <a:latin typeface="Tahoma" panose="020B0604030504040204" pitchFamily="34" charset="0"/>
                    <a:ea typeface="Tahoma" panose="020B0604030504040204" pitchFamily="34" charset="0"/>
                    <a:cs typeface="Tahoma" panose="020B0604030504040204" pitchFamily="34" charset="0"/>
                  </a:rPr>
                  <a:t>The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conjugate base </a:t>
                </a:r>
                <a:r>
                  <a:rPr lang="en-US" i="1" dirty="0">
                    <a:latin typeface="Tahoma" panose="020B0604030504040204" pitchFamily="34" charset="0"/>
                    <a:ea typeface="Tahoma" panose="020B0604030504040204" pitchFamily="34" charset="0"/>
                    <a:cs typeface="Tahoma" panose="020B0604030504040204" pitchFamily="34" charset="0"/>
                  </a:rPr>
                  <a:t>of a weak acid is a </a:t>
                </a:r>
                <a:r>
                  <a:rPr lang="en-US" i="1" dirty="0">
                    <a:solidFill>
                      <a:srgbClr val="00B050"/>
                    </a:solidFill>
                    <a:latin typeface="Tahoma" panose="020B0604030504040204" pitchFamily="34" charset="0"/>
                    <a:ea typeface="Tahoma" panose="020B0604030504040204" pitchFamily="34" charset="0"/>
                    <a:cs typeface="Tahoma" panose="020B0604030504040204" pitchFamily="34" charset="0"/>
                  </a:rPr>
                  <a:t>weak base</a:t>
                </a:r>
                <a:r>
                  <a:rPr lang="en-US" i="1" dirty="0">
                    <a:latin typeface="Tahoma" panose="020B0604030504040204" pitchFamily="34" charset="0"/>
                    <a:ea typeface="Tahoma" panose="020B0604030504040204" pitchFamily="34" charset="0"/>
                    <a:cs typeface="Tahoma" panose="020B0604030504040204" pitchFamily="34" charset="0"/>
                  </a:rPr>
                  <a:t>: </a:t>
                </a:r>
              </a:p>
              <a:p>
                <a:pPr lvl="1" defTabSz="457200"/>
                <a:br>
                  <a:rPr lang="en-US" dirty="0">
                    <a:solidFill>
                      <a:prstClr val="black"/>
                    </a:solidFill>
                    <a:latin typeface="Tahoma" panose="020B0604030504040204" pitchFamily="34" charset="0"/>
                    <a:ea typeface="Tahoma" panose="020B0604030504040204" pitchFamily="34" charset="0"/>
                    <a:cs typeface="Tahoma" panose="020B0604030504040204" pitchFamily="34" charset="0"/>
                  </a:rPr>
                </a:br>
                <a14:m>
                  <m:oMathPara xmlns:m="http://schemas.openxmlformats.org/officeDocument/2006/math">
                    <m:oMathParaPr>
                      <m:jc m:val="centerGroup"/>
                    </m:oMathParaPr>
                    <m:oMath xmlns:m="http://schemas.openxmlformats.org/officeDocument/2006/math">
                      <m:sSup>
                        <m:sSupPr>
                          <m:ctrlPr>
                            <a:rPr lang="en-US" i="1" smtClean="0">
                              <a:solidFill>
                                <a:srgbClr val="00B050"/>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srgbClr val="00B050"/>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CH</m:t>
                              </m:r>
                            </m:e>
                            <m:sub>
                              <m: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srgbClr val="00B050"/>
                              </a:solidFill>
                              <a:latin typeface="Cambria Math" panose="02040503050406030204" pitchFamily="18" charset="0"/>
                              <a:ea typeface="Tahoma" panose="020B0604030504040204" pitchFamily="34" charset="0"/>
                              <a:cs typeface="Tahoma" panose="020B0604030504040204" pitchFamily="34" charset="0"/>
                            </a:rPr>
                            <m:t>COO</m:t>
                          </m:r>
                        </m:e>
                        <m:sup>
                          <m:r>
                            <a:rPr lang="en-US" i="1">
                              <a:solidFill>
                                <a:srgbClr val="00B050"/>
                              </a:solidFill>
                              <a:latin typeface="Cambria Math" panose="02040503050406030204" pitchFamily="18" charset="0"/>
                              <a:ea typeface="Cambria Math" panose="02040503050406030204" pitchFamily="18" charset="0"/>
                              <a:cs typeface="Tahoma" panose="020B0604030504040204" pitchFamily="34" charset="0"/>
                            </a:rPr>
                            <m:t>−</m:t>
                          </m:r>
                        </m:sup>
                      </m:sSup>
                      <m:d>
                        <m:d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 </m:t>
                      </m:r>
                      <m:sSub>
                        <m:sSub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b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b>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2</m:t>
                          </m:r>
                        </m:sub>
                      </m:sSub>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O</m:t>
                      </m:r>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 </m:t>
                      </m:r>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d>
                        <m:d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aq</m:t>
                          </m:r>
                        </m:e>
                      </m:d>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d>
                        <m:d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d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aq</m:t>
                          </m:r>
                        </m:e>
                      </m:d>
                    </m:oMath>
                  </m:oMathPara>
                </a14:m>
                <a:endParaRPr lang="en-US" dirty="0">
                  <a:solidFill>
                    <a:prstClr val="black"/>
                  </a:solidFill>
                  <a:latin typeface="Tahoma" panose="020B0604030504040204" pitchFamily="34" charset="0"/>
                  <a:ea typeface="Cambria Math" panose="02040503050406030204" pitchFamily="18"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defTabSz="457200"/>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64ECF5DD-593A-48D3-997A-24C8CDBAB44B}"/>
                  </a:ext>
                </a:extLst>
              </p:cNvPr>
              <p:cNvSpPr txBox="1">
                <a:spLocks noRot="1" noChangeAspect="1" noMove="1" noResize="1" noEditPoints="1" noAdjustHandles="1" noChangeArrowheads="1" noChangeShapeType="1" noTextEdit="1"/>
              </p:cNvSpPr>
              <p:nvPr/>
            </p:nvSpPr>
            <p:spPr>
              <a:xfrm>
                <a:off x="194389" y="147410"/>
                <a:ext cx="8755222" cy="6832640"/>
              </a:xfrm>
              <a:prstGeom prst="rect">
                <a:avLst/>
              </a:prstGeom>
              <a:blipFill>
                <a:blip r:embed="rId2"/>
                <a:stretch>
                  <a:fillRect l="-487" t="-71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9ADA5B-5118-1FF0-98ED-F3E99C219BD6}"/>
                  </a:ext>
                </a:extLst>
              </p:cNvPr>
              <p:cNvSpPr txBox="1"/>
              <p:nvPr/>
            </p:nvSpPr>
            <p:spPr>
              <a:xfrm>
                <a:off x="2286000" y="2734357"/>
                <a:ext cx="4572000" cy="689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𝐾</m:t>
                          </m:r>
                        </m:e>
                        <m: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𝐴</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CA" dirty="0"/>
              </a:p>
            </p:txBody>
          </p:sp>
        </mc:Choice>
        <mc:Fallback xmlns="">
          <p:sp>
            <p:nvSpPr>
              <p:cNvPr id="4" name="TextBox 3">
                <a:extLst>
                  <a:ext uri="{FF2B5EF4-FFF2-40B4-BE49-F238E27FC236}">
                    <a16:creationId xmlns:a16="http://schemas.microsoft.com/office/drawing/2014/main" id="{5D9ADA5B-5118-1FF0-98ED-F3E99C219BD6}"/>
                  </a:ext>
                </a:extLst>
              </p:cNvPr>
              <p:cNvSpPr txBox="1">
                <a:spLocks noRot="1" noChangeAspect="1" noMove="1" noResize="1" noEditPoints="1" noAdjustHandles="1" noChangeArrowheads="1" noChangeShapeType="1" noTextEdit="1"/>
              </p:cNvSpPr>
              <p:nvPr/>
            </p:nvSpPr>
            <p:spPr>
              <a:xfrm>
                <a:off x="2286000" y="2734357"/>
                <a:ext cx="4572000" cy="689099"/>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31C6D2-114B-F335-D99E-B4062FCB94F2}"/>
                  </a:ext>
                </a:extLst>
              </p:cNvPr>
              <p:cNvSpPr txBox="1"/>
              <p:nvPr/>
            </p:nvSpPr>
            <p:spPr>
              <a:xfrm>
                <a:off x="2266950" y="5873031"/>
                <a:ext cx="4572000" cy="670183"/>
              </a:xfrm>
              <a:prstGeom prst="rect">
                <a:avLst/>
              </a:prstGeom>
              <a:noFill/>
            </p:spPr>
            <p:txBody>
              <a:bodyPr wrap="square">
                <a:spAutoFit/>
              </a:bodyPr>
              <a:lstStyle/>
              <a:p>
                <a:pPr lvl="1" defTabSz="45720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𝐾</m:t>
                          </m:r>
                        </m:e>
                        <m: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𝐵</m:t>
                          </m:r>
                        </m:sub>
                      </m:sSub>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 </m:t>
                      </m:r>
                      <m:f>
                        <m:fPr>
                          <m:ctrlP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ctrlPr>
                        </m:fPr>
                        <m:num>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b>
                            <m:sSubPr>
                              <m:ctrlP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ctrlPr>
                            </m:sSubPr>
                            <m:e>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 </m:t>
                              </m:r>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CH</m:t>
                              </m:r>
                            </m:e>
                            <m:sub>
                              <m:r>
                                <a:rPr lang="en-US">
                                  <a:solidFill>
                                    <a:prstClr val="black"/>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COOH</m:t>
                          </m:r>
                          <m:r>
                            <a:rPr lang="en-US" b="0" i="1" smtClean="0">
                              <a:solidFill>
                                <a:prstClr val="black"/>
                              </a:solidFill>
                              <a:latin typeface="Cambria Math" panose="02040503050406030204" pitchFamily="18" charset="0"/>
                              <a:ea typeface="Cambria Math" panose="02040503050406030204" pitchFamily="18" charset="0"/>
                              <a:cs typeface="Tahoma" panose="020B0604030504040204" pitchFamily="34" charset="0"/>
                            </a:rPr>
                            <m:t>]</m:t>
                          </m:r>
                          <m:r>
                            <a:rPr lang="en-US" i="1">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ctrlPr>
                            </m:sSupPr>
                            <m:e>
                              <m:r>
                                <m:rPr>
                                  <m:sty m:val="p"/>
                                </m:rPr>
                                <a:rPr lang="en-US">
                                  <a:solidFill>
                                    <a:prstClr val="black"/>
                                  </a:solidFill>
                                  <a:latin typeface="Cambria Math" panose="02040503050406030204" pitchFamily="18" charset="0"/>
                                  <a:ea typeface="Tahoma" panose="020B0604030504040204" pitchFamily="34" charset="0"/>
                                  <a:cs typeface="Tahoma" panose="020B0604030504040204" pitchFamily="34" charset="0"/>
                                </a:rPr>
                                <m:t>OH</m:t>
                              </m:r>
                            </m:e>
                            <m:sup>
                              <m:r>
                                <a:rPr lang="en-US">
                                  <a:solidFill>
                                    <a:prstClr val="black"/>
                                  </a:solidFill>
                                  <a:latin typeface="Cambria Math" panose="02040503050406030204" pitchFamily="18" charset="0"/>
                                  <a:ea typeface="Cambria Math" panose="02040503050406030204" pitchFamily="18" charset="0"/>
                                  <a:cs typeface="Tahoma" panose="020B0604030504040204" pitchFamily="34" charset="0"/>
                                </a:rPr>
                                <m:t>−</m:t>
                              </m:r>
                            </m:sup>
                          </m:sSup>
                          <m:r>
                            <a:rPr lang="en-US" i="1">
                              <a:solidFill>
                                <a:prstClr val="black"/>
                              </a:solidFill>
                              <a:latin typeface="Cambria Math" panose="02040503050406030204" pitchFamily="18" charset="0"/>
                              <a:ea typeface="Cambria Math" panose="02040503050406030204" pitchFamily="18" charset="0"/>
                              <a:cs typeface="Tahoma" panose="020B0604030504040204" pitchFamily="34" charset="0"/>
                            </a:rPr>
                            <m:t>]</m:t>
                          </m:r>
                        </m:num>
                        <m:den>
                          <m:r>
                            <a:rPr lang="en-US" b="0" i="0"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sSup>
                            <m:sSupPr>
                              <m:ctrlPr>
                                <a:rPr lang="en-US"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ctrlPr>
                            </m:sSupPr>
                            <m:e>
                              <m:sSub>
                                <m:sSubPr>
                                  <m:ctrlPr>
                                    <a:rPr lang="en-US" i="1">
                                      <a:solidFill>
                                        <a:schemeClr val="tx1"/>
                                      </a:solidFill>
                                      <a:latin typeface="Cambria Math" panose="02040503050406030204" pitchFamily="18" charset="0"/>
                                      <a:ea typeface="Tahoma" panose="020B0604030504040204" pitchFamily="34" charset="0"/>
                                      <a:cs typeface="Tahoma" panose="020B0604030504040204" pitchFamily="34" charset="0"/>
                                    </a:rPr>
                                  </m:ctrlPr>
                                </m:sSubPr>
                                <m:e>
                                  <m:r>
                                    <m:rPr>
                                      <m:sty m:val="p"/>
                                    </m:rPr>
                                    <a:rPr lang="en-US">
                                      <a:solidFill>
                                        <a:schemeClr val="tx1"/>
                                      </a:solidFill>
                                      <a:latin typeface="Cambria Math" panose="02040503050406030204" pitchFamily="18" charset="0"/>
                                      <a:ea typeface="Tahoma" panose="020B0604030504040204" pitchFamily="34" charset="0"/>
                                      <a:cs typeface="Tahoma" panose="020B0604030504040204" pitchFamily="34" charset="0"/>
                                    </a:rPr>
                                    <m:t>CH</m:t>
                                  </m:r>
                                </m:e>
                                <m:sub>
                                  <m:r>
                                    <a:rPr lang="en-US">
                                      <a:solidFill>
                                        <a:schemeClr val="tx1"/>
                                      </a:solidFill>
                                      <a:latin typeface="Cambria Math" panose="02040503050406030204" pitchFamily="18" charset="0"/>
                                      <a:ea typeface="Tahoma" panose="020B0604030504040204" pitchFamily="34" charset="0"/>
                                      <a:cs typeface="Tahoma" panose="020B0604030504040204" pitchFamily="34" charset="0"/>
                                    </a:rPr>
                                    <m:t>3</m:t>
                                  </m:r>
                                </m:sub>
                              </m:sSub>
                              <m:r>
                                <m:rPr>
                                  <m:sty m:val="p"/>
                                </m:rPr>
                                <a:rPr lang="en-US">
                                  <a:solidFill>
                                    <a:schemeClr val="tx1"/>
                                  </a:solidFill>
                                  <a:latin typeface="Cambria Math" panose="02040503050406030204" pitchFamily="18" charset="0"/>
                                  <a:ea typeface="Tahoma" panose="020B0604030504040204" pitchFamily="34" charset="0"/>
                                  <a:cs typeface="Tahoma" panose="020B0604030504040204" pitchFamily="34" charset="0"/>
                                </a:rPr>
                                <m:t>COO</m:t>
                              </m:r>
                            </m:e>
                            <m:sup>
                              <m:r>
                                <a:rPr lang="en-US" i="1">
                                  <a:solidFill>
                                    <a:schemeClr val="tx1"/>
                                  </a:solidFill>
                                  <a:latin typeface="Cambria Math" panose="02040503050406030204" pitchFamily="18" charset="0"/>
                                  <a:ea typeface="Cambria Math" panose="02040503050406030204" pitchFamily="18" charset="0"/>
                                  <a:cs typeface="Tahoma" panose="020B0604030504040204" pitchFamily="34" charset="0"/>
                                </a:rPr>
                                <m:t>−</m:t>
                              </m:r>
                            </m:sup>
                          </m:sSup>
                          <m:r>
                            <a:rPr lang="en-US" b="0" i="1" smtClean="0">
                              <a:solidFill>
                                <a:prstClr val="black"/>
                              </a:solidFill>
                              <a:latin typeface="Cambria Math" panose="02040503050406030204" pitchFamily="18" charset="0"/>
                              <a:ea typeface="Tahoma" panose="020B0604030504040204" pitchFamily="34" charset="0"/>
                              <a:cs typeface="Tahoma" panose="020B0604030504040204" pitchFamily="34" charset="0"/>
                            </a:rPr>
                            <m:t>]</m:t>
                          </m:r>
                        </m:den>
                      </m:f>
                    </m:oMath>
                  </m:oMathPara>
                </a14:m>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6" name="TextBox 5">
                <a:extLst>
                  <a:ext uri="{FF2B5EF4-FFF2-40B4-BE49-F238E27FC236}">
                    <a16:creationId xmlns:a16="http://schemas.microsoft.com/office/drawing/2014/main" id="{F831C6D2-114B-F335-D99E-B4062FCB94F2}"/>
                  </a:ext>
                </a:extLst>
              </p:cNvPr>
              <p:cNvSpPr txBox="1">
                <a:spLocks noRot="1" noChangeAspect="1" noMove="1" noResize="1" noEditPoints="1" noAdjustHandles="1" noChangeArrowheads="1" noChangeShapeType="1" noTextEdit="1"/>
              </p:cNvSpPr>
              <p:nvPr/>
            </p:nvSpPr>
            <p:spPr>
              <a:xfrm>
                <a:off x="2266950" y="5873031"/>
                <a:ext cx="4572000" cy="670183"/>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4874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3244</TotalTime>
  <Words>2061</Words>
  <Application>Microsoft Office PowerPoint</Application>
  <PresentationFormat>On-screen Show (4:3)</PresentationFormat>
  <Paragraphs>322</Paragraphs>
  <Slides>20</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Cambria Math</vt:lpstr>
      <vt:lpstr>Tahoma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Morgan</dc:creator>
  <cp:lastModifiedBy>David Morgan</cp:lastModifiedBy>
  <cp:revision>6</cp:revision>
  <dcterms:created xsi:type="dcterms:W3CDTF">2023-10-20T00:23:39Z</dcterms:created>
  <dcterms:modified xsi:type="dcterms:W3CDTF">2024-06-02T03:46:02Z</dcterms:modified>
</cp:coreProperties>
</file>