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Golos Text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olosTex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GolosTex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c9cb97d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c9cb97d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c9aabfa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c9aabfa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c9aabfae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c9aabfae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c9aabfa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c9aabfa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c9aabfae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c9aabfae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c9aabfae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c9aabfae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0.jpg"/><Relationship Id="rId10" Type="http://schemas.openxmlformats.org/officeDocument/2006/relationships/hyperlink" Target="https://www.10xgenomics.com/datasets?query=&amp;page=1&amp;configure%5BhitsPerPage%5D=50&amp;configure%5BmaxValuesPerFacet%5D=1000&amp;refinementList%5Bspecies%5D%5B0%5D=Human&amp;refinementList%5BselectedCellTypes%5D%5B0%5D=PBMCs&amp;refinementList%5Bproduct.name%5D%5B0%5D=Single%20Cell%20Gene%20Expression&amp;range%5BcellNucleiCount%5D%5Bmax%5D=2229" TargetMode="External"/><Relationship Id="rId9" Type="http://schemas.openxmlformats.org/officeDocument/2006/relationships/image" Target="../media/image13.png"/><Relationship Id="rId5" Type="http://schemas.openxmlformats.org/officeDocument/2006/relationships/image" Target="../media/image22.jpg"/><Relationship Id="rId6" Type="http://schemas.openxmlformats.org/officeDocument/2006/relationships/image" Target="../media/image19.jpg"/><Relationship Id="rId7" Type="http://schemas.openxmlformats.org/officeDocument/2006/relationships/image" Target="../media/image23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-2474375" y="-5836575"/>
            <a:ext cx="12537450" cy="130442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66175" y="310400"/>
            <a:ext cx="7890000" cy="26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880">
                <a:latin typeface="Golos Text"/>
                <a:ea typeface="Golos Text"/>
                <a:cs typeface="Golos Text"/>
                <a:sym typeface="Golos Text"/>
              </a:rPr>
              <a:t>To regress or not to regress? </a:t>
            </a:r>
            <a:r>
              <a:rPr lang="en" sz="2780">
                <a:latin typeface="Golos Text"/>
                <a:ea typeface="Golos Text"/>
                <a:cs typeface="Golos Text"/>
                <a:sym typeface="Golos Text"/>
              </a:rPr>
              <a:t>Необходимость регрессии на технические факторы перед построением эмбеддинга</a:t>
            </a:r>
            <a:endParaRPr sz="278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022950"/>
            <a:ext cx="85206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Дмитрий Соловей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Геномика и здоровье человека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2024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los Text"/>
                <a:ea typeface="Golos Text"/>
                <a:cs typeface="Golos Text"/>
                <a:sym typeface="Golos Text"/>
              </a:rPr>
              <a:t>Цели и задачи</a:t>
            </a:r>
            <a:endParaRPr b="1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Цель: </a:t>
            </a:r>
            <a:r>
              <a:rPr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оценить необходимости регрессии на технические факторы на этапе препроцессинга данных секвенирования одиночных клеток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Задача:</a:t>
            </a:r>
            <a:r>
              <a:rPr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сравнить по метрикам NMI (normalised mutual information) и ARI (adjusted rand index) результаты процессинга с/без регрессии по трем датасетам (pbmc3k, SC3pv3_GEX,  pbmc1k_v2) 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624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los Text"/>
                <a:ea typeface="Golos Text"/>
                <a:cs typeface="Golos Text"/>
                <a:sym typeface="Golos Text"/>
              </a:rPr>
              <a:t>Данные</a:t>
            </a:r>
            <a:endParaRPr b="1"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275" y="153412"/>
            <a:ext cx="2309627" cy="115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71094" l="0" r="0" t="0"/>
          <a:stretch/>
        </p:blipFill>
        <p:spPr>
          <a:xfrm>
            <a:off x="311700" y="1797000"/>
            <a:ext cx="4444512" cy="579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71094" l="0" r="0" t="0"/>
          <a:stretch/>
        </p:blipFill>
        <p:spPr>
          <a:xfrm>
            <a:off x="372987" y="1112100"/>
            <a:ext cx="4908538" cy="57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987" y="2481871"/>
            <a:ext cx="3515928" cy="6862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306413" y="3194450"/>
            <a:ext cx="304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los Text"/>
                <a:ea typeface="Golos Text"/>
                <a:cs typeface="Golos Text"/>
                <a:sym typeface="Golos Text"/>
              </a:rPr>
              <a:t>Методы</a:t>
            </a:r>
            <a:endParaRPr b="1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6350" y="3845850"/>
            <a:ext cx="85113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Получение референсной кластеризации – </a:t>
            </a:r>
            <a:r>
              <a:rPr b="1" lang="en" sz="1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Azimuth</a:t>
            </a:r>
            <a:r>
              <a:rPr lang="en" sz="1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, процессинг данных – </a:t>
            </a:r>
            <a:r>
              <a:rPr b="1" lang="en" sz="1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scanpy</a:t>
            </a:r>
            <a:r>
              <a:rPr lang="en" sz="1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, оценка метрик – </a:t>
            </a:r>
            <a:r>
              <a:rPr b="1" lang="en" sz="1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sklearn</a:t>
            </a:r>
            <a:r>
              <a:rPr lang="en" sz="1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, графики – </a:t>
            </a:r>
            <a:r>
              <a:rPr b="1" lang="en" sz="1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seaborn &amp; matplotlib</a:t>
            </a:r>
            <a:endParaRPr b="1" sz="15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descr="GitHub - scverse/scanpy: Single-cell analysis in Python. Scales to &gt;1M  cells."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8226" y="3182780"/>
            <a:ext cx="1352693" cy="59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42791" y="3182780"/>
            <a:ext cx="1107195" cy="596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9">
            <a:alphaModFix/>
          </a:blip>
          <a:srcRect b="27258" l="0" r="73184" t="25432"/>
          <a:stretch/>
        </p:blipFill>
        <p:spPr>
          <a:xfrm>
            <a:off x="8076901" y="3168073"/>
            <a:ext cx="709050" cy="6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467025" y="1382975"/>
            <a:ext cx="4627800" cy="1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Датасеты для анализа были взяты с сайта </a:t>
            </a:r>
            <a:r>
              <a:rPr lang="en" sz="1500" u="sng">
                <a:solidFill>
                  <a:schemeClr val="hlink"/>
                </a:solidFill>
                <a:latin typeface="Golos Text"/>
                <a:ea typeface="Golos Text"/>
                <a:cs typeface="Golos Text"/>
                <a:sym typeface="Golos Text"/>
                <a:hlinkClick r:id="rId10"/>
              </a:rPr>
              <a:t>https://www.10xgenomics.com/datasets</a:t>
            </a:r>
            <a:endParaRPr sz="1500"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– h5ad и mtx файлы</a:t>
            </a:r>
            <a:endParaRPr sz="15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624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los Text"/>
                <a:ea typeface="Golos Text"/>
                <a:cs typeface="Golos Text"/>
                <a:sym typeface="Golos Text"/>
              </a:rPr>
              <a:t>Результаты – </a:t>
            </a:r>
            <a:r>
              <a:rPr b="1" lang="en">
                <a:latin typeface="Golos Text"/>
                <a:ea typeface="Golos Text"/>
                <a:cs typeface="Golos Text"/>
                <a:sym typeface="Golos Text"/>
              </a:rPr>
              <a:t>pbmc1k_v2</a:t>
            </a:r>
            <a:r>
              <a:rPr b="1" lang="en">
                <a:latin typeface="Golos Text"/>
                <a:ea typeface="Golos Text"/>
                <a:cs typeface="Golos Text"/>
                <a:sym typeface="Golos Text"/>
              </a:rPr>
              <a:t> </a:t>
            </a:r>
            <a:endParaRPr b="1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562600" y="1171900"/>
            <a:ext cx="17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MT regression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36725" y="1171900"/>
            <a:ext cx="17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No regression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814350" y="1171900"/>
            <a:ext cx="17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All regression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688475" y="1171900"/>
            <a:ext cx="17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CNT</a:t>
            </a: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regression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25" y="1620763"/>
            <a:ext cx="1747800" cy="1818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6570" y="1604100"/>
            <a:ext cx="1779850" cy="18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2450" y="1604104"/>
            <a:ext cx="1779850" cy="185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8325" y="1604100"/>
            <a:ext cx="1779850" cy="185179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885238" y="3556725"/>
            <a:ext cx="11025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NMI: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0.779</a:t>
            </a:r>
            <a:b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ARI: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0.732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011113" y="3556725"/>
            <a:ext cx="11025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NMI: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0.797</a:t>
            </a:r>
            <a:b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ARI: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0.741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7136988" y="3556725"/>
            <a:ext cx="11025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NMI: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0.784</a:t>
            </a:r>
            <a:b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ARI: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0.720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759363" y="3556725"/>
            <a:ext cx="11025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NMI: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0.774</a:t>
            </a:r>
            <a:b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ARI: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0.648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624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los Text"/>
                <a:ea typeface="Golos Text"/>
                <a:cs typeface="Golos Text"/>
                <a:sym typeface="Golos Text"/>
              </a:rPr>
              <a:t>Результаты – </a:t>
            </a:r>
            <a:r>
              <a:rPr b="1" lang="en">
                <a:latin typeface="Golos Text"/>
                <a:ea typeface="Golos Text"/>
                <a:cs typeface="Golos Text"/>
                <a:sym typeface="Golos Text"/>
              </a:rPr>
              <a:t>pbmc3k </a:t>
            </a:r>
            <a:endParaRPr b="1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562600" y="1171900"/>
            <a:ext cx="17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MT regression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36725" y="1171900"/>
            <a:ext cx="17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No regression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814350" y="1171900"/>
            <a:ext cx="17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All regression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688475" y="1171900"/>
            <a:ext cx="17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CNT regression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2885238" y="3556725"/>
            <a:ext cx="11025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NMI: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0.728</a:t>
            </a:r>
            <a:b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ARI: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0.656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5011113" y="3556725"/>
            <a:ext cx="11025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NMI: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0.734</a:t>
            </a:r>
            <a:b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ARI: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0.669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7136988" y="3556725"/>
            <a:ext cx="11025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NMI: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0.726</a:t>
            </a:r>
            <a:b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ARI: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0.659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759363" y="3556725"/>
            <a:ext cx="11025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NMI: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0.698</a:t>
            </a:r>
            <a:b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ARI: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0.566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25" y="1639726"/>
            <a:ext cx="1747800" cy="181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4588" y="1639725"/>
            <a:ext cx="1747800" cy="181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463" y="1639726"/>
            <a:ext cx="1747800" cy="181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4350" y="1639725"/>
            <a:ext cx="1747800" cy="1818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624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los Text"/>
                <a:ea typeface="Golos Text"/>
                <a:cs typeface="Golos Text"/>
                <a:sym typeface="Golos Text"/>
              </a:rPr>
              <a:t>Результаты – </a:t>
            </a:r>
            <a:r>
              <a:rPr b="1" lang="en">
                <a:latin typeface="Golos Text"/>
                <a:ea typeface="Golos Text"/>
                <a:cs typeface="Golos Text"/>
                <a:sym typeface="Golos Text"/>
              </a:rPr>
              <a:t>SC3pv3_GEX</a:t>
            </a:r>
            <a:endParaRPr b="1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562600" y="1171900"/>
            <a:ext cx="17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MT regression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36725" y="1171900"/>
            <a:ext cx="17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No regression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814350" y="1171900"/>
            <a:ext cx="17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All regression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4688475" y="1171900"/>
            <a:ext cx="17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CNT regression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25" y="1639725"/>
            <a:ext cx="1747800" cy="181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4600" y="1639726"/>
            <a:ext cx="1747800" cy="181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4475" y="1639726"/>
            <a:ext cx="1747800" cy="181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4350" y="1585864"/>
            <a:ext cx="1747800" cy="181846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2885238" y="3556725"/>
            <a:ext cx="1102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NMI:</a:t>
            </a:r>
            <a:r>
              <a:rPr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 0.794</a:t>
            </a:r>
            <a:br>
              <a:rPr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b="1"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ARI:</a:t>
            </a:r>
            <a:r>
              <a:rPr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 0.605</a:t>
            </a:r>
            <a:endParaRPr sz="120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5011113" y="3556725"/>
            <a:ext cx="1102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NMI:</a:t>
            </a:r>
            <a:r>
              <a:rPr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 0.790</a:t>
            </a:r>
            <a:br>
              <a:rPr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b="1"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ARI:</a:t>
            </a:r>
            <a:r>
              <a:rPr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 0.631</a:t>
            </a:r>
            <a:endParaRPr sz="120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7136988" y="3556725"/>
            <a:ext cx="1102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NMI:</a:t>
            </a:r>
            <a:r>
              <a:rPr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 0.781</a:t>
            </a:r>
            <a:br>
              <a:rPr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b="1"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ARI:</a:t>
            </a:r>
            <a:r>
              <a:rPr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 0.585</a:t>
            </a:r>
            <a:endParaRPr sz="120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59363" y="3556725"/>
            <a:ext cx="1102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NMI:</a:t>
            </a:r>
            <a:r>
              <a:rPr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 0.805</a:t>
            </a:r>
            <a:br>
              <a:rPr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b="1"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ARI:</a:t>
            </a:r>
            <a:r>
              <a:rPr lang="en" sz="120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 0.651</a:t>
            </a:r>
            <a:endParaRPr sz="120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227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los Text"/>
                <a:ea typeface="Golos Text"/>
                <a:cs typeface="Golos Text"/>
                <a:sym typeface="Golos Text"/>
              </a:rPr>
              <a:t>Заключение</a:t>
            </a:r>
            <a:endParaRPr b="1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415413" y="546725"/>
            <a:ext cx="11025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– NMI</a:t>
            </a:r>
            <a:endParaRPr sz="15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727000" y="1101563"/>
            <a:ext cx="14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pbmc1k_v2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2676500" y="1145725"/>
            <a:ext cx="14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pbmc3k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765225" y="1048275"/>
            <a:ext cx="14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SC3pv3_GEX</a:t>
            </a:r>
            <a:endParaRPr b="1"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4076013" y="587525"/>
            <a:ext cx="287700" cy="287700"/>
          </a:xfrm>
          <a:prstGeom prst="rect">
            <a:avLst/>
          </a:prstGeom>
          <a:solidFill>
            <a:srgbClr val="E18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5150913" y="587525"/>
            <a:ext cx="287700" cy="287700"/>
          </a:xfrm>
          <a:prstGeom prst="rect">
            <a:avLst/>
          </a:prstGeom>
          <a:solidFill>
            <a:srgbClr val="327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5508620" y="546725"/>
            <a:ext cx="698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– ARI</a:t>
            </a:r>
            <a:endParaRPr sz="15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311700" y="3382225"/>
            <a:ext cx="8449200" cy="14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В целом, результаты не однозначные: для первых двух датасетов по метрикам </a:t>
            </a:r>
            <a:r>
              <a:rPr lang="en"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NMI и ARI</a:t>
            </a:r>
            <a:r>
              <a:rPr lang="en"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качество кластеризации возрастает при регрессии на митохондриальные каунты, чуть выше при регрессии и на митохондриальные каунты, и на общее число каунтов и еще выше при регрессии только на число каунтов. Однакоко для последнего датасета оказалось, что любая регрессия только снижает качество кластеризации.</a:t>
            </a:r>
            <a:endParaRPr sz="13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Вывод:</a:t>
            </a:r>
            <a:br>
              <a:rPr b="1" lang="en"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lang="en"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Регрессия на технические факторы вычислительно затратна, но не дает существенного роста качества кластеризации. В </a:t>
            </a:r>
            <a:r>
              <a:rPr lang="en"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некоторых</a:t>
            </a:r>
            <a:r>
              <a:rPr lang="en"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случаях использование регрессии на технические факторы может снизить качество кластеризации. Таким образом, стоит использовать регрессию только в случаях, где она явно необходима</a:t>
            </a:r>
            <a:endParaRPr sz="13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375" y="1433476"/>
            <a:ext cx="1786900" cy="170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25" y="1486738"/>
            <a:ext cx="1786900" cy="170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0200" y="1470850"/>
            <a:ext cx="1747800" cy="16725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6455575" y="521225"/>
            <a:ext cx="2532900" cy="26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0 – без регрессии</a:t>
            </a:r>
            <a:endParaRPr sz="15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1 – регрессия на МТХ</a:t>
            </a:r>
            <a:endParaRPr sz="15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2 – регрессия на каунты</a:t>
            </a:r>
            <a:endParaRPr sz="15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3 – регрессия на МТХ и каунты</a:t>
            </a:r>
            <a:endParaRPr sz="15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