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9144000" cy="6858000" type="screen4x3"/>
  <p:notesSz cx="6864350" cy="99964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C0ABB-15CA-410D-8F34-5FDB9575FC54}" v="8" dt="2021-04-20T07:57:01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660"/>
  </p:normalViewPr>
  <p:slideViewPr>
    <p:cSldViewPr>
      <p:cViewPr varScale="1">
        <p:scale>
          <a:sx n="80" d="100"/>
          <a:sy n="80" d="100"/>
        </p:scale>
        <p:origin x="83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E66E4-226C-45A4-B04D-CC722655B8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738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B5AB1-F2EB-46D9-AF71-2D819D56F9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618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F16DB-EAC5-4CE7-A6BB-9828084F9F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467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C711B-CBD3-4977-BD4B-9B6ADD3652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069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8AB8B-7CA0-4E35-9856-41BB4121A0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567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72E6C-9332-4838-B0E1-3F2467952B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266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975F3-4390-401B-A3C2-F07CB09057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095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B50F-83A9-4F3B-8924-A43B844701F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803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9BBDA-62E5-4858-B95B-C295B8A733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153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27F4-60EF-4AE7-B002-81B6611805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720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2E1B5-A34E-4093-A4AF-D7B885492D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37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ACFEEB8-7EE8-4857-8672-2B2F8B2BA3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640"/>
            <a:ext cx="8229600" cy="503237"/>
          </a:xfrm>
        </p:spPr>
        <p:txBody>
          <a:bodyPr/>
          <a:lstStyle/>
          <a:p>
            <a:pPr algn="l" eaLnBrk="1" hangingPunct="1"/>
            <a:r>
              <a:rPr lang="en-GB" altLang="en-US" sz="2400" b="1" dirty="0">
                <a:solidFill>
                  <a:srgbClr val="00CCCC"/>
                </a:solidFill>
              </a:rPr>
              <a:t>2G E/// Equipment Quantum Code Structure Issue 5.0</a:t>
            </a:r>
            <a:endParaRPr lang="en-GB" altLang="en-US" sz="3600" b="1" dirty="0">
              <a:solidFill>
                <a:srgbClr val="00CCCC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pPr marL="385763" indent="-385763"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chemeClr val="hlink"/>
                </a:solidFill>
              </a:rPr>
              <a:t>6</a:t>
            </a:r>
            <a:r>
              <a:rPr lang="en-US" b="1" dirty="0">
                <a:solidFill>
                  <a:schemeClr val="folHlink"/>
                </a:solidFill>
              </a:rPr>
              <a:t>E</a:t>
            </a:r>
            <a:r>
              <a:rPr lang="en-US" b="1" dirty="0">
                <a:solidFill>
                  <a:srgbClr val="9900CC"/>
                </a:solidFill>
              </a:rPr>
              <a:t>3</a:t>
            </a:r>
            <a:r>
              <a:rPr lang="en-US" b="1" dirty="0">
                <a:solidFill>
                  <a:srgbClr val="FF9900"/>
                </a:solidFill>
              </a:rPr>
              <a:t>6</a:t>
            </a:r>
            <a:r>
              <a:rPr lang="en-US" b="1" dirty="0">
                <a:solidFill>
                  <a:srgbClr val="33CC33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A50021"/>
                </a:solidFill>
              </a:rPr>
              <a:t>id</a:t>
            </a:r>
            <a:r>
              <a:rPr lang="en-US" b="1" dirty="0">
                <a:solidFill>
                  <a:srgbClr val="000000"/>
                </a:solidFill>
              </a:rPr>
              <a:t>N71</a:t>
            </a:r>
          </a:p>
          <a:p>
            <a:pPr marL="862013" lvl="1" eaLnBrk="1" hangingPunct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rgbClr val="FF0000"/>
                </a:solidFill>
              </a:rPr>
              <a:t>G</a:t>
            </a:r>
            <a:r>
              <a:rPr lang="en-US" sz="1000" dirty="0"/>
              <a:t> – always a </a:t>
            </a:r>
            <a:r>
              <a:rPr lang="en-US" sz="1000" b="1" dirty="0">
                <a:solidFill>
                  <a:srgbClr val="FF0000"/>
                </a:solidFill>
              </a:rPr>
              <a:t>G</a:t>
            </a:r>
            <a:r>
              <a:rPr lang="en-US" sz="1000" dirty="0"/>
              <a:t> for GSM</a:t>
            </a: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chemeClr val="hlink"/>
                </a:solidFill>
              </a:rPr>
              <a:t>6</a:t>
            </a:r>
            <a:r>
              <a:rPr lang="en-US" sz="1000" dirty="0"/>
              <a:t> – equipment platform – </a:t>
            </a:r>
            <a:r>
              <a:rPr lang="en-US" sz="1000" b="1" dirty="0">
                <a:solidFill>
                  <a:schemeClr val="hlink"/>
                </a:solidFill>
              </a:rPr>
              <a:t>6</a:t>
            </a:r>
            <a:r>
              <a:rPr lang="en-US" sz="1000" dirty="0"/>
              <a:t> (E/// 6000 series platform)	 </a:t>
            </a: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chemeClr val="folHlink"/>
                </a:solidFill>
              </a:rPr>
              <a:t>E</a:t>
            </a:r>
            <a:r>
              <a:rPr lang="en-US" sz="1000" dirty="0"/>
              <a:t> – vendor indicator -  </a:t>
            </a:r>
            <a:r>
              <a:rPr lang="en-US" sz="1000" b="1" dirty="0">
                <a:solidFill>
                  <a:schemeClr val="folHlink"/>
                </a:solidFill>
              </a:rPr>
              <a:t>E</a:t>
            </a:r>
            <a:r>
              <a:rPr lang="en-US" sz="1000" dirty="0"/>
              <a:t> (E///) </a:t>
            </a: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rgbClr val="9900CC"/>
                </a:solidFill>
              </a:rPr>
              <a:t>3</a:t>
            </a:r>
            <a:r>
              <a:rPr lang="en-US" sz="1000" dirty="0"/>
              <a:t> – 900 layer, sector capability – </a:t>
            </a:r>
            <a:r>
              <a:rPr lang="en-US" sz="1000" b="1" dirty="0">
                <a:solidFill>
                  <a:srgbClr val="9900CC"/>
                </a:solidFill>
              </a:rPr>
              <a:t>1</a:t>
            </a:r>
            <a:r>
              <a:rPr lang="en-US" sz="1000" dirty="0"/>
              <a:t>, </a:t>
            </a:r>
            <a:r>
              <a:rPr lang="en-US" sz="1000" b="1" dirty="0">
                <a:solidFill>
                  <a:srgbClr val="9900CC"/>
                </a:solidFill>
              </a:rPr>
              <a:t>2</a:t>
            </a:r>
            <a:r>
              <a:rPr lang="en-US" sz="1000" dirty="0"/>
              <a:t>, or </a:t>
            </a:r>
            <a:r>
              <a:rPr lang="en-US" sz="1000" b="1" dirty="0">
                <a:solidFill>
                  <a:srgbClr val="9900CC"/>
                </a:solidFill>
              </a:rPr>
              <a:t>3</a:t>
            </a: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rgbClr val="FF9900"/>
                </a:solidFill>
              </a:rPr>
              <a:t>6</a:t>
            </a:r>
            <a:r>
              <a:rPr lang="en-US" sz="1000" dirty="0"/>
              <a:t> – 900 layer, number of Radio Units (RUS02)</a:t>
            </a: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rgbClr val="33CC33"/>
                </a:solidFill>
              </a:rPr>
              <a:t>0</a:t>
            </a:r>
            <a:r>
              <a:rPr lang="en-US" sz="1000" dirty="0"/>
              <a:t> – 1800 layer, sector capability – N/A</a:t>
            </a:r>
            <a:endParaRPr lang="en-US" sz="1000" b="1" dirty="0">
              <a:solidFill>
                <a:srgbClr val="33CC33"/>
              </a:solidFill>
            </a:endParaRP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rgbClr val="00B0F0"/>
                </a:solidFill>
              </a:rPr>
              <a:t>0</a:t>
            </a:r>
            <a:r>
              <a:rPr lang="en-US" sz="1000" dirty="0"/>
              <a:t> – 1800 layer, number of Radio Units – N/A</a:t>
            </a: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rgbClr val="A50021"/>
                </a:solidFill>
              </a:rPr>
              <a:t>id</a:t>
            </a:r>
            <a:r>
              <a:rPr lang="en-US" sz="1000" dirty="0"/>
              <a:t> – equipment style, 	</a:t>
            </a:r>
            <a:r>
              <a:rPr lang="en-US" sz="1000" b="1" dirty="0">
                <a:solidFill>
                  <a:srgbClr val="A50021"/>
                </a:solidFill>
              </a:rPr>
              <a:t>id/</a:t>
            </a:r>
            <a:r>
              <a:rPr lang="en-US" sz="1000" b="1" dirty="0" err="1">
                <a:solidFill>
                  <a:srgbClr val="A50021"/>
                </a:solidFill>
              </a:rPr>
              <a:t>iL</a:t>
            </a:r>
            <a:r>
              <a:rPr lang="en-US" sz="1000" dirty="0"/>
              <a:t> (Indoor DC RBS 6201); </a:t>
            </a:r>
            <a:r>
              <a:rPr lang="en-US" sz="1000" b="1" dirty="0" err="1">
                <a:solidFill>
                  <a:srgbClr val="A50021"/>
                </a:solidFill>
              </a:rPr>
              <a:t>oa</a:t>
            </a:r>
            <a:r>
              <a:rPr lang="en-US" sz="1000" b="1" dirty="0">
                <a:solidFill>
                  <a:srgbClr val="A50021"/>
                </a:solidFill>
              </a:rPr>
              <a:t>/</a:t>
            </a:r>
            <a:r>
              <a:rPr lang="en-US" sz="1000" b="1" dirty="0" err="1">
                <a:solidFill>
                  <a:srgbClr val="A50021"/>
                </a:solidFill>
              </a:rPr>
              <a:t>oL</a:t>
            </a:r>
            <a:r>
              <a:rPr lang="en-US" sz="1000" dirty="0"/>
              <a:t> (Outdoor AC RBS 6102); </a:t>
            </a:r>
            <a:r>
              <a:rPr lang="en-US" sz="1000" b="1" dirty="0" err="1">
                <a:solidFill>
                  <a:srgbClr val="A50021"/>
                </a:solidFill>
              </a:rPr>
              <a:t>sc</a:t>
            </a:r>
            <a:r>
              <a:rPr lang="en-US" sz="1000" dirty="0"/>
              <a:t> (Indoor DC ‘Standard Cube’ RBS 6202);                                   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  <a:defRPr/>
            </a:pPr>
            <a:r>
              <a:rPr lang="en-US" sz="1000" b="1" dirty="0">
                <a:solidFill>
                  <a:srgbClr val="A50021"/>
                </a:solidFill>
              </a:rPr>
              <a:t>			</a:t>
            </a:r>
            <a:r>
              <a:rPr lang="en-US" sz="1000" b="1" dirty="0" err="1">
                <a:solidFill>
                  <a:srgbClr val="A50021"/>
                </a:solidFill>
              </a:rPr>
              <a:t>ir</a:t>
            </a:r>
            <a:r>
              <a:rPr lang="en-US" sz="1000" dirty="0"/>
              <a:t> (Indoor Remote DC RBS 6601; </a:t>
            </a:r>
            <a:r>
              <a:rPr lang="en-US" sz="1000" b="1" dirty="0" err="1">
                <a:solidFill>
                  <a:srgbClr val="A50021"/>
                </a:solidFill>
              </a:rPr>
              <a:t>ob</a:t>
            </a:r>
            <a:r>
              <a:rPr lang="en-US" sz="1000" dirty="0"/>
              <a:t> (Outdoor AC Cab 6140/50); </a:t>
            </a:r>
            <a:r>
              <a:rPr lang="en-US" sz="1000" b="1" dirty="0">
                <a:solidFill>
                  <a:srgbClr val="A50021"/>
                </a:solidFill>
              </a:rPr>
              <a:t>od</a:t>
            </a:r>
            <a:r>
              <a:rPr lang="en-US" sz="1000" dirty="0"/>
              <a:t> (Outdoor DC Cab 6320); 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  <a:defRPr/>
            </a:pPr>
            <a:r>
              <a:rPr lang="en-US" sz="1000" b="1" dirty="0">
                <a:solidFill>
                  <a:srgbClr val="A50021"/>
                </a:solidFill>
              </a:rPr>
              <a:t>			</a:t>
            </a:r>
            <a:r>
              <a:rPr lang="en-US" sz="1000" b="1" dirty="0" err="1">
                <a:solidFill>
                  <a:srgbClr val="A50021"/>
                </a:solidFill>
              </a:rPr>
              <a:t>ie</a:t>
            </a:r>
            <a:r>
              <a:rPr lang="en-US" sz="1000" dirty="0"/>
              <a:t> (Indoor </a:t>
            </a:r>
            <a:r>
              <a:rPr lang="en-US" sz="1000" dirty="0" err="1"/>
              <a:t>Eltek</a:t>
            </a:r>
            <a:r>
              <a:rPr lang="en-US" sz="1000" dirty="0"/>
              <a:t>); </a:t>
            </a:r>
            <a:r>
              <a:rPr lang="en-US" sz="1000" b="1" dirty="0" err="1">
                <a:solidFill>
                  <a:srgbClr val="A50021"/>
                </a:solidFill>
              </a:rPr>
              <a:t>oe</a:t>
            </a:r>
            <a:r>
              <a:rPr lang="en-US" sz="1000" dirty="0"/>
              <a:t> (Outdoor </a:t>
            </a:r>
            <a:r>
              <a:rPr lang="en-US" sz="1000" dirty="0" err="1"/>
              <a:t>Eltek</a:t>
            </a:r>
            <a:r>
              <a:rPr lang="en-US" sz="1000" dirty="0"/>
              <a:t>); </a:t>
            </a:r>
            <a:r>
              <a:rPr lang="en-US" sz="1000" b="1" dirty="0" err="1">
                <a:solidFill>
                  <a:srgbClr val="A50021"/>
                </a:solidFill>
              </a:rPr>
              <a:t>oy</a:t>
            </a:r>
            <a:r>
              <a:rPr lang="en-US" sz="1000" dirty="0"/>
              <a:t> (Outdoor AC 6102 + York); </a:t>
            </a:r>
            <a:r>
              <a:rPr lang="en-US" sz="1000" b="1" dirty="0" err="1">
                <a:solidFill>
                  <a:srgbClr val="A50021"/>
                </a:solidFill>
              </a:rPr>
              <a:t>ys</a:t>
            </a:r>
            <a:r>
              <a:rPr lang="en-US" sz="1000" dirty="0"/>
              <a:t> (Outdoor All units in York/Shire cab);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  <a:defRPr/>
            </a:pPr>
            <a:r>
              <a:rPr lang="en-US" sz="1000" dirty="0"/>
              <a:t>			</a:t>
            </a:r>
            <a:r>
              <a:rPr lang="en-US" sz="1000" b="1" dirty="0" err="1">
                <a:solidFill>
                  <a:srgbClr val="A50021"/>
                </a:solidFill>
              </a:rPr>
              <a:t>ib</a:t>
            </a:r>
            <a:r>
              <a:rPr lang="en-US" sz="1000" dirty="0"/>
              <a:t> (Indoor DC Baseband);</a:t>
            </a:r>
          </a:p>
          <a:p>
            <a:pPr marL="862013" lvl="1" eaLnBrk="1" hangingPunct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000" dirty="0"/>
          </a:p>
          <a:p>
            <a:pPr marL="747713" lvl="1" indent="-171450" eaLnBrk="1" hangingPunct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800" b="1" dirty="0">
                <a:solidFill>
                  <a:srgbClr val="000000"/>
                </a:solidFill>
              </a:rPr>
              <a:t>   </a:t>
            </a:r>
            <a:r>
              <a:rPr lang="en-US" sz="1000" b="1" dirty="0">
                <a:solidFill>
                  <a:srgbClr val="000000"/>
                </a:solidFill>
              </a:rPr>
              <a:t>N71</a:t>
            </a:r>
            <a:r>
              <a:rPr lang="en-US" sz="1000" dirty="0"/>
              <a:t> – </a:t>
            </a:r>
            <a:r>
              <a:rPr lang="en-US" sz="1000" b="1" dirty="0"/>
              <a:t>1</a:t>
            </a:r>
            <a:r>
              <a:rPr lang="en-US" sz="1000" b="1" baseline="30000" dirty="0"/>
              <a:t>st</a:t>
            </a:r>
            <a:r>
              <a:rPr lang="en-US" sz="1000" dirty="0"/>
              <a:t> character denotes ‘RF’ sharing of RUS;	</a:t>
            </a:r>
            <a:r>
              <a:rPr lang="en-US" sz="1000" b="1" dirty="0"/>
              <a:t>N</a:t>
            </a:r>
            <a:r>
              <a:rPr lang="en-US" sz="1000" dirty="0"/>
              <a:t> = No RF Sharing;	</a:t>
            </a:r>
            <a:r>
              <a:rPr lang="en-US" sz="1000" b="1" dirty="0"/>
              <a:t>R</a:t>
            </a:r>
            <a:r>
              <a:rPr lang="en-US" sz="1000" dirty="0"/>
              <a:t> = 1800 Band RF Sharing;	</a:t>
            </a:r>
            <a:r>
              <a:rPr lang="en-US" sz="1000" b="1" dirty="0"/>
              <a:t>S</a:t>
            </a:r>
            <a:r>
              <a:rPr lang="en-US" sz="1000" dirty="0"/>
              <a:t> = 900 Band RF Sharing;</a:t>
            </a:r>
          </a:p>
          <a:p>
            <a:pPr marL="576263" lvl="1" indent="0" eaLnBrk="1" hangingPunct="1">
              <a:lnSpc>
                <a:spcPct val="150000"/>
              </a:lnSpc>
              <a:buClr>
                <a:schemeClr val="tx2"/>
              </a:buClr>
              <a:buNone/>
              <a:defRPr/>
            </a:pPr>
            <a:r>
              <a:rPr lang="en-US" sz="1000" dirty="0"/>
              <a:t>				</a:t>
            </a:r>
            <a:r>
              <a:rPr lang="en-US" sz="1000" b="1" dirty="0"/>
              <a:t>T</a:t>
            </a:r>
            <a:r>
              <a:rPr lang="en-US" sz="1000" dirty="0"/>
              <a:t> = 900 &amp; 1800 Band RF Sharing;</a:t>
            </a:r>
          </a:p>
          <a:p>
            <a:pPr marL="576263" lvl="1" indent="0" eaLnBrk="1" hangingPunct="1"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    			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                  </a:t>
            </a:r>
            <a:r>
              <a:rPr lang="en-US" sz="1000" b="1" dirty="0"/>
              <a:t>2</a:t>
            </a:r>
            <a:r>
              <a:rPr lang="en-US" sz="1000" b="1" baseline="30000" dirty="0"/>
              <a:t>nd</a:t>
            </a:r>
            <a:r>
              <a:rPr lang="en-US" sz="1000" dirty="0"/>
              <a:t> character denotes Quantity of DUG;	</a:t>
            </a:r>
            <a:r>
              <a:rPr lang="en-US" sz="1000" b="1" dirty="0"/>
              <a:t>1</a:t>
            </a:r>
            <a:r>
              <a:rPr lang="en-US" sz="1000" dirty="0"/>
              <a:t> = 3 x DUG20 (900 Only);		</a:t>
            </a:r>
            <a:r>
              <a:rPr lang="en-US" sz="1000" b="1" dirty="0"/>
              <a:t>2</a:t>
            </a:r>
            <a:r>
              <a:rPr lang="en-US" sz="1000" dirty="0"/>
              <a:t> = 3 x DUG20 (900) + 1 x DUG20 (1800);				</a:t>
            </a:r>
            <a:r>
              <a:rPr lang="en-US" sz="1000" b="1" dirty="0"/>
              <a:t>3</a:t>
            </a:r>
            <a:r>
              <a:rPr lang="en-US" sz="1000" dirty="0"/>
              <a:t> = 3 x DUG20 (900) + 3 x DUG20 (1800);	</a:t>
            </a:r>
            <a:r>
              <a:rPr lang="en-US" sz="1000" b="1" dirty="0"/>
              <a:t>4</a:t>
            </a:r>
            <a:r>
              <a:rPr lang="en-US" sz="1000" dirty="0"/>
              <a:t> = 2 x DUG20 (900) + 2 x DUG20 (1800);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				</a:t>
            </a:r>
            <a:r>
              <a:rPr lang="en-US" sz="1000" b="1" dirty="0"/>
              <a:t>5</a:t>
            </a:r>
            <a:r>
              <a:rPr lang="en-US" sz="1000" dirty="0"/>
              <a:t> = 1 x DUG20 (900) + 1 x DUG20 (1800);	</a:t>
            </a:r>
            <a:r>
              <a:rPr lang="en-US" sz="1000" b="1" dirty="0"/>
              <a:t>6</a:t>
            </a:r>
            <a:r>
              <a:rPr lang="en-US" sz="1000" dirty="0"/>
              <a:t> = 2 x DUG20 (900) + 1 x DUG20 (1800);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				</a:t>
            </a:r>
            <a:r>
              <a:rPr lang="en-US" sz="1000" b="1" dirty="0"/>
              <a:t>7</a:t>
            </a:r>
            <a:r>
              <a:rPr lang="en-US" sz="1000" dirty="0"/>
              <a:t> = 2 x DUG20 (900 Only);		</a:t>
            </a:r>
            <a:r>
              <a:rPr lang="en-US" sz="1000" b="1" dirty="0"/>
              <a:t>8</a:t>
            </a:r>
            <a:r>
              <a:rPr lang="en-US" sz="1000" dirty="0"/>
              <a:t> = 1 x DUG20 (900 Only);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				</a:t>
            </a:r>
            <a:r>
              <a:rPr lang="en-US" sz="1000" b="1" dirty="0"/>
              <a:t>9</a:t>
            </a:r>
            <a:r>
              <a:rPr lang="en-US" sz="1000" dirty="0"/>
              <a:t> = 1 x DUG20 (900 Only in Cab 6320);	</a:t>
            </a:r>
            <a:r>
              <a:rPr lang="en-US" sz="1000" b="1" dirty="0"/>
              <a:t>A</a:t>
            </a:r>
            <a:r>
              <a:rPr lang="en-US" sz="1000" dirty="0"/>
              <a:t> = 1 x Mixed Mode BB6630 (2G + 3G);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				</a:t>
            </a:r>
            <a:r>
              <a:rPr lang="en-US" sz="1000" b="1" dirty="0"/>
              <a:t>B</a:t>
            </a:r>
            <a:r>
              <a:rPr lang="en-US" sz="1000" dirty="0"/>
              <a:t> = 1 x BB6630;</a:t>
            </a:r>
          </a:p>
          <a:p>
            <a:pPr marL="576263" lvl="1" indent="0" eaLnBrk="1" hangingPunct="1"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	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                  </a:t>
            </a:r>
            <a:r>
              <a:rPr lang="en-US" sz="1000" b="1" dirty="0"/>
              <a:t>3</a:t>
            </a:r>
            <a:r>
              <a:rPr lang="en-US" sz="1000" b="1" baseline="30000" dirty="0"/>
              <a:t>rd</a:t>
            </a:r>
            <a:r>
              <a:rPr lang="en-US" sz="1000" dirty="0"/>
              <a:t> character denotes Type of RUS unit;	</a:t>
            </a:r>
            <a:r>
              <a:rPr lang="en-US" sz="1000" b="1" dirty="0"/>
              <a:t>1</a:t>
            </a:r>
            <a:r>
              <a:rPr lang="en-US" sz="1000" dirty="0"/>
              <a:t> = RUS02 (900);		</a:t>
            </a:r>
            <a:r>
              <a:rPr lang="en-US" sz="1000" b="1" dirty="0"/>
              <a:t>2</a:t>
            </a:r>
            <a:r>
              <a:rPr lang="en-US" sz="1000" dirty="0"/>
              <a:t> = RUS02 (900) and RUS01 (1800);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				</a:t>
            </a:r>
            <a:r>
              <a:rPr lang="en-US" sz="1000" b="1" dirty="0"/>
              <a:t>3</a:t>
            </a:r>
            <a:r>
              <a:rPr lang="en-US" sz="1000" dirty="0"/>
              <a:t> = RUS02 (900) and RUS02 (1800);	</a:t>
            </a:r>
            <a:r>
              <a:rPr lang="en-US" sz="1000" b="1" dirty="0"/>
              <a:t>4</a:t>
            </a:r>
            <a:r>
              <a:rPr lang="en-US" sz="1000" dirty="0"/>
              <a:t> = RRUS 12 (900);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				</a:t>
            </a:r>
            <a:r>
              <a:rPr lang="en-US" sz="1000" b="1" dirty="0"/>
              <a:t>5</a:t>
            </a:r>
            <a:r>
              <a:rPr lang="en-US" sz="1000" dirty="0"/>
              <a:t> = Radio 2212 (900);		</a:t>
            </a:r>
            <a:r>
              <a:rPr lang="en-US" sz="1000" b="1" dirty="0"/>
              <a:t>6</a:t>
            </a:r>
            <a:r>
              <a:rPr lang="en-US" sz="1000" dirty="0"/>
              <a:t> = Radio 2238 (900);</a:t>
            </a:r>
          </a:p>
          <a:p>
            <a:pPr marL="576263" lvl="1" indent="0" eaLnBrk="1" hangingPunct="1">
              <a:buClr>
                <a:schemeClr val="tx2"/>
              </a:buClr>
              <a:buFontTx/>
              <a:buNone/>
              <a:defRPr/>
            </a:pPr>
            <a:endParaRPr lang="en-US" sz="1000" dirty="0"/>
          </a:p>
          <a:p>
            <a:pPr marL="576263" lvl="1" indent="0" eaLnBrk="1" hangingPunct="1"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.</a:t>
            </a:r>
          </a:p>
          <a:p>
            <a:pPr marL="1185863" lvl="2" indent="-385763" eaLnBrk="1" hangingPunct="1">
              <a:lnSpc>
                <a:spcPct val="80000"/>
              </a:lnSpc>
              <a:buClr>
                <a:srgbClr val="00CCCC"/>
              </a:buClr>
              <a:defRPr/>
            </a:pPr>
            <a:r>
              <a:rPr lang="en-GB" sz="4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215172BF79064BBF35E839A2B32DC4" ma:contentTypeVersion="12" ma:contentTypeDescription="Create a new document." ma:contentTypeScope="" ma:versionID="0365911960ac6d709b98db73dc57b90a">
  <xsd:schema xmlns:xsd="http://www.w3.org/2001/XMLSchema" xmlns:xs="http://www.w3.org/2001/XMLSchema" xmlns:p="http://schemas.microsoft.com/office/2006/metadata/properties" xmlns:ns3="d88f83d6-2acb-4963-a520-f8fcb1b892d8" xmlns:ns4="42df6324-7c6d-45b3-a581-f99720c8bfe3" targetNamespace="http://schemas.microsoft.com/office/2006/metadata/properties" ma:root="true" ma:fieldsID="df16d64e4c2c6f0715b03f1410813756" ns3:_="" ns4:_="">
    <xsd:import namespace="d88f83d6-2acb-4963-a520-f8fcb1b892d8"/>
    <xsd:import namespace="42df6324-7c6d-45b3-a581-f99720c8bfe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f83d6-2acb-4963-a520-f8fcb1b892d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df6324-7c6d-45b3-a581-f99720c8b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F942BD-700B-448F-9B8B-1CB2A2FA9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f83d6-2acb-4963-a520-f8fcb1b892d8"/>
    <ds:schemaRef ds:uri="42df6324-7c6d-45b3-a581-f99720c8bf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C3D1B9-8050-433A-A4A8-EFCF55E56083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2df6324-7c6d-45b3-a581-f99720c8bfe3"/>
    <ds:schemaRef ds:uri="http://schemas.microsoft.com/office/2006/metadata/properties"/>
    <ds:schemaRef ds:uri="http://purl.org/dc/terms/"/>
    <ds:schemaRef ds:uri="http://schemas.microsoft.com/office/2006/documentManagement/types"/>
    <ds:schemaRef ds:uri="d88f83d6-2acb-4963-a520-f8fcb1b892d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8C1FE3-1A2D-4F00-8D39-6983C9DDD9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37752</TotalTime>
  <Words>488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Default Design</vt:lpstr>
      <vt:lpstr>2G E/// Equipment Quantum Code Structure Issue 5.0</vt:lpstr>
    </vt:vector>
  </TitlesOfParts>
  <Company>O2 (UK)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3G Quantum Code Structure</dc:title>
  <dc:creator>Paul Prebble</dc:creator>
  <cp:lastModifiedBy>Donnie Neylon</cp:lastModifiedBy>
  <cp:revision>99</cp:revision>
  <cp:lastPrinted>2018-01-17T13:30:44Z</cp:lastPrinted>
  <dcterms:created xsi:type="dcterms:W3CDTF">2005-07-08T07:02:53Z</dcterms:created>
  <dcterms:modified xsi:type="dcterms:W3CDTF">2021-07-28T13:18:09Z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0x0101004B215172BF79064BBF35E839A2B32DC4</vt:lpwstr>
  </property>
</Properties>
</file>