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204"/>
    <a:srgbClr val="A8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7"/>
    <p:restoredTop sz="80308"/>
  </p:normalViewPr>
  <p:slideViewPr>
    <p:cSldViewPr snapToGrid="0" snapToObjects="1">
      <p:cViewPr varScale="1">
        <p:scale>
          <a:sx n="127" d="100"/>
          <a:sy n="127" d="100"/>
        </p:scale>
        <p:origin x="2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47404-7AB0-5E49-AE74-0C87F429691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60B04-CB8A-7C44-83CF-94CF801E0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 : </a:t>
            </a:r>
            <a:r>
              <a:rPr lang="en-US" dirty="0" err="1" smtClean="0"/>
              <a:t>từ</a:t>
            </a:r>
            <a:r>
              <a:rPr lang="en-US" dirty="0" smtClean="0"/>
              <a:t> 0 -&gt; 1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Odds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0 -&gt; + </a:t>
            </a:r>
            <a:r>
              <a:rPr lang="en-US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⍺⍺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exponential function ; y 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e^x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Odds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odds </a:t>
            </a:r>
            <a:r>
              <a:rPr lang="en-US" dirty="0" err="1" smtClean="0"/>
              <a:t>cúa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la 14%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chuyen</a:t>
            </a:r>
            <a:r>
              <a:rPr lang="en-US" baseline="0" dirty="0" smtClean="0"/>
              <a:t> OR sang LOR </a:t>
            </a:r>
            <a:endParaRPr lang="en-US" dirty="0" smtClean="0"/>
          </a:p>
          <a:p>
            <a:r>
              <a:rPr lang="en-US" dirty="0" smtClean="0"/>
              <a:t>SE(LOR) : </a:t>
            </a:r>
            <a:r>
              <a:rPr lang="en-US" dirty="0" err="1" smtClean="0"/>
              <a:t>sai</a:t>
            </a:r>
            <a:r>
              <a:rPr lang="en-US" dirty="0" smtClean="0"/>
              <a:t> so </a:t>
            </a:r>
            <a:r>
              <a:rPr lang="en-US" dirty="0" err="1" smtClean="0"/>
              <a:t>chuan</a:t>
            </a:r>
            <a:r>
              <a:rPr lang="en-US" dirty="0" smtClean="0"/>
              <a:t> standard error.</a:t>
            </a:r>
          </a:p>
          <a:p>
            <a:r>
              <a:rPr lang="en-US" dirty="0" err="1" smtClean="0"/>
              <a:t>Khoang</a:t>
            </a:r>
            <a:r>
              <a:rPr lang="en-US" baseline="0" dirty="0" smtClean="0"/>
              <a:t> tin cay 95%</a:t>
            </a:r>
          </a:p>
          <a:p>
            <a:r>
              <a:rPr lang="en-US" baseline="0" smtClean="0"/>
              <a:t>1.96 la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60B04-CB8A-7C44-83CF-94CF801E0A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LOGISTIC REGRESSION</a:t>
            </a:r>
            <a:br>
              <a:rPr lang="en-US" sz="5400" dirty="0" smtClean="0"/>
            </a:br>
            <a:r>
              <a:rPr lang="en-US" sz="5400" dirty="0" smtClean="0"/>
              <a:t>(</a:t>
            </a:r>
            <a:r>
              <a:rPr lang="en-US" sz="5400" dirty="0" err="1" smtClean="0"/>
              <a:t>Hồi</a:t>
            </a:r>
            <a:r>
              <a:rPr lang="en-US" sz="5400" dirty="0" smtClean="0"/>
              <a:t> qui Logistic)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Logistic </a:t>
            </a:r>
            <a:r>
              <a:rPr lang="en-US" dirty="0" err="1" smtClean="0"/>
              <a:t>theo</a:t>
            </a:r>
            <a:r>
              <a:rPr lang="en-US" dirty="0" smtClean="0"/>
              <a:t> logit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4"/>
                <a:ext cx="10233800" cy="5032375"/>
              </a:xfrm>
            </p:spPr>
            <p:txBody>
              <a:bodyPr/>
              <a:lstStyle/>
              <a:p>
                <a:r>
                  <a:rPr lang="en-US" dirty="0" smtClean="0"/>
                  <a:t>Gọi X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cơ</a:t>
                </a:r>
                <a:r>
                  <a:rPr lang="en-US" dirty="0" smtClean="0"/>
                  <a:t> (Risk) hay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Gọi</a:t>
                </a:r>
                <a:r>
                  <a:rPr lang="en-US" dirty="0" smtClean="0"/>
                  <a:t> P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cố</a:t>
                </a:r>
                <a:r>
                  <a:rPr lang="en-US" dirty="0" smtClean="0"/>
                  <a:t> (Outcome)</a:t>
                </a:r>
              </a:p>
              <a:p>
                <a:r>
                  <a:rPr lang="en-US" dirty="0" err="1" smtClean="0"/>
                  <a:t>Thì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Hồi</a:t>
                </a:r>
                <a:r>
                  <a:rPr lang="en-US" dirty="0" smtClean="0"/>
                  <a:t> qui Logistic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sz="3200" dirty="0" smtClean="0"/>
                  <a:t>	logit(p) =  ⍺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</m:oMath>
                </a14:m>
                <a:r>
                  <a:rPr lang="en-US" sz="3200" dirty="0" smtClean="0"/>
                  <a:t>.X</a:t>
                </a:r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hay					</a:t>
                </a:r>
                <a:r>
                  <a:rPr lang="en-US" sz="32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⍺ + 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3200" i="1" dirty="0">
                                <a:latin typeface="Cambria Math" charset="0"/>
                              </a:rPr>
                              <m:t>X</m:t>
                            </m:r>
                            <m:r>
                              <a:rPr lang="en-US" sz="3200" i="1" dirty="0">
                                <a:latin typeface="Cambria Math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vi-VN" sz="3200" i="1">
                            <a:latin typeface="Cambria Math" charset="0"/>
                          </a:rPr>
                          <m:t>1 +</m:t>
                        </m:r>
                        <m:sSup>
                          <m:sSupPr>
                            <m:ctrlPr>
                              <a:rPr lang="vi-VN" sz="32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⍺ + 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3200" i="1" dirty="0">
                                <a:latin typeface="Cambria Math" charset="0"/>
                              </a:rPr>
                              <m:t>X</m:t>
                            </m:r>
                            <m:r>
                              <a:rPr lang="vi-VN" sz="3200" b="0" i="1" dirty="0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3200" i="1" smtClean="0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3200" b="0" i="1" smtClean="0">
                                <a:latin typeface="Cambria Math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vi-VN" sz="3200" i="1">
                                <a:latin typeface="Cambria Math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charset="0"/>
                              </a:rPr>
                              <m:t>p</m:t>
                            </m:r>
                          </m:den>
                        </m:f>
                        <m:r>
                          <a:rPr lang="en-US" sz="320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 smtClean="0"/>
                  <a:t> =   </a:t>
                </a:r>
                <a:r>
                  <a:rPr lang="en-US" sz="3200" dirty="0"/>
                  <a:t>⍺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</m:oMath>
                </a14:m>
                <a:r>
                  <a:rPr lang="en-US" sz="3200" dirty="0" smtClean="0"/>
                  <a:t>.X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4"/>
                <a:ext cx="10233800" cy="5032375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5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Ý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066"/>
                <a:ext cx="10515600" cy="47379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			</a:t>
                </a:r>
              </a:p>
              <a:p>
                <a:pPr marL="0" indent="0">
                  <a:buNone/>
                </a:pPr>
                <a:r>
                  <a:rPr lang="en-US" sz="3600" i="1" dirty="0" smtClean="0">
                    <a:latin typeface="Cambria Math" charset="0"/>
                  </a:rPr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mr-IN" sz="3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3600" i="1">
                                <a:latin typeface="Cambria Math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vi-VN" sz="3600" i="1">
                                <a:latin typeface="Cambria Math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vi-VN" sz="3600" i="1">
                                <a:latin typeface="Cambria Math" charset="0"/>
                              </a:rPr>
                              <m:t>p</m:t>
                            </m:r>
                          </m:den>
                        </m:f>
                        <m:r>
                          <a:rPr lang="en-US" sz="36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=   ⍺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Β</m:t>
                    </m:r>
                  </m:oMath>
                </a14:m>
                <a:r>
                  <a:rPr lang="en-US" sz="3600" dirty="0" smtClean="0"/>
                  <a:t>.X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r>
                  <a:rPr lang="en-US" dirty="0" smtClean="0"/>
                  <a:t>⍺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log odds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outcome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nguy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cơ</a:t>
                </a:r>
                <a:r>
                  <a:rPr lang="en-US" dirty="0" smtClean="0"/>
                  <a:t> X = 0</a:t>
                </a:r>
              </a:p>
              <a:p>
                <a:r>
                  <a:rPr lang="en-US" dirty="0" smtClean="0"/>
                  <a:t>B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log odds ratio(</a:t>
                </a:r>
                <a:r>
                  <a:rPr lang="en-US" dirty="0" err="1" smtClean="0"/>
                  <a:t>tỉ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X</a:t>
                </a:r>
              </a:p>
              <a:p>
                <a:r>
                  <a:rPr lang="en-US" dirty="0" smtClean="0"/>
                  <a:t>Odds ratio  =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(B)  ( hay </a:t>
                </a:r>
                <a:r>
                  <a:rPr lang="en-US" dirty="0" err="1" smtClean="0"/>
                  <a:t>e^B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066"/>
                <a:ext cx="10515600" cy="4737907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1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Bài</a:t>
            </a:r>
            <a:r>
              <a:rPr lang="en-US" sz="4400" dirty="0" smtClean="0"/>
              <a:t> </a:t>
            </a:r>
            <a:r>
              <a:rPr lang="en-US" sz="4400" dirty="0" err="1" smtClean="0"/>
              <a:t>toán</a:t>
            </a:r>
            <a:r>
              <a:rPr lang="en-US" sz="4400" dirty="0" smtClean="0"/>
              <a:t> Ung </a:t>
            </a:r>
            <a:r>
              <a:rPr lang="en-US" sz="4400" dirty="0" err="1" smtClean="0"/>
              <a:t>thư</a:t>
            </a:r>
            <a:r>
              <a:rPr lang="en-US" sz="4400" dirty="0" smtClean="0"/>
              <a:t> </a:t>
            </a:r>
            <a:r>
              <a:rPr lang="en-US" sz="4400" dirty="0" err="1" smtClean="0"/>
              <a:t>phổi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việc</a:t>
            </a:r>
            <a:r>
              <a:rPr lang="en-US" sz="4400" dirty="0" smtClean="0"/>
              <a:t> </a:t>
            </a:r>
            <a:r>
              <a:rPr lang="en-US" sz="4400" dirty="0" err="1" smtClean="0"/>
              <a:t>Hút</a:t>
            </a:r>
            <a:r>
              <a:rPr lang="en-US" sz="4400" dirty="0" smtClean="0"/>
              <a:t> </a:t>
            </a:r>
            <a:r>
              <a:rPr lang="en-US" sz="4400" dirty="0" err="1" smtClean="0"/>
              <a:t>Thuốc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2984"/>
                <a:ext cx="10515600" cy="37850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Odds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nhóm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phổi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charset="0"/>
                          </a:rPr>
                          <m:t>Odds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647/649 : 2/649 = 647 /2 = 323.5</a:t>
                </a:r>
              </a:p>
              <a:p>
                <a:r>
                  <a:rPr lang="en-US" dirty="0" smtClean="0"/>
                  <a:t>Odds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nhóm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thuốc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phổi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charset="0"/>
                          </a:rPr>
                          <m:t>Odds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(622/649) : (27:649) = 622/27 = 23.03</a:t>
                </a:r>
              </a:p>
              <a:p>
                <a:r>
                  <a:rPr lang="en-US" dirty="0" smtClean="0"/>
                  <a:t>Odds ratio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OR = 323.5 / 23.03 = 14.1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/>
                  </a:rPr>
                  <a:t>==&gt;  </a:t>
                </a:r>
                <a:r>
                  <a:rPr lang="en-US" dirty="0" err="1" smtClean="0">
                    <a:sym typeface="Wingdings"/>
                  </a:rPr>
                  <a:t>Nhưng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liệu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giá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trị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này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có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ý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nghĩa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trong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thống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kê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cũng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như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khai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phá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dữ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err="1" smtClean="0">
                    <a:sym typeface="Wingdings"/>
                  </a:rPr>
                  <a:t>liệu</a:t>
                </a:r>
                <a:r>
                  <a:rPr lang="en-US" dirty="0" smtClean="0">
                    <a:sym typeface="Wingdings"/>
                  </a:rPr>
                  <a:t> hay </a:t>
                </a:r>
                <a:r>
                  <a:rPr lang="en-US" dirty="0" err="1" smtClean="0">
                    <a:sym typeface="Wingdings"/>
                  </a:rPr>
                  <a:t>không</a:t>
                </a:r>
                <a:r>
                  <a:rPr lang="en-US" dirty="0" smtClean="0">
                    <a:sym typeface="Wingdings"/>
                  </a:rPr>
                  <a:t> ?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2984"/>
                <a:ext cx="10515600" cy="3785016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064" y="1107138"/>
            <a:ext cx="7823720" cy="18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Khoảng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95% </a:t>
            </a:r>
            <a:r>
              <a:rPr lang="en-US" dirty="0" err="1" smtClean="0"/>
              <a:t>của</a:t>
            </a:r>
            <a:r>
              <a:rPr lang="en-US" dirty="0" smtClean="0"/>
              <a:t> Odds ratio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226746"/>
              </p:ext>
            </p:extLst>
          </p:nvPr>
        </p:nvGraphicFramePr>
        <p:xfrm>
          <a:off x="1778559" y="1690688"/>
          <a:ext cx="86616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226"/>
                <a:gridCol w="2887226"/>
                <a:gridCol w="2887226"/>
              </a:tblGrid>
              <a:tr h="3608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endParaRPr lang="en-US" dirty="0"/>
                    </a:p>
                  </a:txBody>
                  <a:tcPr/>
                </a:tc>
              </a:tr>
              <a:tr h="360886">
                <a:tc>
                  <a:txBody>
                    <a:bodyPr/>
                    <a:lstStyle/>
                    <a:p>
                      <a:r>
                        <a:rPr lang="en-US" dirty="0" smtClean="0"/>
                        <a:t>Risk +</a:t>
                      </a:r>
                      <a:r>
                        <a:rPr lang="en-US" dirty="0" err="1" smtClean="0"/>
                        <a:t>ve</a:t>
                      </a:r>
                      <a:r>
                        <a:rPr lang="en-US" dirty="0" smtClean="0"/>
                        <a:t> ( </a:t>
                      </a:r>
                      <a:r>
                        <a:rPr lang="en-US" dirty="0" err="1" smtClean="0"/>
                        <a:t>Hút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thuốc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60886">
                <a:tc>
                  <a:txBody>
                    <a:bodyPr/>
                    <a:lstStyle/>
                    <a:p>
                      <a:r>
                        <a:rPr lang="en-US" dirty="0" smtClean="0"/>
                        <a:t>Risk </a:t>
                      </a:r>
                      <a:r>
                        <a:rPr lang="mr-IN" dirty="0" smtClean="0"/>
                        <a:t>–</a:t>
                      </a:r>
                      <a:r>
                        <a:rPr lang="vi-VN" dirty="0" smtClean="0"/>
                        <a:t>ve (Không hút thuốc)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6827" y="3016251"/>
                <a:ext cx="4853354" cy="3598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Odds Ratio:  </a:t>
                </a:r>
                <a:r>
                  <a:rPr lang="en-US" sz="2400" dirty="0" smtClean="0"/>
                  <a:t>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2400" i="1" smtClean="0">
                            <a:latin typeface="Cambria Math" charset="0"/>
                          </a:rPr>
                          <m:t>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400" i="1">
                            <a:latin typeface="Cambria Math" charset="0"/>
                          </a:rPr>
                          <m:t>bc</m:t>
                        </m:r>
                      </m:den>
                    </m:f>
                    <m:r>
                      <a:rPr lang="vi-VN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vi-VN" sz="2400" b="0" dirty="0" smtClean="0"/>
              </a:p>
              <a:p>
                <a:endParaRPr lang="en-US" dirty="0" smtClean="0"/>
              </a:p>
              <a:p>
                <a:r>
                  <a:rPr lang="en-US" sz="2400" dirty="0" smtClean="0"/>
                  <a:t>LOR  =  log (OR)</a:t>
                </a:r>
                <a:endParaRPr lang="en-US" sz="2400" dirty="0"/>
              </a:p>
              <a:p>
                <a:r>
                  <a:rPr lang="en-US" sz="2400" dirty="0" smtClean="0"/>
                  <a:t>SE(LOR)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charset="0"/>
                              </a:rPr>
                              <m:t>a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𝑐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𝑑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000" dirty="0" smtClean="0"/>
                  <a:t>95%</a:t>
                </a:r>
                <a:r>
                  <a:rPr lang="en-US" sz="2400" dirty="0" smtClean="0"/>
                  <a:t>CI(LOR) = LOR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</m:oMath>
                </a14:m>
                <a:r>
                  <a:rPr lang="en-US" sz="2000" dirty="0" smtClean="0"/>
                  <a:t>1.96</a:t>
                </a:r>
                <a:r>
                  <a:rPr lang="en-US" sz="2400" dirty="0" smtClean="0"/>
                  <a:t>SE(LOR)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95%CI(OR)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𝐿𝑂𝑅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1.96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𝐿𝑂𝑅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27" y="3016251"/>
                <a:ext cx="4853354" cy="3598549"/>
              </a:xfrm>
              <a:prstGeom prst="rect">
                <a:avLst/>
              </a:prstGeom>
              <a:blipFill rotWithShape="0">
                <a:blip r:embed="rId3"/>
                <a:stretch>
                  <a:fillRect l="-2010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4593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=1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exp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vi-VN" i="1" smtClean="0">
                                <a:latin typeface="Cambria Math" charset="0"/>
                              </a:rPr>
                              <m:t>0 </m:t>
                            </m:r>
                          </m:sub>
                        </m:sSub>
                        <m:r>
                          <a:rPr lang="vi-VN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vi-VN" i="1" smtClean="0">
                            <a:latin typeface="Cambria Math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exp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0 </m:t>
                            </m:r>
                          </m:sub>
                        </m:sSub>
                        <m:r>
                          <a:rPr lang="vi-VN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Hay </a:t>
                </a:r>
                <a:r>
                  <a:rPr lang="en-US" dirty="0" err="1" smtClean="0"/>
                  <a:t>viết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dưới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logit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logit(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vi-VN" i="1" smtClean="0">
                            <a:latin typeface="Cambria Math" charset="0"/>
                          </a:rPr>
                          <m:t>1-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vi-VN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  <m:r>
                          <a:rPr lang="vi-VN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:r>
                  <a:rPr lang="mr-IN" dirty="0" smtClean="0"/>
                  <a:t>…</a:t>
                </a:r>
                <a:r>
                  <a:rPr lang="en-US" dirty="0" smtClean="0"/>
                  <a:t>..</a:t>
                </a: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Looklikehood</a:t>
            </a:r>
            <a:r>
              <a:rPr lang="en-US" smtClean="0"/>
              <a:t>, sigmoid and end.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Least Squares regression (OLSR)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Stepwise Regression</a:t>
            </a:r>
          </a:p>
          <a:p>
            <a:r>
              <a:rPr lang="en-US" dirty="0" err="1" smtClean="0"/>
              <a:t>Multivarate</a:t>
            </a:r>
            <a:r>
              <a:rPr lang="en-US" dirty="0" smtClean="0"/>
              <a:t> Adaptive regression Splines (MARS)</a:t>
            </a:r>
          </a:p>
          <a:p>
            <a:r>
              <a:rPr lang="en-US" dirty="0" smtClean="0"/>
              <a:t>Locally Estimated Scatterplot Smoothing (LOESS)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Sơ</a:t>
            </a:r>
            <a:r>
              <a:rPr lang="en-US" sz="2400" dirty="0" smtClean="0"/>
              <a:t> </a:t>
            </a:r>
            <a:r>
              <a:rPr lang="en-US" sz="2400" dirty="0" err="1" smtClean="0"/>
              <a:t>lược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qui Logistic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khái</a:t>
            </a:r>
            <a:r>
              <a:rPr lang="en-US" sz="2400" dirty="0" smtClean="0"/>
              <a:t> </a:t>
            </a:r>
            <a:r>
              <a:rPr lang="en-US" sz="2400" dirty="0" err="1" smtClean="0"/>
              <a:t>niệm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: odds </a:t>
            </a:r>
            <a:r>
              <a:rPr lang="en-US" sz="2400" dirty="0" err="1" smtClean="0"/>
              <a:t>và</a:t>
            </a:r>
            <a:r>
              <a:rPr lang="en-US" sz="2400" dirty="0" smtClean="0"/>
              <a:t> odds ratio.</a:t>
            </a:r>
          </a:p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qui Logistic.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 smtClean="0"/>
          </a:p>
          <a:p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45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dirty="0" err="1" smtClean="0"/>
              <a:t>Hồi</a:t>
            </a:r>
            <a:r>
              <a:rPr lang="en-US" dirty="0" smtClean="0"/>
              <a:t> qui Logistic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154"/>
            <a:ext cx="10515600" cy="4887809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Logistic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(risk factor)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(outcome).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/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chết</a:t>
            </a:r>
            <a:r>
              <a:rPr lang="en-US" dirty="0" smtClean="0"/>
              <a:t>/</a:t>
            </a:r>
            <a:r>
              <a:rPr lang="vi-VN" dirty="0" smtClean="0"/>
              <a:t>sống,</a:t>
            </a:r>
            <a:r>
              <a:rPr lang="mr-IN" dirty="0" smtClean="0"/>
              <a:t>…</a:t>
            </a:r>
            <a:r>
              <a:rPr lang="vi-VN" dirty="0" smtClean="0"/>
              <a:t> còn các yếu tố nguy cơ được thể hiện qua các biến số liên tục (tuổi, huyết áp, giá trị cổ phiếu</a:t>
            </a:r>
            <a:r>
              <a:rPr lang="mr-IN" dirty="0" smtClean="0"/>
              <a:t>…</a:t>
            </a:r>
            <a:r>
              <a:rPr lang="vi-VN" dirty="0" smtClean="0"/>
              <a:t>) hoặc các biến nhị phân (nam/nữ), hoặc các biến thứ cấp(thu nhập: Cao, trung bình, thấp.</a:t>
            </a:r>
          </a:p>
          <a:p>
            <a:pPr marL="0" indent="0">
              <a:buNone/>
            </a:pP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>
                <a:sym typeface="Wingdings"/>
              </a:rPr>
              <a:t> Vấn đề đặt ra là làm sao ước tính được độ tương quan của các yếu tố nguy cơ và đối tượng phân tích.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79" y="337099"/>
            <a:ext cx="10515600" cy="1142921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Ví</a:t>
            </a:r>
            <a:r>
              <a:rPr lang="en-US" sz="4400" dirty="0" smtClean="0"/>
              <a:t> </a:t>
            </a:r>
            <a:r>
              <a:rPr lang="en-US" sz="4400" dirty="0" err="1" smtClean="0"/>
              <a:t>dụ</a:t>
            </a:r>
            <a:r>
              <a:rPr lang="en-US" sz="4400" dirty="0" smtClean="0"/>
              <a:t> 1: </a:t>
            </a:r>
            <a:r>
              <a:rPr lang="en-US" sz="4400" dirty="0" err="1" smtClean="0"/>
              <a:t>Nghiên</a:t>
            </a:r>
            <a:r>
              <a:rPr lang="en-US" sz="4400" dirty="0" smtClean="0"/>
              <a:t> </a:t>
            </a:r>
            <a:r>
              <a:rPr lang="en-US" sz="4400" dirty="0" err="1"/>
              <a:t>cứu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 </a:t>
            </a:r>
            <a:r>
              <a:rPr lang="en-US" sz="4400" dirty="0" err="1"/>
              <a:t>hút</a:t>
            </a:r>
            <a:r>
              <a:rPr lang="en-US" sz="4400" dirty="0"/>
              <a:t> </a:t>
            </a:r>
            <a:r>
              <a:rPr lang="en-US" sz="4400" dirty="0" err="1"/>
              <a:t>thuốc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ung</a:t>
            </a:r>
            <a:r>
              <a:rPr lang="en-US" sz="4400" dirty="0"/>
              <a:t> </a:t>
            </a:r>
            <a:r>
              <a:rPr lang="en-US" sz="4400" dirty="0" err="1"/>
              <a:t>thư</a:t>
            </a:r>
            <a:r>
              <a:rPr lang="en-US" sz="4400" dirty="0"/>
              <a:t> </a:t>
            </a:r>
            <a:r>
              <a:rPr lang="en-US" sz="4400" dirty="0" err="1"/>
              <a:t>phổi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805959"/>
              </p:ext>
            </p:extLst>
          </p:nvPr>
        </p:nvGraphicFramePr>
        <p:xfrm>
          <a:off x="1252511" y="1661282"/>
          <a:ext cx="8281233" cy="127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11"/>
                <a:gridCol w="2760411"/>
                <a:gridCol w="276041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Ung </a:t>
                      </a:r>
                      <a:r>
                        <a:rPr lang="en-US" dirty="0" err="1" smtClean="0"/>
                        <a:t>thư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phổi</a:t>
                      </a:r>
                      <a:endParaRPr lang="en-US" dirty="0"/>
                    </a:p>
                  </a:txBody>
                  <a:tcPr/>
                </a:tc>
              </a:tr>
              <a:tr h="4525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Hút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</a:tr>
              <a:tr h="4525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hút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59179" y="1688087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 smtClean="0"/>
          </a:p>
          <a:p>
            <a:pPr lvl="8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en-US" dirty="0" smtClean="0"/>
              <a:t>	R Doll </a:t>
            </a:r>
            <a:r>
              <a:rPr lang="en-US" dirty="0" err="1" smtClean="0"/>
              <a:t>và</a:t>
            </a:r>
            <a:r>
              <a:rPr lang="en-US" dirty="0" smtClean="0"/>
              <a:t> B Hill. BMJ  1950; ii: 739 </a:t>
            </a:r>
            <a:r>
              <a:rPr lang="mr-IN" dirty="0" smtClean="0"/>
              <a:t>–</a:t>
            </a:r>
            <a:r>
              <a:rPr lang="en-US" dirty="0" smtClean="0"/>
              <a:t> 748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-&gt; </a:t>
            </a:r>
            <a:r>
              <a:rPr lang="en-US" sz="3200" dirty="0" err="1" smtClean="0"/>
              <a:t>Mối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</a:t>
            </a:r>
            <a:r>
              <a:rPr lang="en-US" sz="3200" dirty="0" err="1" smtClean="0"/>
              <a:t>hút</a:t>
            </a:r>
            <a:r>
              <a:rPr lang="en-US" sz="3200" dirty="0" smtClean="0"/>
              <a:t> </a:t>
            </a:r>
            <a:r>
              <a:rPr lang="en-US" sz="3200" dirty="0" err="1" smtClean="0"/>
              <a:t>thuốc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ung</a:t>
            </a:r>
            <a:r>
              <a:rPr lang="en-US" sz="3200" dirty="0" smtClean="0"/>
              <a:t> </a:t>
            </a:r>
            <a:r>
              <a:rPr lang="en-US" sz="3200" dirty="0" err="1" smtClean="0"/>
              <a:t>thư</a:t>
            </a:r>
            <a:r>
              <a:rPr lang="en-US" sz="3200" dirty="0" smtClean="0"/>
              <a:t> </a:t>
            </a:r>
            <a:r>
              <a:rPr lang="en-US" sz="3200" dirty="0" err="1" smtClean="0"/>
              <a:t>phổi</a:t>
            </a:r>
            <a:r>
              <a:rPr lang="en-US" sz="3200" dirty="0" smtClean="0"/>
              <a:t> ?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92701"/>
              </p:ext>
            </p:extLst>
          </p:nvPr>
        </p:nvGraphicFramePr>
        <p:xfrm>
          <a:off x="1252511" y="1661282"/>
          <a:ext cx="9420486" cy="2191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162"/>
                <a:gridCol w="3140162"/>
                <a:gridCol w="3140162"/>
              </a:tblGrid>
              <a:tr h="630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Ung </a:t>
                      </a:r>
                      <a:r>
                        <a:rPr lang="en-US" dirty="0" err="1" smtClean="0"/>
                        <a:t>thư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bị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thư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phổi</a:t>
                      </a:r>
                      <a:endParaRPr lang="en-US" dirty="0"/>
                    </a:p>
                  </a:txBody>
                  <a:tcPr/>
                </a:tc>
              </a:tr>
              <a:tr h="780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Hút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Thuốc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622</a:t>
                      </a:r>
                      <a:endParaRPr lang="en-US" dirty="0"/>
                    </a:p>
                  </a:txBody>
                  <a:tcPr/>
                </a:tc>
              </a:tr>
              <a:tr h="7802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hút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thuộc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9909748" cy="88442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gãy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256033"/>
              </p:ext>
            </p:extLst>
          </p:nvPr>
        </p:nvGraphicFramePr>
        <p:xfrm>
          <a:off x="838200" y="990104"/>
          <a:ext cx="10515600" cy="278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696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Giới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Tuổi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Chiều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Cân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nặng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Té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ngã</a:t>
                      </a:r>
                      <a:endParaRPr lang="en-US" dirty="0"/>
                    </a:p>
                  </a:txBody>
                  <a:tcPr/>
                </a:tc>
              </a:tr>
              <a:tr h="696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96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3883203"/>
            <a:ext cx="103894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Outcome : </a:t>
            </a:r>
            <a:r>
              <a:rPr lang="en-US" sz="2800" dirty="0" err="1" smtClean="0"/>
              <a:t>gãy</a:t>
            </a:r>
            <a:r>
              <a:rPr lang="en-US" sz="2800" dirty="0" smtClean="0"/>
              <a:t> </a:t>
            </a:r>
            <a:r>
              <a:rPr lang="en-US" sz="2800" dirty="0" err="1" smtClean="0"/>
              <a:t>xương</a:t>
            </a: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Nguy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(Risk):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tuổi</a:t>
            </a:r>
            <a:r>
              <a:rPr lang="en-US" sz="2800" dirty="0" smtClean="0"/>
              <a:t>, </a:t>
            </a:r>
            <a:r>
              <a:rPr lang="en-US" sz="2800" dirty="0" err="1" smtClean="0"/>
              <a:t>chiều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, </a:t>
            </a:r>
            <a:r>
              <a:rPr lang="en-US" sz="2800" dirty="0" err="1" smtClean="0"/>
              <a:t>cân</a:t>
            </a:r>
            <a:r>
              <a:rPr lang="en-US" sz="2800" dirty="0" smtClean="0"/>
              <a:t> </a:t>
            </a:r>
            <a:r>
              <a:rPr lang="en-US" sz="2800" dirty="0" err="1" smtClean="0"/>
              <a:t>nặng</a:t>
            </a:r>
            <a:r>
              <a:rPr lang="en-US" sz="2800" dirty="0" smtClean="0"/>
              <a:t>,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bí</a:t>
            </a:r>
            <a:r>
              <a:rPr lang="en-US" sz="2800" dirty="0" smtClean="0"/>
              <a:t> </a:t>
            </a:r>
            <a:r>
              <a:rPr lang="en-US" sz="2800" dirty="0" err="1" smtClean="0"/>
              <a:t>té</a:t>
            </a:r>
            <a:r>
              <a:rPr lang="en-US" sz="2800" dirty="0" smtClean="0"/>
              <a:t> </a:t>
            </a:r>
            <a:r>
              <a:rPr lang="en-US" sz="2800" dirty="0" err="1" smtClean="0"/>
              <a:t>ngã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b="1" u="sng" dirty="0" err="1" smtClean="0"/>
              <a:t>Câu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hỏi</a:t>
            </a:r>
            <a:r>
              <a:rPr lang="en-US" sz="2800" b="1" u="sng" dirty="0" smtClean="0"/>
              <a:t> </a:t>
            </a:r>
            <a:r>
              <a:rPr lang="en-US" sz="2800" dirty="0" smtClean="0"/>
              <a:t>: Ta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?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ta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nguy</a:t>
            </a:r>
            <a:r>
              <a:rPr lang="en-US" sz="2800" dirty="0" smtClean="0"/>
              <a:t> </a:t>
            </a:r>
            <a:r>
              <a:rPr lang="en-US" sz="2800" dirty="0" err="1" smtClean="0"/>
              <a:t>cơ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gãy</a:t>
            </a:r>
            <a:r>
              <a:rPr lang="en-US" sz="2800" dirty="0" smtClean="0"/>
              <a:t> </a:t>
            </a:r>
            <a:r>
              <a:rPr lang="en-US" sz="2800" dirty="0" err="1" smtClean="0"/>
              <a:t>xương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yếu</a:t>
            </a:r>
            <a:r>
              <a:rPr lang="en-US" sz="2800" dirty="0" smtClean="0"/>
              <a:t> </a:t>
            </a:r>
            <a:r>
              <a:rPr lang="en-US" sz="2800" dirty="0" err="1" smtClean="0"/>
              <a:t>tố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/>
              <a:t> 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4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Logistic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( dependent) </a:t>
            </a:r>
            <a:r>
              <a:rPr lang="en-US" dirty="0" err="1" smtClean="0"/>
              <a:t>vairable</a:t>
            </a:r>
            <a:r>
              <a:rPr lang="en-US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yes/no.</a:t>
            </a:r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(independent variable):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hay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( yes/no, </a:t>
            </a:r>
            <a:r>
              <a:rPr lang="en-US" dirty="0" err="1" smtClean="0"/>
              <a:t>tuổi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Vì</a:t>
            </a:r>
            <a:r>
              <a:rPr lang="en-US" dirty="0" smtClean="0"/>
              <a:t> Outcome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ồi</a:t>
            </a:r>
            <a:r>
              <a:rPr lang="en-US" dirty="0" smtClean="0"/>
              <a:t> qui Logistic.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qui Logistic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3" y="1072750"/>
            <a:ext cx="3409152" cy="5020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95" y="1049197"/>
            <a:ext cx="3570414" cy="4572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408" y="5724169"/>
            <a:ext cx="287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David </a:t>
            </a:r>
            <a:r>
              <a:rPr lang="en-US" sz="2000" b="1" dirty="0" err="1"/>
              <a:t>Roxbee</a:t>
            </a:r>
            <a:r>
              <a:rPr lang="en-US" sz="2000" b="1" dirty="0"/>
              <a:t> Cox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0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Risk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Odds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Risk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hay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probability</a:t>
            </a:r>
            <a:r>
              <a:rPr lang="en-US" dirty="0" smtClean="0"/>
              <a:t> (P) 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Odds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Odds  </a:t>
            </a:r>
            <a:r>
              <a:rPr lang="en-US" dirty="0">
                <a:solidFill>
                  <a:srgbClr val="00B050"/>
                </a:solidFill>
              </a:rPr>
              <a:t>= P / ( 1 </a:t>
            </a:r>
            <a:r>
              <a:rPr lang="mr-IN" dirty="0">
                <a:solidFill>
                  <a:srgbClr val="00B050"/>
                </a:solidFill>
              </a:rPr>
              <a:t>–</a:t>
            </a:r>
            <a:r>
              <a:rPr lang="en-US" dirty="0">
                <a:solidFill>
                  <a:srgbClr val="00B050"/>
                </a:solidFill>
              </a:rPr>
              <a:t> P)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10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 = 2/10  = 0.20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Odds = 0.2/(1-0.2) = 0.25 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Risk , Odds </a:t>
            </a:r>
            <a:r>
              <a:rPr lang="en-US" dirty="0" err="1" smtClean="0"/>
              <a:t>và</a:t>
            </a:r>
            <a:r>
              <a:rPr lang="en-US" dirty="0" smtClean="0"/>
              <a:t> Logit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325563"/>
                <a:ext cx="10233800" cy="5420011"/>
              </a:xfrm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Odds : 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tục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P = 0.5 </a:t>
                </a:r>
                <a:r>
                  <a:rPr lang="en-US" dirty="0" err="1" smtClean="0"/>
                  <a:t>thì</a:t>
                </a:r>
                <a:r>
                  <a:rPr lang="en-US" dirty="0" smtClean="0"/>
                  <a:t> Odds = 1</a:t>
                </a:r>
              </a:p>
              <a:p>
                <a:r>
                  <a:rPr lang="en-US" dirty="0" err="1" smtClean="0"/>
                  <a:t>Thuật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ngữ</a:t>
                </a:r>
                <a:r>
                  <a:rPr lang="en-US" dirty="0" smtClean="0"/>
                  <a:t> Logit  ( do David </a:t>
                </a:r>
                <a:r>
                  <a:rPr lang="en-US" dirty="0" err="1" smtClean="0"/>
                  <a:t>R.Cox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xướng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Logit = log odds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=&gt;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sz="4000" dirty="0" smtClean="0">
                    <a:solidFill>
                      <a:srgbClr val="00B050"/>
                    </a:solidFill>
                  </a:rPr>
                  <a:t>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400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40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a:rPr lang="vi-VN" sz="40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vi-VN" sz="40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p</m:t>
                        </m:r>
                      </m:den>
                    </m:f>
                    <m:r>
                      <a:rPr lang="en-US" sz="4000" i="1">
                        <a:solidFill>
                          <a:srgbClr val="00B05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40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4000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Odds ratio (OR) : </a:t>
                </a:r>
                <a:r>
                  <a:rPr lang="en-US" dirty="0" err="1" smtClean="0"/>
                  <a:t>Tỉ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2 odds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sz="3600" dirty="0" smtClean="0">
                    <a:solidFill>
                      <a:srgbClr val="00B05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B050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sz="3600" i="1" dirty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dirty="0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odds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odds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325563"/>
                <a:ext cx="10233800" cy="542001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4455</TotalTime>
  <Words>693</Words>
  <Application>Microsoft Macintosh PowerPoint</Application>
  <PresentationFormat>Widescreen</PresentationFormat>
  <Paragraphs>160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Corbel</vt:lpstr>
      <vt:lpstr>Mangal</vt:lpstr>
      <vt:lpstr>Wingdings</vt:lpstr>
      <vt:lpstr>Arial</vt:lpstr>
      <vt:lpstr>Depth</vt:lpstr>
      <vt:lpstr>LOGISTIC REGRESSION (Hồi qui Logistic)</vt:lpstr>
      <vt:lpstr>Nội dung</vt:lpstr>
      <vt:lpstr>Hồi qui Logistic</vt:lpstr>
      <vt:lpstr>Ví dụ 1: Nghiên cứu về hút thuốc và ung thư phổi </vt:lpstr>
      <vt:lpstr>Ví dụ 2: Yếu tố nguy cỡ gãy xương</vt:lpstr>
      <vt:lpstr>Đặc điểm của Hồi qui Logistic</vt:lpstr>
      <vt:lpstr>Mô hình Hồi qui Logistic </vt:lpstr>
      <vt:lpstr>Các khái niệm quan trọng Risk và Odds   </vt:lpstr>
      <vt:lpstr>Risk , Odds và Logit</vt:lpstr>
      <vt:lpstr>Mô hình hồi qui Logistic theo logit</vt:lpstr>
      <vt:lpstr>Ý nghĩa của tham số mô hình </vt:lpstr>
      <vt:lpstr>Bài toán Ung thư phổi và việc Hút Thuốc</vt:lpstr>
      <vt:lpstr>Khoảng tin cậy 95% của Odds ratio</vt:lpstr>
      <vt:lpstr>Mô hình tổng quá</vt:lpstr>
      <vt:lpstr>Looklikehood, sigmoid and end.</vt:lpstr>
      <vt:lpstr>Các thuật toán hồi qui phổ biến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Nhat Do</dc:creator>
  <cp:lastModifiedBy>Nhat Do</cp:lastModifiedBy>
  <cp:revision>54</cp:revision>
  <dcterms:created xsi:type="dcterms:W3CDTF">2017-09-29T15:57:25Z</dcterms:created>
  <dcterms:modified xsi:type="dcterms:W3CDTF">2017-10-04T20:09:30Z</dcterms:modified>
</cp:coreProperties>
</file>