
<file path=[Content_Types].xml><?xml version="1.0" encoding="utf-8"?>
<Types xmlns="http://schemas.openxmlformats.org/package/2006/content-types">
  <Default Extension="png" ContentType="image/png"/>
  <Default Extension="bin" ContentType="application/vnd.openxmlformats-officedocument.oleObject"/>
  <Default Extension="tmp" ContentType="image/pn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handoutMasterIdLst>
    <p:handoutMasterId r:id="rId69"/>
  </p:handoutMasterIdLst>
  <p:sldIdLst>
    <p:sldId id="256" r:id="rId2"/>
    <p:sldId id="277" r:id="rId3"/>
    <p:sldId id="504" r:id="rId4"/>
    <p:sldId id="466" r:id="rId5"/>
    <p:sldId id="467" r:id="rId6"/>
    <p:sldId id="468" r:id="rId7"/>
    <p:sldId id="469" r:id="rId8"/>
    <p:sldId id="470" r:id="rId9"/>
    <p:sldId id="471" r:id="rId10"/>
    <p:sldId id="472" r:id="rId11"/>
    <p:sldId id="473" r:id="rId12"/>
    <p:sldId id="474" r:id="rId13"/>
    <p:sldId id="475" r:id="rId14"/>
    <p:sldId id="476" r:id="rId15"/>
    <p:sldId id="477" r:id="rId16"/>
    <p:sldId id="478" r:id="rId17"/>
    <p:sldId id="479" r:id="rId18"/>
    <p:sldId id="480" r:id="rId19"/>
    <p:sldId id="481" r:id="rId20"/>
    <p:sldId id="482" r:id="rId21"/>
    <p:sldId id="483" r:id="rId22"/>
    <p:sldId id="484" r:id="rId23"/>
    <p:sldId id="485" r:id="rId24"/>
    <p:sldId id="486" r:id="rId25"/>
    <p:sldId id="487" r:id="rId26"/>
    <p:sldId id="488" r:id="rId27"/>
    <p:sldId id="489" r:id="rId28"/>
    <p:sldId id="490" r:id="rId29"/>
    <p:sldId id="491" r:id="rId30"/>
    <p:sldId id="492" r:id="rId31"/>
    <p:sldId id="493" r:id="rId32"/>
    <p:sldId id="494" r:id="rId33"/>
    <p:sldId id="495" r:id="rId34"/>
    <p:sldId id="505" r:id="rId35"/>
    <p:sldId id="506" r:id="rId36"/>
    <p:sldId id="496" r:id="rId37"/>
    <p:sldId id="497" r:id="rId38"/>
    <p:sldId id="507" r:id="rId39"/>
    <p:sldId id="498" r:id="rId40"/>
    <p:sldId id="499" r:id="rId41"/>
    <p:sldId id="508" r:id="rId42"/>
    <p:sldId id="509" r:id="rId43"/>
    <p:sldId id="510" r:id="rId44"/>
    <p:sldId id="511" r:id="rId45"/>
    <p:sldId id="512" r:id="rId46"/>
    <p:sldId id="513" r:id="rId47"/>
    <p:sldId id="514" r:id="rId48"/>
    <p:sldId id="515" r:id="rId49"/>
    <p:sldId id="516" r:id="rId50"/>
    <p:sldId id="517" r:id="rId51"/>
    <p:sldId id="518" r:id="rId52"/>
    <p:sldId id="519" r:id="rId53"/>
    <p:sldId id="520" r:id="rId54"/>
    <p:sldId id="521" r:id="rId55"/>
    <p:sldId id="522" r:id="rId56"/>
    <p:sldId id="523" r:id="rId57"/>
    <p:sldId id="524" r:id="rId58"/>
    <p:sldId id="525" r:id="rId59"/>
    <p:sldId id="526" r:id="rId60"/>
    <p:sldId id="527" r:id="rId61"/>
    <p:sldId id="528" r:id="rId62"/>
    <p:sldId id="529" r:id="rId63"/>
    <p:sldId id="530" r:id="rId64"/>
    <p:sldId id="531" r:id="rId65"/>
    <p:sldId id="532" r:id="rId66"/>
    <p:sldId id="533" r:id="rId6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B1B507"/>
    <a:srgbClr val="0000FF"/>
    <a:srgbClr val="00FF00"/>
    <a:srgbClr val="EAEAEA"/>
    <a:srgbClr val="DDDDDD"/>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21" autoAdjust="0"/>
    <p:restoredTop sz="79189" autoAdjust="0"/>
  </p:normalViewPr>
  <p:slideViewPr>
    <p:cSldViewPr>
      <p:cViewPr>
        <p:scale>
          <a:sx n="78" d="100"/>
          <a:sy n="78" d="100"/>
        </p:scale>
        <p:origin x="-1446"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0" d="100"/>
          <a:sy n="80" d="100"/>
        </p:scale>
        <p:origin x="-197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05246AE-AAE9-4184-A969-A586CBED9470}" type="datetimeFigureOut">
              <a:rPr lang="en-US" smtClean="0"/>
              <a:t>5/9/2017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E258CE-E3EC-424A-8780-6EB80EC6F745}" type="slidenum">
              <a:rPr lang="en-US" smtClean="0"/>
              <a:t>‹#›</a:t>
            </a:fld>
            <a:endParaRPr lang="en-US"/>
          </a:p>
        </p:txBody>
      </p:sp>
    </p:spTree>
    <p:extLst>
      <p:ext uri="{BB962C8B-B14F-4D97-AF65-F5344CB8AC3E}">
        <p14:creationId xmlns:p14="http://schemas.microsoft.com/office/powerpoint/2010/main" val="189722088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9CA20C-D601-40C6-B0A5-56A325A01896}" type="datetimeFigureOut">
              <a:rPr lang="en-US" smtClean="0"/>
              <a:t>5/9/2017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838784-5586-4DEC-AD4B-B41EABE5F460}" type="slidenum">
              <a:rPr lang="en-US" smtClean="0"/>
              <a:t>‹#›</a:t>
            </a:fld>
            <a:endParaRPr lang="en-US"/>
          </a:p>
        </p:txBody>
      </p:sp>
    </p:spTree>
    <p:extLst>
      <p:ext uri="{BB962C8B-B14F-4D97-AF65-F5344CB8AC3E}">
        <p14:creationId xmlns:p14="http://schemas.microsoft.com/office/powerpoint/2010/main" val="402132952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838784-5586-4DEC-AD4B-B41EABE5F460}" type="slidenum">
              <a:rPr lang="en-US" smtClean="0"/>
              <a:t>2</a:t>
            </a:fld>
            <a:endParaRPr lang="en-US"/>
          </a:p>
        </p:txBody>
      </p:sp>
    </p:spTree>
    <p:extLst>
      <p:ext uri="{BB962C8B-B14F-4D97-AF65-F5344CB8AC3E}">
        <p14:creationId xmlns:p14="http://schemas.microsoft.com/office/powerpoint/2010/main" val="2715199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TSD:</a:t>
            </a:r>
            <a:r>
              <a:rPr lang="en-US" baseline="0" dirty="0" smtClean="0"/>
              <a:t> Time Series Daemon</a:t>
            </a:r>
          </a:p>
          <a:p>
            <a:r>
              <a:rPr lang="en-US" sz="1200" i="0" kern="1200" dirty="0" smtClean="0">
                <a:solidFill>
                  <a:schemeClr val="tx1"/>
                </a:solidFill>
                <a:effectLst/>
                <a:latin typeface="+mn-lt"/>
                <a:ea typeface="+mn-ea"/>
                <a:cs typeface="+mn-cs"/>
              </a:rPr>
              <a:t>Note that the data catcher and the background blob maker of that figure are contained within the TSD component</a:t>
            </a:r>
            <a:endParaRPr lang="en-US" dirty="0"/>
          </a:p>
        </p:txBody>
      </p:sp>
      <p:sp>
        <p:nvSpPr>
          <p:cNvPr id="4" name="Slide Number Placeholder 3"/>
          <p:cNvSpPr>
            <a:spLocks noGrp="1"/>
          </p:cNvSpPr>
          <p:nvPr>
            <p:ph type="sldNum" sz="quarter" idx="10"/>
          </p:nvPr>
        </p:nvSpPr>
        <p:spPr/>
        <p:txBody>
          <a:bodyPr/>
          <a:lstStyle/>
          <a:p>
            <a:fld id="{3F7E4FD7-4A77-4EE3-855F-CF5C7235CF12}" type="slidenum">
              <a:rPr lang="en-US" smtClean="0"/>
              <a:t>30</a:t>
            </a:fld>
            <a:endParaRPr lang="en-US"/>
          </a:p>
        </p:txBody>
      </p:sp>
    </p:spTree>
    <p:extLst>
      <p:ext uri="{BB962C8B-B14F-4D97-AF65-F5344CB8AC3E}">
        <p14:creationId xmlns:p14="http://schemas.microsoft.com/office/powerpoint/2010/main" val="24152384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7E4FD7-4A77-4EE3-855F-CF5C7235CF12}" type="slidenum">
              <a:rPr lang="en-US" smtClean="0"/>
              <a:t>32</a:t>
            </a:fld>
            <a:endParaRPr lang="en-US"/>
          </a:p>
        </p:txBody>
      </p:sp>
    </p:spTree>
    <p:extLst>
      <p:ext uri="{BB962C8B-B14F-4D97-AF65-F5344CB8AC3E}">
        <p14:creationId xmlns:p14="http://schemas.microsoft.com/office/powerpoint/2010/main" val="35386512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smtClean="0">
                <a:solidFill>
                  <a:schemeClr val="tx1"/>
                </a:solidFill>
                <a:effectLst/>
                <a:latin typeface="+mn-lt"/>
                <a:ea typeface="+mn-ea"/>
                <a:cs typeface="+mn-cs"/>
              </a:rPr>
              <a:t>SQL as a language is not a great choice for actually analyzing time series data. When it comes to simply accessing data from Open TSDB, the usefulness of SQL depends strongly on which tool you select, as elaborated in the following sections. For some tools, the non-relational data formats used in Open TSDB can be difficult to access without substantial code development. In any case, special techniques that vary by tool are required to analyze time series data from Open TSDB. New SQL-on-</a:t>
            </a:r>
            <a:r>
              <a:rPr lang="en-US" sz="1200" i="0" kern="1200" dirty="0" err="1" smtClean="0">
                <a:solidFill>
                  <a:schemeClr val="tx1"/>
                </a:solidFill>
                <a:effectLst/>
                <a:latin typeface="+mn-lt"/>
                <a:ea typeface="+mn-ea"/>
                <a:cs typeface="+mn-cs"/>
              </a:rPr>
              <a:t>Hadoop</a:t>
            </a:r>
            <a:r>
              <a:rPr lang="en-US" sz="1200" i="0" kern="1200" dirty="0" smtClean="0">
                <a:solidFill>
                  <a:schemeClr val="tx1"/>
                </a:solidFill>
                <a:effectLst/>
                <a:latin typeface="+mn-lt"/>
                <a:ea typeface="+mn-ea"/>
                <a:cs typeface="+mn-cs"/>
              </a:rPr>
              <a:t> tools are being developed</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
            </a:r>
            <a:br>
              <a:rPr lang="en-US" sz="1200" i="0" kern="1200" dirty="0" smtClean="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3F7E4FD7-4A77-4EE3-855F-CF5C7235CF12}" type="slidenum">
              <a:rPr lang="en-US" smtClean="0"/>
              <a:t>33</a:t>
            </a:fld>
            <a:endParaRPr lang="en-US"/>
          </a:p>
        </p:txBody>
      </p:sp>
    </p:spTree>
    <p:extLst>
      <p:ext uri="{BB962C8B-B14F-4D97-AF65-F5344CB8AC3E}">
        <p14:creationId xmlns:p14="http://schemas.microsoft.com/office/powerpoint/2010/main" val="38882977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smtClean="0">
                <a:solidFill>
                  <a:schemeClr val="tx1"/>
                </a:solidFill>
                <a:effectLst/>
                <a:latin typeface="+mn-lt"/>
                <a:ea typeface="+mn-ea"/>
                <a:cs typeface="+mn-cs"/>
              </a:rPr>
              <a:t>Analyzing time series data from </a:t>
            </a:r>
            <a:r>
              <a:rPr lang="en-US" sz="1200" i="0" kern="1200" dirty="0" err="1" smtClean="0">
                <a:solidFill>
                  <a:schemeClr val="tx1"/>
                </a:solidFill>
                <a:effectLst/>
                <a:latin typeface="+mn-lt"/>
                <a:ea typeface="+mn-ea"/>
                <a:cs typeface="+mn-cs"/>
              </a:rPr>
              <a:t>OpenTSDB</a:t>
            </a:r>
            <a:r>
              <a:rPr lang="en-US" sz="1200" i="0" kern="1200" dirty="0" smtClean="0">
                <a:solidFill>
                  <a:schemeClr val="tx1"/>
                </a:solidFill>
                <a:effectLst/>
                <a:latin typeface="+mn-lt"/>
                <a:ea typeface="+mn-ea"/>
                <a:cs typeface="+mn-cs"/>
              </a:rPr>
              <a:t> using Hive is much more difficult than it is with Spark. The core of the problem is that the </a:t>
            </a:r>
            <a:r>
              <a:rPr lang="en-US" sz="1200" i="0" kern="1200" dirty="0" err="1" smtClean="0">
                <a:solidFill>
                  <a:schemeClr val="tx1"/>
                </a:solidFill>
                <a:effectLst/>
                <a:latin typeface="+mn-lt"/>
                <a:ea typeface="+mn-ea"/>
                <a:cs typeface="+mn-cs"/>
              </a:rPr>
              <a:t>Hbase</a:t>
            </a:r>
            <a:r>
              <a:rPr lang="en-US" sz="1200" i="0" kern="1200" dirty="0" smtClean="0">
                <a:solidFill>
                  <a:schemeClr val="tx1"/>
                </a:solidFill>
                <a:effectLst/>
                <a:latin typeface="+mn-lt"/>
                <a:ea typeface="+mn-ea"/>
                <a:cs typeface="+mn-cs"/>
              </a:rPr>
              <a:t> storage engine for Hive requires that data be stored using a very standard, predefined schema. With Open TSDB, the names of the columns actually contain the time portion of the data, and it isn’t possible to write a fully defined schema to describe the tables. Not only are there a large number of possible columns (more than 101000), but the names of the columns are part of the data. Hive doesn’t like that, so this fact has to be hidden from it.</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
            </a:r>
            <a:br>
              <a:rPr lang="en-US" sz="1200" i="0" kern="1200" dirty="0" smtClean="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3F7E4FD7-4A77-4EE3-855F-CF5C7235CF12}" type="slidenum">
              <a:rPr lang="en-US" smtClean="0"/>
              <a:t>37</a:t>
            </a:fld>
            <a:endParaRPr lang="en-US"/>
          </a:p>
        </p:txBody>
      </p:sp>
    </p:spTree>
    <p:extLst>
      <p:ext uri="{BB962C8B-B14F-4D97-AF65-F5344CB8AC3E}">
        <p14:creationId xmlns:p14="http://schemas.microsoft.com/office/powerpoint/2010/main" val="23377022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User Interface:</a:t>
            </a:r>
          </a:p>
          <a:p>
            <a:r>
              <a:rPr lang="en-US" dirty="0" smtClean="0"/>
              <a:t>        + Create interaction between user and HDFS</a:t>
            </a:r>
          </a:p>
          <a:p>
            <a:r>
              <a:rPr lang="en-US" dirty="0" smtClean="0"/>
              <a:t>        + Includes: Hive Web UI, Hive CLI, Hive HD Insight (in Windows server)</a:t>
            </a:r>
          </a:p>
          <a:p>
            <a:r>
              <a:rPr lang="en-US" dirty="0" smtClean="0"/>
              <a:t>- Meta Store:</a:t>
            </a:r>
          </a:p>
          <a:p>
            <a:r>
              <a:rPr lang="en-US" dirty="0" smtClean="0"/>
              <a:t>        Hive chooses respective database servers to store the schema or Metadata of tables, databases, columns in a table, their data types, and HDFS mapping</a:t>
            </a:r>
          </a:p>
          <a:p>
            <a:r>
              <a:rPr lang="en-US" dirty="0" smtClean="0"/>
              <a:t>- </a:t>
            </a:r>
            <a:r>
              <a:rPr lang="en-US" dirty="0" err="1" smtClean="0"/>
              <a:t>HiveQL</a:t>
            </a:r>
            <a:r>
              <a:rPr lang="en-US" dirty="0" smtClean="0"/>
              <a:t> Process Engine:</a:t>
            </a:r>
          </a:p>
          <a:p>
            <a:r>
              <a:rPr lang="en-US" dirty="0" smtClean="0"/>
              <a:t>        + </a:t>
            </a:r>
            <a:r>
              <a:rPr lang="en-US" dirty="0" err="1" smtClean="0"/>
              <a:t>HiveQL</a:t>
            </a:r>
            <a:r>
              <a:rPr lang="en-US" dirty="0" smtClean="0"/>
              <a:t> is similar to SQL for querying on schema info on the </a:t>
            </a:r>
            <a:r>
              <a:rPr lang="en-US" dirty="0" err="1" smtClean="0"/>
              <a:t>Metastore</a:t>
            </a:r>
            <a:endParaRPr lang="en-US" dirty="0" smtClean="0"/>
          </a:p>
          <a:p>
            <a:r>
              <a:rPr lang="en-US" dirty="0" smtClean="0"/>
              <a:t>        + It is one of the replacements of traditional approach for </a:t>
            </a:r>
            <a:r>
              <a:rPr lang="en-US" dirty="0" err="1" smtClean="0"/>
              <a:t>MapReduce</a:t>
            </a:r>
            <a:r>
              <a:rPr lang="en-US" dirty="0" smtClean="0"/>
              <a:t> program</a:t>
            </a:r>
          </a:p>
          <a:p>
            <a:r>
              <a:rPr lang="en-US" dirty="0" smtClean="0"/>
              <a:t>        + Instead of writing </a:t>
            </a:r>
            <a:r>
              <a:rPr lang="en-US" dirty="0" err="1" smtClean="0"/>
              <a:t>MapReduce</a:t>
            </a:r>
            <a:r>
              <a:rPr lang="en-US" dirty="0" smtClean="0"/>
              <a:t> program in Java, we can write a query for </a:t>
            </a:r>
            <a:r>
              <a:rPr lang="en-US" dirty="0" err="1" smtClean="0"/>
              <a:t>MapReduce</a:t>
            </a:r>
            <a:r>
              <a:rPr lang="en-US" dirty="0" smtClean="0"/>
              <a:t> job and process it</a:t>
            </a:r>
          </a:p>
          <a:p>
            <a:r>
              <a:rPr lang="en-US" dirty="0" smtClean="0"/>
              <a:t>- Execution Engine:</a:t>
            </a:r>
          </a:p>
          <a:p>
            <a:r>
              <a:rPr lang="en-US" dirty="0" smtClean="0"/>
              <a:t>        + The conjunction part of </a:t>
            </a:r>
            <a:r>
              <a:rPr lang="en-US" dirty="0" err="1" smtClean="0"/>
              <a:t>HiveQL</a:t>
            </a:r>
            <a:r>
              <a:rPr lang="en-US" dirty="0" smtClean="0"/>
              <a:t> process Engine and </a:t>
            </a:r>
            <a:r>
              <a:rPr lang="en-US" dirty="0" err="1" smtClean="0"/>
              <a:t>MapReduce</a:t>
            </a:r>
            <a:endParaRPr lang="en-US" dirty="0" smtClean="0"/>
          </a:p>
          <a:p>
            <a:r>
              <a:rPr lang="en-US" dirty="0" smtClean="0"/>
              <a:t>        + Processes the query and generates results as same as </a:t>
            </a:r>
            <a:r>
              <a:rPr lang="en-US" dirty="0" err="1" smtClean="0"/>
              <a:t>MapReduce</a:t>
            </a:r>
            <a:r>
              <a:rPr lang="en-US" dirty="0" smtClean="0"/>
              <a:t> results</a:t>
            </a:r>
          </a:p>
          <a:p>
            <a:r>
              <a:rPr lang="en-US" dirty="0" smtClean="0"/>
              <a:t>- HDFS or HBASE</a:t>
            </a:r>
            <a:endParaRPr lang="en-US" dirty="0"/>
          </a:p>
        </p:txBody>
      </p:sp>
      <p:sp>
        <p:nvSpPr>
          <p:cNvPr id="4" name="Slide Number Placeholder 3"/>
          <p:cNvSpPr>
            <a:spLocks noGrp="1"/>
          </p:cNvSpPr>
          <p:nvPr>
            <p:ph type="sldNum" sz="quarter" idx="10"/>
          </p:nvPr>
        </p:nvSpPr>
        <p:spPr/>
        <p:txBody>
          <a:bodyPr/>
          <a:lstStyle/>
          <a:p>
            <a:fld id="{FA838784-5586-4DEC-AD4B-B41EABE5F460}" type="slidenum">
              <a:rPr lang="en-US" smtClean="0"/>
              <a:t>38</a:t>
            </a:fld>
            <a:endParaRPr lang="en-US"/>
          </a:p>
        </p:txBody>
      </p:sp>
    </p:spTree>
    <p:extLst>
      <p:ext uri="{BB962C8B-B14F-4D97-AF65-F5344CB8AC3E}">
        <p14:creationId xmlns:p14="http://schemas.microsoft.com/office/powerpoint/2010/main" val="41290307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smtClean="0">
                <a:solidFill>
                  <a:schemeClr val="tx1"/>
                </a:solidFill>
                <a:effectLst/>
                <a:latin typeface="+mn-lt"/>
                <a:ea typeface="+mn-ea"/>
                <a:cs typeface="+mn-cs"/>
              </a:rPr>
              <a:t>Installation of </a:t>
            </a:r>
            <a:r>
              <a:rPr lang="en-US" sz="1200" i="0" kern="1200" dirty="0" err="1" smtClean="0">
                <a:solidFill>
                  <a:schemeClr val="tx1"/>
                </a:solidFill>
                <a:effectLst/>
                <a:latin typeface="+mn-lt"/>
                <a:ea typeface="+mn-ea"/>
                <a:cs typeface="+mn-cs"/>
              </a:rPr>
              <a:t>Grafana</a:t>
            </a:r>
            <a:r>
              <a:rPr lang="en-US" sz="1200" i="0" kern="1200" dirty="0" smtClean="0">
                <a:solidFill>
                  <a:schemeClr val="tx1"/>
                </a:solidFill>
                <a:effectLst/>
                <a:latin typeface="+mn-lt"/>
                <a:ea typeface="+mn-ea"/>
                <a:cs typeface="+mn-cs"/>
              </a:rPr>
              <a:t> is quite simple because it runs entirely on the client side using JavaScript. All you need to run </a:t>
            </a:r>
            <a:r>
              <a:rPr lang="en-US" sz="1200" i="0" kern="1200" dirty="0" err="1" smtClean="0">
                <a:solidFill>
                  <a:schemeClr val="tx1"/>
                </a:solidFill>
                <a:effectLst/>
                <a:latin typeface="+mn-lt"/>
                <a:ea typeface="+mn-ea"/>
                <a:cs typeface="+mn-cs"/>
              </a:rPr>
              <a:t>Grafana</a:t>
            </a:r>
            <a:r>
              <a:rPr lang="en-US" sz="1200" i="0" kern="1200" dirty="0" smtClean="0">
                <a:solidFill>
                  <a:schemeClr val="tx1"/>
                </a:solidFill>
                <a:effectLst/>
                <a:latin typeface="+mn-lt"/>
                <a:ea typeface="+mn-ea"/>
                <a:cs typeface="+mn-cs"/>
              </a:rPr>
              <a:t> is a web server that can serve static files such as </a:t>
            </a:r>
            <a:r>
              <a:rPr lang="en-US" sz="1200" i="0" kern="1200" dirty="0" err="1" smtClean="0">
                <a:solidFill>
                  <a:schemeClr val="tx1"/>
                </a:solidFill>
                <a:effectLst/>
                <a:latin typeface="+mn-lt"/>
                <a:ea typeface="+mn-ea"/>
                <a:cs typeface="+mn-cs"/>
              </a:rPr>
              <a:t>Twistd</a:t>
            </a:r>
            <a:r>
              <a:rPr lang="en-US" sz="1200" i="0" kern="1200" dirty="0" smtClean="0">
                <a:solidFill>
                  <a:schemeClr val="tx1"/>
                </a:solidFill>
                <a:effectLst/>
                <a:latin typeface="+mn-lt"/>
                <a:ea typeface="+mn-ea"/>
                <a:cs typeface="+mn-cs"/>
              </a:rPr>
              <a:t> or </a:t>
            </a:r>
            <a:r>
              <a:rPr lang="en-US" sz="1200" i="0" kern="1200" dirty="0" err="1" smtClean="0">
                <a:solidFill>
                  <a:schemeClr val="tx1"/>
                </a:solidFill>
                <a:effectLst/>
                <a:latin typeface="+mn-lt"/>
                <a:ea typeface="+mn-ea"/>
                <a:cs typeface="+mn-cs"/>
              </a:rPr>
              <a:t>nginx</a:t>
            </a:r>
            <a:endParaRPr lang="en-US" dirty="0"/>
          </a:p>
        </p:txBody>
      </p:sp>
      <p:sp>
        <p:nvSpPr>
          <p:cNvPr id="4" name="Slide Number Placeholder 3"/>
          <p:cNvSpPr>
            <a:spLocks noGrp="1"/>
          </p:cNvSpPr>
          <p:nvPr>
            <p:ph type="sldNum" sz="quarter" idx="10"/>
          </p:nvPr>
        </p:nvSpPr>
        <p:spPr/>
        <p:txBody>
          <a:bodyPr/>
          <a:lstStyle/>
          <a:p>
            <a:fld id="{3F7E4FD7-4A77-4EE3-855F-CF5C7235CF12}" type="slidenum">
              <a:rPr lang="en-US" smtClean="0"/>
              <a:t>40</a:t>
            </a:fld>
            <a:endParaRPr lang="en-US"/>
          </a:p>
        </p:txBody>
      </p:sp>
    </p:spTree>
    <p:extLst>
      <p:ext uri="{BB962C8B-B14F-4D97-AF65-F5344CB8AC3E}">
        <p14:creationId xmlns:p14="http://schemas.microsoft.com/office/powerpoint/2010/main" val="5335856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err="1" smtClean="0"/>
              <a:t>Nếu</a:t>
            </a:r>
            <a:r>
              <a:rPr lang="en-US" sz="1200" dirty="0" smtClean="0"/>
              <a:t> </a:t>
            </a:r>
            <a:r>
              <a:rPr lang="en-US" sz="1200" dirty="0" err="1" smtClean="0"/>
              <a:t>trong</a:t>
            </a:r>
            <a:r>
              <a:rPr lang="en-US" sz="1200" dirty="0" smtClean="0"/>
              <a:t> </a:t>
            </a:r>
            <a:r>
              <a:rPr lang="en-US" sz="1200" dirty="0" err="1" smtClean="0"/>
              <a:t>quá</a:t>
            </a:r>
            <a:r>
              <a:rPr lang="en-US" sz="1200" dirty="0" smtClean="0"/>
              <a:t> </a:t>
            </a:r>
            <a:r>
              <a:rPr lang="en-US" sz="1200" dirty="0" err="1" smtClean="0"/>
              <a:t>trình</a:t>
            </a:r>
            <a:r>
              <a:rPr lang="en-US" sz="1200" dirty="0" smtClean="0"/>
              <a:t> </a:t>
            </a:r>
            <a:r>
              <a:rPr lang="en-US" sz="1200" dirty="0" err="1" smtClean="0"/>
              <a:t>khảo</a:t>
            </a:r>
            <a:r>
              <a:rPr lang="en-US" sz="1200" dirty="0" smtClean="0"/>
              <a:t> </a:t>
            </a:r>
            <a:r>
              <a:rPr lang="en-US" sz="1200" dirty="0" err="1" smtClean="0"/>
              <a:t>sát</a:t>
            </a:r>
            <a:r>
              <a:rPr lang="en-US" sz="1200" dirty="0" smtClean="0"/>
              <a:t> </a:t>
            </a:r>
            <a:r>
              <a:rPr lang="en-US" sz="1200" dirty="0" err="1" smtClean="0"/>
              <a:t>các</a:t>
            </a:r>
            <a:r>
              <a:rPr lang="en-US" sz="1200" dirty="0" smtClean="0"/>
              <a:t> </a:t>
            </a:r>
            <a:r>
              <a:rPr lang="en-US" sz="1200" dirty="0" err="1" smtClean="0"/>
              <a:t>giá</a:t>
            </a:r>
            <a:r>
              <a:rPr lang="en-US" sz="1200" dirty="0" smtClean="0"/>
              <a:t> </a:t>
            </a:r>
            <a:r>
              <a:rPr lang="en-US" sz="1200" dirty="0" err="1" smtClean="0"/>
              <a:t>trị</a:t>
            </a:r>
            <a:r>
              <a:rPr lang="en-US" sz="1200" dirty="0" smtClean="0"/>
              <a:t> </a:t>
            </a:r>
            <a:r>
              <a:rPr lang="en-US" sz="1200" i="1" dirty="0" err="1" smtClean="0"/>
              <a:t>t</a:t>
            </a:r>
            <a:r>
              <a:rPr lang="en-US" sz="1200" i="1" baseline="-25000" dirty="0" err="1" smtClean="0"/>
              <a:t>i</a:t>
            </a:r>
            <a:r>
              <a:rPr lang="en-US" sz="1200" i="1" baseline="-25000" dirty="0" smtClean="0"/>
              <a:t> </a:t>
            </a:r>
            <a:r>
              <a:rPr lang="en-US" sz="1200" dirty="0" err="1" smtClean="0"/>
              <a:t>được</a:t>
            </a:r>
            <a:r>
              <a:rPr lang="en-US" sz="1200" dirty="0" smtClean="0"/>
              <a:t> </a:t>
            </a:r>
            <a:r>
              <a:rPr lang="en-US" sz="1200" dirty="0" err="1" smtClean="0"/>
              <a:t>xác</a:t>
            </a:r>
            <a:r>
              <a:rPr lang="en-US" sz="1200" dirty="0" smtClean="0"/>
              <a:t> </a:t>
            </a:r>
            <a:r>
              <a:rPr lang="en-US" sz="1200" dirty="0" err="1" smtClean="0"/>
              <a:t>định</a:t>
            </a:r>
            <a:r>
              <a:rPr lang="en-US" sz="1200" dirty="0" smtClean="0"/>
              <a:t> </a:t>
            </a:r>
            <a:r>
              <a:rPr lang="en-US" sz="1200" dirty="0" err="1" smtClean="0"/>
              <a:t>hoặc</a:t>
            </a:r>
            <a:r>
              <a:rPr lang="en-US" sz="1200" dirty="0" smtClean="0"/>
              <a:t> </a:t>
            </a:r>
            <a:r>
              <a:rPr lang="en-US" sz="1200" dirty="0" err="1" smtClean="0"/>
              <a:t>quy</a:t>
            </a:r>
            <a:r>
              <a:rPr lang="en-US" sz="1200" dirty="0" smtClean="0"/>
              <a:t> </a:t>
            </a:r>
            <a:r>
              <a:rPr lang="en-US" sz="1200" dirty="0" err="1" smtClean="0"/>
              <a:t>ước</a:t>
            </a:r>
            <a:r>
              <a:rPr lang="en-US" sz="1200" dirty="0" smtClean="0"/>
              <a:t> </a:t>
            </a:r>
            <a:r>
              <a:rPr lang="en-US" sz="1200" dirty="0" err="1" smtClean="0"/>
              <a:t>trước</a:t>
            </a:r>
            <a:r>
              <a:rPr lang="en-US" sz="1200" dirty="0" smtClean="0"/>
              <a:t>, ta </a:t>
            </a:r>
            <a:r>
              <a:rPr lang="en-US" sz="1200" dirty="0" err="1" smtClean="0"/>
              <a:t>có</a:t>
            </a:r>
            <a:r>
              <a:rPr lang="en-US" sz="1200" dirty="0" smtClean="0"/>
              <a:t> </a:t>
            </a:r>
            <a:r>
              <a:rPr lang="en-US" sz="1200" dirty="0" err="1" smtClean="0"/>
              <a:t>thể</a:t>
            </a:r>
            <a:r>
              <a:rPr lang="en-US" sz="1200" dirty="0" smtClean="0"/>
              <a:t> </a:t>
            </a:r>
            <a:r>
              <a:rPr lang="en-US" sz="1200" dirty="0" err="1" smtClean="0"/>
              <a:t>không</a:t>
            </a:r>
            <a:r>
              <a:rPr lang="en-US" sz="1200" dirty="0" smtClean="0"/>
              <a:t> </a:t>
            </a:r>
            <a:r>
              <a:rPr lang="en-US" sz="1200" dirty="0" err="1" smtClean="0"/>
              <a:t>quan</a:t>
            </a:r>
            <a:r>
              <a:rPr lang="en-US" sz="1200" dirty="0" smtClean="0"/>
              <a:t> </a:t>
            </a:r>
            <a:r>
              <a:rPr lang="en-US" sz="1200" dirty="0" err="1" smtClean="0"/>
              <a:t>tâm</a:t>
            </a:r>
            <a:r>
              <a:rPr lang="en-US" sz="1200" dirty="0" smtClean="0"/>
              <a:t> </a:t>
            </a:r>
            <a:r>
              <a:rPr lang="en-US" sz="1200" dirty="0" err="1" smtClean="0"/>
              <a:t>đến</a:t>
            </a:r>
            <a:r>
              <a:rPr lang="en-US" sz="1200" dirty="0" smtClean="0"/>
              <a:t> </a:t>
            </a:r>
            <a:r>
              <a:rPr lang="en-US" sz="1200" i="1" dirty="0" err="1" smtClean="0"/>
              <a:t>t</a:t>
            </a:r>
            <a:r>
              <a:rPr lang="en-US" sz="1200" i="1" baseline="-25000" dirty="0" err="1" smtClean="0"/>
              <a:t>i</a:t>
            </a:r>
            <a:r>
              <a:rPr lang="en-US" sz="1200" i="1" baseline="-25000" dirty="0" smtClean="0"/>
              <a:t> </a:t>
            </a:r>
            <a:r>
              <a:rPr lang="en-US" sz="1200" dirty="0" smtClean="0"/>
              <a:t>, </a:t>
            </a:r>
            <a:r>
              <a:rPr lang="en-US" sz="1200" dirty="0" err="1" smtClean="0"/>
              <a:t>khi</a:t>
            </a:r>
            <a:r>
              <a:rPr lang="en-US" sz="1200" dirty="0" smtClean="0"/>
              <a:t> </a:t>
            </a:r>
            <a:r>
              <a:rPr lang="en-US" sz="1200" dirty="0" err="1" smtClean="0"/>
              <a:t>đó</a:t>
            </a:r>
            <a:r>
              <a:rPr lang="en-US" sz="1200" dirty="0" smtClean="0"/>
              <a:t> </a:t>
            </a:r>
            <a:r>
              <a:rPr lang="en-US" sz="1200" dirty="0" err="1" smtClean="0"/>
              <a:t>chuỗi</a:t>
            </a:r>
            <a:r>
              <a:rPr lang="en-US" sz="1200" dirty="0" smtClean="0"/>
              <a:t> </a:t>
            </a:r>
            <a:r>
              <a:rPr lang="en-US" sz="1200" dirty="0" err="1" smtClean="0"/>
              <a:t>thời</a:t>
            </a:r>
            <a:r>
              <a:rPr lang="en-US" sz="1200" dirty="0" smtClean="0"/>
              <a:t> </a:t>
            </a:r>
            <a:r>
              <a:rPr lang="en-US" sz="1200" dirty="0" err="1" smtClean="0"/>
              <a:t>gian</a:t>
            </a:r>
            <a:r>
              <a:rPr lang="en-US" sz="1200" dirty="0" smtClean="0"/>
              <a:t> </a:t>
            </a:r>
            <a:r>
              <a:rPr lang="en-US" sz="1200" i="1" dirty="0" smtClean="0"/>
              <a:t>X = x</a:t>
            </a:r>
            <a:r>
              <a:rPr lang="en-US" sz="1200" i="1" baseline="-25000" dirty="0" smtClean="0"/>
              <a:t>1</a:t>
            </a:r>
            <a:r>
              <a:rPr lang="en-US" sz="1200" i="1" dirty="0" smtClean="0"/>
              <a:t> x</a:t>
            </a:r>
            <a:r>
              <a:rPr lang="en-US" sz="1200" i="1" baseline="-25000" dirty="0" smtClean="0"/>
              <a:t>2</a:t>
            </a:r>
            <a:r>
              <a:rPr lang="en-US" sz="1200" i="1" dirty="0" smtClean="0"/>
              <a:t>… </a:t>
            </a:r>
            <a:r>
              <a:rPr lang="en-US" sz="1200" i="1" dirty="0" err="1" smtClean="0"/>
              <a:t>x</a:t>
            </a:r>
            <a:r>
              <a:rPr lang="en-US" sz="1200" i="1" baseline="-25000" dirty="0" err="1" smtClean="0"/>
              <a:t>n</a:t>
            </a:r>
            <a:r>
              <a:rPr lang="en-US" sz="1200" dirty="0" smtClean="0"/>
              <a:t> </a:t>
            </a:r>
            <a:r>
              <a:rPr lang="en-US" sz="1200" dirty="0" err="1" smtClean="0"/>
              <a:t>có</a:t>
            </a:r>
            <a:r>
              <a:rPr lang="en-US" sz="1200" dirty="0" smtClean="0"/>
              <a:t> </a:t>
            </a:r>
            <a:r>
              <a:rPr lang="en-US" sz="1200" dirty="0" err="1" smtClean="0"/>
              <a:t>thể</a:t>
            </a:r>
            <a:r>
              <a:rPr lang="en-US" sz="1200" dirty="0" smtClean="0"/>
              <a:t> </a:t>
            </a:r>
            <a:r>
              <a:rPr lang="en-US" sz="1200" dirty="0" err="1" smtClean="0"/>
              <a:t>được</a:t>
            </a:r>
            <a:r>
              <a:rPr lang="en-US" sz="1200" dirty="0" smtClean="0"/>
              <a:t> </a:t>
            </a:r>
            <a:r>
              <a:rPr lang="en-US" sz="1200" dirty="0" err="1" smtClean="0"/>
              <a:t>xem</a:t>
            </a:r>
            <a:r>
              <a:rPr lang="en-US" sz="1200" dirty="0" smtClean="0"/>
              <a:t> </a:t>
            </a:r>
            <a:r>
              <a:rPr lang="en-US" sz="1200" dirty="0" err="1" smtClean="0"/>
              <a:t>như</a:t>
            </a:r>
            <a:r>
              <a:rPr lang="en-US" sz="1200" dirty="0" smtClean="0"/>
              <a:t> </a:t>
            </a:r>
            <a:r>
              <a:rPr lang="en-US" sz="1200" dirty="0" err="1" smtClean="0"/>
              <a:t>là</a:t>
            </a:r>
            <a:r>
              <a:rPr lang="en-US" sz="1200" dirty="0" smtClean="0"/>
              <a:t> </a:t>
            </a:r>
            <a:r>
              <a:rPr lang="en-US" sz="1200" dirty="0" err="1" smtClean="0"/>
              <a:t>một</a:t>
            </a:r>
            <a:r>
              <a:rPr lang="en-US" sz="1200" dirty="0" smtClean="0"/>
              <a:t> </a:t>
            </a:r>
            <a:r>
              <a:rPr lang="en-US" sz="1200" dirty="0" err="1" smtClean="0"/>
              <a:t>điểm</a:t>
            </a:r>
            <a:r>
              <a:rPr lang="en-US" sz="1200" dirty="0" smtClean="0"/>
              <a:t> </a:t>
            </a:r>
            <a:r>
              <a:rPr lang="en-US" sz="1200" dirty="0" err="1" smtClean="0"/>
              <a:t>trong</a:t>
            </a:r>
            <a:r>
              <a:rPr lang="en-US" sz="1200" dirty="0" smtClean="0"/>
              <a:t> </a:t>
            </a:r>
            <a:r>
              <a:rPr lang="en-US" sz="1200" dirty="0" err="1" smtClean="0"/>
              <a:t>không</a:t>
            </a:r>
            <a:r>
              <a:rPr lang="en-US" sz="1200" dirty="0" smtClean="0"/>
              <a:t> </a:t>
            </a:r>
            <a:r>
              <a:rPr lang="en-US" sz="1200" dirty="0" err="1" smtClean="0"/>
              <a:t>gian</a:t>
            </a:r>
            <a:r>
              <a:rPr lang="en-US" sz="1200" dirty="0" smtClean="0"/>
              <a:t> </a:t>
            </a:r>
            <a:r>
              <a:rPr lang="en-US" sz="1200" dirty="0" err="1" smtClean="0"/>
              <a:t>tưởng</a:t>
            </a:r>
            <a:r>
              <a:rPr lang="en-US" sz="1200" dirty="0" smtClean="0"/>
              <a:t> </a:t>
            </a:r>
            <a:r>
              <a:rPr lang="en-US" sz="1200" dirty="0" err="1" smtClean="0"/>
              <a:t>tượng</a:t>
            </a:r>
            <a:r>
              <a:rPr lang="en-US" sz="1200" dirty="0" smtClean="0"/>
              <a:t> </a:t>
            </a:r>
            <a:r>
              <a:rPr lang="en-US" sz="1200" i="1" dirty="0" smtClean="0"/>
              <a:t>n </a:t>
            </a:r>
            <a:r>
              <a:rPr lang="en-US" sz="1200" dirty="0" err="1" smtClean="0"/>
              <a:t>chiều</a:t>
            </a:r>
            <a:r>
              <a:rPr lang="en-US" sz="1200" dirty="0" smtClean="0"/>
              <a:t> .</a:t>
            </a:r>
            <a:endParaRPr lang="en-US" dirty="0"/>
          </a:p>
        </p:txBody>
      </p:sp>
      <p:sp>
        <p:nvSpPr>
          <p:cNvPr id="4" name="Slide Number Placeholder 3"/>
          <p:cNvSpPr>
            <a:spLocks noGrp="1"/>
          </p:cNvSpPr>
          <p:nvPr>
            <p:ph type="sldNum" sz="quarter" idx="10"/>
          </p:nvPr>
        </p:nvSpPr>
        <p:spPr/>
        <p:txBody>
          <a:bodyPr/>
          <a:lstStyle/>
          <a:p>
            <a:fld id="{FA838784-5586-4DEC-AD4B-B41EABE5F460}" type="slidenum">
              <a:rPr lang="en-US" smtClean="0"/>
              <a:t>41</a:t>
            </a:fld>
            <a:endParaRPr lang="en-US"/>
          </a:p>
        </p:txBody>
      </p:sp>
    </p:spTree>
    <p:extLst>
      <p:ext uri="{BB962C8B-B14F-4D97-AF65-F5344CB8AC3E}">
        <p14:creationId xmlns:p14="http://schemas.microsoft.com/office/powerpoint/2010/main" val="26372847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Kích</a:t>
            </a:r>
            <a:r>
              <a:rPr lang="en-US" dirty="0" smtClean="0"/>
              <a:t> </a:t>
            </a:r>
            <a:r>
              <a:rPr lang="en-US" dirty="0" err="1" smtClean="0"/>
              <a:t>thước</a:t>
            </a:r>
            <a:r>
              <a:rPr lang="en-US" dirty="0" smtClean="0"/>
              <a:t> (</a:t>
            </a:r>
            <a:r>
              <a:rPr lang="en-US" dirty="0" err="1" smtClean="0"/>
              <a:t>chiều</a:t>
            </a:r>
            <a:r>
              <a:rPr lang="en-US" dirty="0" smtClean="0"/>
              <a:t> </a:t>
            </a:r>
            <a:r>
              <a:rPr lang="en-US" dirty="0" err="1" smtClean="0"/>
              <a:t>dài</a:t>
            </a:r>
            <a:r>
              <a:rPr lang="en-US" dirty="0" smtClean="0"/>
              <a:t>) </a:t>
            </a:r>
            <a:r>
              <a:rPr lang="en-US" dirty="0" err="1" smtClean="0"/>
              <a:t>của</a:t>
            </a:r>
            <a:r>
              <a:rPr lang="en-US" dirty="0" smtClean="0"/>
              <a:t> </a:t>
            </a:r>
            <a:r>
              <a:rPr lang="en-US" dirty="0" err="1" smtClean="0"/>
              <a:t>chuỗi</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thường</a:t>
            </a:r>
            <a:r>
              <a:rPr lang="en-US" dirty="0" smtClean="0"/>
              <a:t> </a:t>
            </a:r>
            <a:r>
              <a:rPr lang="en-US" dirty="0" err="1" smtClean="0"/>
              <a:t>có</a:t>
            </a:r>
            <a:r>
              <a:rPr lang="en-US" dirty="0" smtClean="0"/>
              <a:t> </a:t>
            </a:r>
            <a:r>
              <a:rPr lang="en-US" dirty="0" err="1" smtClean="0"/>
              <a:t>giá</a:t>
            </a:r>
            <a:r>
              <a:rPr lang="en-US" dirty="0" smtClean="0"/>
              <a:t> </a:t>
            </a:r>
            <a:r>
              <a:rPr lang="en-US" dirty="0" err="1" smtClean="0"/>
              <a:t>trị</a:t>
            </a:r>
            <a:r>
              <a:rPr lang="en-US" dirty="0" smtClean="0"/>
              <a:t> </a:t>
            </a:r>
            <a:r>
              <a:rPr lang="en-US" dirty="0" err="1" smtClean="0"/>
              <a:t>rất</a:t>
            </a:r>
            <a:r>
              <a:rPr lang="en-US" dirty="0" smtClean="0"/>
              <a:t> </a:t>
            </a:r>
            <a:r>
              <a:rPr lang="en-US" dirty="0" err="1" smtClean="0"/>
              <a:t>lớn</a:t>
            </a:r>
            <a:r>
              <a:rPr lang="en-US" dirty="0" smtClean="0"/>
              <a:t>, </a:t>
            </a:r>
            <a:r>
              <a:rPr lang="en-US" dirty="0" err="1" smtClean="0"/>
              <a:t>điều</a:t>
            </a:r>
            <a:r>
              <a:rPr lang="en-US" dirty="0" smtClean="0"/>
              <a:t> </a:t>
            </a:r>
            <a:r>
              <a:rPr lang="en-US" dirty="0" err="1" smtClean="0"/>
              <a:t>này</a:t>
            </a:r>
            <a:r>
              <a:rPr lang="en-US" dirty="0" smtClean="0"/>
              <a:t> </a:t>
            </a:r>
            <a:r>
              <a:rPr lang="en-US" dirty="0" err="1" smtClean="0"/>
              <a:t>gây</a:t>
            </a:r>
            <a:r>
              <a:rPr lang="en-US" dirty="0" smtClean="0"/>
              <a:t> </a:t>
            </a:r>
            <a:r>
              <a:rPr lang="en-US" dirty="0" err="1" smtClean="0"/>
              <a:t>khó</a:t>
            </a:r>
            <a:r>
              <a:rPr lang="en-US" dirty="0" smtClean="0"/>
              <a:t> </a:t>
            </a:r>
            <a:r>
              <a:rPr lang="en-US" dirty="0" err="1" smtClean="0"/>
              <a:t>khăn</a:t>
            </a:r>
            <a:r>
              <a:rPr lang="en-US" dirty="0" smtClean="0"/>
              <a:t> </a:t>
            </a:r>
            <a:r>
              <a:rPr lang="en-US" dirty="0" err="1" smtClean="0"/>
              <a:t>trong</a:t>
            </a:r>
            <a:r>
              <a:rPr lang="en-US" dirty="0" smtClean="0"/>
              <a:t> </a:t>
            </a:r>
            <a:r>
              <a:rPr lang="en-US" dirty="0" err="1" smtClean="0"/>
              <a:t>việc</a:t>
            </a:r>
            <a:r>
              <a:rPr lang="en-US" dirty="0" smtClean="0"/>
              <a:t> </a:t>
            </a:r>
            <a:r>
              <a:rPr lang="en-US" dirty="0" err="1" smtClean="0"/>
              <a:t>lập</a:t>
            </a:r>
            <a:r>
              <a:rPr lang="en-US" dirty="0" smtClean="0"/>
              <a:t> </a:t>
            </a:r>
            <a:r>
              <a:rPr lang="en-US" dirty="0" err="1" smtClean="0"/>
              <a:t>mô</a:t>
            </a:r>
            <a:r>
              <a:rPr lang="en-US" dirty="0" smtClean="0"/>
              <a:t> </a:t>
            </a:r>
            <a:r>
              <a:rPr lang="en-US" dirty="0" err="1" smtClean="0"/>
              <a:t>hình</a:t>
            </a:r>
            <a:r>
              <a:rPr lang="en-US" dirty="0" smtClean="0"/>
              <a:t> </a:t>
            </a:r>
            <a:r>
              <a:rPr lang="en-US" dirty="0" err="1" smtClean="0"/>
              <a:t>tính</a:t>
            </a:r>
            <a:r>
              <a:rPr lang="en-US" dirty="0" smtClean="0"/>
              <a:t> </a:t>
            </a:r>
            <a:r>
              <a:rPr lang="en-US" dirty="0" err="1" smtClean="0"/>
              <a:t>toán</a:t>
            </a:r>
            <a:r>
              <a:rPr lang="en-US" dirty="0" smtClean="0"/>
              <a:t>, </a:t>
            </a:r>
            <a:r>
              <a:rPr lang="en-US" dirty="0" err="1" smtClean="0"/>
              <a:t>tìm</a:t>
            </a:r>
            <a:r>
              <a:rPr lang="en-US" dirty="0" smtClean="0"/>
              <a:t> </a:t>
            </a:r>
            <a:r>
              <a:rPr lang="en-US" dirty="0" err="1" smtClean="0"/>
              <a:t>kiếm</a:t>
            </a:r>
            <a:r>
              <a:rPr lang="en-US" dirty="0" smtClean="0"/>
              <a:t> </a:t>
            </a:r>
            <a:r>
              <a:rPr lang="en-US" dirty="0" err="1" smtClean="0"/>
              <a:t>trong</a:t>
            </a:r>
            <a:r>
              <a:rPr lang="en-US" dirty="0" smtClean="0"/>
              <a:t> </a:t>
            </a:r>
            <a:r>
              <a:rPr lang="en-US" dirty="0" err="1" smtClean="0"/>
              <a:t>cơ</a:t>
            </a:r>
            <a:r>
              <a:rPr lang="en-US" dirty="0" smtClean="0"/>
              <a:t> </a:t>
            </a:r>
            <a:r>
              <a:rPr lang="en-US" dirty="0" err="1" smtClean="0"/>
              <a:t>sở</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chuỗi</a:t>
            </a:r>
            <a:r>
              <a:rPr lang="en-US" dirty="0" smtClean="0"/>
              <a:t> </a:t>
            </a:r>
            <a:r>
              <a:rPr lang="en-US" dirty="0" err="1" smtClean="0"/>
              <a:t>thời</a:t>
            </a:r>
            <a:r>
              <a:rPr lang="en-US" dirty="0" smtClean="0"/>
              <a:t> </a:t>
            </a:r>
            <a:r>
              <a:rPr lang="en-US" dirty="0" err="1" smtClean="0"/>
              <a:t>gian</a:t>
            </a:r>
            <a:r>
              <a:rPr lang="en-US" dirty="0" smtClean="0"/>
              <a:t>.</a:t>
            </a:r>
          </a:p>
          <a:p>
            <a:endParaRPr lang="en-US" dirty="0" smtClean="0"/>
          </a:p>
          <a:p>
            <a:r>
              <a:rPr lang="en-US" dirty="0" err="1" smtClean="0"/>
              <a:t>Phương</a:t>
            </a:r>
            <a:r>
              <a:rPr lang="en-US" dirty="0" smtClean="0"/>
              <a:t> </a:t>
            </a:r>
            <a:r>
              <a:rPr lang="en-US" dirty="0" err="1" smtClean="0"/>
              <a:t>pháp</a:t>
            </a:r>
            <a:r>
              <a:rPr lang="en-US" dirty="0" smtClean="0"/>
              <a:t> </a:t>
            </a:r>
            <a:r>
              <a:rPr lang="en-US" dirty="0" err="1" smtClean="0"/>
              <a:t>đánh</a:t>
            </a:r>
            <a:r>
              <a:rPr lang="en-US" dirty="0" smtClean="0"/>
              <a:t> </a:t>
            </a:r>
            <a:r>
              <a:rPr lang="en-US" dirty="0" err="1" smtClean="0"/>
              <a:t>giá</a:t>
            </a:r>
            <a:r>
              <a:rPr lang="en-US" dirty="0" smtClean="0"/>
              <a:t> </a:t>
            </a:r>
            <a:r>
              <a:rPr lang="en-US" dirty="0" err="1" smtClean="0"/>
              <a:t>độ</a:t>
            </a:r>
            <a:r>
              <a:rPr lang="en-US" dirty="0" smtClean="0"/>
              <a:t> </a:t>
            </a:r>
            <a:r>
              <a:rPr lang="en-US" dirty="0" err="1" smtClean="0"/>
              <a:t>tương</a:t>
            </a:r>
            <a:r>
              <a:rPr lang="en-US" dirty="0" smtClean="0"/>
              <a:t> </a:t>
            </a:r>
            <a:r>
              <a:rPr lang="en-US" dirty="0" err="1" smtClean="0"/>
              <a:t>tự</a:t>
            </a:r>
            <a:r>
              <a:rPr lang="en-US" dirty="0" smtClean="0"/>
              <a:t> </a:t>
            </a:r>
            <a:r>
              <a:rPr lang="en-US" dirty="0" err="1" smtClean="0"/>
              <a:t>giữa</a:t>
            </a:r>
            <a:r>
              <a:rPr lang="en-US" dirty="0" smtClean="0"/>
              <a:t> 2 </a:t>
            </a:r>
            <a:r>
              <a:rPr lang="en-US" dirty="0" err="1" smtClean="0"/>
              <a:t>chuỗi</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hàm</a:t>
            </a:r>
            <a:r>
              <a:rPr lang="en-US" dirty="0" smtClean="0"/>
              <a:t> </a:t>
            </a:r>
            <a:r>
              <a:rPr lang="en-US" dirty="0" err="1" smtClean="0"/>
              <a:t>khoảng</a:t>
            </a:r>
            <a:r>
              <a:rPr lang="en-US" dirty="0" smtClean="0"/>
              <a:t> </a:t>
            </a:r>
            <a:r>
              <a:rPr lang="en-US" dirty="0" err="1" smtClean="0"/>
              <a:t>cách</a:t>
            </a:r>
            <a:r>
              <a:rPr lang="en-US" dirty="0" smtClean="0"/>
              <a:t>): </a:t>
            </a:r>
            <a:r>
              <a:rPr lang="en-US" dirty="0" err="1" smtClean="0"/>
              <a:t>phụ</a:t>
            </a:r>
            <a:r>
              <a:rPr lang="en-US" dirty="0" smtClean="0"/>
              <a:t> </a:t>
            </a:r>
            <a:r>
              <a:rPr lang="en-US" dirty="0" err="1" smtClean="0"/>
              <a:t>thuộc</a:t>
            </a:r>
            <a:r>
              <a:rPr lang="en-US" dirty="0" smtClean="0"/>
              <a:t> </a:t>
            </a:r>
            <a:r>
              <a:rPr lang="en-US" dirty="0" err="1" smtClean="0"/>
              <a:t>nhiều</a:t>
            </a:r>
            <a:r>
              <a:rPr lang="en-US" dirty="0" smtClean="0"/>
              <a:t> </a:t>
            </a:r>
            <a:r>
              <a:rPr lang="en-US" dirty="0" err="1" smtClean="0"/>
              <a:t>vào</a:t>
            </a:r>
            <a:r>
              <a:rPr lang="en-US" dirty="0" smtClean="0"/>
              <a:t> </a:t>
            </a:r>
            <a:r>
              <a:rPr lang="en-US" dirty="0" err="1" smtClean="0"/>
              <a:t>đặc</a:t>
            </a:r>
            <a:r>
              <a:rPr lang="en-US" dirty="0" smtClean="0"/>
              <a:t> </a:t>
            </a:r>
            <a:r>
              <a:rPr lang="en-US" dirty="0" err="1" smtClean="0"/>
              <a:t>tính</a:t>
            </a:r>
            <a:r>
              <a:rPr lang="en-US" dirty="0" smtClean="0"/>
              <a:t> </a:t>
            </a:r>
            <a:r>
              <a:rPr lang="en-US" dirty="0" err="1" smtClean="0"/>
              <a:t>của</a:t>
            </a:r>
            <a:r>
              <a:rPr lang="en-US" dirty="0" smtClean="0"/>
              <a:t> </a:t>
            </a:r>
            <a:r>
              <a:rPr lang="en-US" dirty="0" err="1" smtClean="0"/>
              <a:t>đại</a:t>
            </a:r>
            <a:r>
              <a:rPr lang="en-US" dirty="0" smtClean="0"/>
              <a:t> </a:t>
            </a:r>
            <a:r>
              <a:rPr lang="en-US" dirty="0" err="1" smtClean="0"/>
              <a:t>lượng</a:t>
            </a:r>
            <a:r>
              <a:rPr lang="en-US" dirty="0" smtClean="0"/>
              <a:t> </a:t>
            </a:r>
            <a:r>
              <a:rPr lang="en-US" dirty="0" err="1" smtClean="0"/>
              <a:t>cần</a:t>
            </a:r>
            <a:r>
              <a:rPr lang="en-US" dirty="0" smtClean="0"/>
              <a:t> </a:t>
            </a:r>
            <a:r>
              <a:rPr lang="en-US" dirty="0" err="1" smtClean="0"/>
              <a:t>khảo</a:t>
            </a:r>
            <a:r>
              <a:rPr lang="en-US" dirty="0" smtClean="0"/>
              <a:t> </a:t>
            </a:r>
            <a:r>
              <a:rPr lang="en-US" dirty="0" err="1" smtClean="0"/>
              <a:t>sát</a:t>
            </a:r>
            <a:r>
              <a:rPr lang="en-US" dirty="0" smtClean="0"/>
              <a:t>, </a:t>
            </a:r>
            <a:r>
              <a:rPr lang="en-US" dirty="0" err="1" smtClean="0"/>
              <a:t>ứng</a:t>
            </a:r>
            <a:r>
              <a:rPr lang="en-US" dirty="0" smtClean="0"/>
              <a:t> </a:t>
            </a:r>
            <a:r>
              <a:rPr lang="en-US" dirty="0" err="1" smtClean="0"/>
              <a:t>với</a:t>
            </a:r>
            <a:r>
              <a:rPr lang="en-US" dirty="0" smtClean="0"/>
              <a:t> </a:t>
            </a:r>
            <a:r>
              <a:rPr lang="en-US" dirty="0" err="1" smtClean="0"/>
              <a:t>mỗi</a:t>
            </a:r>
            <a:r>
              <a:rPr lang="en-US" dirty="0" smtClean="0"/>
              <a:t> </a:t>
            </a:r>
            <a:r>
              <a:rPr lang="en-US" dirty="0" err="1" smtClean="0"/>
              <a:t>dạng</a:t>
            </a:r>
            <a:r>
              <a:rPr lang="en-US" dirty="0" smtClean="0"/>
              <a:t> </a:t>
            </a:r>
            <a:r>
              <a:rPr lang="en-US" dirty="0" err="1" smtClean="0"/>
              <a:t>bài</a:t>
            </a:r>
            <a:r>
              <a:rPr lang="en-US" dirty="0" smtClean="0"/>
              <a:t> </a:t>
            </a:r>
            <a:r>
              <a:rPr lang="en-US" dirty="0" err="1" smtClean="0"/>
              <a:t>toán</a:t>
            </a:r>
            <a:r>
              <a:rPr lang="en-US" dirty="0" smtClean="0"/>
              <a:t> </a:t>
            </a:r>
            <a:r>
              <a:rPr lang="en-US" dirty="0" err="1" smtClean="0"/>
              <a:t>khác</a:t>
            </a:r>
            <a:r>
              <a:rPr lang="en-US" dirty="0" smtClean="0"/>
              <a:t> </a:t>
            </a:r>
            <a:r>
              <a:rPr lang="en-US" dirty="0" err="1" smtClean="0"/>
              <a:t>nhau</a:t>
            </a:r>
            <a:r>
              <a:rPr lang="en-US" dirty="0" smtClean="0"/>
              <a:t> </a:t>
            </a:r>
            <a:r>
              <a:rPr lang="en-US" dirty="0" err="1" smtClean="0"/>
              <a:t>có</a:t>
            </a:r>
            <a:r>
              <a:rPr lang="en-US" dirty="0" smtClean="0"/>
              <a:t> </a:t>
            </a:r>
            <a:r>
              <a:rPr lang="en-US" dirty="0" err="1" smtClean="0"/>
              <a:t>thể</a:t>
            </a:r>
            <a:r>
              <a:rPr lang="en-US" dirty="0" smtClean="0"/>
              <a:t> </a:t>
            </a:r>
            <a:r>
              <a:rPr lang="en-US" dirty="0" err="1" smtClean="0"/>
              <a:t>phải</a:t>
            </a:r>
            <a:r>
              <a:rPr lang="en-US" dirty="0" smtClean="0"/>
              <a:t> </a:t>
            </a:r>
            <a:r>
              <a:rPr lang="en-US" dirty="0" err="1" smtClean="0"/>
              <a:t>đưa</a:t>
            </a:r>
            <a:r>
              <a:rPr lang="en-US" dirty="0" smtClean="0"/>
              <a:t> </a:t>
            </a:r>
            <a:r>
              <a:rPr lang="en-US" dirty="0" err="1" smtClean="0"/>
              <a:t>ra</a:t>
            </a:r>
            <a:r>
              <a:rPr lang="en-US" dirty="0" smtClean="0"/>
              <a:t> </a:t>
            </a:r>
            <a:r>
              <a:rPr lang="en-US" dirty="0" err="1" smtClean="0"/>
              <a:t>cách</a:t>
            </a:r>
            <a:r>
              <a:rPr lang="en-US" dirty="0" smtClean="0"/>
              <a:t> </a:t>
            </a:r>
            <a:r>
              <a:rPr lang="en-US" dirty="0" err="1" smtClean="0"/>
              <a:t>thức</a:t>
            </a:r>
            <a:r>
              <a:rPr lang="en-US" dirty="0" smtClean="0"/>
              <a:t> </a:t>
            </a:r>
            <a:r>
              <a:rPr lang="en-US" dirty="0" err="1" smtClean="0"/>
              <a:t>đánh</a:t>
            </a:r>
            <a:r>
              <a:rPr lang="en-US" dirty="0" smtClean="0"/>
              <a:t> </a:t>
            </a:r>
            <a:r>
              <a:rPr lang="en-US" dirty="0" err="1" smtClean="0"/>
              <a:t>giá</a:t>
            </a:r>
            <a:r>
              <a:rPr lang="en-US" dirty="0" smtClean="0"/>
              <a:t> </a:t>
            </a:r>
            <a:r>
              <a:rPr lang="en-US" dirty="0" err="1" smtClean="0"/>
              <a:t>độ</a:t>
            </a:r>
            <a:r>
              <a:rPr lang="en-US" dirty="0" smtClean="0"/>
              <a:t> </a:t>
            </a:r>
            <a:r>
              <a:rPr lang="en-US" dirty="0" err="1" smtClean="0"/>
              <a:t>tương</a:t>
            </a:r>
            <a:r>
              <a:rPr lang="en-US" dirty="0" smtClean="0"/>
              <a:t> </a:t>
            </a:r>
            <a:r>
              <a:rPr lang="en-US" dirty="0" err="1" smtClean="0"/>
              <a:t>tự</a:t>
            </a:r>
            <a:r>
              <a:rPr lang="en-US" dirty="0" smtClean="0"/>
              <a:t> </a:t>
            </a:r>
            <a:r>
              <a:rPr lang="en-US" dirty="0" err="1" smtClean="0"/>
              <a:t>khác</a:t>
            </a:r>
            <a:r>
              <a:rPr lang="en-US" dirty="0" smtClean="0"/>
              <a:t> </a:t>
            </a:r>
            <a:r>
              <a:rPr lang="en-US" dirty="0" err="1" smtClean="0"/>
              <a:t>nhau</a:t>
            </a:r>
            <a:r>
              <a:rPr lang="en-US" dirty="0" smtClean="0"/>
              <a:t>.</a:t>
            </a:r>
          </a:p>
          <a:p>
            <a:endParaRPr lang="en-US" dirty="0" smtClean="0"/>
          </a:p>
          <a:p>
            <a:r>
              <a:rPr lang="en-US" dirty="0" err="1" smtClean="0"/>
              <a:t>Sự</a:t>
            </a:r>
            <a:r>
              <a:rPr lang="en-US" dirty="0" smtClean="0"/>
              <a:t> </a:t>
            </a:r>
            <a:r>
              <a:rPr lang="en-US" dirty="0" err="1" smtClean="0"/>
              <a:t>đồng</a:t>
            </a:r>
            <a:r>
              <a:rPr lang="en-US" dirty="0" smtClean="0"/>
              <a:t> </a:t>
            </a:r>
            <a:r>
              <a:rPr lang="en-US" dirty="0" err="1" smtClean="0"/>
              <a:t>nhất</a:t>
            </a:r>
            <a:r>
              <a:rPr lang="en-US" dirty="0" smtClean="0"/>
              <a:t> </a:t>
            </a:r>
            <a:r>
              <a:rPr lang="en-US" dirty="0" err="1" smtClean="0"/>
              <a:t>của</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trong</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chuỗi</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có</a:t>
            </a:r>
            <a:r>
              <a:rPr lang="en-US" dirty="0" smtClean="0"/>
              <a:t> </a:t>
            </a:r>
            <a:r>
              <a:rPr lang="en-US" dirty="0" err="1" smtClean="0"/>
              <a:t>thể</a:t>
            </a:r>
            <a:r>
              <a:rPr lang="en-US" dirty="0" smtClean="0"/>
              <a:t> </a:t>
            </a:r>
            <a:r>
              <a:rPr lang="en-US" dirty="0" err="1" smtClean="0"/>
              <a:t>xuất</a:t>
            </a:r>
            <a:r>
              <a:rPr lang="en-US" dirty="0" smtClean="0"/>
              <a:t> </a:t>
            </a:r>
            <a:r>
              <a:rPr lang="en-US" dirty="0" err="1" smtClean="0"/>
              <a:t>hiện</a:t>
            </a:r>
            <a:r>
              <a:rPr lang="en-US" dirty="0" smtClean="0"/>
              <a:t> </a:t>
            </a:r>
            <a:r>
              <a:rPr lang="en-US" dirty="0" err="1" smtClean="0"/>
              <a:t>những</a:t>
            </a:r>
            <a:r>
              <a:rPr lang="en-US" dirty="0" smtClean="0"/>
              <a:t> </a:t>
            </a:r>
            <a:r>
              <a:rPr lang="en-US" dirty="0" err="1" smtClean="0"/>
              <a:t>giá</a:t>
            </a:r>
            <a:r>
              <a:rPr lang="en-US" dirty="0" smtClean="0"/>
              <a:t> </a:t>
            </a:r>
            <a:r>
              <a:rPr lang="en-US" dirty="0" err="1" smtClean="0"/>
              <a:t>trị</a:t>
            </a:r>
            <a:r>
              <a:rPr lang="en-US" dirty="0" smtClean="0"/>
              <a:t> </a:t>
            </a:r>
            <a:r>
              <a:rPr lang="en-US" dirty="0" err="1" smtClean="0"/>
              <a:t>bất</a:t>
            </a:r>
            <a:r>
              <a:rPr lang="en-US" dirty="0" smtClean="0"/>
              <a:t> </a:t>
            </a:r>
            <a:r>
              <a:rPr lang="en-US" dirty="0" err="1" smtClean="0"/>
              <a:t>thường</a:t>
            </a:r>
            <a:r>
              <a:rPr lang="en-US" dirty="0" smtClean="0"/>
              <a:t>, </a:t>
            </a:r>
            <a:r>
              <a:rPr lang="en-US" dirty="0" err="1" smtClean="0"/>
              <a:t>gây</a:t>
            </a:r>
            <a:r>
              <a:rPr lang="en-US" dirty="0" smtClean="0"/>
              <a:t> </a:t>
            </a:r>
            <a:r>
              <a:rPr lang="en-US" dirty="0" err="1" smtClean="0"/>
              <a:t>nhiễu</a:t>
            </a:r>
            <a:r>
              <a:rPr lang="en-US" dirty="0" smtClean="0"/>
              <a:t> </a:t>
            </a:r>
            <a:r>
              <a:rPr lang="en-US" dirty="0" err="1" smtClean="0"/>
              <a:t>làm</a:t>
            </a:r>
            <a:r>
              <a:rPr lang="en-US" dirty="0" smtClean="0"/>
              <a:t> </a:t>
            </a:r>
            <a:r>
              <a:rPr lang="en-US" dirty="0" err="1" smtClean="0"/>
              <a:t>biến</a:t>
            </a:r>
            <a:r>
              <a:rPr lang="en-US" dirty="0" smtClean="0"/>
              <a:t> </a:t>
            </a:r>
            <a:r>
              <a:rPr lang="en-US" dirty="0" err="1" smtClean="0"/>
              <a:t>dạng</a:t>
            </a:r>
            <a:r>
              <a:rPr lang="en-US" dirty="0" smtClean="0"/>
              <a:t> </a:t>
            </a:r>
            <a:r>
              <a:rPr lang="en-US" dirty="0" err="1" smtClean="0"/>
              <a:t>chuỗi</a:t>
            </a:r>
            <a:r>
              <a:rPr lang="en-US" dirty="0" smtClean="0"/>
              <a:t> </a:t>
            </a:r>
            <a:r>
              <a:rPr lang="en-US" dirty="0" err="1" smtClean="0"/>
              <a:t>thời</a:t>
            </a:r>
            <a:r>
              <a:rPr lang="en-US" dirty="0" smtClean="0"/>
              <a:t> </a:t>
            </a:r>
            <a:r>
              <a:rPr lang="en-US" dirty="0" err="1" smtClean="0"/>
              <a:t>gian</a:t>
            </a:r>
            <a:r>
              <a:rPr lang="en-US" dirty="0" smtClean="0"/>
              <a:t>.</a:t>
            </a:r>
            <a:endParaRPr lang="en-US" dirty="0"/>
          </a:p>
        </p:txBody>
      </p:sp>
      <p:sp>
        <p:nvSpPr>
          <p:cNvPr id="4" name="Slide Number Placeholder 3"/>
          <p:cNvSpPr>
            <a:spLocks noGrp="1"/>
          </p:cNvSpPr>
          <p:nvPr>
            <p:ph type="sldNum" sz="quarter" idx="10"/>
          </p:nvPr>
        </p:nvSpPr>
        <p:spPr/>
        <p:txBody>
          <a:bodyPr/>
          <a:lstStyle/>
          <a:p>
            <a:fld id="{FA838784-5586-4DEC-AD4B-B41EABE5F460}" type="slidenum">
              <a:rPr lang="en-US" smtClean="0"/>
              <a:t>45</a:t>
            </a:fld>
            <a:endParaRPr lang="en-US"/>
          </a:p>
        </p:txBody>
      </p:sp>
    </p:spTree>
    <p:extLst>
      <p:ext uri="{BB962C8B-B14F-4D97-AF65-F5344CB8AC3E}">
        <p14:creationId xmlns:p14="http://schemas.microsoft.com/office/powerpoint/2010/main" val="4511991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err="1" smtClean="0">
                <a:solidFill>
                  <a:schemeClr val="tx1"/>
                </a:solidFill>
                <a:effectLst/>
                <a:latin typeface="+mn-lt"/>
                <a:ea typeface="+mn-ea"/>
                <a:cs typeface="+mn-cs"/>
              </a:rPr>
              <a:t>Khuyết</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điểm</a:t>
            </a:r>
            <a:r>
              <a:rPr lang="en-US" sz="1200" b="1"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xây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dựng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chuỗi</a:t>
            </a:r>
            <a:r>
              <a:rPr lang="en-US" sz="1200" kern="1200" dirty="0" smtClean="0">
                <a:solidFill>
                  <a:schemeClr val="tx1"/>
                </a:solidFill>
                <a:effectLst/>
                <a:latin typeface="+mn-lt"/>
                <a:ea typeface="+mn-ea"/>
                <a:cs typeface="+mn-cs"/>
              </a:rPr>
              <a:t> ban </a:t>
            </a:r>
            <a:r>
              <a:rPr lang="en-US" sz="1200" kern="1200" dirty="0" err="1" smtClean="0">
                <a:solidFill>
                  <a:schemeClr val="tx1"/>
                </a:solidFill>
                <a:effectLst/>
                <a:latin typeface="+mn-lt"/>
                <a:ea typeface="+mn-ea"/>
                <a:cs typeface="+mn-cs"/>
              </a:rPr>
              <a:t>đầu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lỗi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lớn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chuỗi</a:t>
            </a:r>
            <a:r>
              <a:rPr lang="en-US" sz="1200" kern="1200" dirty="0" smtClean="0">
                <a:solidFill>
                  <a:schemeClr val="tx1"/>
                </a:solidFill>
                <a:effectLst/>
                <a:latin typeface="+mn-lt"/>
                <a:ea typeface="+mn-ea"/>
                <a:cs typeface="+mn-cs"/>
              </a:rPr>
              <a:t> ban </a:t>
            </a:r>
            <a:r>
              <a:rPr lang="en-US" sz="1200" kern="1200" dirty="0" err="1" smtClean="0">
                <a:solidFill>
                  <a:schemeClr val="tx1"/>
                </a:solidFill>
                <a:effectLst/>
                <a:latin typeface="+mn-lt"/>
                <a:ea typeface="+mn-ea"/>
                <a:cs typeface="+mn-cs"/>
              </a:rPr>
              <a:t>đầu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tỷ</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lỗi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nhỏ</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tâm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biệt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mỗi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đoạn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xỉ</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FA838784-5586-4DEC-AD4B-B41EABE5F460}" type="slidenum">
              <a:rPr lang="en-US" smtClean="0"/>
              <a:t>49</a:t>
            </a:fld>
            <a:endParaRPr lang="en-US"/>
          </a:p>
        </p:txBody>
      </p:sp>
    </p:spTree>
    <p:extLst>
      <p:ext uri="{BB962C8B-B14F-4D97-AF65-F5344CB8AC3E}">
        <p14:creationId xmlns:p14="http://schemas.microsoft.com/office/powerpoint/2010/main" val="39878525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sắp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chuỗi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chúng</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xây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dựng</a:t>
                </a:r>
                <a:r>
                  <a:rPr lang="en-US" sz="1200" kern="1200" dirty="0" smtClean="0">
                    <a:solidFill>
                      <a:schemeClr val="tx1"/>
                    </a:solidFill>
                    <a:effectLst/>
                    <a:latin typeface="+mn-lt"/>
                    <a:ea typeface="+mn-ea"/>
                    <a:cs typeface="+mn-cs"/>
                  </a:rPr>
                  <a:t> ma </a:t>
                </a:r>
                <a:r>
                  <a:rPr lang="en-US" sz="1200" kern="1200" dirty="0" err="1" smtClean="0">
                    <a:solidFill>
                      <a:schemeClr val="tx1"/>
                    </a:solidFill>
                    <a:effectLst/>
                    <a:latin typeface="+mn-lt"/>
                    <a:ea typeface="+mn-ea"/>
                    <a:cs typeface="+mn-cs"/>
                  </a:rPr>
                  <a:t>trận</a:t>
                </a:r>
                <a:r>
                  <a:rPr lang="en-US" sz="1200" kern="1200" dirty="0" smtClean="0">
                    <a:solidFill>
                      <a:schemeClr val="tx1"/>
                    </a:solidFill>
                    <a:effectLst/>
                    <a:latin typeface="+mn-lt"/>
                    <a:ea typeface="+mn-ea"/>
                    <a:cs typeface="+mn-cs"/>
                  </a:rPr>
                  <a:t>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𝑛</m:t>
                    </m:r>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𝑚</m:t>
                    </m:r>
                  </m:oMath>
                </a14:m>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tử</a:t>
                </a:r>
                <a:r>
                  <a:rPr lang="en-US" sz="1200" kern="1200" dirty="0">
                    <a:solidFill>
                      <a:schemeClr val="tx1"/>
                    </a:solidFill>
                    <a:effectLst/>
                    <a:latin typeface="+mn-lt"/>
                    <a:ea typeface="+mn-ea"/>
                    <a:cs typeface="+mn-cs"/>
                  </a:rPr>
                  <a:t> </a:t>
                </a:r>
                <a14:m>
                  <m:oMath xmlns:m="http://schemas.openxmlformats.org/officeDocument/2006/math">
                    <m:d>
                      <m:dPr>
                        <m:ctrlPr>
                          <a:rPr lang="en-US" sz="1200" i="1" kern="1200">
                            <a:solidFill>
                              <a:schemeClr val="tx1"/>
                            </a:solidFill>
                            <a:effectLst/>
                            <a:latin typeface="Cambria Math"/>
                            <a:ea typeface="+mn-ea"/>
                            <a:cs typeface="+mn-cs"/>
                          </a:rPr>
                        </m:ctrlPr>
                      </m:dPr>
                      <m:e>
                        <m:r>
                          <a:rPr lang="en-US" sz="1200" i="1" kern="1200">
                            <a:solidFill>
                              <a:schemeClr val="tx1"/>
                            </a:solidFill>
                            <a:effectLst/>
                            <a:latin typeface="Cambria Math" panose="02040503050406030204" pitchFamily="18" charset="0"/>
                            <a:ea typeface="+mn-ea"/>
                            <a:cs typeface="+mn-cs"/>
                          </a:rPr>
                          <m:t>𝑖</m:t>
                        </m:r>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𝑗</m:t>
                        </m:r>
                      </m:e>
                    </m:d>
                  </m:oMath>
                </a14:m>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ma </a:t>
                </a:r>
                <a:r>
                  <a:rPr lang="en-US" sz="1200" kern="1200" dirty="0" err="1">
                    <a:solidFill>
                      <a:schemeClr val="tx1"/>
                    </a:solidFill>
                    <a:effectLst/>
                    <a:latin typeface="+mn-lt"/>
                    <a:ea typeface="+mn-ea"/>
                    <a:cs typeface="+mn-cs"/>
                  </a:rPr>
                  <a:t>trận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khoảng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cách</a:t>
                </a:r>
                <a:r>
                  <a:rPr lang="en-US" sz="1200" kern="1200" dirty="0">
                    <a:solidFill>
                      <a:schemeClr val="tx1"/>
                    </a:solidFill>
                    <a:effectLst/>
                    <a:latin typeface="+mn-lt"/>
                    <a:ea typeface="+mn-ea"/>
                    <a:cs typeface="+mn-cs"/>
                  </a:rPr>
                  <a:t>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𝐷𝑖𝑠𝑡</m:t>
                    </m:r>
                    <m:r>
                      <a:rPr lang="en-US" sz="1200" i="1" kern="1200">
                        <a:solidFill>
                          <a:schemeClr val="tx1"/>
                        </a:solidFill>
                        <a:effectLst/>
                        <a:latin typeface="Cambria Math" panose="02040503050406030204" pitchFamily="18" charset="0"/>
                        <a:ea typeface="+mn-ea"/>
                        <a:cs typeface="+mn-cs"/>
                      </a:rPr>
                      <m:t>(</m:t>
                    </m:r>
                    <m:sSub>
                      <m:sSubPr>
                        <m:ctrlPr>
                          <a:rPr lang="en-US" sz="1200" i="1" kern="1200">
                            <a:solidFill>
                              <a:schemeClr val="tx1"/>
                            </a:solidFill>
                            <a:effectLst/>
                            <a:latin typeface="Cambria Math"/>
                            <a:ea typeface="+mn-ea"/>
                            <a:cs typeface="+mn-cs"/>
                          </a:rPr>
                        </m:ctrlPr>
                      </m:sSubPr>
                      <m:e>
                        <m:r>
                          <a:rPr lang="en-US" sz="1200" i="1" kern="1200">
                            <a:solidFill>
                              <a:schemeClr val="tx1"/>
                            </a:solidFill>
                            <a:effectLst/>
                            <a:latin typeface="Cambria Math" panose="02040503050406030204" pitchFamily="18" charset="0"/>
                            <a:ea typeface="+mn-ea"/>
                            <a:cs typeface="+mn-cs"/>
                          </a:rPr>
                          <m:t>𝑞</m:t>
                        </m:r>
                      </m:e>
                      <m:sub>
                        <m:r>
                          <a:rPr lang="en-US" sz="1200" i="1" kern="1200">
                            <a:solidFill>
                              <a:schemeClr val="tx1"/>
                            </a:solidFill>
                            <a:effectLst/>
                            <a:latin typeface="Cambria Math" panose="02040503050406030204" pitchFamily="18" charset="0"/>
                            <a:ea typeface="+mn-ea"/>
                            <a:cs typeface="+mn-cs"/>
                          </a:rPr>
                          <m:t>𝑖</m:t>
                        </m:r>
                      </m:sub>
                    </m:sSub>
                    <m:r>
                      <a:rPr lang="en-US" sz="1200" i="1" kern="1200">
                        <a:solidFill>
                          <a:schemeClr val="tx1"/>
                        </a:solidFill>
                        <a:effectLst/>
                        <a:latin typeface="Cambria Math" panose="02040503050406030204" pitchFamily="18" charset="0"/>
                        <a:ea typeface="+mn-ea"/>
                        <a:cs typeface="+mn-cs"/>
                      </a:rPr>
                      <m:t>,</m:t>
                    </m:r>
                    <m:sSub>
                      <m:sSubPr>
                        <m:ctrlPr>
                          <a:rPr lang="en-US" sz="1200" i="1" kern="1200">
                            <a:solidFill>
                              <a:schemeClr val="tx1"/>
                            </a:solidFill>
                            <a:effectLst/>
                            <a:latin typeface="Cambria Math"/>
                            <a:ea typeface="+mn-ea"/>
                            <a:cs typeface="+mn-cs"/>
                          </a:rPr>
                        </m:ctrlPr>
                      </m:sSubPr>
                      <m:e>
                        <m:r>
                          <a:rPr lang="en-US" sz="1200" i="1" kern="1200">
                            <a:solidFill>
                              <a:schemeClr val="tx1"/>
                            </a:solidFill>
                            <a:effectLst/>
                            <a:latin typeface="Cambria Math" panose="02040503050406030204" pitchFamily="18" charset="0"/>
                            <a:ea typeface="+mn-ea"/>
                            <a:cs typeface="+mn-cs"/>
                          </a:rPr>
                          <m:t>𝑐</m:t>
                        </m:r>
                      </m:e>
                      <m:sub>
                        <m:r>
                          <a:rPr lang="en-US" sz="1200" i="1" kern="1200">
                            <a:solidFill>
                              <a:schemeClr val="tx1"/>
                            </a:solidFill>
                            <a:effectLst/>
                            <a:latin typeface="Cambria Math" panose="02040503050406030204" pitchFamily="18" charset="0"/>
                            <a:ea typeface="+mn-ea"/>
                            <a:cs typeface="+mn-cs"/>
                          </a:rPr>
                          <m:t>𝑗</m:t>
                        </m:r>
                      </m:sub>
                    </m:sSub>
                    <m:r>
                      <a:rPr lang="en-US" sz="1200" i="1" kern="1200">
                        <a:solidFill>
                          <a:schemeClr val="tx1"/>
                        </a:solidFill>
                        <a:effectLst/>
                        <a:latin typeface="Cambria Math" panose="02040503050406030204" pitchFamily="18" charset="0"/>
                        <a:ea typeface="+mn-ea"/>
                        <a:cs typeface="+mn-cs"/>
                      </a:rPr>
                      <m:t>)</m:t>
                    </m:r>
                  </m:oMath>
                </a14:m>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hai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điểm</a:t>
                </a:r>
                <a:r>
                  <a:rPr lang="en-US" sz="1200" kern="1200" dirty="0">
                    <a:solidFill>
                      <a:schemeClr val="tx1"/>
                    </a:solidFill>
                    <a:effectLst/>
                    <a:latin typeface="+mn-lt"/>
                    <a:ea typeface="+mn-ea"/>
                    <a:cs typeface="+mn-cs"/>
                  </a:rPr>
                  <a:t> </a:t>
                </a:r>
                <a14:m>
                  <m:oMath xmlns:m="http://schemas.openxmlformats.org/officeDocument/2006/math">
                    <m:sSub>
                      <m:sSubPr>
                        <m:ctrlPr>
                          <a:rPr lang="en-US" sz="1200" i="1" kern="1200">
                            <a:solidFill>
                              <a:schemeClr val="tx1"/>
                            </a:solidFill>
                            <a:effectLst/>
                            <a:latin typeface="Cambria Math"/>
                            <a:ea typeface="+mn-ea"/>
                            <a:cs typeface="+mn-cs"/>
                          </a:rPr>
                        </m:ctrlPr>
                      </m:sSubPr>
                      <m:e>
                        <m:r>
                          <a:rPr lang="en-US" sz="1200" i="1" kern="1200">
                            <a:solidFill>
                              <a:schemeClr val="tx1"/>
                            </a:solidFill>
                            <a:effectLst/>
                            <a:latin typeface="Cambria Math" panose="02040503050406030204" pitchFamily="18" charset="0"/>
                            <a:ea typeface="+mn-ea"/>
                            <a:cs typeface="+mn-cs"/>
                          </a:rPr>
                          <m:t>𝑞</m:t>
                        </m:r>
                      </m:e>
                      <m:sub>
                        <m:r>
                          <a:rPr lang="en-US" sz="1200" i="1" kern="1200">
                            <a:solidFill>
                              <a:schemeClr val="tx1"/>
                            </a:solidFill>
                            <a:effectLst/>
                            <a:latin typeface="Cambria Math" panose="02040503050406030204" pitchFamily="18" charset="0"/>
                            <a:ea typeface="+mn-ea"/>
                            <a:cs typeface="+mn-cs"/>
                          </a:rPr>
                          <m:t>𝑖</m:t>
                        </m:r>
                      </m:sub>
                    </m:sSub>
                    <m:r>
                      <a:rPr lang="en-US" sz="1200" i="1" kern="1200">
                        <a:solidFill>
                          <a:schemeClr val="tx1"/>
                        </a:solidFill>
                        <a:effectLst/>
                        <a:latin typeface="Cambria Math" panose="02040503050406030204" pitchFamily="18" charset="0"/>
                        <a:ea typeface="+mn-ea"/>
                        <a:cs typeface="+mn-cs"/>
                      </a:rPr>
                      <m:t>,</m:t>
                    </m:r>
                    <m:sSub>
                      <m:sSubPr>
                        <m:ctrlPr>
                          <a:rPr lang="en-US" sz="1200" i="1" kern="1200">
                            <a:solidFill>
                              <a:schemeClr val="tx1"/>
                            </a:solidFill>
                            <a:effectLst/>
                            <a:latin typeface="Cambria Math"/>
                            <a:ea typeface="+mn-ea"/>
                            <a:cs typeface="+mn-cs"/>
                          </a:rPr>
                        </m:ctrlPr>
                      </m:sSubPr>
                      <m:e>
                        <m:r>
                          <a:rPr lang="en-US" sz="1200" i="1" kern="1200">
                            <a:solidFill>
                              <a:schemeClr val="tx1"/>
                            </a:solidFill>
                            <a:effectLst/>
                            <a:latin typeface="Cambria Math" panose="02040503050406030204" pitchFamily="18" charset="0"/>
                            <a:ea typeface="+mn-ea"/>
                            <a:cs typeface="+mn-cs"/>
                          </a:rPr>
                          <m:t>𝑐</m:t>
                        </m:r>
                      </m:e>
                      <m:sub>
                        <m:r>
                          <a:rPr lang="en-US" sz="1200" i="1" kern="1200">
                            <a:solidFill>
                              <a:schemeClr val="tx1"/>
                            </a:solidFill>
                            <a:effectLst/>
                            <a:latin typeface="Cambria Math" panose="02040503050406030204" pitchFamily="18" charset="0"/>
                            <a:ea typeface="+mn-ea"/>
                            <a:cs typeface="+mn-cs"/>
                          </a:rPr>
                          <m:t>𝑗</m:t>
                        </m:r>
                      </m:sub>
                    </m:sSub>
                  </m:oMath>
                </a14:m>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mỗi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điểm</a:t>
                </a:r>
                <a:r>
                  <a:rPr lang="en-US" sz="1200" kern="1200" dirty="0">
                    <a:solidFill>
                      <a:schemeClr val="tx1"/>
                    </a:solidFill>
                    <a:effectLst/>
                    <a:latin typeface="+mn-lt"/>
                    <a:ea typeface="+mn-ea"/>
                    <a:cs typeface="+mn-cs"/>
                  </a:rPr>
                  <a:t>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𝑖</m:t>
                    </m:r>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𝑗</m:t>
                    </m:r>
                    <m:r>
                      <a:rPr lang="en-US" sz="1200" i="1" kern="1200">
                        <a:solidFill>
                          <a:schemeClr val="tx1"/>
                        </a:solidFill>
                        <a:effectLst/>
                        <a:latin typeface="Cambria Math" panose="02040503050406030204" pitchFamily="18" charset="0"/>
                        <a:ea typeface="+mn-ea"/>
                        <a:cs typeface="+mn-cs"/>
                      </a:rPr>
                      <m:t>)</m:t>
                    </m:r>
                  </m:oMath>
                </a14:m>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sắp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xếp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giữa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hai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điểm</a:t>
                </a:r>
                <a:r>
                  <a:rPr lang="en-US" sz="1200" kern="1200" dirty="0">
                    <a:solidFill>
                      <a:schemeClr val="tx1"/>
                    </a:solidFill>
                    <a:effectLst/>
                    <a:latin typeface="+mn-lt"/>
                    <a:ea typeface="+mn-ea"/>
                    <a:cs typeface="+mn-cs"/>
                  </a:rPr>
                  <a:t> </a:t>
                </a:r>
                <a14:m>
                  <m:oMath xmlns:m="http://schemas.openxmlformats.org/officeDocument/2006/math">
                    <m:sSub>
                      <m:sSubPr>
                        <m:ctrlPr>
                          <a:rPr lang="en-US" sz="1200" i="1" kern="1200">
                            <a:solidFill>
                              <a:schemeClr val="tx1"/>
                            </a:solidFill>
                            <a:effectLst/>
                            <a:latin typeface="Cambria Math"/>
                            <a:ea typeface="+mn-ea"/>
                            <a:cs typeface="+mn-cs"/>
                          </a:rPr>
                        </m:ctrlPr>
                      </m:sSubPr>
                      <m:e>
                        <m:r>
                          <a:rPr lang="en-US" sz="1200" i="1" kern="1200">
                            <a:solidFill>
                              <a:schemeClr val="tx1"/>
                            </a:solidFill>
                            <a:effectLst/>
                            <a:latin typeface="Cambria Math" panose="02040503050406030204" pitchFamily="18" charset="0"/>
                            <a:ea typeface="+mn-ea"/>
                            <a:cs typeface="+mn-cs"/>
                          </a:rPr>
                          <m:t>𝑞</m:t>
                        </m:r>
                      </m:e>
                      <m:sub>
                        <m:r>
                          <a:rPr lang="en-US" sz="1200" i="1" kern="1200">
                            <a:solidFill>
                              <a:schemeClr val="tx1"/>
                            </a:solidFill>
                            <a:effectLst/>
                            <a:latin typeface="Cambria Math" panose="02040503050406030204" pitchFamily="18" charset="0"/>
                            <a:ea typeface="+mn-ea"/>
                            <a:cs typeface="+mn-cs"/>
                          </a:rPr>
                          <m:t>𝑖</m:t>
                        </m:r>
                      </m:sub>
                    </m:sSub>
                    <m:r>
                      <a:rPr lang="en-US" sz="1200" i="1" kern="1200">
                        <a:solidFill>
                          <a:schemeClr val="tx1"/>
                        </a:solidFill>
                        <a:effectLst/>
                        <a:latin typeface="Cambria Math" panose="02040503050406030204" pitchFamily="18" charset="0"/>
                        <a:ea typeface="+mn-ea"/>
                        <a:cs typeface="+mn-cs"/>
                      </a:rPr>
                      <m:t>,</m:t>
                    </m:r>
                    <m:sSub>
                      <m:sSubPr>
                        <m:ctrlPr>
                          <a:rPr lang="en-US" sz="1200" i="1" kern="1200">
                            <a:solidFill>
                              <a:schemeClr val="tx1"/>
                            </a:solidFill>
                            <a:effectLst/>
                            <a:latin typeface="Cambria Math"/>
                            <a:ea typeface="+mn-ea"/>
                            <a:cs typeface="+mn-cs"/>
                          </a:rPr>
                        </m:ctrlPr>
                      </m:sSubPr>
                      <m:e>
                        <m:r>
                          <a:rPr lang="en-US" sz="1200" i="1" kern="1200">
                            <a:solidFill>
                              <a:schemeClr val="tx1"/>
                            </a:solidFill>
                            <a:effectLst/>
                            <a:latin typeface="Cambria Math" panose="02040503050406030204" pitchFamily="18" charset="0"/>
                            <a:ea typeface="+mn-ea"/>
                            <a:cs typeface="+mn-cs"/>
                          </a:rPr>
                          <m:t>𝑐</m:t>
                        </m:r>
                      </m:e>
                      <m:sub>
                        <m:r>
                          <a:rPr lang="en-US" sz="1200" i="1" kern="1200">
                            <a:solidFill>
                              <a:schemeClr val="tx1"/>
                            </a:solidFill>
                            <a:effectLst/>
                            <a:latin typeface="Cambria Math" panose="02040503050406030204" pitchFamily="18" charset="0"/>
                            <a:ea typeface="+mn-ea"/>
                            <a:cs typeface="+mn-cs"/>
                          </a:rPr>
                          <m:t>𝑗</m:t>
                        </m:r>
                      </m:sub>
                    </m:sSub>
                  </m:oMath>
                </a14:m>
                <a:r>
                  <a:rPr lang="en-US" sz="1200" kern="1200" dirty="0">
                    <a:solidFill>
                      <a:schemeClr val="tx1"/>
                    </a:solidFill>
                    <a:effectLst/>
                    <a:latin typeface="+mn-lt"/>
                    <a:ea typeface="+mn-ea"/>
                    <a:cs typeface="+mn-cs"/>
                  </a:rPr>
                  <a:t>. </a:t>
                </a:r>
                <a:r>
                  <a:rPr lang="en-US" sz="1200" i="1" kern="1200" dirty="0" err="1">
                    <a:solidFill>
                      <a:schemeClr val="tx1"/>
                    </a:solidFill>
                    <a:effectLst/>
                    <a:latin typeface="+mn-lt"/>
                    <a:ea typeface="+mn-ea"/>
                    <a:cs typeface="+mn-cs"/>
                  </a:rPr>
                  <a:t>Đường</a:t>
                </a:r>
                <a:r>
                  <a:rPr lang="en-US" sz="1200" i="1" kern="1200" dirty="0">
                    <a:solidFill>
                      <a:schemeClr val="tx1"/>
                    </a:solidFill>
                    <a:effectLst/>
                    <a:latin typeface="+mn-lt"/>
                    <a:ea typeface="+mn-ea"/>
                    <a:cs typeface="+mn-cs"/>
                  </a:rPr>
                  <a:t> </a:t>
                </a:r>
                <a:r>
                  <a:rPr lang="en-US" sz="1200" i="1" kern="1200" dirty="0" err="1">
                    <a:solidFill>
                      <a:schemeClr val="tx1"/>
                    </a:solidFill>
                    <a:effectLst/>
                    <a:latin typeface="+mn-lt"/>
                    <a:ea typeface="+mn-ea"/>
                    <a:cs typeface="+mn-cs"/>
                  </a:rPr>
                  <a:t>xoắn</a:t>
                </a:r>
                <a:r>
                  <a:rPr lang="en-US" sz="1200" kern="1200" dirty="0">
                    <a:solidFill>
                      <a:schemeClr val="tx1"/>
                    </a:solidFill>
                    <a:effectLst/>
                    <a:latin typeface="+mn-lt"/>
                    <a:ea typeface="+mn-ea"/>
                    <a:cs typeface="+mn-cs"/>
                  </a:rPr>
                  <a:t>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𝑊</m:t>
                    </m:r>
                  </m:oMath>
                </a14:m>
                <a:r>
                  <a:rPr lang="en-US" sz="1200" kern="1200" dirty="0">
                    <a:solidFill>
                      <a:schemeClr val="tx1"/>
                    </a:solidFill>
                    <a:effectLst/>
                    <a:latin typeface="+mn-lt"/>
                    <a:ea typeface="+mn-ea"/>
                    <a:cs typeface="+mn-cs"/>
                  </a:rPr>
                  <a:t> (warping path)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định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nghĩa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sắp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xếp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những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hai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chuỗi</a:t>
                </a:r>
                <a:r>
                  <a:rPr lang="en-US" sz="1200" kern="1200" dirty="0">
                    <a:solidFill>
                      <a:schemeClr val="tx1"/>
                    </a:solidFill>
                    <a:effectLst/>
                    <a:latin typeface="+mn-lt"/>
                    <a:ea typeface="+mn-ea"/>
                    <a:cs typeface="+mn-cs"/>
                  </a:rPr>
                  <a:t>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𝑄</m:t>
                    </m:r>
                  </m:oMath>
                </a14:m>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𝐶</m:t>
                    </m:r>
                  </m:oMath>
                </a14:m>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tức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ánh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giữa</a:t>
                </a:r>
                <a:r>
                  <a:rPr lang="en-US" sz="1200" kern="1200" dirty="0">
                    <a:solidFill>
                      <a:schemeClr val="tx1"/>
                    </a:solidFill>
                    <a:effectLst/>
                    <a:latin typeface="+mn-lt"/>
                    <a:ea typeface="+mn-ea"/>
                    <a:cs typeface="+mn-cs"/>
                  </a:rPr>
                  <a:t>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𝑄</m:t>
                    </m:r>
                  </m:oMath>
                </a14:m>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𝐶</m:t>
                    </m:r>
                  </m:oMath>
                </a14:m>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Từ</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chúng</a:t>
                </a:r>
                <a:r>
                  <a:rPr lang="en-US" sz="1200" kern="1200" dirty="0">
                    <a:solidFill>
                      <a:schemeClr val="tx1"/>
                    </a:solidFill>
                    <a:effectLst/>
                    <a:latin typeface="+mn-lt"/>
                    <a:ea typeface="+mn-ea"/>
                    <a:cs typeface="+mn-cs"/>
                  </a:rPr>
                  <a:t> ta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𝑊</m:t>
                    </m:r>
                    <m:r>
                      <a:rPr lang="en-US" sz="1200" i="1" kern="1200">
                        <a:solidFill>
                          <a:schemeClr val="tx1"/>
                        </a:solidFill>
                        <a:effectLst/>
                        <a:latin typeface="Cambria Math" panose="02040503050406030204" pitchFamily="18" charset="0"/>
                        <a:ea typeface="+mn-ea"/>
                        <a:cs typeface="+mn-cs"/>
                      </a:rPr>
                      <m:t>=</m:t>
                    </m:r>
                    <m:sSub>
                      <m:sSubPr>
                        <m:ctrlPr>
                          <a:rPr lang="en-US" sz="1200" i="1" kern="1200">
                            <a:solidFill>
                              <a:schemeClr val="tx1"/>
                            </a:solidFill>
                            <a:effectLst/>
                            <a:latin typeface="Cambria Math"/>
                            <a:ea typeface="+mn-ea"/>
                            <a:cs typeface="+mn-cs"/>
                          </a:rPr>
                        </m:ctrlPr>
                      </m:sSubPr>
                      <m:e>
                        <m:r>
                          <a:rPr lang="en-US" sz="1200" i="1" kern="1200">
                            <a:solidFill>
                              <a:schemeClr val="tx1"/>
                            </a:solidFill>
                            <a:effectLst/>
                            <a:latin typeface="Cambria Math" panose="02040503050406030204" pitchFamily="18" charset="0"/>
                            <a:ea typeface="+mn-ea"/>
                            <a:cs typeface="+mn-cs"/>
                          </a:rPr>
                          <m:t>𝑤</m:t>
                        </m:r>
                      </m:e>
                      <m:sub>
                        <m:r>
                          <a:rPr lang="en-US" sz="1200" i="1" kern="1200">
                            <a:solidFill>
                              <a:schemeClr val="tx1"/>
                            </a:solidFill>
                            <a:effectLst/>
                            <a:latin typeface="Cambria Math" panose="02040503050406030204" pitchFamily="18" charset="0"/>
                            <a:ea typeface="+mn-ea"/>
                            <a:cs typeface="+mn-cs"/>
                          </a:rPr>
                          <m:t>1</m:t>
                        </m:r>
                      </m:sub>
                    </m:sSub>
                    <m:r>
                      <a:rPr lang="en-US" sz="1200" i="1" kern="1200">
                        <a:solidFill>
                          <a:schemeClr val="tx1"/>
                        </a:solidFill>
                        <a:effectLst/>
                        <a:latin typeface="Cambria Math" panose="02040503050406030204" pitchFamily="18" charset="0"/>
                        <a:ea typeface="+mn-ea"/>
                        <a:cs typeface="+mn-cs"/>
                      </a:rPr>
                      <m:t>,</m:t>
                    </m:r>
                    <m:sSub>
                      <m:sSubPr>
                        <m:ctrlPr>
                          <a:rPr lang="en-US" sz="1200" i="1" kern="1200">
                            <a:solidFill>
                              <a:schemeClr val="tx1"/>
                            </a:solidFill>
                            <a:effectLst/>
                            <a:latin typeface="Cambria Math"/>
                            <a:ea typeface="+mn-ea"/>
                            <a:cs typeface="+mn-cs"/>
                          </a:rPr>
                        </m:ctrlPr>
                      </m:sSubPr>
                      <m:e>
                        <m:r>
                          <a:rPr lang="en-US" sz="1200" i="1" kern="1200">
                            <a:solidFill>
                              <a:schemeClr val="tx1"/>
                            </a:solidFill>
                            <a:effectLst/>
                            <a:latin typeface="Cambria Math" panose="02040503050406030204" pitchFamily="18" charset="0"/>
                            <a:ea typeface="+mn-ea"/>
                            <a:cs typeface="+mn-cs"/>
                          </a:rPr>
                          <m:t>𝑤</m:t>
                        </m:r>
                      </m:e>
                      <m:sub>
                        <m:r>
                          <a:rPr lang="en-US" sz="1200" i="1" kern="1200">
                            <a:solidFill>
                              <a:schemeClr val="tx1"/>
                            </a:solidFill>
                            <a:effectLst/>
                            <a:latin typeface="Cambria Math" panose="02040503050406030204" pitchFamily="18" charset="0"/>
                            <a:ea typeface="+mn-ea"/>
                            <a:cs typeface="+mn-cs"/>
                          </a:rPr>
                          <m:t>2</m:t>
                        </m:r>
                      </m:sub>
                    </m:sSub>
                    <m:r>
                      <a:rPr lang="en-US" sz="1200" i="1" kern="1200">
                        <a:solidFill>
                          <a:schemeClr val="tx1"/>
                        </a:solidFill>
                        <a:effectLst/>
                        <a:latin typeface="Cambria Math" panose="02040503050406030204" pitchFamily="18" charset="0"/>
                        <a:ea typeface="+mn-ea"/>
                        <a:cs typeface="+mn-cs"/>
                      </a:rPr>
                      <m:t>,…,</m:t>
                    </m:r>
                    <m:sSub>
                      <m:sSubPr>
                        <m:ctrlPr>
                          <a:rPr lang="en-US" sz="1200" i="1" kern="1200">
                            <a:solidFill>
                              <a:schemeClr val="tx1"/>
                            </a:solidFill>
                            <a:effectLst/>
                            <a:latin typeface="Cambria Math"/>
                            <a:ea typeface="+mn-ea"/>
                            <a:cs typeface="+mn-cs"/>
                          </a:rPr>
                        </m:ctrlPr>
                      </m:sSubPr>
                      <m:e>
                        <m:r>
                          <a:rPr lang="en-US" sz="1200" i="1" kern="1200">
                            <a:solidFill>
                              <a:schemeClr val="tx1"/>
                            </a:solidFill>
                            <a:effectLst/>
                            <a:latin typeface="Cambria Math" panose="02040503050406030204" pitchFamily="18" charset="0"/>
                            <a:ea typeface="+mn-ea"/>
                            <a:cs typeface="+mn-cs"/>
                          </a:rPr>
                          <m:t>𝑤</m:t>
                        </m:r>
                      </m:e>
                      <m:sub>
                        <m:r>
                          <a:rPr lang="en-US" sz="1200" i="1" kern="1200">
                            <a:solidFill>
                              <a:schemeClr val="tx1"/>
                            </a:solidFill>
                            <a:effectLst/>
                            <a:latin typeface="Cambria Math" panose="02040503050406030204" pitchFamily="18" charset="0"/>
                            <a:ea typeface="+mn-ea"/>
                            <a:cs typeface="+mn-cs"/>
                          </a:rPr>
                          <m:t>𝑘</m:t>
                        </m:r>
                      </m:sub>
                    </m:sSub>
                    <m:r>
                      <a:rPr lang="en-US" sz="1200" i="1" kern="1200">
                        <a:solidFill>
                          <a:schemeClr val="tx1"/>
                        </a:solidFill>
                        <a:effectLst/>
                        <a:latin typeface="Cambria Math" panose="02040503050406030204" pitchFamily="18" charset="0"/>
                        <a:ea typeface="+mn-ea"/>
                        <a:cs typeface="+mn-cs"/>
                      </a:rPr>
                      <m:t>,…,</m:t>
                    </m:r>
                    <m:sSub>
                      <m:sSubPr>
                        <m:ctrlPr>
                          <a:rPr lang="en-US" sz="1200" i="1" kern="1200">
                            <a:solidFill>
                              <a:schemeClr val="tx1"/>
                            </a:solidFill>
                            <a:effectLst/>
                            <a:latin typeface="Cambria Math"/>
                            <a:ea typeface="+mn-ea"/>
                            <a:cs typeface="+mn-cs"/>
                          </a:rPr>
                        </m:ctrlPr>
                      </m:sSubPr>
                      <m:e>
                        <m:r>
                          <a:rPr lang="en-US" sz="1200" i="1" kern="1200">
                            <a:solidFill>
                              <a:schemeClr val="tx1"/>
                            </a:solidFill>
                            <a:effectLst/>
                            <a:latin typeface="Cambria Math" panose="02040503050406030204" pitchFamily="18" charset="0"/>
                            <a:ea typeface="+mn-ea"/>
                            <a:cs typeface="+mn-cs"/>
                          </a:rPr>
                          <m:t>𝑤</m:t>
                        </m:r>
                      </m:e>
                      <m:sub>
                        <m:r>
                          <a:rPr lang="en-US" sz="1200" i="1" kern="1200">
                            <a:solidFill>
                              <a:schemeClr val="tx1"/>
                            </a:solidFill>
                            <a:effectLst/>
                            <a:latin typeface="Cambria Math" panose="02040503050406030204" pitchFamily="18" charset="0"/>
                            <a:ea typeface="+mn-ea"/>
                            <a:cs typeface="+mn-cs"/>
                          </a:rPr>
                          <m:t>𝐾</m:t>
                        </m:r>
                      </m:sub>
                    </m:sSub>
                  </m:oMath>
                </a14:m>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14:m>
                  <m:oMath xmlns:m="http://schemas.openxmlformats.org/officeDocument/2006/math">
                    <m:func>
                      <m:funcPr>
                        <m:ctrlPr>
                          <a:rPr lang="en-US" sz="1200" i="1" kern="1200">
                            <a:solidFill>
                              <a:schemeClr val="tx1"/>
                            </a:solidFill>
                            <a:effectLst/>
                            <a:latin typeface="Cambria Math"/>
                            <a:ea typeface="+mn-ea"/>
                            <a:cs typeface="+mn-cs"/>
                          </a:rPr>
                        </m:ctrlPr>
                      </m:funcPr>
                      <m:fName>
                        <m:r>
                          <m:rPr>
                            <m:sty m:val="p"/>
                          </m:rPr>
                          <a:rPr lang="en-US" sz="1200" kern="1200">
                            <a:solidFill>
                              <a:schemeClr val="tx1"/>
                            </a:solidFill>
                            <a:effectLst/>
                            <a:latin typeface="Cambria Math" panose="02040503050406030204" pitchFamily="18" charset="0"/>
                            <a:ea typeface="+mn-ea"/>
                            <a:cs typeface="+mn-cs"/>
                          </a:rPr>
                          <m:t>max</m:t>
                        </m:r>
                      </m:fName>
                      <m:e>
                        <m:d>
                          <m:dPr>
                            <m:ctrlPr>
                              <a:rPr lang="en-US" sz="1200" i="1" kern="1200">
                                <a:solidFill>
                                  <a:schemeClr val="tx1"/>
                                </a:solidFill>
                                <a:effectLst/>
                                <a:latin typeface="Cambria Math"/>
                                <a:ea typeface="+mn-ea"/>
                                <a:cs typeface="+mn-cs"/>
                              </a:rPr>
                            </m:ctrlPr>
                          </m:dPr>
                          <m:e>
                            <m:r>
                              <a:rPr lang="en-US" sz="1200" i="1" kern="1200">
                                <a:solidFill>
                                  <a:schemeClr val="tx1"/>
                                </a:solidFill>
                                <a:effectLst/>
                                <a:latin typeface="Cambria Math" panose="02040503050406030204" pitchFamily="18" charset="0"/>
                                <a:ea typeface="+mn-ea"/>
                                <a:cs typeface="+mn-cs"/>
                              </a:rPr>
                              <m:t>𝑚</m:t>
                            </m:r>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𝑛</m:t>
                            </m:r>
                          </m:e>
                        </m:d>
                      </m:e>
                    </m:func>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𝐾</m:t>
                    </m:r>
                    <m:r>
                      <a:rPr lang="en-US" sz="1200" i="1" kern="1200">
                        <a:solidFill>
                          <a:schemeClr val="tx1"/>
                        </a:solidFill>
                        <a:effectLst/>
                        <a:latin typeface="Cambria Math" panose="02040503050406030204" pitchFamily="18" charset="0"/>
                        <a:ea typeface="+mn-ea"/>
                        <a:cs typeface="+mn-cs"/>
                      </a:rPr>
                      <m:t>&lt;</m:t>
                    </m:r>
                    <m:r>
                      <a:rPr lang="en-US" sz="1200" i="1" kern="1200">
                        <a:solidFill>
                          <a:schemeClr val="tx1"/>
                        </a:solidFill>
                        <a:effectLst/>
                        <a:latin typeface="Cambria Math" panose="02040503050406030204" pitchFamily="18" charset="0"/>
                        <a:ea typeface="+mn-ea"/>
                        <a:cs typeface="+mn-cs"/>
                      </a:rPr>
                      <m:t>𝑚</m:t>
                    </m:r>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𝑛</m:t>
                    </m:r>
                    <m:r>
                      <a:rPr lang="en-US" sz="1200" i="1" kern="1200">
                        <a:solidFill>
                          <a:schemeClr val="tx1"/>
                        </a:solidFill>
                        <a:effectLst/>
                        <a:latin typeface="Cambria Math" panose="02040503050406030204" pitchFamily="18" charset="0"/>
                        <a:ea typeface="+mn-ea"/>
                        <a:cs typeface="+mn-cs"/>
                      </a:rPr>
                      <m:t>−1</m:t>
                    </m:r>
                  </m:oMath>
                </a14:m>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14:m>
                  <m:oMath xmlns:m="http://schemas.openxmlformats.org/officeDocument/2006/math">
                    <m:sSub>
                      <m:sSubPr>
                        <m:ctrlPr>
                          <a:rPr lang="en-US" sz="1200" i="1" kern="1200">
                            <a:solidFill>
                              <a:schemeClr val="tx1"/>
                            </a:solidFill>
                            <a:effectLst/>
                            <a:latin typeface="Cambria Math"/>
                            <a:ea typeface="+mn-ea"/>
                            <a:cs typeface="+mn-cs"/>
                          </a:rPr>
                        </m:ctrlPr>
                      </m:sSubPr>
                      <m:e>
                        <m:r>
                          <a:rPr lang="en-US" sz="1200" i="1" kern="1200">
                            <a:solidFill>
                              <a:schemeClr val="tx1"/>
                            </a:solidFill>
                            <a:effectLst/>
                            <a:latin typeface="Cambria Math" panose="02040503050406030204" pitchFamily="18" charset="0"/>
                            <a:ea typeface="+mn-ea"/>
                            <a:cs typeface="+mn-cs"/>
                          </a:rPr>
                          <m:t>𝑤</m:t>
                        </m:r>
                      </m:e>
                      <m:sub>
                        <m:r>
                          <a:rPr lang="en-US" sz="1200" i="1" kern="1200">
                            <a:solidFill>
                              <a:schemeClr val="tx1"/>
                            </a:solidFill>
                            <a:effectLst/>
                            <a:latin typeface="Cambria Math" panose="02040503050406030204" pitchFamily="18" charset="0"/>
                            <a:ea typeface="+mn-ea"/>
                            <a:cs typeface="+mn-cs"/>
                          </a:rPr>
                          <m:t>𝑘</m:t>
                        </m:r>
                      </m:sub>
                    </m:sSub>
                    <m:r>
                      <a:rPr lang="en-US" sz="1200" i="1" kern="1200">
                        <a:solidFill>
                          <a:schemeClr val="tx1"/>
                        </a:solidFill>
                        <a:effectLst/>
                        <a:latin typeface="Cambria Math" panose="02040503050406030204" pitchFamily="18" charset="0"/>
                        <a:ea typeface="+mn-ea"/>
                        <a:cs typeface="+mn-cs"/>
                      </a:rPr>
                      <m:t>=</m:t>
                    </m:r>
                    <m:sSub>
                      <m:sSubPr>
                        <m:ctrlPr>
                          <a:rPr lang="en-US" sz="1200" i="1" kern="1200">
                            <a:solidFill>
                              <a:schemeClr val="tx1"/>
                            </a:solidFill>
                            <a:effectLst/>
                            <a:latin typeface="Cambria Math"/>
                            <a:ea typeface="+mn-ea"/>
                            <a:cs typeface="+mn-cs"/>
                          </a:rPr>
                        </m:ctrlPr>
                      </m:sSubPr>
                      <m:e>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𝑖</m:t>
                        </m:r>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𝑗</m:t>
                        </m:r>
                        <m:r>
                          <a:rPr lang="en-US" sz="1200" i="1" kern="1200">
                            <a:solidFill>
                              <a:schemeClr val="tx1"/>
                            </a:solidFill>
                            <a:effectLst/>
                            <a:latin typeface="Cambria Math" panose="02040503050406030204" pitchFamily="18" charset="0"/>
                            <a:ea typeface="+mn-ea"/>
                            <a:cs typeface="+mn-cs"/>
                          </a:rPr>
                          <m:t>)</m:t>
                        </m:r>
                      </m:e>
                      <m:sub>
                        <m:r>
                          <a:rPr lang="en-US" sz="1200" i="1" kern="1200">
                            <a:solidFill>
                              <a:schemeClr val="tx1"/>
                            </a:solidFill>
                            <a:effectLst/>
                            <a:latin typeface="Cambria Math" panose="02040503050406030204" pitchFamily="18" charset="0"/>
                            <a:ea typeface="+mn-ea"/>
                            <a:cs typeface="+mn-cs"/>
                          </a:rPr>
                          <m:t>𝑘</m:t>
                        </m:r>
                      </m:sub>
                    </m:sSub>
                  </m:oMath>
                </a14:m>
                <a:r>
                  <a:rPr lang="en-US" sz="1200" kern="1200" dirty="0">
                    <a:solidFill>
                      <a:schemeClr val="tx1"/>
                    </a:solidFill>
                    <a:effectLst/>
                    <a:latin typeface="+mn-lt"/>
                    <a:ea typeface="+mn-ea"/>
                    <a:cs typeface="+mn-cs"/>
                  </a:rPr>
                  <a:t>.</a:t>
                </a:r>
              </a:p>
              <a:p>
                <a:endParaRPr lang="en-US"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sắp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chuỗi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chúng</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xây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dựng</a:t>
                </a:r>
                <a:r>
                  <a:rPr lang="en-US" sz="1200" kern="1200" dirty="0" smtClean="0">
                    <a:solidFill>
                      <a:schemeClr val="tx1"/>
                    </a:solidFill>
                    <a:effectLst/>
                    <a:latin typeface="+mn-lt"/>
                    <a:ea typeface="+mn-ea"/>
                    <a:cs typeface="+mn-cs"/>
                  </a:rPr>
                  <a:t> ma </a:t>
                </a:r>
                <a:r>
                  <a:rPr lang="en-US" sz="1200" kern="1200" dirty="0" err="1" smtClean="0">
                    <a:solidFill>
                      <a:schemeClr val="tx1"/>
                    </a:solidFill>
                    <a:effectLst/>
                    <a:latin typeface="+mn-lt"/>
                    <a:ea typeface="+mn-ea"/>
                    <a:cs typeface="+mn-cs"/>
                  </a:rPr>
                  <a:t>trận</a:t>
                </a:r>
                <a:r>
                  <a:rPr lang="en-US" sz="1200" kern="1200" dirty="0" smtClean="0">
                    <a:solidFill>
                      <a:schemeClr val="tx1"/>
                    </a:solidFill>
                    <a:effectLst/>
                    <a:latin typeface="+mn-lt"/>
                    <a:ea typeface="+mn-ea"/>
                    <a:cs typeface="+mn-cs"/>
                  </a:rPr>
                  <a:t> </a:t>
                </a:r>
                <a:r>
                  <a:rPr lang="en-US" sz="1200" i="0" kern="1200">
                    <a:solidFill>
                      <a:schemeClr val="tx1"/>
                    </a:solidFill>
                    <a:effectLst/>
                    <a:latin typeface="Cambria Math" panose="02040503050406030204" pitchFamily="18" charset="0"/>
                    <a:ea typeface="+mn-ea"/>
                    <a:cs typeface="+mn-cs"/>
                  </a:rPr>
                  <a:t>𝑛×𝑚</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tử</a:t>
                </a:r>
                <a:r>
                  <a:rPr lang="en-US" sz="1200" kern="1200" dirty="0">
                    <a:solidFill>
                      <a:schemeClr val="tx1"/>
                    </a:solidFill>
                    <a:effectLst/>
                    <a:latin typeface="+mn-lt"/>
                    <a:ea typeface="+mn-ea"/>
                    <a:cs typeface="+mn-cs"/>
                  </a:rPr>
                  <a:t> </a:t>
                </a:r>
                <a:r>
                  <a:rPr lang="en-US" sz="1200" i="0" kern="1200">
                    <a:solidFill>
                      <a:schemeClr val="tx1"/>
                    </a:solidFill>
                    <a:effectLst/>
                    <a:latin typeface="Cambria Math" panose="02040503050406030204" pitchFamily="18" charset="0"/>
                    <a:ea typeface="+mn-ea"/>
                    <a:cs typeface="+mn-cs"/>
                  </a:rPr>
                  <a:t>(𝑖,𝑗)</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ma </a:t>
                </a:r>
                <a:r>
                  <a:rPr lang="en-US" sz="1200" kern="1200" dirty="0" err="1">
                    <a:solidFill>
                      <a:schemeClr val="tx1"/>
                    </a:solidFill>
                    <a:effectLst/>
                    <a:latin typeface="+mn-lt"/>
                    <a:ea typeface="+mn-ea"/>
                    <a:cs typeface="+mn-cs"/>
                  </a:rPr>
                  <a:t>trận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khoảng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cách</a:t>
                </a:r>
                <a:r>
                  <a:rPr lang="en-US" sz="1200" kern="1200" dirty="0">
                    <a:solidFill>
                      <a:schemeClr val="tx1"/>
                    </a:solidFill>
                    <a:effectLst/>
                    <a:latin typeface="+mn-lt"/>
                    <a:ea typeface="+mn-ea"/>
                    <a:cs typeface="+mn-cs"/>
                  </a:rPr>
                  <a:t> </a:t>
                </a:r>
                <a:r>
                  <a:rPr lang="en-US" sz="1200" i="0" kern="1200">
                    <a:solidFill>
                      <a:schemeClr val="tx1"/>
                    </a:solidFill>
                    <a:effectLst/>
                    <a:latin typeface="Cambria Math" panose="02040503050406030204" pitchFamily="18" charset="0"/>
                    <a:ea typeface="+mn-ea"/>
                    <a:cs typeface="+mn-cs"/>
                  </a:rPr>
                  <a:t>𝐷𝑖𝑠𝑡(𝑞_𝑖,𝑐_𝑗)</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hai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điểm</a:t>
                </a:r>
                <a:r>
                  <a:rPr lang="en-US" sz="1200" kern="1200" dirty="0">
                    <a:solidFill>
                      <a:schemeClr val="tx1"/>
                    </a:solidFill>
                    <a:effectLst/>
                    <a:latin typeface="+mn-lt"/>
                    <a:ea typeface="+mn-ea"/>
                    <a:cs typeface="+mn-cs"/>
                  </a:rPr>
                  <a:t> </a:t>
                </a:r>
                <a:r>
                  <a:rPr lang="en-US" sz="1200" i="0" kern="1200">
                    <a:solidFill>
                      <a:schemeClr val="tx1"/>
                    </a:solidFill>
                    <a:effectLst/>
                    <a:latin typeface="Cambria Math" panose="02040503050406030204" pitchFamily="18" charset="0"/>
                    <a:ea typeface="+mn-ea"/>
                    <a:cs typeface="+mn-cs"/>
                  </a:rPr>
                  <a:t>𝑞_𝑖,𝑐_𝑗</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mỗi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điểm</a:t>
                </a:r>
                <a:r>
                  <a:rPr lang="en-US" sz="1200" kern="1200" dirty="0">
                    <a:solidFill>
                      <a:schemeClr val="tx1"/>
                    </a:solidFill>
                    <a:effectLst/>
                    <a:latin typeface="+mn-lt"/>
                    <a:ea typeface="+mn-ea"/>
                    <a:cs typeface="+mn-cs"/>
                  </a:rPr>
                  <a:t> </a:t>
                </a:r>
                <a:r>
                  <a:rPr lang="en-US" sz="1200" i="0" kern="1200">
                    <a:solidFill>
                      <a:schemeClr val="tx1"/>
                    </a:solidFill>
                    <a:effectLst/>
                    <a:latin typeface="Cambria Math" panose="02040503050406030204" pitchFamily="18" charset="0"/>
                    <a:ea typeface="+mn-ea"/>
                    <a:cs typeface="+mn-cs"/>
                  </a:rPr>
                  <a:t>(𝑖,𝑗)</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sắp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xếp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giữa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hai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điểm</a:t>
                </a:r>
                <a:r>
                  <a:rPr lang="en-US" sz="1200" kern="1200" dirty="0">
                    <a:solidFill>
                      <a:schemeClr val="tx1"/>
                    </a:solidFill>
                    <a:effectLst/>
                    <a:latin typeface="+mn-lt"/>
                    <a:ea typeface="+mn-ea"/>
                    <a:cs typeface="+mn-cs"/>
                  </a:rPr>
                  <a:t> </a:t>
                </a:r>
                <a:r>
                  <a:rPr lang="en-US" sz="1200" i="0" kern="1200">
                    <a:solidFill>
                      <a:schemeClr val="tx1"/>
                    </a:solidFill>
                    <a:effectLst/>
                    <a:latin typeface="Cambria Math" panose="02040503050406030204" pitchFamily="18" charset="0"/>
                    <a:ea typeface="+mn-ea"/>
                    <a:cs typeface="+mn-cs"/>
                  </a:rPr>
                  <a:t>𝑞_𝑖,𝑐_𝑗</a:t>
                </a:r>
                <a:r>
                  <a:rPr lang="en-US" sz="1200" kern="1200" dirty="0">
                    <a:solidFill>
                      <a:schemeClr val="tx1"/>
                    </a:solidFill>
                    <a:effectLst/>
                    <a:latin typeface="+mn-lt"/>
                    <a:ea typeface="+mn-ea"/>
                    <a:cs typeface="+mn-cs"/>
                  </a:rPr>
                  <a:t>. </a:t>
                </a:r>
                <a:r>
                  <a:rPr lang="en-US" sz="1200" i="1" kern="1200" dirty="0" err="1">
                    <a:solidFill>
                      <a:schemeClr val="tx1"/>
                    </a:solidFill>
                    <a:effectLst/>
                    <a:latin typeface="+mn-lt"/>
                    <a:ea typeface="+mn-ea"/>
                    <a:cs typeface="+mn-cs"/>
                  </a:rPr>
                  <a:t>Đường</a:t>
                </a:r>
                <a:r>
                  <a:rPr lang="en-US" sz="1200" i="1" kern="1200" dirty="0">
                    <a:solidFill>
                      <a:schemeClr val="tx1"/>
                    </a:solidFill>
                    <a:effectLst/>
                    <a:latin typeface="+mn-lt"/>
                    <a:ea typeface="+mn-ea"/>
                    <a:cs typeface="+mn-cs"/>
                  </a:rPr>
                  <a:t> </a:t>
                </a:r>
                <a:r>
                  <a:rPr lang="en-US" sz="1200" i="1" kern="1200" dirty="0" err="1">
                    <a:solidFill>
                      <a:schemeClr val="tx1"/>
                    </a:solidFill>
                    <a:effectLst/>
                    <a:latin typeface="+mn-lt"/>
                    <a:ea typeface="+mn-ea"/>
                    <a:cs typeface="+mn-cs"/>
                  </a:rPr>
                  <a:t>xoắn</a:t>
                </a:r>
                <a:r>
                  <a:rPr lang="en-US" sz="1200" kern="1200" dirty="0">
                    <a:solidFill>
                      <a:schemeClr val="tx1"/>
                    </a:solidFill>
                    <a:effectLst/>
                    <a:latin typeface="+mn-lt"/>
                    <a:ea typeface="+mn-ea"/>
                    <a:cs typeface="+mn-cs"/>
                  </a:rPr>
                  <a:t> </a:t>
                </a:r>
                <a:r>
                  <a:rPr lang="en-US" sz="1200" i="0" kern="1200">
                    <a:solidFill>
                      <a:schemeClr val="tx1"/>
                    </a:solidFill>
                    <a:effectLst/>
                    <a:latin typeface="Cambria Math" panose="02040503050406030204" pitchFamily="18" charset="0"/>
                    <a:ea typeface="+mn-ea"/>
                    <a:cs typeface="+mn-cs"/>
                  </a:rPr>
                  <a:t>𝑊</a:t>
                </a:r>
                <a:r>
                  <a:rPr lang="en-US" sz="1200" kern="1200" dirty="0">
                    <a:solidFill>
                      <a:schemeClr val="tx1"/>
                    </a:solidFill>
                    <a:effectLst/>
                    <a:latin typeface="+mn-lt"/>
                    <a:ea typeface="+mn-ea"/>
                    <a:cs typeface="+mn-cs"/>
                  </a:rPr>
                  <a:t> (warping path)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định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nghĩa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sắp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xếp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những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hai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chuỗi</a:t>
                </a:r>
                <a:r>
                  <a:rPr lang="en-US" sz="1200" kern="1200" dirty="0">
                    <a:solidFill>
                      <a:schemeClr val="tx1"/>
                    </a:solidFill>
                    <a:effectLst/>
                    <a:latin typeface="+mn-lt"/>
                    <a:ea typeface="+mn-ea"/>
                    <a:cs typeface="+mn-cs"/>
                  </a:rPr>
                  <a:t> </a:t>
                </a:r>
                <a:r>
                  <a:rPr lang="en-US" sz="1200" i="0" kern="1200">
                    <a:solidFill>
                      <a:schemeClr val="tx1"/>
                    </a:solidFill>
                    <a:effectLst/>
                    <a:latin typeface="Cambria Math" panose="02040503050406030204" pitchFamily="18" charset="0"/>
                    <a:ea typeface="+mn-ea"/>
                    <a:cs typeface="+mn-cs"/>
                  </a:rPr>
                  <a:t>𝑄</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i="0" kern="1200">
                    <a:solidFill>
                      <a:schemeClr val="tx1"/>
                    </a:solidFill>
                    <a:effectLst/>
                    <a:latin typeface="Cambria Math" panose="02040503050406030204" pitchFamily="18" charset="0"/>
                    <a:ea typeface="+mn-ea"/>
                    <a:cs typeface="+mn-cs"/>
                  </a:rPr>
                  <a:t>𝐶</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tức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ánh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giữa</a:t>
                </a:r>
                <a:r>
                  <a:rPr lang="en-US" sz="1200" kern="1200" dirty="0">
                    <a:solidFill>
                      <a:schemeClr val="tx1"/>
                    </a:solidFill>
                    <a:effectLst/>
                    <a:latin typeface="+mn-lt"/>
                    <a:ea typeface="+mn-ea"/>
                    <a:cs typeface="+mn-cs"/>
                  </a:rPr>
                  <a:t> </a:t>
                </a:r>
                <a:r>
                  <a:rPr lang="en-US" sz="1200" i="0" kern="1200">
                    <a:solidFill>
                      <a:schemeClr val="tx1"/>
                    </a:solidFill>
                    <a:effectLst/>
                    <a:latin typeface="Cambria Math" panose="02040503050406030204" pitchFamily="18" charset="0"/>
                    <a:ea typeface="+mn-ea"/>
                    <a:cs typeface="+mn-cs"/>
                  </a:rPr>
                  <a:t>𝑄</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i="0" kern="1200">
                    <a:solidFill>
                      <a:schemeClr val="tx1"/>
                    </a:solidFill>
                    <a:effectLst/>
                    <a:latin typeface="Cambria Math" panose="02040503050406030204" pitchFamily="18" charset="0"/>
                    <a:ea typeface="+mn-ea"/>
                    <a:cs typeface="+mn-cs"/>
                  </a:rPr>
                  <a:t>𝐶</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Từ</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chúng</a:t>
                </a:r>
                <a:r>
                  <a:rPr lang="en-US" sz="1200" kern="1200" dirty="0">
                    <a:solidFill>
                      <a:schemeClr val="tx1"/>
                    </a:solidFill>
                    <a:effectLst/>
                    <a:latin typeface="+mn-lt"/>
                    <a:ea typeface="+mn-ea"/>
                    <a:cs typeface="+mn-cs"/>
                  </a:rPr>
                  <a:t> ta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i="0" kern="1200">
                    <a:solidFill>
                      <a:schemeClr val="tx1"/>
                    </a:solidFill>
                    <a:effectLst/>
                    <a:latin typeface="Cambria Math" panose="02040503050406030204" pitchFamily="18" charset="0"/>
                    <a:ea typeface="+mn-ea"/>
                    <a:cs typeface="+mn-cs"/>
                  </a:rPr>
                  <a:t>𝑊=𝑤_1,𝑤_2,…,𝑤_𝑘,…,𝑤_𝐾</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i="0" kern="1200">
                    <a:solidFill>
                      <a:schemeClr val="tx1"/>
                    </a:solidFill>
                    <a:effectLst/>
                    <a:latin typeface="Cambria Math" panose="02040503050406030204" pitchFamily="18" charset="0"/>
                    <a:ea typeface="+mn-ea"/>
                    <a:cs typeface="+mn-cs"/>
                  </a:rPr>
                  <a:t>max⁡(𝑚,𝑛)≤𝐾&lt;𝑚+𝑛−1</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i="0" kern="1200">
                    <a:solidFill>
                      <a:schemeClr val="tx1"/>
                    </a:solidFill>
                    <a:effectLst/>
                    <a:latin typeface="Cambria Math" panose="02040503050406030204" pitchFamily="18" charset="0"/>
                    <a:ea typeface="+mn-ea"/>
                    <a:cs typeface="+mn-cs"/>
                  </a:rPr>
                  <a:t>𝑤_𝑘=〖(𝑖,𝑗)〗_𝑘</a:t>
                </a:r>
                <a:r>
                  <a:rPr lang="en-US" sz="1200" kern="1200" dirty="0">
                    <a:solidFill>
                      <a:schemeClr val="tx1"/>
                    </a:solidFill>
                    <a:effectLst/>
                    <a:latin typeface="+mn-lt"/>
                    <a:ea typeface="+mn-ea"/>
                    <a:cs typeface="+mn-cs"/>
                  </a:rPr>
                  <a:t>.</a:t>
                </a:r>
              </a:p>
              <a:p>
                <a:endParaRPr lang="en-US" dirty="0"/>
              </a:p>
            </p:txBody>
          </p:sp>
        </mc:Fallback>
      </mc:AlternateContent>
      <p:sp>
        <p:nvSpPr>
          <p:cNvPr id="4" name="Slide Number Placeholder 3"/>
          <p:cNvSpPr>
            <a:spLocks noGrp="1"/>
          </p:cNvSpPr>
          <p:nvPr>
            <p:ph type="sldNum" sz="quarter" idx="10"/>
          </p:nvPr>
        </p:nvSpPr>
        <p:spPr/>
        <p:txBody>
          <a:bodyPr/>
          <a:lstStyle/>
          <a:p>
            <a:fld id="{FA838784-5586-4DEC-AD4B-B41EABE5F460}" type="slidenum">
              <a:rPr lang="en-US" smtClean="0"/>
              <a:t>57</a:t>
            </a:fld>
            <a:endParaRPr lang="en-US"/>
          </a:p>
        </p:txBody>
      </p:sp>
    </p:spTree>
    <p:extLst>
      <p:ext uri="{BB962C8B-B14F-4D97-AF65-F5344CB8AC3E}">
        <p14:creationId xmlns:p14="http://schemas.microsoft.com/office/powerpoint/2010/main" val="3305155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838784-5586-4DEC-AD4B-B41EABE5F460}" type="slidenum">
              <a:rPr lang="en-US" smtClean="0"/>
              <a:t>4</a:t>
            </a:fld>
            <a:endParaRPr lang="en-US"/>
          </a:p>
        </p:txBody>
      </p:sp>
    </p:spTree>
    <p:extLst>
      <p:ext uri="{BB962C8B-B14F-4D97-AF65-F5344CB8AC3E}">
        <p14:creationId xmlns:p14="http://schemas.microsoft.com/office/powerpoint/2010/main" val="21631605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Euclid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chuỗi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a:t>
                </a:r>
                <a:r>
                  <a:rPr lang="en-US" sz="1200" kern="1200" dirty="0" smtClean="0">
                    <a:solidFill>
                      <a:schemeClr val="tx1"/>
                    </a:solidFill>
                    <a:effectLst/>
                    <a:latin typeface="+mn-lt"/>
                    <a:ea typeface="+mn-ea"/>
                    <a:cs typeface="+mn-cs"/>
                  </a:rPr>
                  <a:t>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𝑖</m:t>
                    </m:r>
                  </m:oMath>
                </a14:m>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chuỗi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thứ</a:t>
                </a:r>
                <a:r>
                  <a:rPr lang="en-US" sz="1200" kern="1200" dirty="0">
                    <a:solidFill>
                      <a:schemeClr val="tx1"/>
                    </a:solidFill>
                    <a:effectLst/>
                    <a:latin typeface="+mn-lt"/>
                    <a:ea typeface="+mn-ea"/>
                    <a:cs typeface="+mn-cs"/>
                  </a:rPr>
                  <a:t>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𝑖</m:t>
                    </m:r>
                  </m:oMath>
                </a14:m>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chuỗi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Vì</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vậy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khắc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phục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yếu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thì</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độ</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xoắn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động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đời</a:t>
                </a:r>
                <a:r>
                  <a:rPr lang="en-US" sz="1200" kern="1200" dirty="0">
                    <a:solidFill>
                      <a:schemeClr val="tx1"/>
                    </a:solidFill>
                    <a:effectLst/>
                    <a:latin typeface="+mn-lt"/>
                    <a:ea typeface="+mn-ea"/>
                    <a:cs typeface="+mn-cs"/>
                  </a:rPr>
                  <a:t>.</a:t>
                </a:r>
              </a:p>
              <a:p>
                <a:endParaRPr lang="en-US"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Euclid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chuỗi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a:t>
                </a:r>
                <a:r>
                  <a:rPr lang="en-US" sz="1200" kern="1200" dirty="0" smtClean="0">
                    <a:solidFill>
                      <a:schemeClr val="tx1"/>
                    </a:solidFill>
                    <a:effectLst/>
                    <a:latin typeface="+mn-lt"/>
                    <a:ea typeface="+mn-ea"/>
                    <a:cs typeface="+mn-cs"/>
                  </a:rPr>
                  <a:t> </a:t>
                </a:r>
                <a:r>
                  <a:rPr lang="en-US" sz="1200" i="0" kern="1200">
                    <a:solidFill>
                      <a:schemeClr val="tx1"/>
                    </a:solidFill>
                    <a:effectLst/>
                    <a:latin typeface="Cambria Math" panose="02040503050406030204" pitchFamily="18" charset="0"/>
                    <a:ea typeface="+mn-ea"/>
                    <a:cs typeface="+mn-cs"/>
                  </a:rPr>
                  <a:t>𝑖</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chuỗi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thứ</a:t>
                </a:r>
                <a:r>
                  <a:rPr lang="en-US" sz="1200" kern="1200" dirty="0">
                    <a:solidFill>
                      <a:schemeClr val="tx1"/>
                    </a:solidFill>
                    <a:effectLst/>
                    <a:latin typeface="+mn-lt"/>
                    <a:ea typeface="+mn-ea"/>
                    <a:cs typeface="+mn-cs"/>
                  </a:rPr>
                  <a:t> </a:t>
                </a:r>
                <a:r>
                  <a:rPr lang="en-US" sz="1200" i="0" kern="1200">
                    <a:solidFill>
                      <a:schemeClr val="tx1"/>
                    </a:solidFill>
                    <a:effectLst/>
                    <a:latin typeface="Cambria Math" panose="02040503050406030204" pitchFamily="18" charset="0"/>
                    <a:ea typeface="+mn-ea"/>
                    <a:cs typeface="+mn-cs"/>
                  </a:rPr>
                  <a:t>𝑖</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chuỗi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Vì</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vậy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khắc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phục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yếu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thì</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độ</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xoắn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động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đời</a:t>
                </a:r>
                <a:r>
                  <a:rPr lang="en-US" sz="1200" kern="1200" dirty="0">
                    <a:solidFill>
                      <a:schemeClr val="tx1"/>
                    </a:solidFill>
                    <a:effectLst/>
                    <a:latin typeface="+mn-lt"/>
                    <a:ea typeface="+mn-ea"/>
                    <a:cs typeface="+mn-cs"/>
                  </a:rPr>
                  <a:t>.</a:t>
                </a:r>
              </a:p>
              <a:p>
                <a:endParaRPr lang="en-US" dirty="0"/>
              </a:p>
            </p:txBody>
          </p:sp>
        </mc:Fallback>
      </mc:AlternateContent>
      <p:sp>
        <p:nvSpPr>
          <p:cNvPr id="4" name="Slide Number Placeholder 3"/>
          <p:cNvSpPr>
            <a:spLocks noGrp="1"/>
          </p:cNvSpPr>
          <p:nvPr>
            <p:ph type="sldNum" sz="quarter" idx="10"/>
          </p:nvPr>
        </p:nvSpPr>
        <p:spPr/>
        <p:txBody>
          <a:bodyPr/>
          <a:lstStyle/>
          <a:p>
            <a:fld id="{FA838784-5586-4DEC-AD4B-B41EABE5F460}" type="slidenum">
              <a:rPr lang="en-US" smtClean="0"/>
              <a:t>58</a:t>
            </a:fld>
            <a:endParaRPr lang="en-US"/>
          </a:p>
        </p:txBody>
      </p:sp>
    </p:spTree>
    <p:extLst>
      <p:ext uri="{BB962C8B-B14F-4D97-AF65-F5344CB8AC3E}">
        <p14:creationId xmlns:p14="http://schemas.microsoft.com/office/powerpoint/2010/main" val="954151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Euclid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chuỗi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a:t>
                </a:r>
                <a:r>
                  <a:rPr lang="en-US" sz="1200" kern="1200" dirty="0" smtClean="0">
                    <a:solidFill>
                      <a:schemeClr val="tx1"/>
                    </a:solidFill>
                    <a:effectLst/>
                    <a:latin typeface="+mn-lt"/>
                    <a:ea typeface="+mn-ea"/>
                    <a:cs typeface="+mn-cs"/>
                  </a:rPr>
                  <a:t>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𝑖</m:t>
                    </m:r>
                  </m:oMath>
                </a14:m>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chuỗi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thứ</a:t>
                </a:r>
                <a:r>
                  <a:rPr lang="en-US" sz="1200" kern="1200" dirty="0">
                    <a:solidFill>
                      <a:schemeClr val="tx1"/>
                    </a:solidFill>
                    <a:effectLst/>
                    <a:latin typeface="+mn-lt"/>
                    <a:ea typeface="+mn-ea"/>
                    <a:cs typeface="+mn-cs"/>
                  </a:rPr>
                  <a:t>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𝑖</m:t>
                    </m:r>
                  </m:oMath>
                </a14:m>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chuỗi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Vì</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vậy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khắc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phục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yếu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thì</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độ</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xoắn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động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đời</a:t>
                </a:r>
                <a:r>
                  <a:rPr lang="en-US" sz="1200" kern="1200" dirty="0">
                    <a:solidFill>
                      <a:schemeClr val="tx1"/>
                    </a:solidFill>
                    <a:effectLst/>
                    <a:latin typeface="+mn-lt"/>
                    <a:ea typeface="+mn-ea"/>
                    <a:cs typeface="+mn-cs"/>
                  </a:rPr>
                  <a:t>.</a:t>
                </a:r>
              </a:p>
              <a:p>
                <a:endParaRPr lang="en-US"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Euclid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chuỗi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a:t>
                </a:r>
                <a:r>
                  <a:rPr lang="en-US" sz="1200" kern="1200" dirty="0" smtClean="0">
                    <a:solidFill>
                      <a:schemeClr val="tx1"/>
                    </a:solidFill>
                    <a:effectLst/>
                    <a:latin typeface="+mn-lt"/>
                    <a:ea typeface="+mn-ea"/>
                    <a:cs typeface="+mn-cs"/>
                  </a:rPr>
                  <a:t> </a:t>
                </a:r>
                <a:r>
                  <a:rPr lang="en-US" sz="1200" i="0" kern="1200">
                    <a:solidFill>
                      <a:schemeClr val="tx1"/>
                    </a:solidFill>
                    <a:effectLst/>
                    <a:latin typeface="Cambria Math" panose="02040503050406030204" pitchFamily="18" charset="0"/>
                    <a:ea typeface="+mn-ea"/>
                    <a:cs typeface="+mn-cs"/>
                  </a:rPr>
                  <a:t>𝑖</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chuỗi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thứ</a:t>
                </a:r>
                <a:r>
                  <a:rPr lang="en-US" sz="1200" kern="1200" dirty="0">
                    <a:solidFill>
                      <a:schemeClr val="tx1"/>
                    </a:solidFill>
                    <a:effectLst/>
                    <a:latin typeface="+mn-lt"/>
                    <a:ea typeface="+mn-ea"/>
                    <a:cs typeface="+mn-cs"/>
                  </a:rPr>
                  <a:t> </a:t>
                </a:r>
                <a:r>
                  <a:rPr lang="en-US" sz="1200" i="0" kern="1200">
                    <a:solidFill>
                      <a:schemeClr val="tx1"/>
                    </a:solidFill>
                    <a:effectLst/>
                    <a:latin typeface="Cambria Math" panose="02040503050406030204" pitchFamily="18" charset="0"/>
                    <a:ea typeface="+mn-ea"/>
                    <a:cs typeface="+mn-cs"/>
                  </a:rPr>
                  <a:t>𝑖</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chuỗi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Vì</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vậy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khắc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phục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yếu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thì</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độ</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xoắn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động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đời</a:t>
                </a:r>
                <a:r>
                  <a:rPr lang="en-US" sz="1200" kern="1200" dirty="0">
                    <a:solidFill>
                      <a:schemeClr val="tx1"/>
                    </a:solidFill>
                    <a:effectLst/>
                    <a:latin typeface="+mn-lt"/>
                    <a:ea typeface="+mn-ea"/>
                    <a:cs typeface="+mn-cs"/>
                  </a:rPr>
                  <a:t>.</a:t>
                </a:r>
              </a:p>
              <a:p>
                <a:endParaRPr lang="en-US" dirty="0"/>
              </a:p>
            </p:txBody>
          </p:sp>
        </mc:Fallback>
      </mc:AlternateContent>
      <p:sp>
        <p:nvSpPr>
          <p:cNvPr id="4" name="Slide Number Placeholder 3"/>
          <p:cNvSpPr>
            <a:spLocks noGrp="1"/>
          </p:cNvSpPr>
          <p:nvPr>
            <p:ph type="sldNum" sz="quarter" idx="10"/>
          </p:nvPr>
        </p:nvSpPr>
        <p:spPr/>
        <p:txBody>
          <a:bodyPr/>
          <a:lstStyle/>
          <a:p>
            <a:fld id="{FA838784-5586-4DEC-AD4B-B41EABE5F460}" type="slidenum">
              <a:rPr lang="en-US" smtClean="0"/>
              <a:t>59</a:t>
            </a:fld>
            <a:endParaRPr lang="en-US"/>
          </a:p>
        </p:txBody>
      </p:sp>
    </p:spTree>
    <p:extLst>
      <p:ext uri="{BB962C8B-B14F-4D97-AF65-F5344CB8AC3E}">
        <p14:creationId xmlns:p14="http://schemas.microsoft.com/office/powerpoint/2010/main" val="21538240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Euclid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chuỗi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a:t>
                </a:r>
                <a:r>
                  <a:rPr lang="en-US" sz="1200" kern="1200" dirty="0" smtClean="0">
                    <a:solidFill>
                      <a:schemeClr val="tx1"/>
                    </a:solidFill>
                    <a:effectLst/>
                    <a:latin typeface="+mn-lt"/>
                    <a:ea typeface="+mn-ea"/>
                    <a:cs typeface="+mn-cs"/>
                  </a:rPr>
                  <a:t>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𝑖</m:t>
                    </m:r>
                  </m:oMath>
                </a14:m>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chuỗi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thứ</a:t>
                </a:r>
                <a:r>
                  <a:rPr lang="en-US" sz="1200" kern="1200" dirty="0">
                    <a:solidFill>
                      <a:schemeClr val="tx1"/>
                    </a:solidFill>
                    <a:effectLst/>
                    <a:latin typeface="+mn-lt"/>
                    <a:ea typeface="+mn-ea"/>
                    <a:cs typeface="+mn-cs"/>
                  </a:rPr>
                  <a:t>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𝑖</m:t>
                    </m:r>
                  </m:oMath>
                </a14:m>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chuỗi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Vì</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vậy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khắc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phục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yếu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thì</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độ</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xoắn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động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đời</a:t>
                </a:r>
                <a:r>
                  <a:rPr lang="en-US" sz="1200" kern="1200" dirty="0">
                    <a:solidFill>
                      <a:schemeClr val="tx1"/>
                    </a:solidFill>
                    <a:effectLst/>
                    <a:latin typeface="+mn-lt"/>
                    <a:ea typeface="+mn-ea"/>
                    <a:cs typeface="+mn-cs"/>
                  </a:rPr>
                  <a:t>.</a:t>
                </a:r>
              </a:p>
              <a:p>
                <a:endParaRPr lang="en-US"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Euclid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chuỗi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a:t>
                </a:r>
                <a:r>
                  <a:rPr lang="en-US" sz="1200" kern="1200" dirty="0" smtClean="0">
                    <a:solidFill>
                      <a:schemeClr val="tx1"/>
                    </a:solidFill>
                    <a:effectLst/>
                    <a:latin typeface="+mn-lt"/>
                    <a:ea typeface="+mn-ea"/>
                    <a:cs typeface="+mn-cs"/>
                  </a:rPr>
                  <a:t> </a:t>
                </a:r>
                <a:r>
                  <a:rPr lang="en-US" sz="1200" i="0" kern="1200">
                    <a:solidFill>
                      <a:schemeClr val="tx1"/>
                    </a:solidFill>
                    <a:effectLst/>
                    <a:latin typeface="Cambria Math" panose="02040503050406030204" pitchFamily="18" charset="0"/>
                    <a:ea typeface="+mn-ea"/>
                    <a:cs typeface="+mn-cs"/>
                  </a:rPr>
                  <a:t>𝑖</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chuỗi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thứ</a:t>
                </a:r>
                <a:r>
                  <a:rPr lang="en-US" sz="1200" kern="1200" dirty="0">
                    <a:solidFill>
                      <a:schemeClr val="tx1"/>
                    </a:solidFill>
                    <a:effectLst/>
                    <a:latin typeface="+mn-lt"/>
                    <a:ea typeface="+mn-ea"/>
                    <a:cs typeface="+mn-cs"/>
                  </a:rPr>
                  <a:t> </a:t>
                </a:r>
                <a:r>
                  <a:rPr lang="en-US" sz="1200" i="0" kern="1200">
                    <a:solidFill>
                      <a:schemeClr val="tx1"/>
                    </a:solidFill>
                    <a:effectLst/>
                    <a:latin typeface="Cambria Math" panose="02040503050406030204" pitchFamily="18" charset="0"/>
                    <a:ea typeface="+mn-ea"/>
                    <a:cs typeface="+mn-cs"/>
                  </a:rPr>
                  <a:t>𝑖</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chuỗi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Vì</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vậy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khắc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phục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yếu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thì</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độ</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xoắn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động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đời</a:t>
                </a:r>
                <a:r>
                  <a:rPr lang="en-US" sz="1200" kern="1200" dirty="0">
                    <a:solidFill>
                      <a:schemeClr val="tx1"/>
                    </a:solidFill>
                    <a:effectLst/>
                    <a:latin typeface="+mn-lt"/>
                    <a:ea typeface="+mn-ea"/>
                    <a:cs typeface="+mn-cs"/>
                  </a:rPr>
                  <a:t>.</a:t>
                </a:r>
              </a:p>
              <a:p>
                <a:endParaRPr lang="en-US" dirty="0"/>
              </a:p>
            </p:txBody>
          </p:sp>
        </mc:Fallback>
      </mc:AlternateContent>
      <p:sp>
        <p:nvSpPr>
          <p:cNvPr id="4" name="Slide Number Placeholder 3"/>
          <p:cNvSpPr>
            <a:spLocks noGrp="1"/>
          </p:cNvSpPr>
          <p:nvPr>
            <p:ph type="sldNum" sz="quarter" idx="10"/>
          </p:nvPr>
        </p:nvSpPr>
        <p:spPr/>
        <p:txBody>
          <a:bodyPr/>
          <a:lstStyle/>
          <a:p>
            <a:fld id="{FA838784-5586-4DEC-AD4B-B41EABE5F460}" type="slidenum">
              <a:rPr lang="en-US" smtClean="0"/>
              <a:t>60</a:t>
            </a:fld>
            <a:endParaRPr lang="en-US"/>
          </a:p>
        </p:txBody>
      </p:sp>
    </p:spTree>
    <p:extLst>
      <p:ext uri="{BB962C8B-B14F-4D97-AF65-F5344CB8AC3E}">
        <p14:creationId xmlns:p14="http://schemas.microsoft.com/office/powerpoint/2010/main" val="5996429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838784-5586-4DEC-AD4B-B41EABE5F460}" type="slidenum">
              <a:rPr lang="en-US" smtClean="0"/>
              <a:t>66</a:t>
            </a:fld>
            <a:endParaRPr lang="en-US"/>
          </a:p>
        </p:txBody>
      </p:sp>
    </p:spTree>
    <p:extLst>
      <p:ext uri="{BB962C8B-B14F-4D97-AF65-F5344CB8AC3E}">
        <p14:creationId xmlns:p14="http://schemas.microsoft.com/office/powerpoint/2010/main" val="851024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Meteorology:</a:t>
            </a:r>
            <a:r>
              <a:rPr lang="en-US" baseline="0" dirty="0" smtClean="0"/>
              <a:t> </a:t>
            </a:r>
            <a:r>
              <a:rPr lang="en-US" baseline="0" dirty="0" err="1" smtClean="0"/>
              <a:t>khí</a:t>
            </a:r>
            <a:r>
              <a:rPr lang="en-US" baseline="0" dirty="0" smtClean="0"/>
              <a:t> </a:t>
            </a:r>
            <a:r>
              <a:rPr lang="en-US" baseline="0" dirty="0" err="1" smtClean="0"/>
              <a:t>tượng</a:t>
            </a:r>
            <a:r>
              <a:rPr lang="en-US" baseline="0" dirty="0" smtClean="0"/>
              <a:t> </a:t>
            </a:r>
            <a:r>
              <a:rPr lang="en-US" baseline="0" dirty="0" err="1" smtClean="0"/>
              <a:t>học</a:t>
            </a:r>
            <a:endParaRPr lang="en-US" baseline="0" dirty="0" smtClean="0"/>
          </a:p>
          <a:p>
            <a:r>
              <a:rPr lang="en-US" baseline="0" dirty="0" smtClean="0"/>
              <a:t>Astronomy: </a:t>
            </a:r>
            <a:r>
              <a:rPr lang="en-US" baseline="0" dirty="0" err="1" smtClean="0"/>
              <a:t>thiên</a:t>
            </a:r>
            <a:r>
              <a:rPr lang="en-US" baseline="0" dirty="0" smtClean="0"/>
              <a:t> </a:t>
            </a:r>
            <a:r>
              <a:rPr lang="en-US" baseline="0" dirty="0" err="1" smtClean="0"/>
              <a:t>văn</a:t>
            </a:r>
            <a:r>
              <a:rPr lang="en-US" baseline="0" dirty="0" smtClean="0"/>
              <a:t> </a:t>
            </a:r>
            <a:r>
              <a:rPr lang="en-US" baseline="0" dirty="0" err="1" smtClean="0"/>
              <a:t>học</a:t>
            </a:r>
            <a:endParaRPr lang="en-US" baseline="0" dirty="0" smtClean="0"/>
          </a:p>
          <a:p>
            <a:r>
              <a:rPr lang="en-US" baseline="0" dirty="0" smtClean="0"/>
              <a:t>Oceanography: </a:t>
            </a:r>
            <a:r>
              <a:rPr lang="en-US" baseline="0" dirty="0" err="1" smtClean="0"/>
              <a:t>hải</a:t>
            </a:r>
            <a:r>
              <a:rPr lang="en-US" baseline="0" dirty="0" smtClean="0"/>
              <a:t> </a:t>
            </a:r>
            <a:r>
              <a:rPr lang="en-US" baseline="0" dirty="0" err="1" smtClean="0"/>
              <a:t>dương</a:t>
            </a:r>
            <a:r>
              <a:rPr lang="en-US" baseline="0" dirty="0" smtClean="0"/>
              <a:t> </a:t>
            </a:r>
            <a:r>
              <a:rPr lang="en-US" baseline="0" dirty="0" err="1" smtClean="0"/>
              <a:t>học</a:t>
            </a:r>
            <a:endParaRPr lang="en-US" baseline="0" dirty="0" smtClean="0"/>
          </a:p>
          <a:p>
            <a:r>
              <a:rPr lang="en-US" baseline="0" dirty="0" smtClean="0"/>
              <a:t>Cartography: </a:t>
            </a:r>
            <a:r>
              <a:rPr lang="en-US" baseline="0" dirty="0" err="1" smtClean="0"/>
              <a:t>bản</a:t>
            </a:r>
            <a:r>
              <a:rPr lang="en-US" baseline="0" dirty="0" smtClean="0"/>
              <a:t> </a:t>
            </a:r>
            <a:r>
              <a:rPr lang="en-US" baseline="0" dirty="0" err="1" smtClean="0"/>
              <a:t>đồ</a:t>
            </a:r>
            <a:r>
              <a:rPr lang="en-US" baseline="0" dirty="0" smtClean="0"/>
              <a:t> </a:t>
            </a:r>
            <a:r>
              <a:rPr lang="en-US" baseline="0" dirty="0" err="1" smtClean="0"/>
              <a:t>học</a:t>
            </a:r>
            <a:endParaRPr lang="en-US" baseline="0" dirty="0" smtClean="0"/>
          </a:p>
          <a:p>
            <a:r>
              <a:rPr lang="en-US" baseline="0" dirty="0" smtClean="0"/>
              <a:t>Geochemical: </a:t>
            </a:r>
            <a:r>
              <a:rPr lang="en-US" baseline="0" dirty="0" err="1" smtClean="0"/>
              <a:t>địa</a:t>
            </a:r>
            <a:r>
              <a:rPr lang="en-US" baseline="0" dirty="0" smtClean="0"/>
              <a:t> </a:t>
            </a:r>
            <a:r>
              <a:rPr lang="en-US" baseline="0" dirty="0" err="1" smtClean="0"/>
              <a:t>hóa</a:t>
            </a:r>
            <a:r>
              <a:rPr lang="en-US" baseline="0" dirty="0" smtClean="0"/>
              <a:t> </a:t>
            </a:r>
            <a:r>
              <a:rPr lang="en-US" baseline="0" dirty="0" err="1" smtClean="0"/>
              <a:t>học</a:t>
            </a:r>
            <a:endParaRPr lang="en-US" dirty="0"/>
          </a:p>
        </p:txBody>
      </p:sp>
      <p:sp>
        <p:nvSpPr>
          <p:cNvPr id="4" name="Slide Number Placeholder 3"/>
          <p:cNvSpPr>
            <a:spLocks noGrp="1"/>
          </p:cNvSpPr>
          <p:nvPr>
            <p:ph type="sldNum" sz="quarter" idx="10"/>
          </p:nvPr>
        </p:nvSpPr>
        <p:spPr/>
        <p:txBody>
          <a:bodyPr/>
          <a:lstStyle/>
          <a:p>
            <a:fld id="{3F7E4FD7-4A77-4EE3-855F-CF5C7235CF12}" type="slidenum">
              <a:rPr lang="en-US" smtClean="0"/>
              <a:t>6</a:t>
            </a:fld>
            <a:endParaRPr lang="en-US"/>
          </a:p>
        </p:txBody>
      </p:sp>
    </p:spTree>
    <p:extLst>
      <p:ext uri="{BB962C8B-B14F-4D97-AF65-F5344CB8AC3E}">
        <p14:creationId xmlns:p14="http://schemas.microsoft.com/office/powerpoint/2010/main" val="2139959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smtClean="0">
                <a:solidFill>
                  <a:schemeClr val="tx1"/>
                </a:solidFill>
                <a:effectLst/>
                <a:latin typeface="+mn-lt"/>
                <a:ea typeface="+mn-ea"/>
                <a:cs typeface="+mn-cs"/>
              </a:rPr>
              <a:t>How many knots the ship was traveling, calculations of latitude and longitude on specific days, and observations of ocean conditions, wildlife, weather, and more</a:t>
            </a:r>
            <a:endParaRPr lang="en-US" dirty="0"/>
          </a:p>
        </p:txBody>
      </p:sp>
      <p:sp>
        <p:nvSpPr>
          <p:cNvPr id="4" name="Slide Number Placeholder 3"/>
          <p:cNvSpPr>
            <a:spLocks noGrp="1"/>
          </p:cNvSpPr>
          <p:nvPr>
            <p:ph type="sldNum" sz="quarter" idx="10"/>
          </p:nvPr>
        </p:nvSpPr>
        <p:spPr/>
        <p:txBody>
          <a:bodyPr/>
          <a:lstStyle/>
          <a:p>
            <a:fld id="{3F7E4FD7-4A77-4EE3-855F-CF5C7235CF12}" type="slidenum">
              <a:rPr lang="en-US" smtClean="0"/>
              <a:t>7</a:t>
            </a:fld>
            <a:endParaRPr lang="en-US"/>
          </a:p>
        </p:txBody>
      </p:sp>
    </p:spTree>
    <p:extLst>
      <p:ext uri="{BB962C8B-B14F-4D97-AF65-F5344CB8AC3E}">
        <p14:creationId xmlns:p14="http://schemas.microsoft.com/office/powerpoint/2010/main" val="3566735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7E4FD7-4A77-4EE3-855F-CF5C7235CF12}" type="slidenum">
              <a:rPr lang="en-US" smtClean="0"/>
              <a:t>8</a:t>
            </a:fld>
            <a:endParaRPr lang="en-US"/>
          </a:p>
        </p:txBody>
      </p:sp>
    </p:spTree>
    <p:extLst>
      <p:ext uri="{BB962C8B-B14F-4D97-AF65-F5344CB8AC3E}">
        <p14:creationId xmlns:p14="http://schemas.microsoft.com/office/powerpoint/2010/main" val="31148832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i="0" kern="1200" dirty="0" smtClean="0">
                <a:solidFill>
                  <a:schemeClr val="tx1"/>
                </a:solidFill>
                <a:effectLst/>
                <a:latin typeface="+mn-lt"/>
                <a:ea typeface="+mn-ea"/>
                <a:cs typeface="+mn-cs"/>
              </a:rPr>
              <a:t>pay taxes according to how much they drive on public roads</a:t>
            </a:r>
          </a:p>
          <a:p>
            <a:pPr marL="171450" indent="-171450">
              <a:buFontTx/>
              <a:buChar char="-"/>
            </a:pPr>
            <a:r>
              <a:rPr lang="en-US" sz="1200" i="0" kern="1200" dirty="0" smtClean="0">
                <a:solidFill>
                  <a:schemeClr val="tx1"/>
                </a:solidFill>
                <a:effectLst/>
                <a:latin typeface="+mn-lt"/>
                <a:ea typeface="+mn-ea"/>
                <a:cs typeface="+mn-cs"/>
              </a:rPr>
              <a:t>if just a matter of how many miles a truck drives -&gt; using the record on the odometer would be sufficient</a:t>
            </a:r>
          </a:p>
          <a:p>
            <a:pPr marL="171450" indent="-171450">
              <a:buFontTx/>
              <a:buChar char="-"/>
            </a:pPr>
            <a:r>
              <a:rPr lang="en-US" sz="1200" i="0" kern="1200" dirty="0" smtClean="0">
                <a:solidFill>
                  <a:schemeClr val="tx1"/>
                </a:solidFill>
                <a:effectLst/>
                <a:latin typeface="+mn-lt"/>
                <a:ea typeface="+mn-ea"/>
                <a:cs typeface="+mn-cs"/>
              </a:rPr>
              <a:t>instead, which miles the truck drives</a:t>
            </a:r>
            <a:r>
              <a:rPr lang="en-US" sz="1200" i="0" kern="1200" baseline="0" dirty="0" smtClean="0">
                <a:solidFill>
                  <a:schemeClr val="tx1"/>
                </a:solidFill>
                <a:effectLst/>
                <a:latin typeface="+mn-lt"/>
                <a:ea typeface="+mn-ea"/>
                <a:cs typeface="+mn-cs"/>
              </a:rPr>
              <a:t> -</a:t>
            </a:r>
            <a:r>
              <a:rPr lang="en-US" sz="1200" i="0" kern="1200" dirty="0" smtClean="0">
                <a:solidFill>
                  <a:schemeClr val="tx1"/>
                </a:solidFill>
                <a:effectLst/>
                <a:latin typeface="+mn-lt"/>
                <a:ea typeface="+mn-ea"/>
                <a:cs typeface="+mn-cs"/>
              </a:rPr>
              <a:t> how much each truck is driven on the taxable roads</a:t>
            </a:r>
          </a:p>
          <a:p>
            <a:pPr marL="0" indent="0">
              <a:buFontTx/>
              <a:buNone/>
            </a:pPr>
            <a:r>
              <a:rPr lang="en-US" sz="1200" i="0" kern="1200" dirty="0" smtClean="0">
                <a:solidFill>
                  <a:schemeClr val="tx1"/>
                </a:solidFill>
                <a:effectLst/>
                <a:latin typeface="+mn-lt"/>
                <a:ea typeface="+mn-ea"/>
                <a:cs typeface="+mn-cs"/>
              </a:rPr>
              <a:t>__________________</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 areas like Europe where vehicles may be subject to a carbon tax that varies in different jurisdictions</a:t>
            </a:r>
          </a:p>
          <a:p>
            <a:pPr marL="0" indent="0">
              <a:buFontTx/>
              <a:buNone/>
            </a:pPr>
            <a:r>
              <a:rPr lang="en-US" sz="1200" i="0" kern="1200" baseline="0" dirty="0" smtClean="0">
                <a:solidFill>
                  <a:schemeClr val="tx1"/>
                </a:solidFill>
                <a:effectLst/>
                <a:latin typeface="+mn-lt"/>
                <a:ea typeface="+mn-ea"/>
                <a:cs typeface="+mn-cs"/>
              </a:rPr>
              <a:t>- a</a:t>
            </a:r>
            <a:r>
              <a:rPr lang="en-US" sz="1200" i="0" kern="1200" dirty="0" smtClean="0">
                <a:solidFill>
                  <a:schemeClr val="tx1"/>
                </a:solidFill>
                <a:effectLst/>
                <a:latin typeface="+mn-lt"/>
                <a:ea typeface="+mn-ea"/>
                <a:cs typeface="+mn-cs"/>
              </a:rPr>
              <a:t>ble to accurately monitor overall engine performance</a:t>
            </a:r>
          </a:p>
          <a:p>
            <a:pPr marL="0" indent="0">
              <a:buFontTx/>
              <a:buNone/>
            </a:pPr>
            <a:r>
              <a:rPr lang="en-US" sz="1200" i="0" kern="1200" dirty="0" smtClean="0">
                <a:solidFill>
                  <a:schemeClr val="tx1"/>
                </a:solidFill>
                <a:effectLst/>
                <a:latin typeface="+mn-lt"/>
                <a:ea typeface="+mn-ea"/>
                <a:cs typeface="+mn-cs"/>
              </a:rPr>
              <a:t>- without accurate records of location and engine operation, companies have to pay fees based on how much carbon they may have emitted instead of how much they actually did emit</a:t>
            </a:r>
            <a:endParaRPr lang="en-US" dirty="0"/>
          </a:p>
        </p:txBody>
      </p:sp>
      <p:sp>
        <p:nvSpPr>
          <p:cNvPr id="4" name="Slide Number Placeholder 3"/>
          <p:cNvSpPr>
            <a:spLocks noGrp="1"/>
          </p:cNvSpPr>
          <p:nvPr>
            <p:ph type="sldNum" sz="quarter" idx="10"/>
          </p:nvPr>
        </p:nvSpPr>
        <p:spPr/>
        <p:txBody>
          <a:bodyPr/>
          <a:lstStyle/>
          <a:p>
            <a:fld id="{3F7E4FD7-4A77-4EE3-855F-CF5C7235CF12}" type="slidenum">
              <a:rPr lang="en-US" smtClean="0"/>
              <a:t>13</a:t>
            </a:fld>
            <a:endParaRPr lang="en-US"/>
          </a:p>
        </p:txBody>
      </p:sp>
    </p:spTree>
    <p:extLst>
      <p:ext uri="{BB962C8B-B14F-4D97-AF65-F5344CB8AC3E}">
        <p14:creationId xmlns:p14="http://schemas.microsoft.com/office/powerpoint/2010/main" val="315519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3F7E4FD7-4A77-4EE3-855F-CF5C7235CF12}" type="slidenum">
              <a:rPr lang="en-US" smtClean="0"/>
              <a:t>14</a:t>
            </a:fld>
            <a:endParaRPr lang="en-US"/>
          </a:p>
        </p:txBody>
      </p:sp>
    </p:spTree>
    <p:extLst>
      <p:ext uri="{BB962C8B-B14F-4D97-AF65-F5344CB8AC3E}">
        <p14:creationId xmlns:p14="http://schemas.microsoft.com/office/powerpoint/2010/main" val="19770158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7E4FD7-4A77-4EE3-855F-CF5C7235CF12}" type="slidenum">
              <a:rPr lang="en-US" smtClean="0"/>
              <a:t>15</a:t>
            </a:fld>
            <a:endParaRPr lang="en-US"/>
          </a:p>
        </p:txBody>
      </p:sp>
    </p:spTree>
    <p:extLst>
      <p:ext uri="{BB962C8B-B14F-4D97-AF65-F5344CB8AC3E}">
        <p14:creationId xmlns:p14="http://schemas.microsoft.com/office/powerpoint/2010/main" val="1715012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smtClean="0">
                <a:solidFill>
                  <a:schemeClr val="tx1"/>
                </a:solidFill>
                <a:effectLst/>
                <a:latin typeface="+mn-lt"/>
                <a:ea typeface="+mn-ea"/>
                <a:cs typeface="+mn-cs"/>
              </a:rPr>
              <a:t>Parquet:</a:t>
            </a:r>
            <a:r>
              <a:rPr lang="en-US" sz="1200" i="0" kern="1200" baseline="0" dirty="0" smtClean="0">
                <a:solidFill>
                  <a:schemeClr val="tx1"/>
                </a:solidFill>
                <a:effectLst/>
                <a:latin typeface="+mn-lt"/>
                <a:ea typeface="+mn-ea"/>
                <a:cs typeface="+mn-cs"/>
              </a:rPr>
              <a:t> </a:t>
            </a:r>
            <a:r>
              <a:rPr lang="en-US" sz="1200" i="0" kern="1200" dirty="0" smtClean="0">
                <a:solidFill>
                  <a:schemeClr val="tx1"/>
                </a:solidFill>
                <a:effectLst/>
                <a:latin typeface="+mn-lt"/>
                <a:ea typeface="+mn-ea"/>
                <a:cs typeface="+mn-cs"/>
              </a:rPr>
              <a:t>clever file format,</a:t>
            </a:r>
            <a:r>
              <a:rPr lang="en-US" sz="1200" i="0" kern="1200" baseline="0" dirty="0" smtClean="0">
                <a:solidFill>
                  <a:schemeClr val="tx1"/>
                </a:solidFill>
                <a:effectLst/>
                <a:latin typeface="+mn-lt"/>
                <a:ea typeface="+mn-ea"/>
                <a:cs typeface="+mn-cs"/>
              </a:rPr>
              <a:t> is a free and open source column-oriented data store of the Apache </a:t>
            </a:r>
            <a:r>
              <a:rPr lang="en-US" sz="1200" i="0" kern="1200" baseline="0" dirty="0" err="1" smtClean="0">
                <a:solidFill>
                  <a:schemeClr val="tx1"/>
                </a:solidFill>
                <a:effectLst/>
                <a:latin typeface="+mn-lt"/>
                <a:ea typeface="+mn-ea"/>
                <a:cs typeface="+mn-cs"/>
              </a:rPr>
              <a:t>Hadoop</a:t>
            </a:r>
            <a:r>
              <a:rPr lang="en-US" sz="1200" i="0" kern="1200" baseline="0" dirty="0" smtClean="0">
                <a:solidFill>
                  <a:schemeClr val="tx1"/>
                </a:solidFill>
                <a:effectLst/>
                <a:latin typeface="+mn-lt"/>
                <a:ea typeface="+mn-ea"/>
                <a:cs typeface="+mn-cs"/>
              </a:rPr>
              <a:t> ecosystem</a:t>
            </a:r>
            <a:endParaRPr lang="en-US" sz="1200" i="0" kern="1200" dirty="0" smtClean="0">
              <a:solidFill>
                <a:schemeClr val="tx1"/>
              </a:solidFill>
              <a:effectLst/>
              <a:latin typeface="+mn-lt"/>
              <a:ea typeface="+mn-ea"/>
              <a:cs typeface="+mn-cs"/>
            </a:endParaRPr>
          </a:p>
          <a:p>
            <a:endParaRPr lang="en-US" sz="120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Theo một bài viết của IBM, chuyển đổi sang Parquet giúp tăng tốc độ truy xuất lên 30 lần</a:t>
            </a:r>
            <a:r>
              <a:rPr lang="vi-VN" sz="1200" b="1" i="0" kern="120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(hoặc hơn) tùy trường hợp, bộ nhớ tiết kiệm đến 75%</a:t>
            </a:r>
            <a:r>
              <a:rPr lang="en-US" sz="1200" i="0" kern="1200" dirty="0" smtClean="0">
                <a:solidFill>
                  <a:schemeClr val="tx1"/>
                </a:solidFill>
                <a:effectLst/>
                <a:latin typeface="+mn-lt"/>
                <a:ea typeface="+mn-ea"/>
                <a:cs typeface="+mn-cs"/>
              </a:rPr>
              <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
            </a:r>
            <a:br>
              <a:rPr lang="en-US" sz="120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1 </a:t>
            </a:r>
            <a:r>
              <a:rPr lang="en-US" sz="1200" b="0" i="0" kern="1200" dirty="0" err="1" smtClean="0">
                <a:solidFill>
                  <a:schemeClr val="tx1"/>
                </a:solidFill>
                <a:effectLst/>
                <a:latin typeface="+mn-lt"/>
                <a:ea typeface="+mn-ea"/>
                <a:cs typeface="+mn-cs"/>
              </a:rPr>
              <a:t>đoạn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chương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trình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nhỏ</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viết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bằng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Scala</a:t>
            </a:r>
            <a:r>
              <a:rPr lang="en-US" sz="1200" b="0" i="0" kern="1200" baseline="0" dirty="0" smtClean="0">
                <a:solidFill>
                  <a:schemeClr val="tx1"/>
                </a:solidFill>
                <a:effectLst/>
                <a:latin typeface="+mn-lt"/>
                <a:ea typeface="+mn-ea"/>
                <a:cs typeface="+mn-cs"/>
              </a:rPr>
              <a:t> c</a:t>
            </a:r>
            <a:r>
              <a:rPr lang="vi-VN" sz="1200" b="0" i="0" kern="1200" dirty="0" smtClean="0">
                <a:solidFill>
                  <a:schemeClr val="tx1"/>
                </a:solidFill>
                <a:effectLst/>
                <a:latin typeface="+mn-lt"/>
                <a:ea typeface="+mn-ea"/>
                <a:cs typeface="+mn-cs"/>
              </a:rPr>
              <a:t>onvert 1TB mất 50 phút, tức khoảng 20GB/phút khi sử dụng 6-datanode Spark 1.5.1.</a:t>
            </a:r>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Tổng lượng bộ nhớ sử dụng là 500GB</a:t>
            </a:r>
            <a:r>
              <a:rPr lang="en-US" sz="1200" b="0" i="0" kern="120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Từ 897.9GB text</a:t>
            </a:r>
            <a:r>
              <a:rPr lang="en-US" sz="1200" b="0" i="0" kern="1200" dirty="0" smtClean="0">
                <a:solidFill>
                  <a:schemeClr val="tx1"/>
                </a:solidFill>
                <a:effectLst/>
                <a:latin typeface="+mn-lt"/>
                <a:ea typeface="+mn-ea"/>
                <a:cs typeface="+mn-cs"/>
              </a:rPr>
              <a:t> CSV</a:t>
            </a:r>
            <a:r>
              <a:rPr lang="vi-VN" sz="1200" b="0" i="0" kern="1200" dirty="0" smtClean="0">
                <a:solidFill>
                  <a:schemeClr val="tx1"/>
                </a:solidFill>
                <a:effectLst/>
                <a:latin typeface="+mn-lt"/>
                <a:ea typeface="+mn-ea"/>
                <a:cs typeface="+mn-cs"/>
              </a:rPr>
              <a:t>, với Parquet chỉ còn lại 231.4GB, tiết kiệm được khoảng 75%</a:t>
            </a:r>
            <a:endParaRPr lang="en-US" b="0" dirty="0"/>
          </a:p>
        </p:txBody>
      </p:sp>
      <p:sp>
        <p:nvSpPr>
          <p:cNvPr id="4" name="Slide Number Placeholder 3"/>
          <p:cNvSpPr>
            <a:spLocks noGrp="1"/>
          </p:cNvSpPr>
          <p:nvPr>
            <p:ph type="sldNum" sz="quarter" idx="10"/>
          </p:nvPr>
        </p:nvSpPr>
        <p:spPr/>
        <p:txBody>
          <a:bodyPr/>
          <a:lstStyle/>
          <a:p>
            <a:fld id="{3F7E4FD7-4A77-4EE3-855F-CF5C7235CF12}" type="slidenum">
              <a:rPr lang="en-US" smtClean="0"/>
              <a:t>17</a:t>
            </a:fld>
            <a:endParaRPr lang="en-US"/>
          </a:p>
        </p:txBody>
      </p:sp>
    </p:spTree>
    <p:extLst>
      <p:ext uri="{BB962C8B-B14F-4D97-AF65-F5344CB8AC3E}">
        <p14:creationId xmlns:p14="http://schemas.microsoft.com/office/powerpoint/2010/main" val="2894841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1.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aphicFrame>
        <p:nvGraphicFramePr>
          <p:cNvPr id="3089" name="Object 17"/>
          <p:cNvGraphicFramePr>
            <a:graphicFrameLocks noChangeAspect="1"/>
          </p:cNvGraphicFramePr>
          <p:nvPr/>
        </p:nvGraphicFramePr>
        <p:xfrm>
          <a:off x="4252913" y="0"/>
          <a:ext cx="4891087" cy="4437063"/>
        </p:xfrm>
        <a:graphic>
          <a:graphicData uri="http://schemas.openxmlformats.org/presentationml/2006/ole">
            <mc:AlternateContent xmlns:mc="http://schemas.openxmlformats.org/markup-compatibility/2006">
              <mc:Choice xmlns:v="urn:schemas-microsoft-com:vml" Requires="v">
                <p:oleObj spid="_x0000_s3884" name="Image" r:id="rId3" imgW="8228571" imgH="8711111" progId="Photoshop.Image.6">
                  <p:embed/>
                </p:oleObj>
              </mc:Choice>
              <mc:Fallback>
                <p:oleObj name="Image" r:id="rId3" imgW="8228571" imgH="8711111" progId="Photoshop.Image.6">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4252913" y="0"/>
                        <a:ext cx="4891087" cy="4437063"/>
                      </a:xfrm>
                      <a:prstGeom prst="rect">
                        <a:avLst/>
                      </a:prstGeom>
                      <a:noFill/>
                      <a:ln>
                        <a:noFill/>
                      </a:ln>
                      <a:effectLst/>
                      <a:extLst>
                        <a:ext uri="{909E8E84-426E-40DD-AFC4-6F175D3DCCD1}">
                          <a14:hiddenFill xmlns:a14="http://schemas.microsoft.com/office/drawing/2010/main">
                            <a:gradFill rotWithShape="1">
                              <a:gsLst>
                                <a:gs pos="0">
                                  <a:schemeClr val="accent1">
                                    <a:gamma/>
                                    <a:tint val="72941"/>
                                    <a:invGamma/>
                                    <a:alpha val="39999"/>
                                  </a:schemeClr>
                                </a:gs>
                                <a:gs pos="100000">
                                  <a:schemeClr val="accent1"/>
                                </a:gs>
                              </a:gsLst>
                              <a:lin ang="5400000" scaled="1"/>
                            </a:gra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90" name="Rectangle 18" descr="Light horizontal"/>
          <p:cNvSpPr>
            <a:spLocks noChangeArrowheads="1"/>
          </p:cNvSpPr>
          <p:nvPr/>
        </p:nvSpPr>
        <p:spPr bwMode="gray">
          <a:xfrm>
            <a:off x="0" y="9525"/>
            <a:ext cx="1476375" cy="6848475"/>
          </a:xfrm>
          <a:prstGeom prst="rect">
            <a:avLst/>
          </a:prstGeom>
          <a:pattFill prst="ltHorz">
            <a:fgClr>
              <a:schemeClr val="bg2"/>
            </a:fgClr>
            <a:bgClr>
              <a:srgbClr val="FFFFFF"/>
            </a:bgClr>
          </a:patt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91" name="Rectangle 19"/>
          <p:cNvSpPr>
            <a:spLocks noChangeArrowheads="1"/>
          </p:cNvSpPr>
          <p:nvPr/>
        </p:nvSpPr>
        <p:spPr bwMode="ltGray">
          <a:xfrm flipV="1">
            <a:off x="0" y="4267200"/>
            <a:ext cx="9144000" cy="1106488"/>
          </a:xfrm>
          <a:prstGeom prst="rect">
            <a:avLst/>
          </a:prstGeom>
          <a:solidFill>
            <a:schemeClr val="accent1"/>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93" name="AutoShape 21"/>
          <p:cNvSpPr>
            <a:spLocks noChangeArrowheads="1"/>
          </p:cNvSpPr>
          <p:nvPr/>
        </p:nvSpPr>
        <p:spPr bwMode="ltGray">
          <a:xfrm>
            <a:off x="1476374" y="4820444"/>
            <a:ext cx="7127875" cy="840581"/>
          </a:xfrm>
          <a:prstGeom prst="roundRect">
            <a:avLst>
              <a:gd name="adj" fmla="val 16667"/>
            </a:avLst>
          </a:prstGeom>
          <a:solidFill>
            <a:schemeClr val="tx1"/>
          </a:solidFill>
          <a:ln w="38100" algn="ctr">
            <a:solidFill>
              <a:schemeClr val="bg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4" name="Rectangle 2"/>
          <p:cNvSpPr>
            <a:spLocks noGrp="1" noChangeArrowheads="1"/>
          </p:cNvSpPr>
          <p:nvPr>
            <p:ph type="ctrTitle"/>
          </p:nvPr>
        </p:nvSpPr>
        <p:spPr bwMode="auto">
          <a:xfrm>
            <a:off x="1447800" y="3548063"/>
            <a:ext cx="7239000" cy="1371600"/>
          </a:xfrm>
        </p:spPr>
        <p:txBody>
          <a:bodyPr/>
          <a:lstStyle>
            <a:lvl1pPr algn="l">
              <a:defRPr sz="4000" b="1">
                <a:solidFill>
                  <a:schemeClr val="tx1"/>
                </a:solidFill>
              </a:defRPr>
            </a:lvl1pPr>
          </a:lstStyle>
          <a:p>
            <a:pPr lvl="0"/>
            <a:r>
              <a:rPr lang="en-US" noProof="0" dirty="0" smtClean="0"/>
              <a:t>Click to edit Master title style</a:t>
            </a:r>
          </a:p>
        </p:txBody>
      </p:sp>
      <p:sp>
        <p:nvSpPr>
          <p:cNvPr id="3075" name="Rectangle 3"/>
          <p:cNvSpPr>
            <a:spLocks noGrp="1" noChangeArrowheads="1"/>
          </p:cNvSpPr>
          <p:nvPr>
            <p:ph type="subTitle" idx="1"/>
          </p:nvPr>
        </p:nvSpPr>
        <p:spPr bwMode="white">
          <a:xfrm>
            <a:off x="1614488" y="5224463"/>
            <a:ext cx="6858000" cy="381000"/>
          </a:xfrm>
        </p:spPr>
        <p:txBody>
          <a:bodyPr/>
          <a:lstStyle>
            <a:lvl1pPr marL="0" indent="0">
              <a:buFont typeface="Wingdings" pitchFamily="2" charset="2"/>
              <a:buNone/>
              <a:defRPr sz="1400" b="1">
                <a:solidFill>
                  <a:schemeClr val="bg1"/>
                </a:solidFill>
              </a:defRPr>
            </a:lvl1pPr>
          </a:lstStyle>
          <a:p>
            <a:pPr lvl="0"/>
            <a:r>
              <a:rPr lang="en-US" noProof="0" smtClean="0"/>
              <a:t>Click to edit Master subtitle style</a:t>
            </a:r>
          </a:p>
        </p:txBody>
      </p:sp>
      <p:grpSp>
        <p:nvGrpSpPr>
          <p:cNvPr id="3088" name="Group 16"/>
          <p:cNvGrpSpPr>
            <a:grpSpLocks/>
          </p:cNvGrpSpPr>
          <p:nvPr/>
        </p:nvGrpSpPr>
        <p:grpSpPr bwMode="auto">
          <a:xfrm>
            <a:off x="4254500" y="6088063"/>
            <a:ext cx="1079500" cy="603250"/>
            <a:chOff x="2680" y="3678"/>
            <a:chExt cx="680" cy="380"/>
          </a:xfrm>
        </p:grpSpPr>
        <p:sp>
          <p:nvSpPr>
            <p:cNvPr id="3086" name="Text Box 14"/>
            <p:cNvSpPr txBox="1">
              <a:spLocks noChangeArrowheads="1"/>
            </p:cNvSpPr>
            <p:nvPr/>
          </p:nvSpPr>
          <p:spPr bwMode="gray">
            <a:xfrm>
              <a:off x="2680" y="3789"/>
              <a:ext cx="680"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200" b="1">
                  <a:solidFill>
                    <a:schemeClr val="tx2"/>
                  </a:solidFill>
                  <a:latin typeface="Verdana" pitchFamily="34" charset="0"/>
                </a:rPr>
                <a:t>LOGO</a:t>
              </a:r>
            </a:p>
          </p:txBody>
        </p:sp>
        <p:sp>
          <p:nvSpPr>
            <p:cNvPr id="3087" name="AutoShape 15"/>
            <p:cNvSpPr>
              <a:spLocks noChangeArrowheads="1"/>
            </p:cNvSpPr>
            <p:nvPr/>
          </p:nvSpPr>
          <p:spPr bwMode="gray">
            <a:xfrm rot="5400000">
              <a:off x="2928" y="3493"/>
              <a:ext cx="172" cy="542"/>
            </a:xfrm>
            <a:prstGeom prst="moon">
              <a:avLst>
                <a:gd name="adj" fmla="val 21208"/>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pic>
        <p:nvPicPr>
          <p:cNvPr id="3094" name="Picture 22" descr="D:\thesis-final ver\HCMUT.png"/>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222750" y="5643563"/>
            <a:ext cx="1143000" cy="11620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Big Data On Time Series</a:t>
            </a:r>
            <a:endParaRPr lang="en-US" dirty="0"/>
          </a:p>
        </p:txBody>
      </p:sp>
      <p:sp>
        <p:nvSpPr>
          <p:cNvPr id="5" name="Footer Placeholder 4"/>
          <p:cNvSpPr>
            <a:spLocks noGrp="1"/>
          </p:cNvSpPr>
          <p:nvPr>
            <p:ph type="ftr" sz="quarter" idx="11"/>
          </p:nvPr>
        </p:nvSpPr>
        <p:spPr/>
        <p:txBody>
          <a:bodyPr/>
          <a:lstStyle>
            <a:lvl1pPr>
              <a:defRPr/>
            </a:lvl1pPr>
          </a:lstStyle>
          <a:p>
            <a:r>
              <a:rPr lang="en-US" smtClean="0"/>
              <a:t>ĐẠI HỌC BÁCH KHOA TP.HCM</a:t>
            </a:r>
            <a:endParaRPr lang="en-US" dirty="0"/>
          </a:p>
        </p:txBody>
      </p:sp>
      <p:sp>
        <p:nvSpPr>
          <p:cNvPr id="6" name="Slide Number Placeholder 5"/>
          <p:cNvSpPr>
            <a:spLocks noGrp="1"/>
          </p:cNvSpPr>
          <p:nvPr>
            <p:ph type="sldNum" sz="quarter" idx="12"/>
          </p:nvPr>
        </p:nvSpPr>
        <p:spPr/>
        <p:txBody>
          <a:bodyPr/>
          <a:lstStyle>
            <a:lvl1pPr>
              <a:defRPr/>
            </a:lvl1pPr>
          </a:lstStyle>
          <a:p>
            <a:fld id="{98199287-E43B-474A-88E5-E865D19E67B4}" type="slidenum">
              <a:rPr lang="en-US"/>
              <a:pPr/>
              <a:t>‹#›</a:t>
            </a:fld>
            <a:endParaRPr lang="en-US"/>
          </a:p>
        </p:txBody>
      </p:sp>
    </p:spTree>
    <p:extLst>
      <p:ext uri="{BB962C8B-B14F-4D97-AF65-F5344CB8AC3E}">
        <p14:creationId xmlns:p14="http://schemas.microsoft.com/office/powerpoint/2010/main" val="2159191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19088"/>
            <a:ext cx="2057400" cy="60055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19088"/>
            <a:ext cx="6019800" cy="60055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Big Data On Time Series</a:t>
            </a:r>
            <a:endParaRPr lang="en-US" dirty="0"/>
          </a:p>
        </p:txBody>
      </p:sp>
      <p:sp>
        <p:nvSpPr>
          <p:cNvPr id="5" name="Footer Placeholder 4"/>
          <p:cNvSpPr>
            <a:spLocks noGrp="1"/>
          </p:cNvSpPr>
          <p:nvPr>
            <p:ph type="ftr" sz="quarter" idx="11"/>
          </p:nvPr>
        </p:nvSpPr>
        <p:spPr/>
        <p:txBody>
          <a:bodyPr/>
          <a:lstStyle>
            <a:lvl1pPr>
              <a:defRPr/>
            </a:lvl1pPr>
          </a:lstStyle>
          <a:p>
            <a:r>
              <a:rPr lang="en-US" smtClean="0"/>
              <a:t>ĐẠI HỌC BÁCH KHOA TP.HCM</a:t>
            </a:r>
            <a:endParaRPr lang="en-US" dirty="0"/>
          </a:p>
        </p:txBody>
      </p:sp>
      <p:sp>
        <p:nvSpPr>
          <p:cNvPr id="6" name="Slide Number Placeholder 5"/>
          <p:cNvSpPr>
            <a:spLocks noGrp="1"/>
          </p:cNvSpPr>
          <p:nvPr>
            <p:ph type="sldNum" sz="quarter" idx="12"/>
          </p:nvPr>
        </p:nvSpPr>
        <p:spPr/>
        <p:txBody>
          <a:bodyPr/>
          <a:lstStyle>
            <a:lvl1pPr>
              <a:defRPr/>
            </a:lvl1pPr>
          </a:lstStyle>
          <a:p>
            <a:fld id="{DB712B4C-7851-4CF3-A28A-7F0354AAF610}" type="slidenum">
              <a:rPr lang="en-US"/>
              <a:pPr/>
              <a:t>‹#›</a:t>
            </a:fld>
            <a:endParaRPr lang="en-US"/>
          </a:p>
        </p:txBody>
      </p:sp>
    </p:spTree>
    <p:extLst>
      <p:ext uri="{BB962C8B-B14F-4D97-AF65-F5344CB8AC3E}">
        <p14:creationId xmlns:p14="http://schemas.microsoft.com/office/powerpoint/2010/main" val="35343388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47688" y="319088"/>
            <a:ext cx="7162800" cy="5635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076325"/>
            <a:ext cx="8229600" cy="5248275"/>
          </a:xfrm>
        </p:spPr>
        <p:txBody>
          <a:bodyPr/>
          <a:lstStyle/>
          <a:p>
            <a:r>
              <a:rPr lang="en-US" smtClean="0"/>
              <a:t>Click icon to add table</a:t>
            </a:r>
            <a:endParaRPr lang="en-US"/>
          </a:p>
        </p:txBody>
      </p:sp>
      <p:sp>
        <p:nvSpPr>
          <p:cNvPr id="4" name="Date Placeholder 3"/>
          <p:cNvSpPr>
            <a:spLocks noGrp="1"/>
          </p:cNvSpPr>
          <p:nvPr>
            <p:ph type="dt" sz="half" idx="10"/>
          </p:nvPr>
        </p:nvSpPr>
        <p:spPr>
          <a:xfrm>
            <a:off x="457200" y="6400800"/>
            <a:ext cx="2667000" cy="255588"/>
          </a:xfrm>
        </p:spPr>
        <p:txBody>
          <a:bodyPr/>
          <a:lstStyle>
            <a:lvl1pPr>
              <a:defRPr/>
            </a:lvl1pPr>
          </a:lstStyle>
          <a:p>
            <a:r>
              <a:rPr lang="en-US" smtClean="0"/>
              <a:t>Big Data On Time Series</a:t>
            </a:r>
            <a:endParaRPr lang="en-US" dirty="0"/>
          </a:p>
        </p:txBody>
      </p:sp>
      <p:sp>
        <p:nvSpPr>
          <p:cNvPr id="5" name="Footer Placeholder 4"/>
          <p:cNvSpPr>
            <a:spLocks noGrp="1"/>
          </p:cNvSpPr>
          <p:nvPr>
            <p:ph type="ftr" sz="quarter" idx="11"/>
          </p:nvPr>
        </p:nvSpPr>
        <p:spPr>
          <a:xfrm>
            <a:off x="5943600" y="6400800"/>
            <a:ext cx="2895600" cy="228600"/>
          </a:xfrm>
        </p:spPr>
        <p:txBody>
          <a:bodyPr/>
          <a:lstStyle>
            <a:lvl1pPr>
              <a:defRPr/>
            </a:lvl1pPr>
          </a:lstStyle>
          <a:p>
            <a:r>
              <a:rPr lang="en-US" smtClean="0"/>
              <a:t>ĐẠI HỌC BÁCH KHOA TP.HCM</a:t>
            </a:r>
            <a:endParaRPr lang="en-US" dirty="0"/>
          </a:p>
        </p:txBody>
      </p:sp>
      <p:sp>
        <p:nvSpPr>
          <p:cNvPr id="6" name="Slide Number Placeholder 5"/>
          <p:cNvSpPr>
            <a:spLocks noGrp="1"/>
          </p:cNvSpPr>
          <p:nvPr>
            <p:ph type="sldNum" sz="quarter" idx="12"/>
          </p:nvPr>
        </p:nvSpPr>
        <p:spPr>
          <a:xfrm>
            <a:off x="3657600" y="6386513"/>
            <a:ext cx="2133600" cy="211137"/>
          </a:xfrm>
        </p:spPr>
        <p:txBody>
          <a:bodyPr/>
          <a:lstStyle>
            <a:lvl1pPr>
              <a:defRPr/>
            </a:lvl1pPr>
          </a:lstStyle>
          <a:p>
            <a:fld id="{42A9B96F-0881-402F-A738-ED728EC2A95D}" type="slidenum">
              <a:rPr lang="en-US"/>
              <a:pPr/>
              <a:t>‹#›</a:t>
            </a:fld>
            <a:endParaRPr lang="en-US"/>
          </a:p>
        </p:txBody>
      </p:sp>
    </p:spTree>
    <p:extLst>
      <p:ext uri="{BB962C8B-B14F-4D97-AF65-F5344CB8AC3E}">
        <p14:creationId xmlns:p14="http://schemas.microsoft.com/office/powerpoint/2010/main" val="3122608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r>
              <a:rPr lang="en-US" smtClean="0"/>
              <a:t>Big Data On Time Series</a:t>
            </a:r>
            <a:endParaRPr lang="en-US" dirty="0"/>
          </a:p>
        </p:txBody>
      </p:sp>
      <p:sp>
        <p:nvSpPr>
          <p:cNvPr id="5" name="Footer Placeholder 4"/>
          <p:cNvSpPr>
            <a:spLocks noGrp="1"/>
          </p:cNvSpPr>
          <p:nvPr>
            <p:ph type="ftr" sz="quarter" idx="11"/>
          </p:nvPr>
        </p:nvSpPr>
        <p:spPr/>
        <p:txBody>
          <a:bodyPr/>
          <a:lstStyle>
            <a:lvl1pPr>
              <a:defRPr/>
            </a:lvl1pPr>
          </a:lstStyle>
          <a:p>
            <a:r>
              <a:rPr lang="en-US" smtClean="0"/>
              <a:t>ĐẠI HỌC BÁCH KHOA TP.HCM</a:t>
            </a:r>
            <a:endParaRPr lang="en-US" dirty="0"/>
          </a:p>
        </p:txBody>
      </p:sp>
      <p:sp>
        <p:nvSpPr>
          <p:cNvPr id="6" name="Slide Number Placeholder 5"/>
          <p:cNvSpPr>
            <a:spLocks noGrp="1"/>
          </p:cNvSpPr>
          <p:nvPr>
            <p:ph type="sldNum" sz="quarter" idx="12"/>
          </p:nvPr>
        </p:nvSpPr>
        <p:spPr/>
        <p:txBody>
          <a:bodyPr/>
          <a:lstStyle>
            <a:lvl1pPr>
              <a:defRPr/>
            </a:lvl1pPr>
          </a:lstStyle>
          <a:p>
            <a:fld id="{65AB6E83-971A-4F88-B711-8988B568B83E}" type="slidenum">
              <a:rPr lang="en-US" smtClean="0"/>
              <a:t>‹#›</a:t>
            </a:fld>
            <a:endParaRPr lang="en-US" dirty="0"/>
          </a:p>
        </p:txBody>
      </p:sp>
    </p:spTree>
    <p:extLst>
      <p:ext uri="{BB962C8B-B14F-4D97-AF65-F5344CB8AC3E}">
        <p14:creationId xmlns:p14="http://schemas.microsoft.com/office/powerpoint/2010/main" val="150722293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7" name="Date Placeholder 6"/>
          <p:cNvSpPr>
            <a:spLocks noGrp="1"/>
          </p:cNvSpPr>
          <p:nvPr>
            <p:ph type="dt" sz="half" idx="10"/>
          </p:nvPr>
        </p:nvSpPr>
        <p:spPr/>
        <p:txBody>
          <a:bodyPr/>
          <a:lstStyle/>
          <a:p>
            <a:r>
              <a:rPr lang="en-US" smtClean="0"/>
              <a:t>Big Data On Time Series</a:t>
            </a:r>
            <a:endParaRPr lang="en-US" dirty="0"/>
          </a:p>
        </p:txBody>
      </p:sp>
      <p:sp>
        <p:nvSpPr>
          <p:cNvPr id="8" name="Footer Placeholder 7"/>
          <p:cNvSpPr>
            <a:spLocks noGrp="1"/>
          </p:cNvSpPr>
          <p:nvPr>
            <p:ph type="ftr" sz="quarter" idx="11"/>
          </p:nvPr>
        </p:nvSpPr>
        <p:spPr/>
        <p:txBody>
          <a:bodyPr/>
          <a:lstStyle/>
          <a:p>
            <a:r>
              <a:rPr lang="en-US" smtClean="0"/>
              <a:t>ĐẠI HỌC BÁCH KHOA TP.HCM</a:t>
            </a:r>
            <a:endParaRPr lang="en-US" dirty="0"/>
          </a:p>
        </p:txBody>
      </p:sp>
      <p:sp>
        <p:nvSpPr>
          <p:cNvPr id="9" name="Slide Number Placeholder 8"/>
          <p:cNvSpPr>
            <a:spLocks noGrp="1"/>
          </p:cNvSpPr>
          <p:nvPr>
            <p:ph type="sldNum" sz="quarter" idx="12"/>
          </p:nvPr>
        </p:nvSpPr>
        <p:spPr/>
        <p:txBody>
          <a:bodyPr/>
          <a:lstStyle/>
          <a:p>
            <a:fld id="{B6BAE989-3DDC-452D-9E17-2263FF11641D}" type="slidenum">
              <a:rPr lang="en-US" smtClean="0"/>
              <a:pPr/>
              <a:t>‹#›</a:t>
            </a:fld>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248130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en-US" smtClean="0"/>
              <a:t>Big Data On Time Series</a:t>
            </a:r>
            <a:endParaRPr lang="en-US" dirty="0"/>
          </a:p>
        </p:txBody>
      </p:sp>
      <p:sp>
        <p:nvSpPr>
          <p:cNvPr id="6" name="Footer Placeholder 5"/>
          <p:cNvSpPr>
            <a:spLocks noGrp="1"/>
          </p:cNvSpPr>
          <p:nvPr>
            <p:ph type="ftr" sz="quarter" idx="11"/>
          </p:nvPr>
        </p:nvSpPr>
        <p:spPr/>
        <p:txBody>
          <a:bodyPr/>
          <a:lstStyle>
            <a:lvl1pPr>
              <a:defRPr/>
            </a:lvl1pPr>
          </a:lstStyle>
          <a:p>
            <a:r>
              <a:rPr lang="en-US" smtClean="0"/>
              <a:t>ĐẠI HỌC BÁCH KHOA TP.HCM</a:t>
            </a:r>
            <a:endParaRPr lang="en-US" dirty="0"/>
          </a:p>
        </p:txBody>
      </p:sp>
      <p:sp>
        <p:nvSpPr>
          <p:cNvPr id="7" name="Slide Number Placeholder 6"/>
          <p:cNvSpPr>
            <a:spLocks noGrp="1"/>
          </p:cNvSpPr>
          <p:nvPr>
            <p:ph type="sldNum" sz="quarter" idx="12"/>
          </p:nvPr>
        </p:nvSpPr>
        <p:spPr/>
        <p:txBody>
          <a:bodyPr/>
          <a:lstStyle>
            <a:lvl1pPr>
              <a:defRPr/>
            </a:lvl1pPr>
          </a:lstStyle>
          <a:p>
            <a:fld id="{5BC33070-C583-4634-B893-80712BE0D6CE}" type="slidenum">
              <a:rPr lang="en-US"/>
              <a:pPr/>
              <a:t>‹#›</a:t>
            </a:fld>
            <a:endParaRPr lang="en-US"/>
          </a:p>
        </p:txBody>
      </p:sp>
    </p:spTree>
    <p:extLst>
      <p:ext uri="{BB962C8B-B14F-4D97-AF65-F5344CB8AC3E}">
        <p14:creationId xmlns:p14="http://schemas.microsoft.com/office/powerpoint/2010/main" val="354610615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en-US" smtClean="0"/>
              <a:t>Big Data On Time Series</a:t>
            </a:r>
            <a:endParaRPr lang="en-US" dirty="0"/>
          </a:p>
        </p:txBody>
      </p:sp>
      <p:sp>
        <p:nvSpPr>
          <p:cNvPr id="8" name="Footer Placeholder 7"/>
          <p:cNvSpPr>
            <a:spLocks noGrp="1"/>
          </p:cNvSpPr>
          <p:nvPr>
            <p:ph type="ftr" sz="quarter" idx="11"/>
          </p:nvPr>
        </p:nvSpPr>
        <p:spPr/>
        <p:txBody>
          <a:bodyPr/>
          <a:lstStyle>
            <a:lvl1pPr>
              <a:defRPr/>
            </a:lvl1pPr>
          </a:lstStyle>
          <a:p>
            <a:r>
              <a:rPr lang="en-US" smtClean="0"/>
              <a:t>ĐẠI HỌC BÁCH KHOA TP.HCM</a:t>
            </a:r>
            <a:endParaRPr lang="en-US" dirty="0"/>
          </a:p>
        </p:txBody>
      </p:sp>
      <p:sp>
        <p:nvSpPr>
          <p:cNvPr id="9" name="Slide Number Placeholder 8"/>
          <p:cNvSpPr>
            <a:spLocks noGrp="1"/>
          </p:cNvSpPr>
          <p:nvPr>
            <p:ph type="sldNum" sz="quarter" idx="12"/>
          </p:nvPr>
        </p:nvSpPr>
        <p:spPr/>
        <p:txBody>
          <a:bodyPr/>
          <a:lstStyle>
            <a:lvl1pPr>
              <a:defRPr/>
            </a:lvl1pPr>
          </a:lstStyle>
          <a:p>
            <a:fld id="{73AC919E-7C0E-437A-82C1-B55089F0E49D}" type="slidenum">
              <a:rPr lang="en-US"/>
              <a:pPr/>
              <a:t>‹#›</a:t>
            </a:fld>
            <a:endParaRPr lang="en-US"/>
          </a:p>
        </p:txBody>
      </p:sp>
    </p:spTree>
    <p:extLst>
      <p:ext uri="{BB962C8B-B14F-4D97-AF65-F5344CB8AC3E}">
        <p14:creationId xmlns:p14="http://schemas.microsoft.com/office/powerpoint/2010/main" val="81272047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smtClean="0"/>
              <a:t>Big Data On Time Series</a:t>
            </a:r>
            <a:endParaRPr lang="en-US" dirty="0"/>
          </a:p>
        </p:txBody>
      </p:sp>
      <p:sp>
        <p:nvSpPr>
          <p:cNvPr id="4" name="Footer Placeholder 3"/>
          <p:cNvSpPr>
            <a:spLocks noGrp="1"/>
          </p:cNvSpPr>
          <p:nvPr>
            <p:ph type="ftr" sz="quarter" idx="11"/>
          </p:nvPr>
        </p:nvSpPr>
        <p:spPr/>
        <p:txBody>
          <a:bodyPr/>
          <a:lstStyle>
            <a:lvl1pPr>
              <a:defRPr/>
            </a:lvl1pPr>
          </a:lstStyle>
          <a:p>
            <a:r>
              <a:rPr lang="en-US" smtClean="0"/>
              <a:t>ĐẠI HỌC BÁCH KHOA TP.HCM</a:t>
            </a:r>
            <a:endParaRPr lang="en-US" dirty="0"/>
          </a:p>
        </p:txBody>
      </p:sp>
      <p:sp>
        <p:nvSpPr>
          <p:cNvPr id="5" name="Slide Number Placeholder 4"/>
          <p:cNvSpPr>
            <a:spLocks noGrp="1"/>
          </p:cNvSpPr>
          <p:nvPr>
            <p:ph type="sldNum" sz="quarter" idx="12"/>
          </p:nvPr>
        </p:nvSpPr>
        <p:spPr/>
        <p:txBody>
          <a:bodyPr/>
          <a:lstStyle>
            <a:lvl1pPr>
              <a:defRPr/>
            </a:lvl1pPr>
          </a:lstStyle>
          <a:p>
            <a:fld id="{C4190121-067A-4CB9-8870-BA94087F31FA}" type="slidenum">
              <a:rPr lang="en-US"/>
              <a:pPr/>
              <a:t>‹#›</a:t>
            </a:fld>
            <a:endParaRPr lang="en-US"/>
          </a:p>
        </p:txBody>
      </p:sp>
    </p:spTree>
    <p:extLst>
      <p:ext uri="{BB962C8B-B14F-4D97-AF65-F5344CB8AC3E}">
        <p14:creationId xmlns:p14="http://schemas.microsoft.com/office/powerpoint/2010/main" val="233811231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smtClean="0"/>
              <a:t>Big Data On Time Series</a:t>
            </a:r>
            <a:endParaRPr lang="en-US" dirty="0"/>
          </a:p>
        </p:txBody>
      </p:sp>
      <p:sp>
        <p:nvSpPr>
          <p:cNvPr id="3" name="Footer Placeholder 2"/>
          <p:cNvSpPr>
            <a:spLocks noGrp="1"/>
          </p:cNvSpPr>
          <p:nvPr>
            <p:ph type="ftr" sz="quarter" idx="11"/>
          </p:nvPr>
        </p:nvSpPr>
        <p:spPr/>
        <p:txBody>
          <a:bodyPr/>
          <a:lstStyle>
            <a:lvl1pPr>
              <a:defRPr/>
            </a:lvl1pPr>
          </a:lstStyle>
          <a:p>
            <a:r>
              <a:rPr lang="en-US" smtClean="0"/>
              <a:t>ĐẠI HỌC BÁCH KHOA TP.HCM</a:t>
            </a:r>
            <a:endParaRPr lang="en-US" dirty="0"/>
          </a:p>
        </p:txBody>
      </p:sp>
      <p:sp>
        <p:nvSpPr>
          <p:cNvPr id="4" name="Slide Number Placeholder 3"/>
          <p:cNvSpPr>
            <a:spLocks noGrp="1"/>
          </p:cNvSpPr>
          <p:nvPr>
            <p:ph type="sldNum" sz="quarter" idx="12"/>
          </p:nvPr>
        </p:nvSpPr>
        <p:spPr/>
        <p:txBody>
          <a:bodyPr/>
          <a:lstStyle>
            <a:lvl1pPr>
              <a:defRPr/>
            </a:lvl1pPr>
          </a:lstStyle>
          <a:p>
            <a:fld id="{A1E6F499-7A0C-4B0F-80FF-8D9923D60411}" type="slidenum">
              <a:rPr lang="en-US"/>
              <a:pPr/>
              <a:t>‹#›</a:t>
            </a:fld>
            <a:endParaRPr lang="en-US"/>
          </a:p>
        </p:txBody>
      </p:sp>
    </p:spTree>
    <p:extLst>
      <p:ext uri="{BB962C8B-B14F-4D97-AF65-F5344CB8AC3E}">
        <p14:creationId xmlns:p14="http://schemas.microsoft.com/office/powerpoint/2010/main" val="3335407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Big Data On Time Series</a:t>
            </a:r>
            <a:endParaRPr lang="en-US" dirty="0"/>
          </a:p>
        </p:txBody>
      </p:sp>
      <p:sp>
        <p:nvSpPr>
          <p:cNvPr id="6" name="Footer Placeholder 5"/>
          <p:cNvSpPr>
            <a:spLocks noGrp="1"/>
          </p:cNvSpPr>
          <p:nvPr>
            <p:ph type="ftr" sz="quarter" idx="11"/>
          </p:nvPr>
        </p:nvSpPr>
        <p:spPr/>
        <p:txBody>
          <a:bodyPr/>
          <a:lstStyle>
            <a:lvl1pPr>
              <a:defRPr/>
            </a:lvl1pPr>
          </a:lstStyle>
          <a:p>
            <a:r>
              <a:rPr lang="en-US" smtClean="0"/>
              <a:t>ĐẠI HỌC BÁCH KHOA TP.HCM</a:t>
            </a:r>
            <a:endParaRPr lang="en-US" dirty="0"/>
          </a:p>
        </p:txBody>
      </p:sp>
      <p:sp>
        <p:nvSpPr>
          <p:cNvPr id="7" name="Slide Number Placeholder 6"/>
          <p:cNvSpPr>
            <a:spLocks noGrp="1"/>
          </p:cNvSpPr>
          <p:nvPr>
            <p:ph type="sldNum" sz="quarter" idx="12"/>
          </p:nvPr>
        </p:nvSpPr>
        <p:spPr/>
        <p:txBody>
          <a:bodyPr/>
          <a:lstStyle>
            <a:lvl1pPr>
              <a:defRPr/>
            </a:lvl1pPr>
          </a:lstStyle>
          <a:p>
            <a:fld id="{4788BB69-1615-4075-BFC4-CCF2857FC4BD}" type="slidenum">
              <a:rPr lang="en-US"/>
              <a:pPr/>
              <a:t>‹#›</a:t>
            </a:fld>
            <a:endParaRPr lang="en-US"/>
          </a:p>
        </p:txBody>
      </p:sp>
    </p:spTree>
    <p:extLst>
      <p:ext uri="{BB962C8B-B14F-4D97-AF65-F5344CB8AC3E}">
        <p14:creationId xmlns:p14="http://schemas.microsoft.com/office/powerpoint/2010/main" val="2206993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Big Data On Time Series</a:t>
            </a:r>
            <a:endParaRPr lang="en-US" dirty="0"/>
          </a:p>
        </p:txBody>
      </p:sp>
      <p:sp>
        <p:nvSpPr>
          <p:cNvPr id="6" name="Footer Placeholder 5"/>
          <p:cNvSpPr>
            <a:spLocks noGrp="1"/>
          </p:cNvSpPr>
          <p:nvPr>
            <p:ph type="ftr" sz="quarter" idx="11"/>
          </p:nvPr>
        </p:nvSpPr>
        <p:spPr/>
        <p:txBody>
          <a:bodyPr/>
          <a:lstStyle>
            <a:lvl1pPr>
              <a:defRPr/>
            </a:lvl1pPr>
          </a:lstStyle>
          <a:p>
            <a:r>
              <a:rPr lang="en-US" smtClean="0"/>
              <a:t>ĐẠI HỌC BÁCH KHOA TP.HCM</a:t>
            </a:r>
            <a:endParaRPr lang="en-US" dirty="0"/>
          </a:p>
        </p:txBody>
      </p:sp>
      <p:sp>
        <p:nvSpPr>
          <p:cNvPr id="7" name="Slide Number Placeholder 6"/>
          <p:cNvSpPr>
            <a:spLocks noGrp="1"/>
          </p:cNvSpPr>
          <p:nvPr>
            <p:ph type="sldNum" sz="quarter" idx="12"/>
          </p:nvPr>
        </p:nvSpPr>
        <p:spPr/>
        <p:txBody>
          <a:bodyPr/>
          <a:lstStyle>
            <a:lvl1pPr>
              <a:defRPr/>
            </a:lvl1pPr>
          </a:lstStyle>
          <a:p>
            <a:fld id="{E64AED2A-071C-40C5-A72F-FEEE7CB2E4D8}" type="slidenum">
              <a:rPr lang="en-US"/>
              <a:pPr/>
              <a:t>‹#›</a:t>
            </a:fld>
            <a:endParaRPr lang="en-US"/>
          </a:p>
        </p:txBody>
      </p:sp>
    </p:spTree>
    <p:extLst>
      <p:ext uri="{BB962C8B-B14F-4D97-AF65-F5344CB8AC3E}">
        <p14:creationId xmlns:p14="http://schemas.microsoft.com/office/powerpoint/2010/main" val="950839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Rectangle 15" descr="Light horizontal"/>
          <p:cNvSpPr>
            <a:spLocks noChangeArrowheads="1"/>
          </p:cNvSpPr>
          <p:nvPr/>
        </p:nvSpPr>
        <p:spPr bwMode="gray">
          <a:xfrm>
            <a:off x="0" y="0"/>
            <a:ext cx="468313" cy="6858000"/>
          </a:xfrm>
          <a:prstGeom prst="rect">
            <a:avLst/>
          </a:prstGeom>
          <a:pattFill prst="ltHorz">
            <a:fgClr>
              <a:schemeClr val="bg2"/>
            </a:fgClr>
            <a:bgClr>
              <a:srgbClr val="FFFFFF"/>
            </a:bgClr>
          </a:patt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40" name="Rectangle 16"/>
          <p:cNvSpPr>
            <a:spLocks noChangeArrowheads="1"/>
          </p:cNvSpPr>
          <p:nvPr/>
        </p:nvSpPr>
        <p:spPr bwMode="invGray">
          <a:xfrm>
            <a:off x="0" y="-26988"/>
            <a:ext cx="9144000" cy="692151"/>
          </a:xfrm>
          <a:prstGeom prst="rect">
            <a:avLst/>
          </a:prstGeom>
          <a:solidFill>
            <a:schemeClr val="accent1"/>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41" name="Line 17"/>
          <p:cNvSpPr>
            <a:spLocks noChangeShapeType="1"/>
          </p:cNvSpPr>
          <p:nvPr/>
        </p:nvSpPr>
        <p:spPr bwMode="gray">
          <a:xfrm>
            <a:off x="468313" y="6410325"/>
            <a:ext cx="8424862" cy="0"/>
          </a:xfrm>
          <a:prstGeom prst="line">
            <a:avLst/>
          </a:prstGeom>
          <a:noFill/>
          <a:ln w="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42" name="AutoShape 18"/>
          <p:cNvSpPr>
            <a:spLocks noChangeArrowheads="1"/>
          </p:cNvSpPr>
          <p:nvPr/>
        </p:nvSpPr>
        <p:spPr bwMode="blackWhite">
          <a:xfrm>
            <a:off x="468313" y="233363"/>
            <a:ext cx="7488237" cy="720725"/>
          </a:xfrm>
          <a:prstGeom prst="roundRect">
            <a:avLst>
              <a:gd name="adj" fmla="val 16667"/>
            </a:avLst>
          </a:prstGeom>
          <a:solidFill>
            <a:schemeClr val="tx1"/>
          </a:solidFill>
          <a:ln w="38100" algn="ctr">
            <a:solidFill>
              <a:schemeClr val="bg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7" name="Rectangle 3"/>
          <p:cNvSpPr>
            <a:spLocks noGrp="1" noChangeArrowheads="1"/>
          </p:cNvSpPr>
          <p:nvPr>
            <p:ph type="body" idx="1"/>
          </p:nvPr>
        </p:nvSpPr>
        <p:spPr bwMode="auto">
          <a:xfrm>
            <a:off x="457200" y="1076325"/>
            <a:ext cx="8229600"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8" name="Rectangle 4"/>
          <p:cNvSpPr>
            <a:spLocks noGrp="1" noChangeArrowheads="1"/>
          </p:cNvSpPr>
          <p:nvPr>
            <p:ph type="dt" sz="half" idx="2"/>
          </p:nvPr>
        </p:nvSpPr>
        <p:spPr bwMode="auto">
          <a:xfrm>
            <a:off x="457200" y="6400800"/>
            <a:ext cx="2667000" cy="25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1">
                <a:latin typeface="+mn-lt"/>
              </a:defRPr>
            </a:lvl1pPr>
          </a:lstStyle>
          <a:p>
            <a:r>
              <a:rPr lang="en-US" smtClean="0"/>
              <a:t>Big Data On Time Series</a:t>
            </a:r>
            <a:endParaRPr lang="en-US" dirty="0"/>
          </a:p>
        </p:txBody>
      </p:sp>
      <p:sp>
        <p:nvSpPr>
          <p:cNvPr id="1029" name="Rectangle 5"/>
          <p:cNvSpPr>
            <a:spLocks noGrp="1" noChangeArrowheads="1"/>
          </p:cNvSpPr>
          <p:nvPr>
            <p:ph type="ftr" sz="quarter" idx="3"/>
          </p:nvPr>
        </p:nvSpPr>
        <p:spPr bwMode="auto">
          <a:xfrm>
            <a:off x="5943600" y="6400800"/>
            <a:ext cx="2895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b="1">
                <a:latin typeface="+mn-lt"/>
              </a:defRPr>
            </a:lvl1pPr>
          </a:lstStyle>
          <a:p>
            <a:r>
              <a:rPr lang="en-US" smtClean="0"/>
              <a:t>ĐẠI HỌC BÁCH KHOA TP.HCM</a:t>
            </a:r>
            <a:endParaRPr lang="en-US" dirty="0"/>
          </a:p>
        </p:txBody>
      </p:sp>
      <p:sp>
        <p:nvSpPr>
          <p:cNvPr id="1030" name="Rectangle 6"/>
          <p:cNvSpPr>
            <a:spLocks noGrp="1" noChangeArrowheads="1"/>
          </p:cNvSpPr>
          <p:nvPr>
            <p:ph type="sldNum" sz="quarter" idx="4"/>
          </p:nvPr>
        </p:nvSpPr>
        <p:spPr bwMode="auto">
          <a:xfrm>
            <a:off x="3657600" y="6386513"/>
            <a:ext cx="2133600" cy="211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b="1">
                <a:latin typeface="+mn-lt"/>
              </a:defRPr>
            </a:lvl1pPr>
          </a:lstStyle>
          <a:p>
            <a:fld id="{B6BAE989-3DDC-452D-9E17-2263FF11641D}" type="slidenum">
              <a:rPr lang="en-US"/>
              <a:pPr/>
              <a:t>‹#›</a:t>
            </a:fld>
            <a:endParaRPr lang="en-US"/>
          </a:p>
        </p:txBody>
      </p:sp>
      <p:sp>
        <p:nvSpPr>
          <p:cNvPr id="1026" name="Rectangle 2"/>
          <p:cNvSpPr>
            <a:spLocks noGrp="1" noChangeArrowheads="1"/>
          </p:cNvSpPr>
          <p:nvPr>
            <p:ph type="title"/>
          </p:nvPr>
        </p:nvSpPr>
        <p:spPr bwMode="black">
          <a:xfrm>
            <a:off x="547688" y="319088"/>
            <a:ext cx="7162800" cy="56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pic>
        <p:nvPicPr>
          <p:cNvPr id="13" name="Picture 22" descr="D:\thesis-final ver\HCMUT.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224669" y="0"/>
            <a:ext cx="654259" cy="665163"/>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hdr="0"/>
  <p:txStyles>
    <p:titleStyle>
      <a:lvl1pPr algn="ctr" rtl="0" eaLnBrk="1" fontAlgn="base" hangingPunct="1">
        <a:spcBef>
          <a:spcPct val="0"/>
        </a:spcBef>
        <a:spcAft>
          <a:spcPct val="0"/>
        </a:spcAft>
        <a:defRPr sz="3200">
          <a:solidFill>
            <a:schemeClr val="bg1"/>
          </a:solidFill>
          <a:latin typeface="+mj-lt"/>
          <a:ea typeface="+mj-ea"/>
          <a:cs typeface="+mj-cs"/>
        </a:defRPr>
      </a:lvl1pPr>
      <a:lvl2pPr algn="ctr" rtl="0" eaLnBrk="1" fontAlgn="base" hangingPunct="1">
        <a:spcBef>
          <a:spcPct val="0"/>
        </a:spcBef>
        <a:spcAft>
          <a:spcPct val="0"/>
        </a:spcAft>
        <a:defRPr sz="3200">
          <a:solidFill>
            <a:schemeClr val="bg1"/>
          </a:solidFill>
          <a:latin typeface="Verdana" pitchFamily="34" charset="0"/>
        </a:defRPr>
      </a:lvl2pPr>
      <a:lvl3pPr algn="ctr" rtl="0" eaLnBrk="1" fontAlgn="base" hangingPunct="1">
        <a:spcBef>
          <a:spcPct val="0"/>
        </a:spcBef>
        <a:spcAft>
          <a:spcPct val="0"/>
        </a:spcAft>
        <a:defRPr sz="3200">
          <a:solidFill>
            <a:schemeClr val="bg1"/>
          </a:solidFill>
          <a:latin typeface="Verdana" pitchFamily="34" charset="0"/>
        </a:defRPr>
      </a:lvl3pPr>
      <a:lvl4pPr algn="ctr" rtl="0" eaLnBrk="1" fontAlgn="base" hangingPunct="1">
        <a:spcBef>
          <a:spcPct val="0"/>
        </a:spcBef>
        <a:spcAft>
          <a:spcPct val="0"/>
        </a:spcAft>
        <a:defRPr sz="3200">
          <a:solidFill>
            <a:schemeClr val="bg1"/>
          </a:solidFill>
          <a:latin typeface="Verdana" pitchFamily="34" charset="0"/>
        </a:defRPr>
      </a:lvl4pPr>
      <a:lvl5pPr algn="ctr" rtl="0" eaLnBrk="1" fontAlgn="base" hangingPunct="1">
        <a:spcBef>
          <a:spcPct val="0"/>
        </a:spcBef>
        <a:spcAft>
          <a:spcPct val="0"/>
        </a:spcAft>
        <a:defRPr sz="3200">
          <a:solidFill>
            <a:schemeClr val="bg1"/>
          </a:solidFill>
          <a:latin typeface="Verdana" pitchFamily="34" charset="0"/>
        </a:defRPr>
      </a:lvl5pPr>
      <a:lvl6pPr marL="457200" algn="ctr" rtl="0" eaLnBrk="1" fontAlgn="base" hangingPunct="1">
        <a:spcBef>
          <a:spcPct val="0"/>
        </a:spcBef>
        <a:spcAft>
          <a:spcPct val="0"/>
        </a:spcAft>
        <a:defRPr sz="3200">
          <a:solidFill>
            <a:schemeClr val="bg1"/>
          </a:solidFill>
          <a:latin typeface="Verdana" pitchFamily="34" charset="0"/>
        </a:defRPr>
      </a:lvl6pPr>
      <a:lvl7pPr marL="914400" algn="ctr" rtl="0" eaLnBrk="1" fontAlgn="base" hangingPunct="1">
        <a:spcBef>
          <a:spcPct val="0"/>
        </a:spcBef>
        <a:spcAft>
          <a:spcPct val="0"/>
        </a:spcAft>
        <a:defRPr sz="3200">
          <a:solidFill>
            <a:schemeClr val="bg1"/>
          </a:solidFill>
          <a:latin typeface="Verdana" pitchFamily="34" charset="0"/>
        </a:defRPr>
      </a:lvl7pPr>
      <a:lvl8pPr marL="1371600" algn="ctr" rtl="0" eaLnBrk="1" fontAlgn="base" hangingPunct="1">
        <a:spcBef>
          <a:spcPct val="0"/>
        </a:spcBef>
        <a:spcAft>
          <a:spcPct val="0"/>
        </a:spcAft>
        <a:defRPr sz="3200">
          <a:solidFill>
            <a:schemeClr val="bg1"/>
          </a:solidFill>
          <a:latin typeface="Verdana" pitchFamily="34" charset="0"/>
        </a:defRPr>
      </a:lvl8pPr>
      <a:lvl9pPr marL="1828800" algn="ctr" rtl="0" eaLnBrk="1" fontAlgn="base" hangingPunct="1">
        <a:spcBef>
          <a:spcPct val="0"/>
        </a:spcBef>
        <a:spcAft>
          <a:spcPct val="0"/>
        </a:spcAft>
        <a:defRPr sz="3200">
          <a:solidFill>
            <a:schemeClr val="bg1"/>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3.png"/><Relationship Id="rId5" Type="http://schemas.openxmlformats.org/officeDocument/2006/relationships/image" Target="../media/image32.wmf"/><Relationship Id="rId4" Type="http://schemas.openxmlformats.org/officeDocument/2006/relationships/image" Target="../media/image31.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4.tmp"/></Relationships>
</file>

<file path=ppt/slides/_rels/slide5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0" y="1676400"/>
            <a:ext cx="9144000" cy="1371600"/>
          </a:xfrm>
        </p:spPr>
        <p:txBody>
          <a:bodyPr/>
          <a:lstStyle/>
          <a:p>
            <a:pPr algn="ctr"/>
            <a:r>
              <a:rPr lang="en-US" sz="5000" dirty="0" smtClean="0">
                <a:solidFill>
                  <a:srgbClr val="FF0000"/>
                </a:solidFill>
              </a:rPr>
              <a:t>Big Data On Time Series</a:t>
            </a:r>
            <a:endParaRPr lang="en-US" sz="5000" dirty="0">
              <a:solidFill>
                <a:srgbClr val="FF0000"/>
              </a:solidFill>
            </a:endParaRPr>
          </a:p>
        </p:txBody>
      </p:sp>
      <p:sp>
        <p:nvSpPr>
          <p:cNvPr id="2051" name="Rectangle 3"/>
          <p:cNvSpPr>
            <a:spLocks noGrp="1" noChangeArrowheads="1"/>
          </p:cNvSpPr>
          <p:nvPr>
            <p:ph type="subTitle" idx="1"/>
          </p:nvPr>
        </p:nvSpPr>
        <p:spPr>
          <a:xfrm>
            <a:off x="1066800" y="3810000"/>
            <a:ext cx="7696200" cy="1828800"/>
          </a:xfrm>
          <a:prstGeom prst="roundRect">
            <a:avLst/>
          </a:prstGeom>
        </p:spPr>
        <p:style>
          <a:lnRef idx="3">
            <a:schemeClr val="lt1"/>
          </a:lnRef>
          <a:fillRef idx="1">
            <a:schemeClr val="accent4"/>
          </a:fillRef>
          <a:effectRef idx="1">
            <a:schemeClr val="accent4"/>
          </a:effectRef>
          <a:fontRef idx="minor">
            <a:schemeClr val="lt1"/>
          </a:fontRef>
        </p:style>
        <p:txBody>
          <a:bodyPr/>
          <a:lstStyle/>
          <a:p>
            <a:r>
              <a:rPr lang="en-US" sz="1600" dirty="0" smtClean="0"/>
              <a:t>GVHD: 	PGS. TS. THOẠI NAM</a:t>
            </a:r>
          </a:p>
          <a:p>
            <a:endParaRPr lang="en-US" sz="1600" dirty="0" smtClean="0"/>
          </a:p>
          <a:p>
            <a:r>
              <a:rPr lang="en-US" sz="1600" dirty="0" smtClean="0"/>
              <a:t>HVTH: 	</a:t>
            </a:r>
            <a:r>
              <a:rPr lang="en-US" sz="1600" dirty="0" err="1" smtClean="0"/>
              <a:t>Phan</a:t>
            </a:r>
            <a:r>
              <a:rPr lang="en-US" sz="1600" dirty="0" smtClean="0"/>
              <a:t> </a:t>
            </a:r>
            <a:r>
              <a:rPr lang="en-US" sz="1600" dirty="0" err="1" smtClean="0"/>
              <a:t>Thị</a:t>
            </a:r>
            <a:r>
              <a:rPr lang="en-US" sz="1600" dirty="0" smtClean="0"/>
              <a:t> </a:t>
            </a:r>
            <a:r>
              <a:rPr lang="en-US" sz="1600" dirty="0" err="1" smtClean="0"/>
              <a:t>Thanh</a:t>
            </a:r>
            <a:r>
              <a:rPr lang="en-US" sz="1600" dirty="0" smtClean="0"/>
              <a:t> </a:t>
            </a:r>
            <a:r>
              <a:rPr lang="en-US" sz="1600" dirty="0" err="1" smtClean="0"/>
              <a:t>Phương</a:t>
            </a:r>
            <a:r>
              <a:rPr lang="en-US" sz="1600" dirty="0" smtClean="0"/>
              <a:t>		1670232</a:t>
            </a:r>
          </a:p>
          <a:p>
            <a:r>
              <a:rPr lang="en-US" sz="1600" dirty="0"/>
              <a:t>	</a:t>
            </a:r>
            <a:r>
              <a:rPr lang="en-US" sz="1600" dirty="0" err="1" smtClean="0"/>
              <a:t>Trần</a:t>
            </a:r>
            <a:r>
              <a:rPr lang="en-US" sz="1600" dirty="0" smtClean="0"/>
              <a:t> </a:t>
            </a:r>
            <a:r>
              <a:rPr lang="en-US" sz="1600" dirty="0" err="1" smtClean="0"/>
              <a:t>Nhật</a:t>
            </a:r>
            <a:r>
              <a:rPr lang="en-US" sz="1600" dirty="0" smtClean="0"/>
              <a:t> </a:t>
            </a:r>
            <a:r>
              <a:rPr lang="en-US" sz="1600" dirty="0" err="1" smtClean="0"/>
              <a:t>Tuấn</a:t>
            </a:r>
            <a:r>
              <a:rPr lang="en-US" sz="1600" dirty="0" smtClean="0"/>
              <a:t>			1570236</a:t>
            </a:r>
          </a:p>
          <a:p>
            <a:r>
              <a:rPr lang="en-US" sz="1600" dirty="0"/>
              <a:t>	</a:t>
            </a:r>
            <a:r>
              <a:rPr lang="en-US" sz="1600" dirty="0" err="1" smtClean="0"/>
              <a:t>Nguyễn</a:t>
            </a:r>
            <a:r>
              <a:rPr lang="en-US" sz="1600" dirty="0" smtClean="0"/>
              <a:t> </a:t>
            </a:r>
            <a:r>
              <a:rPr lang="en-US" sz="1600" dirty="0" smtClean="0"/>
              <a:t>Minh</a:t>
            </a:r>
            <a:r>
              <a:rPr lang="en-US" sz="1600" dirty="0" smtClean="0"/>
              <a:t> </a:t>
            </a:r>
            <a:r>
              <a:rPr lang="en-US" sz="1600" dirty="0" err="1" smtClean="0"/>
              <a:t>Bằng</a:t>
            </a:r>
            <a:r>
              <a:rPr lang="en-US" sz="1600" dirty="0" smtClean="0"/>
              <a:t>		1670212</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Who </a:t>
            </a:r>
            <a:r>
              <a:rPr lang="en-US" dirty="0"/>
              <a:t>uses time series data and </a:t>
            </a:r>
            <a:r>
              <a:rPr lang="en-US" dirty="0" smtClean="0"/>
              <a:t>why?</a:t>
            </a:r>
            <a:endParaRPr lang="en-US" dirty="0"/>
          </a:p>
        </p:txBody>
      </p:sp>
      <p:sp>
        <p:nvSpPr>
          <p:cNvPr id="3" name="Content Placeholder 2"/>
          <p:cNvSpPr>
            <a:spLocks noGrp="1"/>
          </p:cNvSpPr>
          <p:nvPr>
            <p:ph idx="1"/>
          </p:nvPr>
        </p:nvSpPr>
        <p:spPr/>
        <p:txBody>
          <a:bodyPr>
            <a:normAutofit fontScale="92500"/>
          </a:bodyPr>
          <a:lstStyle/>
          <a:p>
            <a:r>
              <a:rPr lang="en-US" b="1" dirty="0" smtClean="0"/>
              <a:t>Stock Trading</a:t>
            </a:r>
          </a:p>
          <a:p>
            <a:r>
              <a:rPr lang="en-US" dirty="0"/>
              <a:t>Chicago </a:t>
            </a:r>
            <a:r>
              <a:rPr lang="en-US" dirty="0" smtClean="0"/>
              <a:t>Mercantile Exchange </a:t>
            </a:r>
            <a:r>
              <a:rPr lang="en-US" dirty="0"/>
              <a:t>in the </a:t>
            </a:r>
            <a:r>
              <a:rPr lang="en-US" dirty="0" smtClean="0"/>
              <a:t>US: </a:t>
            </a:r>
          </a:p>
          <a:p>
            <a:pPr lvl="1"/>
            <a:r>
              <a:rPr lang="en-US" dirty="0" smtClean="0"/>
              <a:t>around </a:t>
            </a:r>
            <a:r>
              <a:rPr lang="en-US" dirty="0"/>
              <a:t>100 million live </a:t>
            </a:r>
            <a:r>
              <a:rPr lang="en-US" dirty="0" smtClean="0"/>
              <a:t>contracts</a:t>
            </a:r>
          </a:p>
          <a:p>
            <a:pPr lvl="1"/>
            <a:r>
              <a:rPr lang="en-US" dirty="0" smtClean="0"/>
              <a:t>roughly </a:t>
            </a:r>
            <a:r>
              <a:rPr lang="en-US" dirty="0"/>
              <a:t>14 million contracts per </a:t>
            </a:r>
            <a:r>
              <a:rPr lang="en-US" dirty="0" smtClean="0"/>
              <a:t>day to be handled</a:t>
            </a:r>
          </a:p>
          <a:p>
            <a:pPr lvl="1"/>
            <a:r>
              <a:rPr lang="en-US" dirty="0"/>
              <a:t>estimated 1.5 to 2 million messages per </a:t>
            </a:r>
            <a:r>
              <a:rPr lang="en-US" dirty="0" smtClean="0"/>
              <a:t>second</a:t>
            </a:r>
          </a:p>
          <a:p>
            <a:pPr lvl="1"/>
            <a:r>
              <a:rPr lang="en-US" dirty="0"/>
              <a:t>expected annual growth of around 33% in this </a:t>
            </a:r>
            <a:r>
              <a:rPr lang="en-US" dirty="0" smtClean="0"/>
              <a:t>market</a:t>
            </a:r>
          </a:p>
          <a:p>
            <a:r>
              <a:rPr lang="en-US" dirty="0"/>
              <a:t>New York Stock Exchange (NYSE</a:t>
            </a:r>
            <a:r>
              <a:rPr lang="en-US" dirty="0" smtClean="0"/>
              <a:t>):</a:t>
            </a:r>
          </a:p>
          <a:p>
            <a:pPr lvl="1"/>
            <a:r>
              <a:rPr lang="en-US" dirty="0" smtClean="0"/>
              <a:t>4,000 stocks registered, but </a:t>
            </a:r>
            <a:r>
              <a:rPr lang="en-US" dirty="0"/>
              <a:t>1,000 times as many things to </a:t>
            </a:r>
            <a:r>
              <a:rPr lang="en-US" dirty="0" smtClean="0"/>
              <a:t>track</a:t>
            </a:r>
          </a:p>
          <a:p>
            <a:pPr lvl="1"/>
            <a:r>
              <a:rPr lang="en-US" dirty="0" smtClean="0"/>
              <a:t>up to hundreds </a:t>
            </a:r>
            <a:r>
              <a:rPr lang="en-US" dirty="0"/>
              <a:t>of quotes per </a:t>
            </a:r>
            <a:r>
              <a:rPr lang="en-US" dirty="0" smtClean="0"/>
              <a:t>second for each</a:t>
            </a:r>
          </a:p>
        </p:txBody>
      </p:sp>
      <p:sp>
        <p:nvSpPr>
          <p:cNvPr id="4" name="Date Placeholder 3"/>
          <p:cNvSpPr>
            <a:spLocks noGrp="1"/>
          </p:cNvSpPr>
          <p:nvPr>
            <p:ph type="dt" sz="half" idx="10"/>
          </p:nvPr>
        </p:nvSpPr>
        <p:spPr/>
        <p:txBody>
          <a:bodyPr/>
          <a:lstStyle/>
          <a:p>
            <a:r>
              <a:rPr lang="en-US" smtClean="0"/>
              <a:t>Big Data On Time Series</a:t>
            </a:r>
            <a:endParaRPr lang="en-US" dirty="0"/>
          </a:p>
        </p:txBody>
      </p:sp>
      <p:sp>
        <p:nvSpPr>
          <p:cNvPr id="5" name="Footer Placeholder 4"/>
          <p:cNvSpPr>
            <a:spLocks noGrp="1"/>
          </p:cNvSpPr>
          <p:nvPr>
            <p:ph type="ftr" sz="quarter" idx="11"/>
          </p:nvPr>
        </p:nvSpPr>
        <p:spPr/>
        <p:txBody>
          <a:bodyPr/>
          <a:lstStyle/>
          <a:p>
            <a:r>
              <a:rPr lang="en-US" smtClean="0"/>
              <a:t>ĐẠI HỌC BÁCH KHOA TP.HCM</a:t>
            </a:r>
            <a:endParaRPr lang="en-US" dirty="0"/>
          </a:p>
        </p:txBody>
      </p:sp>
      <p:sp>
        <p:nvSpPr>
          <p:cNvPr id="6" name="Slide Number Placeholder 5"/>
          <p:cNvSpPr>
            <a:spLocks noGrp="1"/>
          </p:cNvSpPr>
          <p:nvPr>
            <p:ph type="sldNum" sz="quarter" idx="12"/>
          </p:nvPr>
        </p:nvSpPr>
        <p:spPr/>
        <p:txBody>
          <a:bodyPr/>
          <a:lstStyle/>
          <a:p>
            <a:fld id="{65AB6E83-971A-4F88-B711-8988B568B83E}" type="slidenum">
              <a:rPr lang="en-US" smtClean="0"/>
              <a:t>10</a:t>
            </a:fld>
            <a:endParaRPr lang="en-US" dirty="0"/>
          </a:p>
        </p:txBody>
      </p:sp>
    </p:spTree>
    <p:extLst>
      <p:ext uri="{BB962C8B-B14F-4D97-AF65-F5344CB8AC3E}">
        <p14:creationId xmlns:p14="http://schemas.microsoft.com/office/powerpoint/2010/main" val="3873747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Stock Trading</a:t>
            </a:r>
            <a:endParaRPr lang="en-US" dirty="0"/>
          </a:p>
        </p:txBody>
      </p:sp>
      <p:pic>
        <p:nvPicPr>
          <p:cNvPr id="4" name="Content Placeholder 3"/>
          <p:cNvPicPr>
            <a:picLocks noGrp="1" noChangeAspect="1"/>
          </p:cNvPicPr>
          <p:nvPr>
            <p:ph idx="1"/>
          </p:nvPr>
        </p:nvPicPr>
        <p:blipFill>
          <a:blip r:embed="rId2"/>
          <a:stretch>
            <a:fillRect/>
          </a:stretch>
        </p:blipFill>
        <p:spPr>
          <a:xfrm>
            <a:off x="247649" y="1876953"/>
            <a:ext cx="4227558" cy="4351338"/>
          </a:xfrm>
          <a:prstGeom prst="rect">
            <a:avLst/>
          </a:prstGeom>
        </p:spPr>
      </p:pic>
      <p:pic>
        <p:nvPicPr>
          <p:cNvPr id="5" name="Picture 4"/>
          <p:cNvPicPr>
            <a:picLocks noChangeAspect="1"/>
          </p:cNvPicPr>
          <p:nvPr/>
        </p:nvPicPr>
        <p:blipFill>
          <a:blip r:embed="rId3"/>
          <a:stretch>
            <a:fillRect/>
          </a:stretch>
        </p:blipFill>
        <p:spPr>
          <a:xfrm>
            <a:off x="4729207" y="1876953"/>
            <a:ext cx="4214813" cy="4267200"/>
          </a:xfrm>
          <a:prstGeom prst="rect">
            <a:avLst/>
          </a:prstGeom>
        </p:spPr>
      </p:pic>
      <p:sp>
        <p:nvSpPr>
          <p:cNvPr id="3" name="Date Placeholder 2"/>
          <p:cNvSpPr>
            <a:spLocks noGrp="1"/>
          </p:cNvSpPr>
          <p:nvPr>
            <p:ph type="dt" sz="half" idx="10"/>
          </p:nvPr>
        </p:nvSpPr>
        <p:spPr/>
        <p:txBody>
          <a:bodyPr/>
          <a:lstStyle/>
          <a:p>
            <a:r>
              <a:rPr lang="en-US" smtClean="0"/>
              <a:t>Big Data On Time Series</a:t>
            </a:r>
            <a:endParaRPr lang="en-US" dirty="0"/>
          </a:p>
        </p:txBody>
      </p:sp>
      <p:sp>
        <p:nvSpPr>
          <p:cNvPr id="6" name="Footer Placeholder 5"/>
          <p:cNvSpPr>
            <a:spLocks noGrp="1"/>
          </p:cNvSpPr>
          <p:nvPr>
            <p:ph type="ftr" sz="quarter" idx="11"/>
          </p:nvPr>
        </p:nvSpPr>
        <p:spPr/>
        <p:txBody>
          <a:bodyPr/>
          <a:lstStyle/>
          <a:p>
            <a:r>
              <a:rPr lang="en-US" smtClean="0"/>
              <a:t>ĐẠI HỌC BÁCH KHOA TP.HCM</a:t>
            </a:r>
            <a:endParaRPr lang="en-US" dirty="0"/>
          </a:p>
        </p:txBody>
      </p:sp>
      <p:sp>
        <p:nvSpPr>
          <p:cNvPr id="7" name="Slide Number Placeholder 6"/>
          <p:cNvSpPr>
            <a:spLocks noGrp="1"/>
          </p:cNvSpPr>
          <p:nvPr>
            <p:ph type="sldNum" sz="quarter" idx="12"/>
          </p:nvPr>
        </p:nvSpPr>
        <p:spPr/>
        <p:txBody>
          <a:bodyPr/>
          <a:lstStyle/>
          <a:p>
            <a:fld id="{65AB6E83-971A-4F88-B711-8988B568B83E}" type="slidenum">
              <a:rPr lang="en-US" smtClean="0"/>
              <a:t>11</a:t>
            </a:fld>
            <a:endParaRPr lang="en-US" dirty="0"/>
          </a:p>
        </p:txBody>
      </p:sp>
    </p:spTree>
    <p:extLst>
      <p:ext uri="{BB962C8B-B14F-4D97-AF65-F5344CB8AC3E}">
        <p14:creationId xmlns:p14="http://schemas.microsoft.com/office/powerpoint/2010/main" val="2777731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Stock Trading</a:t>
            </a:r>
            <a:endParaRPr lang="en-US" dirty="0"/>
          </a:p>
        </p:txBody>
      </p:sp>
      <p:sp>
        <p:nvSpPr>
          <p:cNvPr id="3" name="Content Placeholder 2"/>
          <p:cNvSpPr>
            <a:spLocks noGrp="1"/>
          </p:cNvSpPr>
          <p:nvPr>
            <p:ph idx="1"/>
          </p:nvPr>
        </p:nvSpPr>
        <p:spPr/>
        <p:txBody>
          <a:bodyPr>
            <a:normAutofit/>
          </a:bodyPr>
          <a:lstStyle/>
          <a:p>
            <a:pPr algn="just"/>
            <a:r>
              <a:rPr lang="en-US" dirty="0" smtClean="0"/>
              <a:t>The long-term </a:t>
            </a:r>
            <a:r>
              <a:rPr lang="en-US" dirty="0"/>
              <a:t>archives of trading data stored in modern TSDBs </a:t>
            </a:r>
            <a:r>
              <a:rPr lang="en-US" dirty="0" smtClean="0"/>
              <a:t>let you know </a:t>
            </a:r>
            <a:r>
              <a:rPr lang="en-US" dirty="0"/>
              <a:t>exactly what happened and exactly when. This fine-grained </a:t>
            </a:r>
            <a:r>
              <a:rPr lang="en-US" dirty="0" smtClean="0"/>
              <a:t>view is </a:t>
            </a:r>
            <a:r>
              <a:rPr lang="en-US" dirty="0"/>
              <a:t>important </a:t>
            </a:r>
            <a:r>
              <a:rPr lang="en-US" dirty="0" smtClean="0"/>
              <a:t>to:</a:t>
            </a:r>
          </a:p>
          <a:p>
            <a:pPr lvl="1" algn="just"/>
            <a:r>
              <a:rPr lang="en-US" dirty="0" smtClean="0"/>
              <a:t>meet </a:t>
            </a:r>
            <a:r>
              <a:rPr lang="en-US" dirty="0"/>
              <a:t>government regulations for financial </a:t>
            </a:r>
            <a:r>
              <a:rPr lang="en-US" dirty="0" smtClean="0"/>
              <a:t>institutions </a:t>
            </a:r>
          </a:p>
          <a:p>
            <a:pPr lvl="1" algn="just"/>
            <a:r>
              <a:rPr lang="en-US" dirty="0" smtClean="0"/>
              <a:t>be </a:t>
            </a:r>
            <a:r>
              <a:rPr lang="en-US" dirty="0"/>
              <a:t>able to correlate trading behavior to other factors, </a:t>
            </a:r>
            <a:r>
              <a:rPr lang="en-US" dirty="0" smtClean="0"/>
              <a:t>including news </a:t>
            </a:r>
            <a:r>
              <a:rPr lang="en-US" dirty="0"/>
              <a:t>events and sentiment analytics signals extracted from social </a:t>
            </a:r>
            <a:r>
              <a:rPr lang="en-US" dirty="0" smtClean="0"/>
              <a:t>media</a:t>
            </a:r>
          </a:p>
        </p:txBody>
      </p:sp>
      <p:sp>
        <p:nvSpPr>
          <p:cNvPr id="4" name="Date Placeholder 3"/>
          <p:cNvSpPr>
            <a:spLocks noGrp="1"/>
          </p:cNvSpPr>
          <p:nvPr>
            <p:ph type="dt" sz="half" idx="10"/>
          </p:nvPr>
        </p:nvSpPr>
        <p:spPr/>
        <p:txBody>
          <a:bodyPr/>
          <a:lstStyle/>
          <a:p>
            <a:r>
              <a:rPr lang="en-US" smtClean="0"/>
              <a:t>Big Data On Time Series</a:t>
            </a:r>
            <a:endParaRPr lang="en-US" dirty="0"/>
          </a:p>
        </p:txBody>
      </p:sp>
      <p:sp>
        <p:nvSpPr>
          <p:cNvPr id="5" name="Footer Placeholder 4"/>
          <p:cNvSpPr>
            <a:spLocks noGrp="1"/>
          </p:cNvSpPr>
          <p:nvPr>
            <p:ph type="ftr" sz="quarter" idx="11"/>
          </p:nvPr>
        </p:nvSpPr>
        <p:spPr/>
        <p:txBody>
          <a:bodyPr/>
          <a:lstStyle/>
          <a:p>
            <a:r>
              <a:rPr lang="en-US" smtClean="0"/>
              <a:t>ĐẠI HỌC BÁCH KHOA TP.HCM</a:t>
            </a:r>
            <a:endParaRPr lang="en-US" dirty="0"/>
          </a:p>
        </p:txBody>
      </p:sp>
      <p:sp>
        <p:nvSpPr>
          <p:cNvPr id="6" name="Slide Number Placeholder 5"/>
          <p:cNvSpPr>
            <a:spLocks noGrp="1"/>
          </p:cNvSpPr>
          <p:nvPr>
            <p:ph type="sldNum" sz="quarter" idx="12"/>
          </p:nvPr>
        </p:nvSpPr>
        <p:spPr/>
        <p:txBody>
          <a:bodyPr/>
          <a:lstStyle/>
          <a:p>
            <a:fld id="{65AB6E83-971A-4F88-B711-8988B568B83E}" type="slidenum">
              <a:rPr lang="en-US" smtClean="0"/>
              <a:t>12</a:t>
            </a:fld>
            <a:endParaRPr lang="en-US" dirty="0"/>
          </a:p>
        </p:txBody>
      </p:sp>
    </p:spTree>
    <p:extLst>
      <p:ext uri="{BB962C8B-B14F-4D97-AF65-F5344CB8AC3E}">
        <p14:creationId xmlns:p14="http://schemas.microsoft.com/office/powerpoint/2010/main" val="1336815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Who </a:t>
            </a:r>
            <a:r>
              <a:rPr lang="en-US" dirty="0"/>
              <a:t>uses time series data and </a:t>
            </a:r>
            <a:r>
              <a:rPr lang="en-US" dirty="0" smtClean="0"/>
              <a:t>why?</a:t>
            </a:r>
            <a:endParaRPr lang="en-US" dirty="0"/>
          </a:p>
        </p:txBody>
      </p:sp>
      <p:sp>
        <p:nvSpPr>
          <p:cNvPr id="3" name="Content Placeholder 2"/>
          <p:cNvSpPr>
            <a:spLocks noGrp="1"/>
          </p:cNvSpPr>
          <p:nvPr>
            <p:ph idx="1"/>
          </p:nvPr>
        </p:nvSpPr>
        <p:spPr/>
        <p:txBody>
          <a:bodyPr>
            <a:normAutofit/>
          </a:bodyPr>
          <a:lstStyle/>
          <a:p>
            <a:r>
              <a:rPr lang="en-US" b="1" dirty="0" smtClean="0"/>
              <a:t>Sensors</a:t>
            </a:r>
          </a:p>
          <a:p>
            <a:r>
              <a:rPr lang="en-US" dirty="0" smtClean="0"/>
              <a:t>Wide </a:t>
            </a:r>
            <a:r>
              <a:rPr lang="en-US" dirty="0"/>
              <a:t>variety of sensor </a:t>
            </a:r>
            <a:r>
              <a:rPr lang="en-US" dirty="0" smtClean="0"/>
              <a:t>measurements collected </a:t>
            </a:r>
            <a:r>
              <a:rPr lang="en-US" dirty="0"/>
              <a:t>on aircraft throughout a </a:t>
            </a:r>
            <a:r>
              <a:rPr lang="en-US" dirty="0" smtClean="0"/>
              <a:t>flight</a:t>
            </a:r>
          </a:p>
          <a:p>
            <a:r>
              <a:rPr lang="en-US" dirty="0" smtClean="0"/>
              <a:t>Trucking</a:t>
            </a:r>
          </a:p>
          <a:p>
            <a:r>
              <a:rPr lang="en-US" dirty="0" smtClean="0"/>
              <a:t>Logistics</a:t>
            </a:r>
          </a:p>
        </p:txBody>
      </p:sp>
      <p:sp>
        <p:nvSpPr>
          <p:cNvPr id="4" name="Date Placeholder 3"/>
          <p:cNvSpPr>
            <a:spLocks noGrp="1"/>
          </p:cNvSpPr>
          <p:nvPr>
            <p:ph type="dt" sz="half" idx="10"/>
          </p:nvPr>
        </p:nvSpPr>
        <p:spPr/>
        <p:txBody>
          <a:bodyPr/>
          <a:lstStyle/>
          <a:p>
            <a:r>
              <a:rPr lang="en-US" smtClean="0"/>
              <a:t>Big Data On Time Series</a:t>
            </a:r>
            <a:endParaRPr lang="en-US" dirty="0"/>
          </a:p>
        </p:txBody>
      </p:sp>
      <p:sp>
        <p:nvSpPr>
          <p:cNvPr id="5" name="Footer Placeholder 4"/>
          <p:cNvSpPr>
            <a:spLocks noGrp="1"/>
          </p:cNvSpPr>
          <p:nvPr>
            <p:ph type="ftr" sz="quarter" idx="11"/>
          </p:nvPr>
        </p:nvSpPr>
        <p:spPr/>
        <p:txBody>
          <a:bodyPr/>
          <a:lstStyle/>
          <a:p>
            <a:r>
              <a:rPr lang="en-US" smtClean="0"/>
              <a:t>ĐẠI HỌC BÁCH KHOA TP.HCM</a:t>
            </a:r>
            <a:endParaRPr lang="en-US" dirty="0"/>
          </a:p>
        </p:txBody>
      </p:sp>
      <p:sp>
        <p:nvSpPr>
          <p:cNvPr id="6" name="Slide Number Placeholder 5"/>
          <p:cNvSpPr>
            <a:spLocks noGrp="1"/>
          </p:cNvSpPr>
          <p:nvPr>
            <p:ph type="sldNum" sz="quarter" idx="12"/>
          </p:nvPr>
        </p:nvSpPr>
        <p:spPr/>
        <p:txBody>
          <a:bodyPr/>
          <a:lstStyle/>
          <a:p>
            <a:fld id="{65AB6E83-971A-4F88-B711-8988B568B83E}" type="slidenum">
              <a:rPr lang="en-US" smtClean="0"/>
              <a:t>13</a:t>
            </a:fld>
            <a:endParaRPr lang="en-US" dirty="0"/>
          </a:p>
        </p:txBody>
      </p:sp>
    </p:spTree>
    <p:extLst>
      <p:ext uri="{BB962C8B-B14F-4D97-AF65-F5344CB8AC3E}">
        <p14:creationId xmlns:p14="http://schemas.microsoft.com/office/powerpoint/2010/main" val="3932149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Who </a:t>
            </a:r>
            <a:r>
              <a:rPr lang="en-US" dirty="0"/>
              <a:t>uses time series data and </a:t>
            </a:r>
            <a:r>
              <a:rPr lang="en-US" dirty="0" smtClean="0"/>
              <a:t>why?</a:t>
            </a:r>
            <a:endParaRPr lang="en-US" dirty="0"/>
          </a:p>
        </p:txBody>
      </p:sp>
      <p:sp>
        <p:nvSpPr>
          <p:cNvPr id="3" name="Content Placeholder 2"/>
          <p:cNvSpPr>
            <a:spLocks noGrp="1"/>
          </p:cNvSpPr>
          <p:nvPr>
            <p:ph idx="1"/>
          </p:nvPr>
        </p:nvSpPr>
        <p:spPr/>
        <p:txBody>
          <a:bodyPr>
            <a:normAutofit/>
          </a:bodyPr>
          <a:lstStyle/>
          <a:p>
            <a:r>
              <a:rPr lang="en-US" b="1" dirty="0" smtClean="0"/>
              <a:t>Telecom</a:t>
            </a:r>
          </a:p>
          <a:p>
            <a:endParaRPr lang="en-US" dirty="0" smtClean="0"/>
          </a:p>
        </p:txBody>
      </p:sp>
      <p:pic>
        <p:nvPicPr>
          <p:cNvPr id="4" name="Picture 3"/>
          <p:cNvPicPr>
            <a:picLocks noChangeAspect="1"/>
          </p:cNvPicPr>
          <p:nvPr/>
        </p:nvPicPr>
        <p:blipFill>
          <a:blip r:embed="rId3"/>
          <a:stretch>
            <a:fillRect/>
          </a:stretch>
        </p:blipFill>
        <p:spPr>
          <a:xfrm>
            <a:off x="628651" y="2306108"/>
            <a:ext cx="5643437" cy="3518959"/>
          </a:xfrm>
          <a:prstGeom prst="rect">
            <a:avLst/>
          </a:prstGeom>
        </p:spPr>
      </p:pic>
      <p:sp>
        <p:nvSpPr>
          <p:cNvPr id="5" name="TextBox 4"/>
          <p:cNvSpPr txBox="1"/>
          <p:nvPr/>
        </p:nvSpPr>
        <p:spPr>
          <a:xfrm>
            <a:off x="6272088" y="2225145"/>
            <a:ext cx="2565400" cy="2862322"/>
          </a:xfrm>
          <a:prstGeom prst="rect">
            <a:avLst/>
          </a:prstGeom>
          <a:noFill/>
        </p:spPr>
        <p:txBody>
          <a:bodyPr wrap="square" rtlCol="0">
            <a:spAutoFit/>
          </a:bodyPr>
          <a:lstStyle/>
          <a:p>
            <a:r>
              <a:rPr lang="en-US" dirty="0"/>
              <a:t>Time series databases provide an important tool in </a:t>
            </a:r>
            <a:r>
              <a:rPr lang="en-US" dirty="0" smtClean="0"/>
              <a:t>managing </a:t>
            </a:r>
            <a:r>
              <a:rPr lang="en-US" dirty="0"/>
              <a:t>cell tower resources to provide consistent service for mobile</a:t>
            </a:r>
            <a:br>
              <a:rPr lang="en-US" dirty="0"/>
            </a:br>
            <a:r>
              <a:rPr lang="en-US" dirty="0"/>
              <a:t>phone customers despite shifting loads</a:t>
            </a:r>
            <a:br>
              <a:rPr lang="en-US" dirty="0"/>
            </a:br>
            <a:r>
              <a:rPr lang="en-US" dirty="0"/>
              <a:t/>
            </a:r>
            <a:br>
              <a:rPr lang="en-US" dirty="0"/>
            </a:br>
            <a:endParaRPr lang="en-US" dirty="0"/>
          </a:p>
        </p:txBody>
      </p:sp>
      <p:sp>
        <p:nvSpPr>
          <p:cNvPr id="6" name="Date Placeholder 5"/>
          <p:cNvSpPr>
            <a:spLocks noGrp="1"/>
          </p:cNvSpPr>
          <p:nvPr>
            <p:ph type="dt" sz="half" idx="10"/>
          </p:nvPr>
        </p:nvSpPr>
        <p:spPr/>
        <p:txBody>
          <a:bodyPr/>
          <a:lstStyle/>
          <a:p>
            <a:r>
              <a:rPr lang="en-US" smtClean="0"/>
              <a:t>Big Data On Time Series</a:t>
            </a:r>
            <a:endParaRPr lang="en-US" dirty="0"/>
          </a:p>
        </p:txBody>
      </p:sp>
      <p:sp>
        <p:nvSpPr>
          <p:cNvPr id="7" name="Footer Placeholder 6"/>
          <p:cNvSpPr>
            <a:spLocks noGrp="1"/>
          </p:cNvSpPr>
          <p:nvPr>
            <p:ph type="ftr" sz="quarter" idx="11"/>
          </p:nvPr>
        </p:nvSpPr>
        <p:spPr/>
        <p:txBody>
          <a:bodyPr/>
          <a:lstStyle/>
          <a:p>
            <a:r>
              <a:rPr lang="en-US" smtClean="0"/>
              <a:t>ĐẠI HỌC BÁCH KHOA TP.HCM</a:t>
            </a:r>
            <a:endParaRPr lang="en-US" dirty="0"/>
          </a:p>
        </p:txBody>
      </p:sp>
      <p:sp>
        <p:nvSpPr>
          <p:cNvPr id="8" name="Slide Number Placeholder 7"/>
          <p:cNvSpPr>
            <a:spLocks noGrp="1"/>
          </p:cNvSpPr>
          <p:nvPr>
            <p:ph type="sldNum" sz="quarter" idx="12"/>
          </p:nvPr>
        </p:nvSpPr>
        <p:spPr/>
        <p:txBody>
          <a:bodyPr/>
          <a:lstStyle/>
          <a:p>
            <a:fld id="{65AB6E83-971A-4F88-B711-8988B568B83E}" type="slidenum">
              <a:rPr lang="en-US" smtClean="0"/>
              <a:t>14</a:t>
            </a:fld>
            <a:endParaRPr lang="en-US" dirty="0"/>
          </a:p>
        </p:txBody>
      </p:sp>
    </p:spTree>
    <p:extLst>
      <p:ext uri="{BB962C8B-B14F-4D97-AF65-F5344CB8AC3E}">
        <p14:creationId xmlns:p14="http://schemas.microsoft.com/office/powerpoint/2010/main" val="1050001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smtClean="0"/>
              <a:t>Who uses time series data and why?</a:t>
            </a:r>
            <a:endParaRPr lang="en-US" sz="2900" dirty="0"/>
          </a:p>
        </p:txBody>
      </p:sp>
      <p:sp>
        <p:nvSpPr>
          <p:cNvPr id="3" name="Content Placeholder 2"/>
          <p:cNvSpPr>
            <a:spLocks noGrp="1"/>
          </p:cNvSpPr>
          <p:nvPr>
            <p:ph idx="1"/>
          </p:nvPr>
        </p:nvSpPr>
        <p:spPr/>
        <p:txBody>
          <a:bodyPr/>
          <a:lstStyle/>
          <a:p>
            <a:r>
              <a:rPr lang="en-US" dirty="0"/>
              <a:t>Data Center </a:t>
            </a:r>
            <a:r>
              <a:rPr lang="en-US" dirty="0" smtClean="0"/>
              <a:t>Monitoring</a:t>
            </a:r>
          </a:p>
          <a:p>
            <a:r>
              <a:rPr lang="en-US" dirty="0" smtClean="0"/>
              <a:t>Environmental </a:t>
            </a:r>
            <a:r>
              <a:rPr lang="en-US" dirty="0"/>
              <a:t>Monitoring: Satellites</a:t>
            </a:r>
            <a:r>
              <a:rPr lang="en-US" dirty="0" smtClean="0"/>
              <a:t>, Robots</a:t>
            </a:r>
            <a:r>
              <a:rPr lang="en-US" dirty="0"/>
              <a:t>, and More</a:t>
            </a:r>
            <a:br>
              <a:rPr lang="en-US" dirty="0"/>
            </a:br>
            <a:r>
              <a:rPr lang="en-US" dirty="0"/>
              <a:t/>
            </a:r>
            <a:br>
              <a:rPr lang="en-US" dirty="0"/>
            </a:br>
            <a:endParaRPr lang="en-US" dirty="0" smtClean="0"/>
          </a:p>
          <a:p>
            <a:pPr marL="0" indent="0" algn="ctr">
              <a:buNone/>
            </a:pPr>
            <a:r>
              <a:rPr lang="en-US" dirty="0" smtClean="0"/>
              <a:t>*** </a:t>
            </a:r>
            <a:r>
              <a:rPr lang="en-US" b="1" i="1" dirty="0" smtClean="0"/>
              <a:t>practically everywhere </a:t>
            </a:r>
            <a:r>
              <a:rPr lang="en-US" b="1" i="1" dirty="0"/>
              <a:t>measurements are </a:t>
            </a:r>
            <a:r>
              <a:rPr lang="en-US" b="1" i="1" dirty="0" smtClean="0"/>
              <a:t>made</a:t>
            </a:r>
            <a:r>
              <a:rPr lang="en-US" dirty="0" smtClean="0"/>
              <a:t> ***</a:t>
            </a:r>
            <a:endParaRPr lang="en-US" dirty="0"/>
          </a:p>
        </p:txBody>
      </p:sp>
      <p:sp>
        <p:nvSpPr>
          <p:cNvPr id="4" name="Date Placeholder 3"/>
          <p:cNvSpPr>
            <a:spLocks noGrp="1"/>
          </p:cNvSpPr>
          <p:nvPr>
            <p:ph type="dt" sz="half" idx="10"/>
          </p:nvPr>
        </p:nvSpPr>
        <p:spPr/>
        <p:txBody>
          <a:bodyPr/>
          <a:lstStyle/>
          <a:p>
            <a:r>
              <a:rPr lang="en-US" smtClean="0"/>
              <a:t>Big Data On Time Series</a:t>
            </a:r>
            <a:endParaRPr lang="en-US" dirty="0"/>
          </a:p>
        </p:txBody>
      </p:sp>
      <p:sp>
        <p:nvSpPr>
          <p:cNvPr id="5" name="Footer Placeholder 4"/>
          <p:cNvSpPr>
            <a:spLocks noGrp="1"/>
          </p:cNvSpPr>
          <p:nvPr>
            <p:ph type="ftr" sz="quarter" idx="11"/>
          </p:nvPr>
        </p:nvSpPr>
        <p:spPr/>
        <p:txBody>
          <a:bodyPr/>
          <a:lstStyle/>
          <a:p>
            <a:r>
              <a:rPr lang="en-US" smtClean="0"/>
              <a:t>ĐẠI HỌC BÁCH KHOA TP.HCM</a:t>
            </a:r>
            <a:endParaRPr lang="en-US" dirty="0"/>
          </a:p>
        </p:txBody>
      </p:sp>
      <p:sp>
        <p:nvSpPr>
          <p:cNvPr id="6" name="Slide Number Placeholder 5"/>
          <p:cNvSpPr>
            <a:spLocks noGrp="1"/>
          </p:cNvSpPr>
          <p:nvPr>
            <p:ph type="sldNum" sz="quarter" idx="12"/>
          </p:nvPr>
        </p:nvSpPr>
        <p:spPr/>
        <p:txBody>
          <a:bodyPr/>
          <a:lstStyle/>
          <a:p>
            <a:fld id="{65AB6E83-971A-4F88-B711-8988B568B83E}" type="slidenum">
              <a:rPr lang="en-US" smtClean="0"/>
              <a:t>15</a:t>
            </a:fld>
            <a:endParaRPr lang="en-US" dirty="0"/>
          </a:p>
        </p:txBody>
      </p:sp>
    </p:spTree>
    <p:extLst>
      <p:ext uri="{BB962C8B-B14F-4D97-AF65-F5344CB8AC3E}">
        <p14:creationId xmlns:p14="http://schemas.microsoft.com/office/powerpoint/2010/main" val="510296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smtClean="0"/>
              <a:t>Storing and Processing Time Series Data</a:t>
            </a:r>
            <a:endParaRPr lang="en-US" sz="2600" dirty="0"/>
          </a:p>
        </p:txBody>
      </p:sp>
      <p:sp>
        <p:nvSpPr>
          <p:cNvPr id="3" name="Content Placeholder 2"/>
          <p:cNvSpPr>
            <a:spLocks noGrp="1"/>
          </p:cNvSpPr>
          <p:nvPr>
            <p:ph idx="1"/>
          </p:nvPr>
        </p:nvSpPr>
        <p:spPr/>
        <p:txBody>
          <a:bodyPr>
            <a:normAutofit fontScale="85000" lnSpcReduction="20000"/>
          </a:bodyPr>
          <a:lstStyle/>
          <a:p>
            <a:r>
              <a:rPr lang="en-US" dirty="0"/>
              <a:t>Flat </a:t>
            </a:r>
            <a:r>
              <a:rPr lang="en-US" dirty="0" smtClean="0"/>
              <a:t>files</a:t>
            </a:r>
          </a:p>
          <a:p>
            <a:pPr lvl="1"/>
            <a:r>
              <a:rPr lang="en-US" dirty="0" smtClean="0"/>
              <a:t>Limited </a:t>
            </a:r>
            <a:r>
              <a:rPr lang="en-US" dirty="0"/>
              <a:t>utility for time series; data will outgrow them, </a:t>
            </a:r>
            <a:r>
              <a:rPr lang="en-US" dirty="0" smtClean="0"/>
              <a:t>and access </a:t>
            </a:r>
            <a:r>
              <a:rPr lang="en-US" dirty="0"/>
              <a:t>is </a:t>
            </a:r>
            <a:r>
              <a:rPr lang="en-US" dirty="0" smtClean="0"/>
              <a:t>inefficient</a:t>
            </a:r>
          </a:p>
          <a:p>
            <a:r>
              <a:rPr lang="en-US" dirty="0" smtClean="0"/>
              <a:t>True </a:t>
            </a:r>
            <a:r>
              <a:rPr lang="en-US" dirty="0"/>
              <a:t>database: relational (</a:t>
            </a:r>
            <a:r>
              <a:rPr lang="en-US" dirty="0" smtClean="0"/>
              <a:t>RDBMS)</a:t>
            </a:r>
          </a:p>
          <a:p>
            <a:pPr lvl="1"/>
            <a:r>
              <a:rPr lang="en-US" dirty="0" smtClean="0"/>
              <a:t>Will </a:t>
            </a:r>
            <a:r>
              <a:rPr lang="en-US" dirty="0"/>
              <a:t>not scale well; familiar star schema </a:t>
            </a:r>
            <a:r>
              <a:rPr lang="en-US" dirty="0" smtClean="0"/>
              <a:t>inappropriate</a:t>
            </a:r>
          </a:p>
          <a:p>
            <a:r>
              <a:rPr lang="en-US" dirty="0" smtClean="0"/>
              <a:t>True </a:t>
            </a:r>
            <a:r>
              <a:rPr lang="en-US" dirty="0"/>
              <a:t>database: </a:t>
            </a:r>
            <a:r>
              <a:rPr lang="en-US" dirty="0" err="1"/>
              <a:t>NoSQL</a:t>
            </a:r>
            <a:r>
              <a:rPr lang="en-US" dirty="0"/>
              <a:t> non-relational </a:t>
            </a:r>
            <a:r>
              <a:rPr lang="en-US" dirty="0" smtClean="0"/>
              <a:t>database</a:t>
            </a:r>
          </a:p>
          <a:p>
            <a:pPr lvl="1"/>
            <a:r>
              <a:rPr lang="en-US" dirty="0" smtClean="0"/>
              <a:t>Preferred </a:t>
            </a:r>
            <a:r>
              <a:rPr lang="en-US" dirty="0"/>
              <a:t>because it scales well; efficient and rapid </a:t>
            </a:r>
            <a:r>
              <a:rPr lang="en-US" dirty="0" smtClean="0"/>
              <a:t>queries based </a:t>
            </a:r>
            <a:r>
              <a:rPr lang="en-US" dirty="0"/>
              <a:t>on time </a:t>
            </a:r>
            <a:r>
              <a:rPr lang="en-US" dirty="0" smtClean="0"/>
              <a:t>range</a:t>
            </a:r>
          </a:p>
          <a:p>
            <a:pPr lvl="1"/>
            <a:r>
              <a:rPr lang="en-US" dirty="0" smtClean="0"/>
              <a:t>Basic design</a:t>
            </a:r>
          </a:p>
          <a:p>
            <a:pPr lvl="2"/>
            <a:r>
              <a:rPr lang="en-US" dirty="0" smtClean="0"/>
              <a:t>Unique </a:t>
            </a:r>
            <a:r>
              <a:rPr lang="en-US" dirty="0"/>
              <a:t>row keys with time series IDs; column is a </a:t>
            </a:r>
            <a:r>
              <a:rPr lang="en-US" dirty="0" smtClean="0"/>
              <a:t>time offset</a:t>
            </a:r>
          </a:p>
          <a:p>
            <a:pPr lvl="2"/>
            <a:r>
              <a:rPr lang="en-US" dirty="0" smtClean="0"/>
              <a:t>Stores </a:t>
            </a:r>
            <a:r>
              <a:rPr lang="en-US" dirty="0"/>
              <a:t>more than one time </a:t>
            </a:r>
            <a:r>
              <a:rPr lang="en-US" dirty="0" smtClean="0"/>
              <a:t>series</a:t>
            </a:r>
          </a:p>
          <a:p>
            <a:pPr lvl="1"/>
            <a:r>
              <a:rPr lang="en-US" dirty="0" smtClean="0"/>
              <a:t>Design choices</a:t>
            </a:r>
          </a:p>
          <a:p>
            <a:pPr lvl="2"/>
            <a:r>
              <a:rPr lang="en-US" dirty="0" smtClean="0"/>
              <a:t>Wide </a:t>
            </a:r>
            <a:r>
              <a:rPr lang="en-US" dirty="0"/>
              <a:t>table stores data </a:t>
            </a:r>
            <a:r>
              <a:rPr lang="en-US" dirty="0" smtClean="0"/>
              <a:t>point-by-point</a:t>
            </a:r>
          </a:p>
          <a:p>
            <a:pPr lvl="2"/>
            <a:r>
              <a:rPr lang="en-US" dirty="0" smtClean="0"/>
              <a:t>Hybrid </a:t>
            </a:r>
            <a:r>
              <a:rPr lang="en-US" dirty="0"/>
              <a:t>design mixes wide table and blob </a:t>
            </a:r>
            <a:r>
              <a:rPr lang="en-US" dirty="0" smtClean="0"/>
              <a:t>styles</a:t>
            </a:r>
          </a:p>
          <a:p>
            <a:pPr lvl="2"/>
            <a:r>
              <a:rPr lang="en-US" dirty="0" smtClean="0"/>
              <a:t>Direct </a:t>
            </a:r>
            <a:r>
              <a:rPr lang="en-US" dirty="0"/>
              <a:t>blob insertion from memory </a:t>
            </a:r>
            <a:r>
              <a:rPr lang="en-US" dirty="0" smtClean="0"/>
              <a:t>cache</a:t>
            </a:r>
            <a:endParaRPr lang="en-US" dirty="0"/>
          </a:p>
        </p:txBody>
      </p:sp>
      <p:sp>
        <p:nvSpPr>
          <p:cNvPr id="4" name="Date Placeholder 3"/>
          <p:cNvSpPr>
            <a:spLocks noGrp="1"/>
          </p:cNvSpPr>
          <p:nvPr>
            <p:ph type="dt" sz="half" idx="10"/>
          </p:nvPr>
        </p:nvSpPr>
        <p:spPr/>
        <p:txBody>
          <a:bodyPr/>
          <a:lstStyle/>
          <a:p>
            <a:r>
              <a:rPr lang="en-US" smtClean="0"/>
              <a:t>Big Data On Time Series</a:t>
            </a:r>
            <a:endParaRPr lang="en-US" dirty="0"/>
          </a:p>
        </p:txBody>
      </p:sp>
      <p:sp>
        <p:nvSpPr>
          <p:cNvPr id="5" name="Footer Placeholder 4"/>
          <p:cNvSpPr>
            <a:spLocks noGrp="1"/>
          </p:cNvSpPr>
          <p:nvPr>
            <p:ph type="ftr" sz="quarter" idx="11"/>
          </p:nvPr>
        </p:nvSpPr>
        <p:spPr/>
        <p:txBody>
          <a:bodyPr/>
          <a:lstStyle/>
          <a:p>
            <a:r>
              <a:rPr lang="en-US" smtClean="0"/>
              <a:t>ĐẠI HỌC BÁCH KHOA TP.HCM</a:t>
            </a:r>
            <a:endParaRPr lang="en-US" dirty="0"/>
          </a:p>
        </p:txBody>
      </p:sp>
      <p:sp>
        <p:nvSpPr>
          <p:cNvPr id="6" name="Slide Number Placeholder 5"/>
          <p:cNvSpPr>
            <a:spLocks noGrp="1"/>
          </p:cNvSpPr>
          <p:nvPr>
            <p:ph type="sldNum" sz="quarter" idx="12"/>
          </p:nvPr>
        </p:nvSpPr>
        <p:spPr/>
        <p:txBody>
          <a:bodyPr/>
          <a:lstStyle/>
          <a:p>
            <a:fld id="{65AB6E83-971A-4F88-B711-8988B568B83E}" type="slidenum">
              <a:rPr lang="en-US" smtClean="0"/>
              <a:t>16</a:t>
            </a:fld>
            <a:endParaRPr lang="en-US" dirty="0"/>
          </a:p>
        </p:txBody>
      </p:sp>
    </p:spTree>
    <p:extLst>
      <p:ext uri="{BB962C8B-B14F-4D97-AF65-F5344CB8AC3E}">
        <p14:creationId xmlns:p14="http://schemas.microsoft.com/office/powerpoint/2010/main" val="4046581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Flat files</a:t>
            </a:r>
            <a:endParaRPr lang="en-US" dirty="0"/>
          </a:p>
        </p:txBody>
      </p:sp>
      <p:sp>
        <p:nvSpPr>
          <p:cNvPr id="3" name="Content Placeholder 2"/>
          <p:cNvSpPr>
            <a:spLocks noGrp="1"/>
          </p:cNvSpPr>
          <p:nvPr>
            <p:ph idx="1"/>
          </p:nvPr>
        </p:nvSpPr>
        <p:spPr/>
        <p:txBody>
          <a:bodyPr/>
          <a:lstStyle/>
          <a:p>
            <a:pPr algn="just"/>
            <a:r>
              <a:rPr lang="en-US" dirty="0"/>
              <a:t>Parquet is an effective and simple</a:t>
            </a:r>
            <a:r>
              <a:rPr lang="en-US" dirty="0" smtClean="0"/>
              <a:t>, modern </a:t>
            </a:r>
            <a:r>
              <a:rPr lang="en-US" dirty="0"/>
              <a:t>format that can store the time and </a:t>
            </a:r>
            <a:r>
              <a:rPr lang="en-US" dirty="0" smtClean="0"/>
              <a:t>a number of optional values</a:t>
            </a:r>
            <a:r>
              <a:rPr lang="en-US" dirty="0"/>
              <a:t/>
            </a:r>
            <a:br>
              <a:rPr lang="en-US" dirty="0"/>
            </a:br>
            <a:endParaRPr lang="en-US" dirty="0"/>
          </a:p>
        </p:txBody>
      </p:sp>
      <p:pic>
        <p:nvPicPr>
          <p:cNvPr id="4" name="Picture 3"/>
          <p:cNvPicPr>
            <a:picLocks noChangeAspect="1"/>
          </p:cNvPicPr>
          <p:nvPr/>
        </p:nvPicPr>
        <p:blipFill>
          <a:blip r:embed="rId3"/>
          <a:stretch>
            <a:fillRect/>
          </a:stretch>
        </p:blipFill>
        <p:spPr>
          <a:xfrm>
            <a:off x="545608" y="2950104"/>
            <a:ext cx="8052785" cy="3027363"/>
          </a:xfrm>
          <a:prstGeom prst="rect">
            <a:avLst/>
          </a:prstGeom>
        </p:spPr>
      </p:pic>
      <p:sp>
        <p:nvSpPr>
          <p:cNvPr id="5" name="Date Placeholder 4"/>
          <p:cNvSpPr>
            <a:spLocks noGrp="1"/>
          </p:cNvSpPr>
          <p:nvPr>
            <p:ph type="dt" sz="half" idx="10"/>
          </p:nvPr>
        </p:nvSpPr>
        <p:spPr/>
        <p:txBody>
          <a:bodyPr/>
          <a:lstStyle/>
          <a:p>
            <a:r>
              <a:rPr lang="en-US" smtClean="0"/>
              <a:t>Big Data On Time Series</a:t>
            </a:r>
            <a:endParaRPr lang="en-US" dirty="0"/>
          </a:p>
        </p:txBody>
      </p:sp>
      <p:sp>
        <p:nvSpPr>
          <p:cNvPr id="6" name="Footer Placeholder 5"/>
          <p:cNvSpPr>
            <a:spLocks noGrp="1"/>
          </p:cNvSpPr>
          <p:nvPr>
            <p:ph type="ftr" sz="quarter" idx="11"/>
          </p:nvPr>
        </p:nvSpPr>
        <p:spPr/>
        <p:txBody>
          <a:bodyPr/>
          <a:lstStyle/>
          <a:p>
            <a:r>
              <a:rPr lang="en-US" smtClean="0"/>
              <a:t>ĐẠI HỌC BÁCH KHOA TP.HCM</a:t>
            </a:r>
            <a:endParaRPr lang="en-US" dirty="0"/>
          </a:p>
        </p:txBody>
      </p:sp>
      <p:sp>
        <p:nvSpPr>
          <p:cNvPr id="7" name="Slide Number Placeholder 6"/>
          <p:cNvSpPr>
            <a:spLocks noGrp="1"/>
          </p:cNvSpPr>
          <p:nvPr>
            <p:ph type="sldNum" sz="quarter" idx="12"/>
          </p:nvPr>
        </p:nvSpPr>
        <p:spPr/>
        <p:txBody>
          <a:bodyPr/>
          <a:lstStyle/>
          <a:p>
            <a:fld id="{65AB6E83-971A-4F88-B711-8988B568B83E}" type="slidenum">
              <a:rPr lang="en-US" smtClean="0"/>
              <a:t>17</a:t>
            </a:fld>
            <a:endParaRPr lang="en-US" dirty="0"/>
          </a:p>
        </p:txBody>
      </p:sp>
    </p:spTree>
    <p:extLst>
      <p:ext uri="{BB962C8B-B14F-4D97-AF65-F5344CB8AC3E}">
        <p14:creationId xmlns:p14="http://schemas.microsoft.com/office/powerpoint/2010/main" val="36238798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Flat files - Pros</a:t>
            </a:r>
            <a:endParaRPr lang="en-US" dirty="0"/>
          </a:p>
        </p:txBody>
      </p:sp>
      <p:sp>
        <p:nvSpPr>
          <p:cNvPr id="3" name="Content Placeholder 2"/>
          <p:cNvSpPr>
            <a:spLocks noGrp="1"/>
          </p:cNvSpPr>
          <p:nvPr>
            <p:ph idx="1"/>
          </p:nvPr>
        </p:nvSpPr>
        <p:spPr/>
        <p:txBody>
          <a:bodyPr>
            <a:normAutofit/>
          </a:bodyPr>
          <a:lstStyle/>
          <a:p>
            <a:pPr algn="just"/>
            <a:r>
              <a:rPr lang="en-US" dirty="0" smtClean="0"/>
              <a:t>The </a:t>
            </a:r>
            <a:r>
              <a:rPr lang="en-US" dirty="0"/>
              <a:t>number of time series being analyzed is relatively </a:t>
            </a:r>
            <a:r>
              <a:rPr lang="en-US" dirty="0" smtClean="0"/>
              <a:t>small</a:t>
            </a:r>
          </a:p>
          <a:p>
            <a:pPr algn="just"/>
            <a:r>
              <a:rPr lang="en-US" dirty="0"/>
              <a:t>T</a:t>
            </a:r>
            <a:r>
              <a:rPr lang="en-US" dirty="0" smtClean="0"/>
              <a:t>he </a:t>
            </a:r>
            <a:r>
              <a:rPr lang="en-US" dirty="0"/>
              <a:t>time ranges of interest are large with respect to the </a:t>
            </a:r>
            <a:r>
              <a:rPr lang="en-US" dirty="0" smtClean="0"/>
              <a:t>partitioning time </a:t>
            </a:r>
            <a:r>
              <a:rPr lang="en-US" dirty="0"/>
              <a:t>for the flat files holding the </a:t>
            </a:r>
            <a:r>
              <a:rPr lang="en-US" dirty="0" smtClean="0"/>
              <a:t>data</a:t>
            </a:r>
          </a:p>
          <a:p>
            <a:pPr algn="just"/>
            <a:r>
              <a:rPr lang="en-US" dirty="0" smtClean="0"/>
              <a:t>It </a:t>
            </a:r>
            <a:r>
              <a:rPr lang="en-US" dirty="0"/>
              <a:t>is fairly common for systems to start out with a flat file </a:t>
            </a:r>
            <a:r>
              <a:rPr lang="en-US" dirty="0" smtClean="0"/>
              <a:t>implementation</a:t>
            </a:r>
          </a:p>
          <a:p>
            <a:pPr algn="just"/>
            <a:r>
              <a:rPr lang="en-US" dirty="0" smtClean="0"/>
              <a:t>It </a:t>
            </a:r>
            <a:r>
              <a:rPr lang="en-US" dirty="0"/>
              <a:t>is also common for the system to outgrow such </a:t>
            </a:r>
            <a:r>
              <a:rPr lang="en-US" dirty="0" smtClean="0"/>
              <a:t>a simple </a:t>
            </a:r>
            <a:r>
              <a:rPr lang="en-US" dirty="0"/>
              <a:t>implementation </a:t>
            </a:r>
            <a:r>
              <a:rPr lang="en-US" dirty="0" smtClean="0"/>
              <a:t>before long</a:t>
            </a:r>
            <a:endParaRPr lang="en-US" dirty="0"/>
          </a:p>
        </p:txBody>
      </p:sp>
      <p:sp>
        <p:nvSpPr>
          <p:cNvPr id="4" name="Date Placeholder 3"/>
          <p:cNvSpPr>
            <a:spLocks noGrp="1"/>
          </p:cNvSpPr>
          <p:nvPr>
            <p:ph type="dt" sz="half" idx="10"/>
          </p:nvPr>
        </p:nvSpPr>
        <p:spPr/>
        <p:txBody>
          <a:bodyPr/>
          <a:lstStyle/>
          <a:p>
            <a:r>
              <a:rPr lang="en-US" smtClean="0"/>
              <a:t>Big Data On Time Series</a:t>
            </a:r>
            <a:endParaRPr lang="en-US" dirty="0"/>
          </a:p>
        </p:txBody>
      </p:sp>
      <p:sp>
        <p:nvSpPr>
          <p:cNvPr id="5" name="Footer Placeholder 4"/>
          <p:cNvSpPr>
            <a:spLocks noGrp="1"/>
          </p:cNvSpPr>
          <p:nvPr>
            <p:ph type="ftr" sz="quarter" idx="11"/>
          </p:nvPr>
        </p:nvSpPr>
        <p:spPr/>
        <p:txBody>
          <a:bodyPr/>
          <a:lstStyle/>
          <a:p>
            <a:r>
              <a:rPr lang="en-US" smtClean="0"/>
              <a:t>ĐẠI HỌC BÁCH KHOA TP.HCM</a:t>
            </a:r>
            <a:endParaRPr lang="en-US" dirty="0"/>
          </a:p>
        </p:txBody>
      </p:sp>
      <p:sp>
        <p:nvSpPr>
          <p:cNvPr id="6" name="Slide Number Placeholder 5"/>
          <p:cNvSpPr>
            <a:spLocks noGrp="1"/>
          </p:cNvSpPr>
          <p:nvPr>
            <p:ph type="sldNum" sz="quarter" idx="12"/>
          </p:nvPr>
        </p:nvSpPr>
        <p:spPr/>
        <p:txBody>
          <a:bodyPr/>
          <a:lstStyle/>
          <a:p>
            <a:fld id="{65AB6E83-971A-4F88-B711-8988B568B83E}" type="slidenum">
              <a:rPr lang="en-US" smtClean="0"/>
              <a:t>18</a:t>
            </a:fld>
            <a:endParaRPr lang="en-US" dirty="0"/>
          </a:p>
        </p:txBody>
      </p:sp>
    </p:spTree>
    <p:extLst>
      <p:ext uri="{BB962C8B-B14F-4D97-AF65-F5344CB8AC3E}">
        <p14:creationId xmlns:p14="http://schemas.microsoft.com/office/powerpoint/2010/main" val="11155000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Flat files - Cons</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Basic problem: </a:t>
            </a:r>
            <a:r>
              <a:rPr lang="en-US" dirty="0"/>
              <a:t>as </a:t>
            </a:r>
            <a:r>
              <a:rPr lang="en-US" dirty="0" smtClean="0"/>
              <a:t>the number </a:t>
            </a:r>
            <a:r>
              <a:rPr lang="en-US" dirty="0"/>
              <a:t>of time series in a single file increases, the fraction of </a:t>
            </a:r>
            <a:r>
              <a:rPr lang="en-US" dirty="0" smtClean="0"/>
              <a:t>usable data </a:t>
            </a:r>
            <a:r>
              <a:rPr lang="en-US" dirty="0"/>
              <a:t>for any particular query </a:t>
            </a:r>
            <a:r>
              <a:rPr lang="en-US" dirty="0" smtClean="0"/>
              <a:t>decreases</a:t>
            </a:r>
          </a:p>
          <a:p>
            <a:pPr lvl="1" algn="just"/>
            <a:r>
              <a:rPr lang="en-US" dirty="0" smtClean="0"/>
              <a:t>partition </a:t>
            </a:r>
            <a:r>
              <a:rPr lang="en-US" dirty="0"/>
              <a:t>time is </a:t>
            </a:r>
            <a:r>
              <a:rPr lang="en-US" dirty="0" smtClean="0"/>
              <a:t>long</a:t>
            </a:r>
          </a:p>
          <a:p>
            <a:pPr algn="just"/>
            <a:r>
              <a:rPr lang="en-US" dirty="0" smtClean="0"/>
              <a:t>Using </a:t>
            </a:r>
            <a:r>
              <a:rPr lang="en-US" dirty="0"/>
              <a:t>lots of files to </a:t>
            </a:r>
            <a:r>
              <a:rPr lang="en-US" dirty="0" smtClean="0"/>
              <a:t>keep the </a:t>
            </a:r>
            <a:r>
              <a:rPr lang="en-US" dirty="0"/>
              <a:t>number of series per file small multiplies the number of </a:t>
            </a:r>
            <a:r>
              <a:rPr lang="en-US" dirty="0" smtClean="0"/>
              <a:t>files</a:t>
            </a:r>
          </a:p>
          <a:p>
            <a:pPr lvl="1" algn="just"/>
            <a:r>
              <a:rPr lang="en-US" dirty="0" smtClean="0"/>
              <a:t>shortening </a:t>
            </a:r>
            <a:r>
              <a:rPr lang="en-US" dirty="0"/>
              <a:t>the partition time will multiply the number of </a:t>
            </a:r>
            <a:r>
              <a:rPr lang="en-US" dirty="0" smtClean="0"/>
              <a:t>files</a:t>
            </a:r>
          </a:p>
          <a:p>
            <a:pPr lvl="1" algn="just"/>
            <a:r>
              <a:rPr lang="en-US" dirty="0" smtClean="0"/>
              <a:t>cause </a:t>
            </a:r>
            <a:r>
              <a:rPr lang="en-US" dirty="0"/>
              <a:t>serious stability </a:t>
            </a:r>
            <a:r>
              <a:rPr lang="en-US" dirty="0" smtClean="0"/>
              <a:t>problems</a:t>
            </a:r>
          </a:p>
          <a:p>
            <a:pPr algn="just"/>
            <a:r>
              <a:rPr lang="en-US" dirty="0" err="1" smtClean="0"/>
              <a:t>MapR</a:t>
            </a:r>
            <a:r>
              <a:rPr lang="en-US" dirty="0" smtClean="0"/>
              <a:t> </a:t>
            </a:r>
            <a:r>
              <a:rPr lang="en-US" dirty="0"/>
              <a:t>can easily </a:t>
            </a:r>
            <a:r>
              <a:rPr lang="en-US" dirty="0" smtClean="0"/>
              <a:t>handle the </a:t>
            </a:r>
            <a:r>
              <a:rPr lang="en-US" dirty="0"/>
              <a:t>number of files involved, but retrieving and managing large </a:t>
            </a:r>
            <a:r>
              <a:rPr lang="en-US" dirty="0" smtClean="0"/>
              <a:t>numbers of very </a:t>
            </a:r>
            <a:r>
              <a:rPr lang="en-US" dirty="0"/>
              <a:t>small files can be inefficient due to the increased seek </a:t>
            </a:r>
            <a:r>
              <a:rPr lang="en-US" dirty="0" smtClean="0"/>
              <a:t>time required</a:t>
            </a:r>
          </a:p>
          <a:p>
            <a:pPr marL="0" indent="0" algn="just">
              <a:buNone/>
            </a:pPr>
            <a:r>
              <a:rPr lang="en-US" dirty="0" smtClean="0"/>
              <a:t>-&gt; move </a:t>
            </a:r>
            <a:r>
              <a:rPr lang="en-US" dirty="0"/>
              <a:t>to some form of </a:t>
            </a:r>
            <a:r>
              <a:rPr lang="en-US" dirty="0" smtClean="0"/>
              <a:t>a real </a:t>
            </a:r>
            <a:r>
              <a:rPr lang="en-US" dirty="0"/>
              <a:t>database to store the </a:t>
            </a:r>
            <a:r>
              <a:rPr lang="en-US" dirty="0" smtClean="0"/>
              <a:t>data</a:t>
            </a:r>
            <a:endParaRPr lang="en-US" dirty="0"/>
          </a:p>
        </p:txBody>
      </p:sp>
      <p:sp>
        <p:nvSpPr>
          <p:cNvPr id="4" name="Date Placeholder 3"/>
          <p:cNvSpPr>
            <a:spLocks noGrp="1"/>
          </p:cNvSpPr>
          <p:nvPr>
            <p:ph type="dt" sz="half" idx="10"/>
          </p:nvPr>
        </p:nvSpPr>
        <p:spPr/>
        <p:txBody>
          <a:bodyPr/>
          <a:lstStyle/>
          <a:p>
            <a:r>
              <a:rPr lang="en-US" smtClean="0"/>
              <a:t>Big Data On Time Series</a:t>
            </a:r>
            <a:endParaRPr lang="en-US" dirty="0"/>
          </a:p>
        </p:txBody>
      </p:sp>
      <p:sp>
        <p:nvSpPr>
          <p:cNvPr id="5" name="Footer Placeholder 4"/>
          <p:cNvSpPr>
            <a:spLocks noGrp="1"/>
          </p:cNvSpPr>
          <p:nvPr>
            <p:ph type="ftr" sz="quarter" idx="11"/>
          </p:nvPr>
        </p:nvSpPr>
        <p:spPr/>
        <p:txBody>
          <a:bodyPr/>
          <a:lstStyle/>
          <a:p>
            <a:r>
              <a:rPr lang="en-US" smtClean="0"/>
              <a:t>ĐẠI HỌC BÁCH KHOA TP.HCM</a:t>
            </a:r>
            <a:endParaRPr lang="en-US" dirty="0"/>
          </a:p>
        </p:txBody>
      </p:sp>
      <p:sp>
        <p:nvSpPr>
          <p:cNvPr id="6" name="Slide Number Placeholder 5"/>
          <p:cNvSpPr>
            <a:spLocks noGrp="1"/>
          </p:cNvSpPr>
          <p:nvPr>
            <p:ph type="sldNum" sz="quarter" idx="12"/>
          </p:nvPr>
        </p:nvSpPr>
        <p:spPr/>
        <p:txBody>
          <a:bodyPr/>
          <a:lstStyle/>
          <a:p>
            <a:fld id="{65AB6E83-971A-4F88-B711-8988B568B83E}" type="slidenum">
              <a:rPr lang="en-US" smtClean="0"/>
              <a:t>19</a:t>
            </a:fld>
            <a:endParaRPr lang="en-US" dirty="0"/>
          </a:p>
        </p:txBody>
      </p:sp>
    </p:spTree>
    <p:extLst>
      <p:ext uri="{BB962C8B-B14F-4D97-AF65-F5344CB8AC3E}">
        <p14:creationId xmlns:p14="http://schemas.microsoft.com/office/powerpoint/2010/main" val="2888409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Date Placeholder 3"/>
          <p:cNvSpPr>
            <a:spLocks noGrp="1"/>
          </p:cNvSpPr>
          <p:nvPr>
            <p:ph type="dt" sz="half" idx="10"/>
          </p:nvPr>
        </p:nvSpPr>
        <p:spPr/>
        <p:txBody>
          <a:bodyPr/>
          <a:lstStyle/>
          <a:p>
            <a:r>
              <a:rPr lang="en-US" smtClean="0"/>
              <a:t>Big Data On Time Series</a:t>
            </a:r>
            <a:endParaRPr lang="en-US" dirty="0"/>
          </a:p>
        </p:txBody>
      </p:sp>
      <p:sp>
        <p:nvSpPr>
          <p:cNvPr id="27" name="Footer Placeholder 4"/>
          <p:cNvSpPr>
            <a:spLocks noGrp="1"/>
          </p:cNvSpPr>
          <p:nvPr>
            <p:ph type="ftr" sz="quarter" idx="11"/>
          </p:nvPr>
        </p:nvSpPr>
        <p:spPr/>
        <p:txBody>
          <a:bodyPr/>
          <a:lstStyle/>
          <a:p>
            <a:r>
              <a:rPr lang="en-US" smtClean="0"/>
              <a:t>ĐẠI HỌC BÁCH KHOA TP.HCM</a:t>
            </a:r>
            <a:endParaRPr lang="en-US" dirty="0"/>
          </a:p>
        </p:txBody>
      </p:sp>
      <p:sp>
        <p:nvSpPr>
          <p:cNvPr id="88066" name="Rectangle 2"/>
          <p:cNvSpPr>
            <a:spLocks noGrp="1" noChangeArrowheads="1"/>
          </p:cNvSpPr>
          <p:nvPr>
            <p:ph type="title"/>
          </p:nvPr>
        </p:nvSpPr>
        <p:spPr/>
        <p:txBody>
          <a:bodyPr/>
          <a:lstStyle/>
          <a:p>
            <a:r>
              <a:rPr lang="en-US" smtClean="0"/>
              <a:t>NỘI DUNG</a:t>
            </a:r>
            <a:endParaRPr lang="en-US" dirty="0">
              <a:solidFill>
                <a:schemeClr val="accent1"/>
              </a:solidFill>
            </a:endParaRPr>
          </a:p>
        </p:txBody>
      </p:sp>
      <p:sp>
        <p:nvSpPr>
          <p:cNvPr id="88131" name="Line 67"/>
          <p:cNvSpPr>
            <a:spLocks noChangeShapeType="1"/>
          </p:cNvSpPr>
          <p:nvPr/>
        </p:nvSpPr>
        <p:spPr bwMode="auto">
          <a:xfrm>
            <a:off x="1385887" y="2892425"/>
            <a:ext cx="4800600" cy="0"/>
          </a:xfrm>
          <a:prstGeom prst="line">
            <a:avLst/>
          </a:prstGeom>
          <a:noFill/>
          <a:ln w="25400">
            <a:solidFill>
              <a:srgbClr val="5F5F5F"/>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 name="Group 2"/>
          <p:cNvGrpSpPr/>
          <p:nvPr/>
        </p:nvGrpSpPr>
        <p:grpSpPr>
          <a:xfrm>
            <a:off x="1143000" y="2786063"/>
            <a:ext cx="182563" cy="182563"/>
            <a:chOff x="1143000" y="2786063"/>
            <a:chExt cx="182563" cy="182563"/>
          </a:xfrm>
        </p:grpSpPr>
        <p:sp>
          <p:nvSpPr>
            <p:cNvPr id="88133" name="AutoShape 69"/>
            <p:cNvSpPr>
              <a:spLocks noChangeArrowheads="1"/>
            </p:cNvSpPr>
            <p:nvPr/>
          </p:nvSpPr>
          <p:spPr bwMode="gray">
            <a:xfrm rot="2700000">
              <a:off x="1143000" y="2786064"/>
              <a:ext cx="182563" cy="182562"/>
            </a:xfrm>
            <a:prstGeom prst="rtTriangle">
              <a:avLst/>
            </a:prstGeom>
            <a:solidFill>
              <a:srgbClr val="80808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34" name="AutoShape 70"/>
            <p:cNvSpPr>
              <a:spLocks noChangeArrowheads="1"/>
            </p:cNvSpPr>
            <p:nvPr/>
          </p:nvSpPr>
          <p:spPr bwMode="gray">
            <a:xfrm rot="18900000" flipH="1">
              <a:off x="1143000" y="2786064"/>
              <a:ext cx="182563" cy="182562"/>
            </a:xfrm>
            <a:prstGeom prst="rtTriangle">
              <a:avLst/>
            </a:prstGeom>
            <a:solidFill>
              <a:schemeClr val="accent2"/>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8135" name="Text Box 71"/>
          <p:cNvSpPr txBox="1">
            <a:spLocks noChangeArrowheads="1"/>
          </p:cNvSpPr>
          <p:nvPr/>
        </p:nvSpPr>
        <p:spPr bwMode="auto">
          <a:xfrm>
            <a:off x="1462087" y="2438400"/>
            <a:ext cx="493917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dirty="0" smtClean="0">
                <a:solidFill>
                  <a:srgbClr val="000000"/>
                </a:solidFill>
              </a:rPr>
              <a:t>2. </a:t>
            </a:r>
            <a:r>
              <a:rPr lang="en-US" sz="2400" b="1" dirty="0" err="1" smtClean="0">
                <a:solidFill>
                  <a:srgbClr val="000000"/>
                </a:solidFill>
              </a:rPr>
              <a:t>Cơ</a:t>
            </a:r>
            <a:r>
              <a:rPr lang="en-US" sz="2400" b="1" dirty="0" smtClean="0">
                <a:solidFill>
                  <a:srgbClr val="000000"/>
                </a:solidFill>
              </a:rPr>
              <a:t> </a:t>
            </a:r>
            <a:r>
              <a:rPr lang="en-US" sz="2400" b="1" dirty="0" err="1" smtClean="0">
                <a:solidFill>
                  <a:srgbClr val="000000"/>
                </a:solidFill>
              </a:rPr>
              <a:t>sở</a:t>
            </a:r>
            <a:r>
              <a:rPr lang="en-US" sz="2400" b="1" dirty="0" smtClean="0">
                <a:solidFill>
                  <a:srgbClr val="000000"/>
                </a:solidFill>
              </a:rPr>
              <a:t> </a:t>
            </a:r>
            <a:r>
              <a:rPr lang="en-US" sz="2400" b="1" dirty="0" err="1" smtClean="0">
                <a:solidFill>
                  <a:srgbClr val="000000"/>
                </a:solidFill>
              </a:rPr>
              <a:t>dữ</a:t>
            </a:r>
            <a:r>
              <a:rPr lang="en-US" sz="2400" b="1" dirty="0" smtClean="0">
                <a:solidFill>
                  <a:srgbClr val="000000"/>
                </a:solidFill>
              </a:rPr>
              <a:t> </a:t>
            </a:r>
            <a:r>
              <a:rPr lang="en-US" sz="2400" b="1" dirty="0" err="1" smtClean="0">
                <a:solidFill>
                  <a:srgbClr val="000000"/>
                </a:solidFill>
              </a:rPr>
              <a:t>liệu</a:t>
            </a:r>
            <a:r>
              <a:rPr lang="en-US" sz="2400" b="1" dirty="0" smtClean="0">
                <a:solidFill>
                  <a:srgbClr val="000000"/>
                </a:solidFill>
              </a:rPr>
              <a:t> </a:t>
            </a:r>
            <a:r>
              <a:rPr lang="en-US" sz="2400" b="1" dirty="0" err="1" smtClean="0">
                <a:solidFill>
                  <a:srgbClr val="000000"/>
                </a:solidFill>
              </a:rPr>
              <a:t>chuỗi</a:t>
            </a:r>
            <a:r>
              <a:rPr lang="en-US" sz="2400" b="1" dirty="0" smtClean="0">
                <a:solidFill>
                  <a:srgbClr val="000000"/>
                </a:solidFill>
              </a:rPr>
              <a:t> </a:t>
            </a:r>
            <a:r>
              <a:rPr lang="en-US" sz="2400" b="1" dirty="0" err="1" smtClean="0">
                <a:solidFill>
                  <a:srgbClr val="000000"/>
                </a:solidFill>
              </a:rPr>
              <a:t>thời</a:t>
            </a:r>
            <a:r>
              <a:rPr lang="en-US" sz="2400" b="1" dirty="0" smtClean="0">
                <a:solidFill>
                  <a:srgbClr val="000000"/>
                </a:solidFill>
              </a:rPr>
              <a:t> </a:t>
            </a:r>
            <a:r>
              <a:rPr lang="en-US" sz="2400" b="1" dirty="0" err="1" smtClean="0">
                <a:solidFill>
                  <a:srgbClr val="000000"/>
                </a:solidFill>
              </a:rPr>
              <a:t>gian</a:t>
            </a:r>
            <a:r>
              <a:rPr lang="en-US" sz="2400" b="1" dirty="0" smtClean="0">
                <a:solidFill>
                  <a:srgbClr val="000000"/>
                </a:solidFill>
              </a:rPr>
              <a:t> </a:t>
            </a:r>
            <a:endParaRPr lang="en-US" sz="2400" b="1" dirty="0">
              <a:solidFill>
                <a:srgbClr val="000000"/>
              </a:solidFill>
            </a:endParaRPr>
          </a:p>
        </p:txBody>
      </p:sp>
      <p:sp>
        <p:nvSpPr>
          <p:cNvPr id="2" name="Slide Number Placeholder 1"/>
          <p:cNvSpPr>
            <a:spLocks noGrp="1"/>
          </p:cNvSpPr>
          <p:nvPr>
            <p:ph type="sldNum" sz="quarter" idx="12"/>
          </p:nvPr>
        </p:nvSpPr>
        <p:spPr/>
        <p:txBody>
          <a:bodyPr/>
          <a:lstStyle/>
          <a:p>
            <a:fld id="{65AB6E83-971A-4F88-B711-8988B568B83E}" type="slidenum">
              <a:rPr lang="en-US" smtClean="0"/>
              <a:t>2</a:t>
            </a:fld>
            <a:endParaRPr lang="en-US" dirty="0"/>
          </a:p>
        </p:txBody>
      </p:sp>
      <p:grpSp>
        <p:nvGrpSpPr>
          <p:cNvPr id="29" name="Group 66"/>
          <p:cNvGrpSpPr>
            <a:grpSpLocks/>
          </p:cNvGrpSpPr>
          <p:nvPr/>
        </p:nvGrpSpPr>
        <p:grpSpPr bwMode="auto">
          <a:xfrm>
            <a:off x="1143000" y="1577622"/>
            <a:ext cx="5043487" cy="530225"/>
            <a:chOff x="1239" y="1296"/>
            <a:chExt cx="3177" cy="334"/>
          </a:xfrm>
        </p:grpSpPr>
        <p:sp>
          <p:nvSpPr>
            <p:cNvPr id="30" name="Line 67"/>
            <p:cNvSpPr>
              <a:spLocks noChangeShapeType="1"/>
            </p:cNvSpPr>
            <p:nvPr/>
          </p:nvSpPr>
          <p:spPr bwMode="auto">
            <a:xfrm>
              <a:off x="1392" y="1582"/>
              <a:ext cx="3024" cy="0"/>
            </a:xfrm>
            <a:prstGeom prst="line">
              <a:avLst/>
            </a:prstGeom>
            <a:noFill/>
            <a:ln w="25400">
              <a:solidFill>
                <a:srgbClr val="5F5F5F"/>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1" name="Group 68"/>
            <p:cNvGrpSpPr>
              <a:grpSpLocks/>
            </p:cNvGrpSpPr>
            <p:nvPr/>
          </p:nvGrpSpPr>
          <p:grpSpPr bwMode="auto">
            <a:xfrm>
              <a:off x="1239" y="1515"/>
              <a:ext cx="115" cy="115"/>
              <a:chOff x="1239" y="1515"/>
              <a:chExt cx="115" cy="115"/>
            </a:xfrm>
          </p:grpSpPr>
          <p:sp>
            <p:nvSpPr>
              <p:cNvPr id="33" name="AutoShape 69"/>
              <p:cNvSpPr>
                <a:spLocks noChangeArrowheads="1"/>
              </p:cNvSpPr>
              <p:nvPr/>
            </p:nvSpPr>
            <p:spPr bwMode="gray">
              <a:xfrm rot="2700000">
                <a:off x="1239" y="1515"/>
                <a:ext cx="115" cy="115"/>
              </a:xfrm>
              <a:prstGeom prst="rtTriangle">
                <a:avLst/>
              </a:prstGeom>
              <a:solidFill>
                <a:srgbClr val="80808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AutoShape 70"/>
              <p:cNvSpPr>
                <a:spLocks noChangeArrowheads="1"/>
              </p:cNvSpPr>
              <p:nvPr/>
            </p:nvSpPr>
            <p:spPr bwMode="gray">
              <a:xfrm rot="18900000" flipH="1">
                <a:off x="1239" y="1515"/>
                <a:ext cx="115" cy="115"/>
              </a:xfrm>
              <a:prstGeom prst="rtTriangle">
                <a:avLst/>
              </a:prstGeom>
              <a:solidFill>
                <a:schemeClr val="accent2"/>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2" name="Text Box 71"/>
            <p:cNvSpPr txBox="1">
              <a:spLocks noChangeArrowheads="1"/>
            </p:cNvSpPr>
            <p:nvPr/>
          </p:nvSpPr>
          <p:spPr bwMode="auto">
            <a:xfrm>
              <a:off x="1440" y="1296"/>
              <a:ext cx="119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dirty="0" smtClean="0">
                  <a:solidFill>
                    <a:srgbClr val="000000"/>
                  </a:solidFill>
                </a:rPr>
                <a:t>1.Giới </a:t>
              </a:r>
              <a:r>
                <a:rPr lang="en-US" sz="2400" b="1" dirty="0" err="1" smtClean="0">
                  <a:solidFill>
                    <a:srgbClr val="000000"/>
                  </a:solidFill>
                </a:rPr>
                <a:t>thiệu</a:t>
              </a:r>
              <a:endParaRPr lang="en-US" sz="2400" b="1" dirty="0">
                <a:solidFill>
                  <a:srgbClr val="000000"/>
                </a:solidFill>
              </a:endParaRPr>
            </a:p>
          </p:txBody>
        </p:sp>
      </p:grpSp>
      <p:grpSp>
        <p:nvGrpSpPr>
          <p:cNvPr id="51" name="Group 66"/>
          <p:cNvGrpSpPr>
            <a:grpSpLocks/>
          </p:cNvGrpSpPr>
          <p:nvPr/>
        </p:nvGrpSpPr>
        <p:grpSpPr bwMode="auto">
          <a:xfrm>
            <a:off x="1105190" y="3352800"/>
            <a:ext cx="5043487" cy="530225"/>
            <a:chOff x="1239" y="1296"/>
            <a:chExt cx="3177" cy="334"/>
          </a:xfrm>
        </p:grpSpPr>
        <p:sp>
          <p:nvSpPr>
            <p:cNvPr id="52" name="Line 67"/>
            <p:cNvSpPr>
              <a:spLocks noChangeShapeType="1"/>
            </p:cNvSpPr>
            <p:nvPr/>
          </p:nvSpPr>
          <p:spPr bwMode="auto">
            <a:xfrm>
              <a:off x="1392" y="1582"/>
              <a:ext cx="3024" cy="0"/>
            </a:xfrm>
            <a:prstGeom prst="line">
              <a:avLst/>
            </a:prstGeom>
            <a:noFill/>
            <a:ln w="25400">
              <a:solidFill>
                <a:srgbClr val="5F5F5F"/>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3" name="Group 68"/>
            <p:cNvGrpSpPr>
              <a:grpSpLocks/>
            </p:cNvGrpSpPr>
            <p:nvPr/>
          </p:nvGrpSpPr>
          <p:grpSpPr bwMode="auto">
            <a:xfrm>
              <a:off x="1239" y="1515"/>
              <a:ext cx="115" cy="115"/>
              <a:chOff x="1239" y="1515"/>
              <a:chExt cx="115" cy="115"/>
            </a:xfrm>
          </p:grpSpPr>
          <p:sp>
            <p:nvSpPr>
              <p:cNvPr id="55" name="AutoShape 69"/>
              <p:cNvSpPr>
                <a:spLocks noChangeArrowheads="1"/>
              </p:cNvSpPr>
              <p:nvPr/>
            </p:nvSpPr>
            <p:spPr bwMode="gray">
              <a:xfrm rot="2700000">
                <a:off x="1239" y="1515"/>
                <a:ext cx="115" cy="115"/>
              </a:xfrm>
              <a:prstGeom prst="rtTriangle">
                <a:avLst/>
              </a:prstGeom>
              <a:solidFill>
                <a:srgbClr val="80808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 name="AutoShape 70"/>
              <p:cNvSpPr>
                <a:spLocks noChangeArrowheads="1"/>
              </p:cNvSpPr>
              <p:nvPr/>
            </p:nvSpPr>
            <p:spPr bwMode="gray">
              <a:xfrm rot="18900000" flipH="1">
                <a:off x="1239" y="1515"/>
                <a:ext cx="115" cy="115"/>
              </a:xfrm>
              <a:prstGeom prst="rtTriangle">
                <a:avLst/>
              </a:prstGeom>
              <a:solidFill>
                <a:schemeClr val="accent2"/>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4" name="Text Box 71"/>
            <p:cNvSpPr txBox="1">
              <a:spLocks noChangeArrowheads="1"/>
            </p:cNvSpPr>
            <p:nvPr/>
          </p:nvSpPr>
          <p:spPr bwMode="auto">
            <a:xfrm>
              <a:off x="1440" y="1296"/>
              <a:ext cx="114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dirty="0">
                  <a:solidFill>
                    <a:srgbClr val="000000"/>
                  </a:solidFill>
                </a:rPr>
                <a:t>3</a:t>
              </a:r>
              <a:r>
                <a:rPr lang="en-US" sz="2400" b="1" dirty="0" smtClean="0">
                  <a:solidFill>
                    <a:srgbClr val="000000"/>
                  </a:solidFill>
                </a:rPr>
                <a:t>. </a:t>
              </a:r>
              <a:r>
                <a:rPr lang="en-US" sz="2400" b="1" dirty="0" err="1" smtClean="0">
                  <a:solidFill>
                    <a:srgbClr val="000000"/>
                  </a:solidFill>
                </a:rPr>
                <a:t>Khai</a:t>
              </a:r>
              <a:r>
                <a:rPr lang="en-US" sz="2400" b="1" dirty="0" smtClean="0">
                  <a:solidFill>
                    <a:srgbClr val="000000"/>
                  </a:solidFill>
                </a:rPr>
                <a:t> </a:t>
              </a:r>
              <a:r>
                <a:rPr lang="en-US" sz="2400" b="1" dirty="0" err="1" smtClean="0">
                  <a:solidFill>
                    <a:srgbClr val="000000"/>
                  </a:solidFill>
                </a:rPr>
                <a:t>phá</a:t>
              </a:r>
              <a:endParaRPr lang="en-US" sz="2400" b="1" dirty="0">
                <a:solidFill>
                  <a:srgbClr val="00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88135">
                                            <p:txEl>
                                              <p:pRg st="0" end="0"/>
                                            </p:txEl>
                                          </p:spTgt>
                                        </p:tgtEl>
                                        <p:attrNameLst>
                                          <p:attrName>style.color</p:attrName>
                                        </p:attrNameLst>
                                      </p:cBhvr>
                                      <p:to>
                                        <p:clrVal>
                                          <a:srgbClr val="D8D8D8"/>
                                        </p:clrVal>
                                      </p:to>
                                    </p:set>
                                    <p:set>
                                      <p:cBhvr>
                                        <p:cTn id="7" dur="500" fill="hold"/>
                                        <p:tgtEl>
                                          <p:spTgt spid="88135">
                                            <p:txEl>
                                              <p:pRg st="0" end="0"/>
                                            </p:txEl>
                                          </p:spTgt>
                                        </p:tgtEl>
                                        <p:attrNameLst>
                                          <p:attrName>fillcolor</p:attrName>
                                        </p:attrNameLst>
                                      </p:cBhvr>
                                      <p:to>
                                        <p:clrVal>
                                          <a:srgbClr val="D8D8D8"/>
                                        </p:clrVal>
                                      </p:to>
                                    </p:set>
                                    <p:set>
                                      <p:cBhvr>
                                        <p:cTn id="8" dur="500" fill="hold"/>
                                        <p:tgtEl>
                                          <p:spTgt spid="88135">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RDBMS</a:t>
            </a:r>
            <a:endParaRPr lang="en-US" dirty="0"/>
          </a:p>
        </p:txBody>
      </p:sp>
      <p:pic>
        <p:nvPicPr>
          <p:cNvPr id="4" name="Content Placeholder 3"/>
          <p:cNvPicPr>
            <a:picLocks noGrp="1" noChangeAspect="1"/>
          </p:cNvPicPr>
          <p:nvPr>
            <p:ph idx="1"/>
          </p:nvPr>
        </p:nvPicPr>
        <p:blipFill>
          <a:blip r:embed="rId2"/>
          <a:stretch>
            <a:fillRect/>
          </a:stretch>
        </p:blipFill>
        <p:spPr>
          <a:xfrm>
            <a:off x="628650" y="3171800"/>
            <a:ext cx="5213350" cy="2364091"/>
          </a:xfrm>
          <a:prstGeom prst="rect">
            <a:avLst/>
          </a:prstGeom>
        </p:spPr>
      </p:pic>
      <p:sp>
        <p:nvSpPr>
          <p:cNvPr id="5" name="Rectangle 4"/>
          <p:cNvSpPr/>
          <p:nvPr/>
        </p:nvSpPr>
        <p:spPr>
          <a:xfrm>
            <a:off x="5842000" y="3476681"/>
            <a:ext cx="2921000" cy="2308324"/>
          </a:xfrm>
          <a:prstGeom prst="rect">
            <a:avLst/>
          </a:prstGeom>
        </p:spPr>
        <p:txBody>
          <a:bodyPr wrap="square">
            <a:spAutoFit/>
          </a:bodyPr>
          <a:lstStyle/>
          <a:p>
            <a:r>
              <a:rPr lang="en-US" i="0" dirty="0" smtClean="0">
                <a:solidFill>
                  <a:srgbClr val="231F20"/>
                </a:solidFill>
                <a:effectLst/>
                <a:latin typeface="MinionPro-Italic"/>
              </a:rPr>
              <a:t>A fact table design for a time series to be stored in a relational database.</a:t>
            </a:r>
          </a:p>
          <a:p>
            <a:r>
              <a:rPr lang="en-US" i="0" dirty="0" smtClean="0">
                <a:solidFill>
                  <a:srgbClr val="231F20"/>
                </a:solidFill>
                <a:effectLst/>
                <a:latin typeface="MinionPro-Italic"/>
              </a:rPr>
              <a:t>The time, a series ID, and a value are stored.</a:t>
            </a:r>
          </a:p>
          <a:p>
            <a:r>
              <a:rPr lang="en-US" i="0" dirty="0" smtClean="0">
                <a:solidFill>
                  <a:srgbClr val="231F20"/>
                </a:solidFill>
                <a:effectLst/>
                <a:latin typeface="MinionPro-Italic"/>
              </a:rPr>
              <a:t>Details of the series are stored in a dimension table.</a:t>
            </a:r>
            <a:endParaRPr lang="en-US" dirty="0"/>
          </a:p>
        </p:txBody>
      </p:sp>
      <p:sp>
        <p:nvSpPr>
          <p:cNvPr id="6" name="Rectangle 5"/>
          <p:cNvSpPr/>
          <p:nvPr/>
        </p:nvSpPr>
        <p:spPr>
          <a:xfrm>
            <a:off x="628650" y="1923413"/>
            <a:ext cx="7791450" cy="1323439"/>
          </a:xfrm>
          <a:prstGeom prst="rect">
            <a:avLst/>
          </a:prstGeom>
        </p:spPr>
        <p:txBody>
          <a:bodyPr wrap="square">
            <a:spAutoFit/>
          </a:bodyPr>
          <a:lstStyle/>
          <a:p>
            <a:pPr marL="285750" indent="-285750">
              <a:buFont typeface="Arial" panose="020B0604020202020204" pitchFamily="34" charset="0"/>
              <a:buChar char="•"/>
            </a:pPr>
            <a:r>
              <a:rPr lang="en-US" sz="2000" dirty="0" smtClean="0"/>
              <a:t>In a star schema, one table stores most of the data with references to other tables known as dimensions</a:t>
            </a:r>
          </a:p>
          <a:p>
            <a:pPr marL="285750" indent="-285750">
              <a:buFont typeface="Arial" panose="020B0604020202020204" pitchFamily="34" charset="0"/>
              <a:buChar char="•"/>
            </a:pPr>
            <a:r>
              <a:rPr lang="en-US" sz="2000" dirty="0" smtClean="0"/>
              <a:t>A core design assumption is that the dimension tables are relatively small and unchanging</a:t>
            </a:r>
            <a:endParaRPr lang="en-US" sz="2000" b="1" dirty="0"/>
          </a:p>
        </p:txBody>
      </p:sp>
      <p:sp>
        <p:nvSpPr>
          <p:cNvPr id="3" name="Date Placeholder 2"/>
          <p:cNvSpPr>
            <a:spLocks noGrp="1"/>
          </p:cNvSpPr>
          <p:nvPr>
            <p:ph type="dt" sz="half" idx="10"/>
          </p:nvPr>
        </p:nvSpPr>
        <p:spPr/>
        <p:txBody>
          <a:bodyPr/>
          <a:lstStyle/>
          <a:p>
            <a:r>
              <a:rPr lang="en-US" smtClean="0"/>
              <a:t>Big Data On Time Series</a:t>
            </a:r>
            <a:endParaRPr lang="en-US" dirty="0"/>
          </a:p>
        </p:txBody>
      </p:sp>
      <p:sp>
        <p:nvSpPr>
          <p:cNvPr id="7" name="Footer Placeholder 6"/>
          <p:cNvSpPr>
            <a:spLocks noGrp="1"/>
          </p:cNvSpPr>
          <p:nvPr>
            <p:ph type="ftr" sz="quarter" idx="11"/>
          </p:nvPr>
        </p:nvSpPr>
        <p:spPr/>
        <p:txBody>
          <a:bodyPr/>
          <a:lstStyle/>
          <a:p>
            <a:r>
              <a:rPr lang="en-US" smtClean="0"/>
              <a:t>ĐẠI HỌC BÁCH KHOA TP.HCM</a:t>
            </a:r>
            <a:endParaRPr lang="en-US" dirty="0"/>
          </a:p>
        </p:txBody>
      </p:sp>
      <p:sp>
        <p:nvSpPr>
          <p:cNvPr id="8" name="Slide Number Placeholder 7"/>
          <p:cNvSpPr>
            <a:spLocks noGrp="1"/>
          </p:cNvSpPr>
          <p:nvPr>
            <p:ph type="sldNum" sz="quarter" idx="12"/>
          </p:nvPr>
        </p:nvSpPr>
        <p:spPr/>
        <p:txBody>
          <a:bodyPr/>
          <a:lstStyle/>
          <a:p>
            <a:fld id="{65AB6E83-971A-4F88-B711-8988B568B83E}" type="slidenum">
              <a:rPr lang="en-US" smtClean="0"/>
              <a:t>20</a:t>
            </a:fld>
            <a:endParaRPr lang="en-US" dirty="0"/>
          </a:p>
        </p:txBody>
      </p:sp>
    </p:spTree>
    <p:extLst>
      <p:ext uri="{BB962C8B-B14F-4D97-AF65-F5344CB8AC3E}">
        <p14:creationId xmlns:p14="http://schemas.microsoft.com/office/powerpoint/2010/main" val="33893478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RDBMS - Pros</a:t>
            </a:r>
            <a:endParaRPr lang="en-US" dirty="0"/>
          </a:p>
        </p:txBody>
      </p:sp>
      <p:sp>
        <p:nvSpPr>
          <p:cNvPr id="3" name="Content Placeholder 2"/>
          <p:cNvSpPr>
            <a:spLocks noGrp="1"/>
          </p:cNvSpPr>
          <p:nvPr>
            <p:ph idx="1"/>
          </p:nvPr>
        </p:nvSpPr>
        <p:spPr/>
        <p:txBody>
          <a:bodyPr/>
          <a:lstStyle/>
          <a:p>
            <a:pPr algn="just"/>
            <a:r>
              <a:rPr lang="en-US" dirty="0"/>
              <a:t>A star schema design like this is actually used to store time series </a:t>
            </a:r>
            <a:r>
              <a:rPr lang="en-US" dirty="0" smtClean="0"/>
              <a:t>in some applications</a:t>
            </a:r>
          </a:p>
          <a:p>
            <a:pPr algn="just"/>
            <a:r>
              <a:rPr lang="en-US" dirty="0" smtClean="0"/>
              <a:t>We </a:t>
            </a:r>
            <a:r>
              <a:rPr lang="en-US" dirty="0"/>
              <a:t>can also use a design like this in most </a:t>
            </a:r>
            <a:r>
              <a:rPr lang="en-US" dirty="0" err="1" smtClean="0"/>
              <a:t>NoSQL</a:t>
            </a:r>
            <a:r>
              <a:rPr lang="en-US" dirty="0" smtClean="0"/>
              <a:t> databases </a:t>
            </a:r>
            <a:r>
              <a:rPr lang="en-US" dirty="0"/>
              <a:t>as </a:t>
            </a:r>
            <a:r>
              <a:rPr lang="en-US" dirty="0" smtClean="0"/>
              <a:t>well</a:t>
            </a:r>
          </a:p>
          <a:p>
            <a:pPr algn="just"/>
            <a:r>
              <a:rPr lang="en-US" dirty="0" smtClean="0"/>
              <a:t>A </a:t>
            </a:r>
            <a:r>
              <a:rPr lang="en-US" dirty="0"/>
              <a:t>star schema addresses the problem of having </a:t>
            </a:r>
            <a:r>
              <a:rPr lang="en-US" dirty="0" smtClean="0"/>
              <a:t>lots of </a:t>
            </a:r>
            <a:r>
              <a:rPr lang="en-US" dirty="0"/>
              <a:t>different time series and can work reasonably well up to levels </a:t>
            </a:r>
            <a:r>
              <a:rPr lang="en-US" dirty="0" smtClean="0"/>
              <a:t>of hundreds </a:t>
            </a:r>
            <a:r>
              <a:rPr lang="en-US" dirty="0"/>
              <a:t>of millions or billions of data </a:t>
            </a:r>
            <a:r>
              <a:rPr lang="en-US" dirty="0" smtClean="0"/>
              <a:t>points</a:t>
            </a:r>
            <a:endParaRPr lang="en-US" b="1" dirty="0"/>
          </a:p>
        </p:txBody>
      </p:sp>
      <p:sp>
        <p:nvSpPr>
          <p:cNvPr id="4" name="Date Placeholder 3"/>
          <p:cNvSpPr>
            <a:spLocks noGrp="1"/>
          </p:cNvSpPr>
          <p:nvPr>
            <p:ph type="dt" sz="half" idx="10"/>
          </p:nvPr>
        </p:nvSpPr>
        <p:spPr/>
        <p:txBody>
          <a:bodyPr/>
          <a:lstStyle/>
          <a:p>
            <a:r>
              <a:rPr lang="en-US" smtClean="0"/>
              <a:t>Big Data On Time Series</a:t>
            </a:r>
            <a:endParaRPr lang="en-US" dirty="0"/>
          </a:p>
        </p:txBody>
      </p:sp>
      <p:sp>
        <p:nvSpPr>
          <p:cNvPr id="5" name="Footer Placeholder 4"/>
          <p:cNvSpPr>
            <a:spLocks noGrp="1"/>
          </p:cNvSpPr>
          <p:nvPr>
            <p:ph type="ftr" sz="quarter" idx="11"/>
          </p:nvPr>
        </p:nvSpPr>
        <p:spPr/>
        <p:txBody>
          <a:bodyPr/>
          <a:lstStyle/>
          <a:p>
            <a:r>
              <a:rPr lang="en-US" smtClean="0"/>
              <a:t>ĐẠI HỌC BÁCH KHOA TP.HCM</a:t>
            </a:r>
            <a:endParaRPr lang="en-US" dirty="0"/>
          </a:p>
        </p:txBody>
      </p:sp>
      <p:sp>
        <p:nvSpPr>
          <p:cNvPr id="6" name="Slide Number Placeholder 5"/>
          <p:cNvSpPr>
            <a:spLocks noGrp="1"/>
          </p:cNvSpPr>
          <p:nvPr>
            <p:ph type="sldNum" sz="quarter" idx="12"/>
          </p:nvPr>
        </p:nvSpPr>
        <p:spPr/>
        <p:txBody>
          <a:bodyPr/>
          <a:lstStyle/>
          <a:p>
            <a:fld id="{65AB6E83-971A-4F88-B711-8988B568B83E}" type="slidenum">
              <a:rPr lang="en-US" smtClean="0"/>
              <a:t>21</a:t>
            </a:fld>
            <a:endParaRPr lang="en-US" dirty="0"/>
          </a:p>
        </p:txBody>
      </p:sp>
    </p:spTree>
    <p:extLst>
      <p:ext uri="{BB962C8B-B14F-4D97-AF65-F5344CB8AC3E}">
        <p14:creationId xmlns:p14="http://schemas.microsoft.com/office/powerpoint/2010/main" val="37958578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RDBMS - Cons</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Retrieving the data </a:t>
            </a:r>
            <a:r>
              <a:rPr lang="en-US" dirty="0"/>
              <a:t>and </a:t>
            </a:r>
            <a:r>
              <a:rPr lang="en-US" dirty="0" smtClean="0"/>
              <a:t>processing </a:t>
            </a:r>
            <a:r>
              <a:rPr lang="en-US" dirty="0"/>
              <a:t>it is quite </a:t>
            </a:r>
            <a:r>
              <a:rPr lang="en-US" dirty="0" smtClean="0"/>
              <a:t>another thing</a:t>
            </a:r>
          </a:p>
          <a:p>
            <a:pPr algn="just"/>
            <a:r>
              <a:rPr lang="en-US" dirty="0" smtClean="0"/>
              <a:t>Modern </a:t>
            </a:r>
            <a:r>
              <a:rPr lang="en-US" dirty="0"/>
              <a:t>applications such as </a:t>
            </a:r>
            <a:r>
              <a:rPr lang="en-US" dirty="0" smtClean="0"/>
              <a:t>machine learning </a:t>
            </a:r>
            <a:r>
              <a:rPr lang="en-US" dirty="0"/>
              <a:t>systems or even status displays may need to retrieve and </a:t>
            </a:r>
            <a:r>
              <a:rPr lang="en-US" dirty="0" smtClean="0"/>
              <a:t>process </a:t>
            </a:r>
            <a:r>
              <a:rPr lang="en-US" dirty="0"/>
              <a:t>as many as a million data points in a second or </a:t>
            </a:r>
            <a:r>
              <a:rPr lang="en-US" dirty="0" smtClean="0"/>
              <a:t>more</a:t>
            </a:r>
          </a:p>
          <a:p>
            <a:pPr algn="just"/>
            <a:r>
              <a:rPr lang="en-US" dirty="0" smtClean="0"/>
              <a:t>As data </a:t>
            </a:r>
            <a:r>
              <a:rPr lang="en-US" dirty="0"/>
              <a:t>scales continue to grow, </a:t>
            </a:r>
            <a:r>
              <a:rPr lang="en-US" dirty="0" smtClean="0"/>
              <a:t>the costs and complexity involved grows very fast, a </a:t>
            </a:r>
            <a:r>
              <a:rPr lang="en-US" dirty="0"/>
              <a:t>larger and larger percentage of </a:t>
            </a:r>
            <a:r>
              <a:rPr lang="en-US" dirty="0" smtClean="0"/>
              <a:t>time series </a:t>
            </a:r>
            <a:r>
              <a:rPr lang="en-US" dirty="0"/>
              <a:t>applications just don’t fit very well into relational </a:t>
            </a:r>
            <a:r>
              <a:rPr lang="en-US" dirty="0" smtClean="0"/>
              <a:t>databases</a:t>
            </a:r>
            <a:endParaRPr lang="en-US" dirty="0"/>
          </a:p>
        </p:txBody>
      </p:sp>
      <p:sp>
        <p:nvSpPr>
          <p:cNvPr id="4" name="Date Placeholder 3"/>
          <p:cNvSpPr>
            <a:spLocks noGrp="1"/>
          </p:cNvSpPr>
          <p:nvPr>
            <p:ph type="dt" sz="half" idx="10"/>
          </p:nvPr>
        </p:nvSpPr>
        <p:spPr/>
        <p:txBody>
          <a:bodyPr/>
          <a:lstStyle/>
          <a:p>
            <a:r>
              <a:rPr lang="en-US" smtClean="0"/>
              <a:t>Big Data On Time Series</a:t>
            </a:r>
            <a:endParaRPr lang="en-US" dirty="0"/>
          </a:p>
        </p:txBody>
      </p:sp>
      <p:sp>
        <p:nvSpPr>
          <p:cNvPr id="5" name="Footer Placeholder 4"/>
          <p:cNvSpPr>
            <a:spLocks noGrp="1"/>
          </p:cNvSpPr>
          <p:nvPr>
            <p:ph type="ftr" sz="quarter" idx="11"/>
          </p:nvPr>
        </p:nvSpPr>
        <p:spPr/>
        <p:txBody>
          <a:bodyPr/>
          <a:lstStyle/>
          <a:p>
            <a:r>
              <a:rPr lang="en-US" smtClean="0"/>
              <a:t>ĐẠI HỌC BÁCH KHOA TP.HCM</a:t>
            </a:r>
            <a:endParaRPr lang="en-US" dirty="0"/>
          </a:p>
        </p:txBody>
      </p:sp>
      <p:sp>
        <p:nvSpPr>
          <p:cNvPr id="6" name="Slide Number Placeholder 5"/>
          <p:cNvSpPr>
            <a:spLocks noGrp="1"/>
          </p:cNvSpPr>
          <p:nvPr>
            <p:ph type="sldNum" sz="quarter" idx="12"/>
          </p:nvPr>
        </p:nvSpPr>
        <p:spPr/>
        <p:txBody>
          <a:bodyPr/>
          <a:lstStyle/>
          <a:p>
            <a:fld id="{65AB6E83-971A-4F88-B711-8988B568B83E}" type="slidenum">
              <a:rPr lang="en-US" smtClean="0"/>
              <a:t>22</a:t>
            </a:fld>
            <a:endParaRPr lang="en-US" dirty="0"/>
          </a:p>
        </p:txBody>
      </p:sp>
    </p:spTree>
    <p:extLst>
      <p:ext uri="{BB962C8B-B14F-4D97-AF65-F5344CB8AC3E}">
        <p14:creationId xmlns:p14="http://schemas.microsoft.com/office/powerpoint/2010/main" val="36997502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NoSQL</a:t>
            </a:r>
            <a:r>
              <a:rPr lang="en-US" dirty="0"/>
              <a:t> Database with Wide </a:t>
            </a:r>
            <a:r>
              <a:rPr lang="en-US" dirty="0" smtClean="0"/>
              <a:t>Tables</a:t>
            </a:r>
            <a:endParaRPr lang="en-US" dirty="0"/>
          </a:p>
        </p:txBody>
      </p:sp>
      <p:sp>
        <p:nvSpPr>
          <p:cNvPr id="3" name="Content Placeholder 2"/>
          <p:cNvSpPr>
            <a:spLocks noGrp="1"/>
          </p:cNvSpPr>
          <p:nvPr>
            <p:ph idx="1"/>
          </p:nvPr>
        </p:nvSpPr>
        <p:spPr/>
        <p:txBody>
          <a:bodyPr/>
          <a:lstStyle/>
          <a:p>
            <a:r>
              <a:rPr lang="en-US" dirty="0"/>
              <a:t>The core problem with the star schema approach is that it uses one</a:t>
            </a:r>
            <a:br>
              <a:rPr lang="en-US" dirty="0"/>
            </a:br>
            <a:r>
              <a:rPr lang="en-US" dirty="0"/>
              <a:t>row per </a:t>
            </a:r>
            <a:r>
              <a:rPr lang="en-US" dirty="0" smtClean="0"/>
              <a:t>measurement</a:t>
            </a:r>
          </a:p>
          <a:p>
            <a:r>
              <a:rPr lang="en-US" dirty="0" smtClean="0"/>
              <a:t>One </a:t>
            </a:r>
            <a:r>
              <a:rPr lang="en-US" dirty="0"/>
              <a:t>technique for increasing the rate at </a:t>
            </a:r>
            <a:r>
              <a:rPr lang="en-US" dirty="0" smtClean="0"/>
              <a:t>which data </a:t>
            </a:r>
            <a:r>
              <a:rPr lang="en-US" dirty="0"/>
              <a:t>can be retrieved from a time series database is to store many </a:t>
            </a:r>
            <a:r>
              <a:rPr lang="en-US" dirty="0" smtClean="0"/>
              <a:t>values in </a:t>
            </a:r>
            <a:r>
              <a:rPr lang="en-US" dirty="0"/>
              <a:t>each </a:t>
            </a:r>
            <a:r>
              <a:rPr lang="en-US" dirty="0" smtClean="0"/>
              <a:t>row</a:t>
            </a:r>
          </a:p>
          <a:p>
            <a:pPr lvl="1"/>
            <a:r>
              <a:rPr lang="en-US" dirty="0" smtClean="0"/>
              <a:t>allows </a:t>
            </a:r>
            <a:r>
              <a:rPr lang="en-US" dirty="0"/>
              <a:t>data points to </a:t>
            </a:r>
            <a:r>
              <a:rPr lang="en-US" dirty="0" smtClean="0"/>
              <a:t>be retrieved </a:t>
            </a:r>
            <a:r>
              <a:rPr lang="en-US" dirty="0"/>
              <a:t>at a higher </a:t>
            </a:r>
            <a:r>
              <a:rPr lang="en-US" dirty="0" smtClean="0"/>
              <a:t>speed</a:t>
            </a:r>
            <a:endParaRPr lang="en-US" dirty="0"/>
          </a:p>
        </p:txBody>
      </p:sp>
      <p:sp>
        <p:nvSpPr>
          <p:cNvPr id="4" name="Date Placeholder 3"/>
          <p:cNvSpPr>
            <a:spLocks noGrp="1"/>
          </p:cNvSpPr>
          <p:nvPr>
            <p:ph type="dt" sz="half" idx="10"/>
          </p:nvPr>
        </p:nvSpPr>
        <p:spPr/>
        <p:txBody>
          <a:bodyPr/>
          <a:lstStyle/>
          <a:p>
            <a:r>
              <a:rPr lang="en-US" smtClean="0"/>
              <a:t>Big Data On Time Series</a:t>
            </a:r>
            <a:endParaRPr lang="en-US" dirty="0"/>
          </a:p>
        </p:txBody>
      </p:sp>
      <p:sp>
        <p:nvSpPr>
          <p:cNvPr id="5" name="Footer Placeholder 4"/>
          <p:cNvSpPr>
            <a:spLocks noGrp="1"/>
          </p:cNvSpPr>
          <p:nvPr>
            <p:ph type="ftr" sz="quarter" idx="11"/>
          </p:nvPr>
        </p:nvSpPr>
        <p:spPr/>
        <p:txBody>
          <a:bodyPr/>
          <a:lstStyle/>
          <a:p>
            <a:r>
              <a:rPr lang="en-US" smtClean="0"/>
              <a:t>ĐẠI HỌC BÁCH KHOA TP.HCM</a:t>
            </a:r>
            <a:endParaRPr lang="en-US" dirty="0"/>
          </a:p>
        </p:txBody>
      </p:sp>
      <p:sp>
        <p:nvSpPr>
          <p:cNvPr id="6" name="Slide Number Placeholder 5"/>
          <p:cNvSpPr>
            <a:spLocks noGrp="1"/>
          </p:cNvSpPr>
          <p:nvPr>
            <p:ph type="sldNum" sz="quarter" idx="12"/>
          </p:nvPr>
        </p:nvSpPr>
        <p:spPr/>
        <p:txBody>
          <a:bodyPr/>
          <a:lstStyle/>
          <a:p>
            <a:fld id="{65AB6E83-971A-4F88-B711-8988B568B83E}" type="slidenum">
              <a:rPr lang="en-US" smtClean="0"/>
              <a:t>23</a:t>
            </a:fld>
            <a:endParaRPr lang="en-US" dirty="0"/>
          </a:p>
        </p:txBody>
      </p:sp>
    </p:spTree>
    <p:extLst>
      <p:ext uri="{BB962C8B-B14F-4D97-AF65-F5344CB8AC3E}">
        <p14:creationId xmlns:p14="http://schemas.microsoft.com/office/powerpoint/2010/main" val="19175565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100" dirty="0" err="1" smtClean="0"/>
              <a:t>NoSQL</a:t>
            </a:r>
            <a:r>
              <a:rPr lang="en-US" sz="3100" dirty="0" smtClean="0"/>
              <a:t> Database with Wide Tables</a:t>
            </a:r>
            <a:endParaRPr lang="en-US" sz="3100" dirty="0"/>
          </a:p>
        </p:txBody>
      </p:sp>
      <p:pic>
        <p:nvPicPr>
          <p:cNvPr id="4" name="Content Placeholder 3"/>
          <p:cNvPicPr>
            <a:picLocks noGrp="1" noChangeAspect="1"/>
          </p:cNvPicPr>
          <p:nvPr>
            <p:ph idx="1"/>
          </p:nvPr>
        </p:nvPicPr>
        <p:blipFill>
          <a:blip r:embed="rId2"/>
          <a:stretch>
            <a:fillRect/>
          </a:stretch>
        </p:blipFill>
        <p:spPr>
          <a:xfrm>
            <a:off x="1524000" y="2110745"/>
            <a:ext cx="6096000" cy="3548264"/>
          </a:xfrm>
          <a:prstGeom prst="rect">
            <a:avLst/>
          </a:prstGeom>
        </p:spPr>
      </p:pic>
      <p:sp>
        <p:nvSpPr>
          <p:cNvPr id="5" name="Rectangle 4"/>
          <p:cNvSpPr/>
          <p:nvPr/>
        </p:nvSpPr>
        <p:spPr>
          <a:xfrm>
            <a:off x="1524000" y="5791200"/>
            <a:ext cx="6070601" cy="1200329"/>
          </a:xfrm>
          <a:prstGeom prst="rect">
            <a:avLst/>
          </a:prstGeom>
        </p:spPr>
        <p:txBody>
          <a:bodyPr wrap="square">
            <a:spAutoFit/>
          </a:bodyPr>
          <a:lstStyle/>
          <a:p>
            <a:pPr algn="ctr"/>
            <a:r>
              <a:rPr lang="en-US" i="0" dirty="0" smtClean="0">
                <a:solidFill>
                  <a:srgbClr val="231F20"/>
                </a:solidFill>
                <a:effectLst/>
                <a:latin typeface="MinionPro-Regular" panose="02040503050306020203" pitchFamily="18" charset="0"/>
              </a:rPr>
              <a:t>Typically, the time window is adjusted so that 100–1,000 samples are in each row</a:t>
            </a:r>
            <a:br>
              <a:rPr lang="en-US" i="0" dirty="0" smtClean="0">
                <a:solidFill>
                  <a:srgbClr val="231F20"/>
                </a:solidFill>
                <a:effectLst/>
                <a:latin typeface="MinionPro-Regular" panose="02040503050306020203" pitchFamily="18" charset="0"/>
              </a:rPr>
            </a:br>
            <a:r>
              <a:rPr lang="en-US" i="0" dirty="0" smtClean="0">
                <a:solidFill>
                  <a:srgbClr val="231F20"/>
                </a:solidFill>
                <a:effectLst/>
                <a:latin typeface="MinionPro-Regular" panose="02040503050306020203" pitchFamily="18" charset="0"/>
              </a:rPr>
              <a:t/>
            </a:r>
            <a:br>
              <a:rPr lang="en-US" i="0" dirty="0" smtClean="0">
                <a:solidFill>
                  <a:srgbClr val="231F20"/>
                </a:solidFill>
                <a:effectLst/>
                <a:latin typeface="MinionPro-Regular" panose="02040503050306020203" pitchFamily="18" charset="0"/>
              </a:rPr>
            </a:br>
            <a:endParaRPr lang="en-US" dirty="0"/>
          </a:p>
        </p:txBody>
      </p:sp>
      <p:sp>
        <p:nvSpPr>
          <p:cNvPr id="3" name="Date Placeholder 2"/>
          <p:cNvSpPr>
            <a:spLocks noGrp="1"/>
          </p:cNvSpPr>
          <p:nvPr>
            <p:ph type="dt" sz="half" idx="10"/>
          </p:nvPr>
        </p:nvSpPr>
        <p:spPr/>
        <p:txBody>
          <a:bodyPr/>
          <a:lstStyle/>
          <a:p>
            <a:r>
              <a:rPr lang="en-US" smtClean="0"/>
              <a:t>Big Data On Time Series</a:t>
            </a:r>
            <a:endParaRPr lang="en-US" dirty="0"/>
          </a:p>
        </p:txBody>
      </p:sp>
      <p:sp>
        <p:nvSpPr>
          <p:cNvPr id="6" name="Footer Placeholder 5"/>
          <p:cNvSpPr>
            <a:spLocks noGrp="1"/>
          </p:cNvSpPr>
          <p:nvPr>
            <p:ph type="ftr" sz="quarter" idx="11"/>
          </p:nvPr>
        </p:nvSpPr>
        <p:spPr/>
        <p:txBody>
          <a:bodyPr/>
          <a:lstStyle/>
          <a:p>
            <a:r>
              <a:rPr lang="en-US" smtClean="0"/>
              <a:t>ĐẠI HỌC BÁCH KHOA TP.HCM</a:t>
            </a:r>
            <a:endParaRPr lang="en-US" dirty="0"/>
          </a:p>
        </p:txBody>
      </p:sp>
      <p:sp>
        <p:nvSpPr>
          <p:cNvPr id="7" name="Slide Number Placeholder 6"/>
          <p:cNvSpPr>
            <a:spLocks noGrp="1"/>
          </p:cNvSpPr>
          <p:nvPr>
            <p:ph type="sldNum" sz="quarter" idx="12"/>
          </p:nvPr>
        </p:nvSpPr>
        <p:spPr/>
        <p:txBody>
          <a:bodyPr/>
          <a:lstStyle/>
          <a:p>
            <a:fld id="{65AB6E83-971A-4F88-B711-8988B568B83E}" type="slidenum">
              <a:rPr lang="en-US" smtClean="0"/>
              <a:t>24</a:t>
            </a:fld>
            <a:endParaRPr lang="en-US" dirty="0"/>
          </a:p>
        </p:txBody>
      </p:sp>
    </p:spTree>
    <p:extLst>
      <p:ext uri="{BB962C8B-B14F-4D97-AF65-F5344CB8AC3E}">
        <p14:creationId xmlns:p14="http://schemas.microsoft.com/office/powerpoint/2010/main" val="10123620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err="1" smtClean="0"/>
              <a:t>NoSQL</a:t>
            </a:r>
            <a:r>
              <a:rPr lang="en-US" sz="2900" dirty="0" smtClean="0"/>
              <a:t> Database with Hybrid Design</a:t>
            </a:r>
            <a:endParaRPr lang="en-US" sz="2900" dirty="0"/>
          </a:p>
        </p:txBody>
      </p:sp>
      <p:sp>
        <p:nvSpPr>
          <p:cNvPr id="3" name="Content Placeholder 2"/>
          <p:cNvSpPr>
            <a:spLocks noGrp="1"/>
          </p:cNvSpPr>
          <p:nvPr>
            <p:ph idx="1"/>
          </p:nvPr>
        </p:nvSpPr>
        <p:spPr/>
        <p:txBody>
          <a:bodyPr>
            <a:normAutofit lnSpcReduction="10000"/>
          </a:bodyPr>
          <a:lstStyle/>
          <a:p>
            <a:pPr algn="just"/>
            <a:r>
              <a:rPr lang="en-US" dirty="0"/>
              <a:t>In the hybrid design, rows can be stored as a single </a:t>
            </a:r>
            <a:r>
              <a:rPr lang="en-US" dirty="0" smtClean="0"/>
              <a:t>data structure </a:t>
            </a:r>
            <a:r>
              <a:rPr lang="en-US" dirty="0"/>
              <a:t>(blob</a:t>
            </a:r>
            <a:r>
              <a:rPr lang="en-US" dirty="0" smtClean="0"/>
              <a:t>)</a:t>
            </a:r>
          </a:p>
          <a:p>
            <a:pPr algn="just"/>
            <a:r>
              <a:rPr lang="en-US" dirty="0"/>
              <a:t>Data in the wide table format </a:t>
            </a:r>
            <a:r>
              <a:rPr lang="en-US" dirty="0" smtClean="0"/>
              <a:t>can </a:t>
            </a:r>
            <a:r>
              <a:rPr lang="en-US" dirty="0"/>
              <a:t>be </a:t>
            </a:r>
            <a:r>
              <a:rPr lang="en-US" dirty="0" smtClean="0"/>
              <a:t>progressively converted </a:t>
            </a:r>
            <a:r>
              <a:rPr lang="en-US" dirty="0"/>
              <a:t>to the compressed format (blob </a:t>
            </a:r>
            <a:r>
              <a:rPr lang="en-US" dirty="0" smtClean="0"/>
              <a:t>style) as </a:t>
            </a:r>
            <a:r>
              <a:rPr lang="en-US" dirty="0"/>
              <a:t>soon as it is known that little or no new data is likely to arrive </a:t>
            </a:r>
            <a:r>
              <a:rPr lang="en-US" dirty="0" smtClean="0"/>
              <a:t>for that </a:t>
            </a:r>
            <a:r>
              <a:rPr lang="en-US" dirty="0"/>
              <a:t>time series and time </a:t>
            </a:r>
            <a:r>
              <a:rPr lang="en-US" dirty="0" smtClean="0"/>
              <a:t>window</a:t>
            </a:r>
          </a:p>
          <a:p>
            <a:pPr algn="just"/>
            <a:r>
              <a:rPr lang="en-US" dirty="0" smtClean="0"/>
              <a:t>Moving </a:t>
            </a:r>
            <a:r>
              <a:rPr lang="en-US" dirty="0"/>
              <a:t>to an alternative </a:t>
            </a:r>
            <a:r>
              <a:rPr lang="en-US" dirty="0" smtClean="0"/>
              <a:t>database </a:t>
            </a:r>
            <a:r>
              <a:rPr lang="en-US" dirty="0"/>
              <a:t>like </a:t>
            </a:r>
            <a:r>
              <a:rPr lang="en-US" dirty="0" err="1"/>
              <a:t>HBase</a:t>
            </a:r>
            <a:r>
              <a:rPr lang="en-US" dirty="0"/>
              <a:t> or </a:t>
            </a:r>
            <a:r>
              <a:rPr lang="en-US" dirty="0" err="1"/>
              <a:t>MapR</a:t>
            </a:r>
            <a:r>
              <a:rPr lang="en-US" dirty="0"/>
              <a:t>-DB can have substantial benefits </a:t>
            </a:r>
            <a:r>
              <a:rPr lang="en-US" dirty="0" smtClean="0"/>
              <a:t>because you </a:t>
            </a:r>
            <a:r>
              <a:rPr lang="en-US" dirty="0"/>
              <a:t>gain both performance </a:t>
            </a:r>
            <a:r>
              <a:rPr lang="en-US" dirty="0" smtClean="0"/>
              <a:t>and scalability</a:t>
            </a:r>
            <a:endParaRPr lang="en-US" dirty="0"/>
          </a:p>
        </p:txBody>
      </p:sp>
      <p:sp>
        <p:nvSpPr>
          <p:cNvPr id="4" name="Date Placeholder 3"/>
          <p:cNvSpPr>
            <a:spLocks noGrp="1"/>
          </p:cNvSpPr>
          <p:nvPr>
            <p:ph type="dt" sz="half" idx="10"/>
          </p:nvPr>
        </p:nvSpPr>
        <p:spPr/>
        <p:txBody>
          <a:bodyPr/>
          <a:lstStyle/>
          <a:p>
            <a:r>
              <a:rPr lang="en-US" smtClean="0"/>
              <a:t>Big Data On Time Series</a:t>
            </a:r>
            <a:endParaRPr lang="en-US" dirty="0"/>
          </a:p>
        </p:txBody>
      </p:sp>
      <p:sp>
        <p:nvSpPr>
          <p:cNvPr id="5" name="Footer Placeholder 4"/>
          <p:cNvSpPr>
            <a:spLocks noGrp="1"/>
          </p:cNvSpPr>
          <p:nvPr>
            <p:ph type="ftr" sz="quarter" idx="11"/>
          </p:nvPr>
        </p:nvSpPr>
        <p:spPr/>
        <p:txBody>
          <a:bodyPr/>
          <a:lstStyle/>
          <a:p>
            <a:r>
              <a:rPr lang="en-US" smtClean="0"/>
              <a:t>ĐẠI HỌC BÁCH KHOA TP.HCM</a:t>
            </a:r>
            <a:endParaRPr lang="en-US" dirty="0"/>
          </a:p>
        </p:txBody>
      </p:sp>
      <p:sp>
        <p:nvSpPr>
          <p:cNvPr id="6" name="Slide Number Placeholder 5"/>
          <p:cNvSpPr>
            <a:spLocks noGrp="1"/>
          </p:cNvSpPr>
          <p:nvPr>
            <p:ph type="sldNum" sz="quarter" idx="12"/>
          </p:nvPr>
        </p:nvSpPr>
        <p:spPr/>
        <p:txBody>
          <a:bodyPr/>
          <a:lstStyle/>
          <a:p>
            <a:fld id="{65AB6E83-971A-4F88-B711-8988B568B83E}" type="slidenum">
              <a:rPr lang="en-US" smtClean="0"/>
              <a:t>25</a:t>
            </a:fld>
            <a:endParaRPr lang="en-US" dirty="0"/>
          </a:p>
        </p:txBody>
      </p:sp>
    </p:spTree>
    <p:extLst>
      <p:ext uri="{BB962C8B-B14F-4D97-AF65-F5344CB8AC3E}">
        <p14:creationId xmlns:p14="http://schemas.microsoft.com/office/powerpoint/2010/main" val="505847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NoSQL</a:t>
            </a:r>
            <a:r>
              <a:rPr lang="en-US" dirty="0"/>
              <a:t> Database with Hybrid </a:t>
            </a:r>
            <a:r>
              <a:rPr lang="en-US" dirty="0" smtClean="0"/>
              <a:t>Design</a:t>
            </a:r>
            <a:endParaRPr lang="en-US" dirty="0"/>
          </a:p>
        </p:txBody>
      </p:sp>
      <p:pic>
        <p:nvPicPr>
          <p:cNvPr id="4" name="Content Placeholder 3"/>
          <p:cNvPicPr>
            <a:picLocks noGrp="1" noChangeAspect="1"/>
          </p:cNvPicPr>
          <p:nvPr>
            <p:ph idx="1"/>
          </p:nvPr>
        </p:nvPicPr>
        <p:blipFill>
          <a:blip r:embed="rId2"/>
          <a:stretch>
            <a:fillRect/>
          </a:stretch>
        </p:blipFill>
        <p:spPr>
          <a:xfrm>
            <a:off x="1107452" y="2018242"/>
            <a:ext cx="6929096" cy="3711045"/>
          </a:xfrm>
          <a:prstGeom prst="rect">
            <a:avLst/>
          </a:prstGeom>
        </p:spPr>
      </p:pic>
      <p:sp>
        <p:nvSpPr>
          <p:cNvPr id="3" name="Date Placeholder 2"/>
          <p:cNvSpPr>
            <a:spLocks noGrp="1"/>
          </p:cNvSpPr>
          <p:nvPr>
            <p:ph type="dt" sz="half" idx="10"/>
          </p:nvPr>
        </p:nvSpPr>
        <p:spPr/>
        <p:txBody>
          <a:bodyPr/>
          <a:lstStyle/>
          <a:p>
            <a:r>
              <a:rPr lang="en-US" smtClean="0"/>
              <a:t>Big Data On Time Series</a:t>
            </a:r>
            <a:endParaRPr lang="en-US" dirty="0"/>
          </a:p>
        </p:txBody>
      </p:sp>
      <p:sp>
        <p:nvSpPr>
          <p:cNvPr id="5" name="Footer Placeholder 4"/>
          <p:cNvSpPr>
            <a:spLocks noGrp="1"/>
          </p:cNvSpPr>
          <p:nvPr>
            <p:ph type="ftr" sz="quarter" idx="11"/>
          </p:nvPr>
        </p:nvSpPr>
        <p:spPr/>
        <p:txBody>
          <a:bodyPr/>
          <a:lstStyle/>
          <a:p>
            <a:r>
              <a:rPr lang="en-US" smtClean="0"/>
              <a:t>ĐẠI HỌC BÁCH KHOA TP.HCM</a:t>
            </a:r>
            <a:endParaRPr lang="en-US" dirty="0"/>
          </a:p>
        </p:txBody>
      </p:sp>
      <p:sp>
        <p:nvSpPr>
          <p:cNvPr id="6" name="Slide Number Placeholder 5"/>
          <p:cNvSpPr>
            <a:spLocks noGrp="1"/>
          </p:cNvSpPr>
          <p:nvPr>
            <p:ph type="sldNum" sz="quarter" idx="12"/>
          </p:nvPr>
        </p:nvSpPr>
        <p:spPr/>
        <p:txBody>
          <a:bodyPr/>
          <a:lstStyle/>
          <a:p>
            <a:fld id="{65AB6E83-971A-4F88-B711-8988B568B83E}" type="slidenum">
              <a:rPr lang="en-US" smtClean="0"/>
              <a:t>26</a:t>
            </a:fld>
            <a:endParaRPr lang="en-US" dirty="0"/>
          </a:p>
        </p:txBody>
      </p:sp>
    </p:spTree>
    <p:extLst>
      <p:ext uri="{BB962C8B-B14F-4D97-AF65-F5344CB8AC3E}">
        <p14:creationId xmlns:p14="http://schemas.microsoft.com/office/powerpoint/2010/main" val="14865434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err="1" smtClean="0"/>
              <a:t>NoSQL</a:t>
            </a:r>
            <a:r>
              <a:rPr lang="en-US" sz="2900" dirty="0" smtClean="0"/>
              <a:t> Database with Hybrid Design</a:t>
            </a:r>
            <a:endParaRPr lang="en-US" sz="2900" dirty="0"/>
          </a:p>
        </p:txBody>
      </p:sp>
      <p:pic>
        <p:nvPicPr>
          <p:cNvPr id="4" name="Content Placeholder 3"/>
          <p:cNvPicPr>
            <a:picLocks noGrp="1" noChangeAspect="1"/>
          </p:cNvPicPr>
          <p:nvPr>
            <p:ph idx="1"/>
          </p:nvPr>
        </p:nvPicPr>
        <p:blipFill>
          <a:blip r:embed="rId2"/>
          <a:stretch>
            <a:fillRect/>
          </a:stretch>
        </p:blipFill>
        <p:spPr>
          <a:xfrm>
            <a:off x="1930489" y="1348144"/>
            <a:ext cx="5283019" cy="3338512"/>
          </a:xfrm>
          <a:prstGeom prst="rect">
            <a:avLst/>
          </a:prstGeom>
        </p:spPr>
      </p:pic>
      <p:sp>
        <p:nvSpPr>
          <p:cNvPr id="5" name="Rectangle 4"/>
          <p:cNvSpPr/>
          <p:nvPr/>
        </p:nvSpPr>
        <p:spPr>
          <a:xfrm>
            <a:off x="1123948" y="4710215"/>
            <a:ext cx="6896100" cy="1477328"/>
          </a:xfrm>
          <a:prstGeom prst="rect">
            <a:avLst/>
          </a:prstGeom>
        </p:spPr>
        <p:txBody>
          <a:bodyPr wrap="square">
            <a:spAutoFit/>
          </a:bodyPr>
          <a:lstStyle/>
          <a:p>
            <a:pPr algn="ctr"/>
            <a:r>
              <a:rPr lang="en-US" i="0" dirty="0" smtClean="0">
                <a:solidFill>
                  <a:srgbClr val="231F20"/>
                </a:solidFill>
                <a:effectLst/>
                <a:latin typeface="MinionPro-Italic"/>
              </a:rPr>
              <a:t>Data arrives at the catcher from the sources and is inserted into the </a:t>
            </a:r>
            <a:r>
              <a:rPr lang="en-US" i="0" dirty="0" err="1" smtClean="0">
                <a:solidFill>
                  <a:srgbClr val="231F20"/>
                </a:solidFill>
                <a:effectLst/>
                <a:latin typeface="MinionPro-Italic"/>
              </a:rPr>
              <a:t>NoSQL</a:t>
            </a:r>
            <a:r>
              <a:rPr lang="en-US" i="0" dirty="0" smtClean="0">
                <a:solidFill>
                  <a:srgbClr val="231F20"/>
                </a:solidFill>
                <a:effectLst/>
                <a:latin typeface="MinionPro-Italic"/>
              </a:rPr>
              <a:t> database</a:t>
            </a:r>
          </a:p>
          <a:p>
            <a:pPr algn="ctr"/>
            <a:r>
              <a:rPr lang="en-US" i="0" dirty="0" smtClean="0">
                <a:solidFill>
                  <a:srgbClr val="231F20"/>
                </a:solidFill>
                <a:effectLst/>
                <a:latin typeface="MinionPro-Italic"/>
              </a:rPr>
              <a:t>In the background, the blob maker rewrites the data later in compressed blob form</a:t>
            </a:r>
          </a:p>
          <a:p>
            <a:pPr algn="ctr"/>
            <a:r>
              <a:rPr lang="en-US" i="0" dirty="0" smtClean="0">
                <a:solidFill>
                  <a:srgbClr val="231F20"/>
                </a:solidFill>
                <a:effectLst/>
                <a:latin typeface="MinionPro-Italic"/>
              </a:rPr>
              <a:t>Data is retrieved and reformatted by the renderer.</a:t>
            </a:r>
            <a:endParaRPr lang="en-US" dirty="0"/>
          </a:p>
        </p:txBody>
      </p:sp>
      <p:sp>
        <p:nvSpPr>
          <p:cNvPr id="3" name="Date Placeholder 2"/>
          <p:cNvSpPr>
            <a:spLocks noGrp="1"/>
          </p:cNvSpPr>
          <p:nvPr>
            <p:ph type="dt" sz="half" idx="10"/>
          </p:nvPr>
        </p:nvSpPr>
        <p:spPr/>
        <p:txBody>
          <a:bodyPr/>
          <a:lstStyle/>
          <a:p>
            <a:r>
              <a:rPr lang="en-US" smtClean="0"/>
              <a:t>Big Data On Time Series</a:t>
            </a:r>
            <a:endParaRPr lang="en-US" dirty="0"/>
          </a:p>
        </p:txBody>
      </p:sp>
      <p:sp>
        <p:nvSpPr>
          <p:cNvPr id="6" name="Footer Placeholder 5"/>
          <p:cNvSpPr>
            <a:spLocks noGrp="1"/>
          </p:cNvSpPr>
          <p:nvPr>
            <p:ph type="ftr" sz="quarter" idx="11"/>
          </p:nvPr>
        </p:nvSpPr>
        <p:spPr/>
        <p:txBody>
          <a:bodyPr/>
          <a:lstStyle/>
          <a:p>
            <a:r>
              <a:rPr lang="en-US" smtClean="0"/>
              <a:t>ĐẠI HỌC BÁCH KHOA TP.HCM</a:t>
            </a:r>
            <a:endParaRPr lang="en-US" dirty="0"/>
          </a:p>
        </p:txBody>
      </p:sp>
      <p:sp>
        <p:nvSpPr>
          <p:cNvPr id="7" name="Slide Number Placeholder 6"/>
          <p:cNvSpPr>
            <a:spLocks noGrp="1"/>
          </p:cNvSpPr>
          <p:nvPr>
            <p:ph type="sldNum" sz="quarter" idx="12"/>
          </p:nvPr>
        </p:nvSpPr>
        <p:spPr/>
        <p:txBody>
          <a:bodyPr/>
          <a:lstStyle/>
          <a:p>
            <a:fld id="{65AB6E83-971A-4F88-B711-8988B568B83E}" type="slidenum">
              <a:rPr lang="en-US" smtClean="0"/>
              <a:t>27</a:t>
            </a:fld>
            <a:endParaRPr lang="en-US" dirty="0"/>
          </a:p>
        </p:txBody>
      </p:sp>
    </p:spTree>
    <p:extLst>
      <p:ext uri="{BB962C8B-B14F-4D97-AF65-F5344CB8AC3E}">
        <p14:creationId xmlns:p14="http://schemas.microsoft.com/office/powerpoint/2010/main" val="11881368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err="1" smtClean="0"/>
              <a:t>NoSQL</a:t>
            </a:r>
            <a:r>
              <a:rPr lang="en-US" sz="2900" dirty="0" smtClean="0"/>
              <a:t> Database with Hybrid Design</a:t>
            </a:r>
            <a:endParaRPr lang="en-US" sz="2900" dirty="0"/>
          </a:p>
        </p:txBody>
      </p:sp>
      <p:pic>
        <p:nvPicPr>
          <p:cNvPr id="4" name="Content Placeholder 3"/>
          <p:cNvPicPr>
            <a:picLocks noGrp="1" noChangeAspect="1"/>
          </p:cNvPicPr>
          <p:nvPr>
            <p:ph idx="1"/>
          </p:nvPr>
        </p:nvPicPr>
        <p:blipFill>
          <a:blip r:embed="rId2"/>
          <a:stretch>
            <a:fillRect/>
          </a:stretch>
        </p:blipFill>
        <p:spPr>
          <a:xfrm>
            <a:off x="1858868" y="1428050"/>
            <a:ext cx="5426264" cy="3601150"/>
          </a:xfrm>
          <a:prstGeom prst="rect">
            <a:avLst/>
          </a:prstGeom>
        </p:spPr>
      </p:pic>
      <p:sp>
        <p:nvSpPr>
          <p:cNvPr id="5" name="Rectangle 4"/>
          <p:cNvSpPr/>
          <p:nvPr/>
        </p:nvSpPr>
        <p:spPr>
          <a:xfrm>
            <a:off x="381000" y="5065643"/>
            <a:ext cx="8585201" cy="1200329"/>
          </a:xfrm>
          <a:prstGeom prst="rect">
            <a:avLst/>
          </a:prstGeom>
        </p:spPr>
        <p:txBody>
          <a:bodyPr wrap="square">
            <a:spAutoFit/>
          </a:bodyPr>
          <a:lstStyle/>
          <a:p>
            <a:pPr algn="ctr"/>
            <a:r>
              <a:rPr lang="en-US" i="0" dirty="0" smtClean="0">
                <a:solidFill>
                  <a:srgbClr val="231F20"/>
                </a:solidFill>
                <a:effectLst/>
                <a:latin typeface="MinionPro-Italic"/>
              </a:rPr>
              <a:t>Data flow for the direct blob insertion approach</a:t>
            </a:r>
          </a:p>
          <a:p>
            <a:pPr algn="ctr"/>
            <a:r>
              <a:rPr lang="en-US" i="0" dirty="0" smtClean="0">
                <a:solidFill>
                  <a:srgbClr val="231F20"/>
                </a:solidFill>
                <a:effectLst/>
                <a:latin typeface="MinionPro-Italic"/>
              </a:rPr>
              <a:t>The catcher stores data in the cache and writes it to the restart logs</a:t>
            </a:r>
          </a:p>
          <a:p>
            <a:pPr algn="ctr"/>
            <a:r>
              <a:rPr lang="en-US" i="0" dirty="0" smtClean="0">
                <a:solidFill>
                  <a:srgbClr val="231F20"/>
                </a:solidFill>
                <a:effectLst/>
                <a:latin typeface="MinionPro-Italic"/>
              </a:rPr>
              <a:t>The blob maker periodically reads from the cache and directly inserts compressed blobs into the database</a:t>
            </a:r>
          </a:p>
        </p:txBody>
      </p:sp>
      <p:sp>
        <p:nvSpPr>
          <p:cNvPr id="3" name="Date Placeholder 2"/>
          <p:cNvSpPr>
            <a:spLocks noGrp="1"/>
          </p:cNvSpPr>
          <p:nvPr>
            <p:ph type="dt" sz="half" idx="10"/>
          </p:nvPr>
        </p:nvSpPr>
        <p:spPr/>
        <p:txBody>
          <a:bodyPr/>
          <a:lstStyle/>
          <a:p>
            <a:r>
              <a:rPr lang="en-US" smtClean="0"/>
              <a:t>Big Data On Time Series</a:t>
            </a:r>
            <a:endParaRPr lang="en-US" dirty="0"/>
          </a:p>
        </p:txBody>
      </p:sp>
      <p:sp>
        <p:nvSpPr>
          <p:cNvPr id="6" name="Footer Placeholder 5"/>
          <p:cNvSpPr>
            <a:spLocks noGrp="1"/>
          </p:cNvSpPr>
          <p:nvPr>
            <p:ph type="ftr" sz="quarter" idx="11"/>
          </p:nvPr>
        </p:nvSpPr>
        <p:spPr/>
        <p:txBody>
          <a:bodyPr/>
          <a:lstStyle/>
          <a:p>
            <a:r>
              <a:rPr lang="en-US" smtClean="0"/>
              <a:t>ĐẠI HỌC BÁCH KHOA TP.HCM</a:t>
            </a:r>
            <a:endParaRPr lang="en-US" dirty="0"/>
          </a:p>
        </p:txBody>
      </p:sp>
      <p:sp>
        <p:nvSpPr>
          <p:cNvPr id="7" name="Slide Number Placeholder 6"/>
          <p:cNvSpPr>
            <a:spLocks noGrp="1"/>
          </p:cNvSpPr>
          <p:nvPr>
            <p:ph type="sldNum" sz="quarter" idx="12"/>
          </p:nvPr>
        </p:nvSpPr>
        <p:spPr/>
        <p:txBody>
          <a:bodyPr/>
          <a:lstStyle/>
          <a:p>
            <a:fld id="{65AB6E83-971A-4F88-B711-8988B568B83E}" type="slidenum">
              <a:rPr lang="en-US" smtClean="0"/>
              <a:t>28</a:t>
            </a:fld>
            <a:endParaRPr lang="en-US" dirty="0"/>
          </a:p>
        </p:txBody>
      </p:sp>
    </p:spTree>
    <p:extLst>
      <p:ext uri="{BB962C8B-B14F-4D97-AF65-F5344CB8AC3E}">
        <p14:creationId xmlns:p14="http://schemas.microsoft.com/office/powerpoint/2010/main" val="38821686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Practical Time Series Tools</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a:t>Open </a:t>
            </a:r>
            <a:r>
              <a:rPr lang="en-US" dirty="0" smtClean="0"/>
              <a:t>TSDB</a:t>
            </a:r>
          </a:p>
          <a:p>
            <a:pPr lvl="1" algn="just"/>
            <a:r>
              <a:rPr lang="en-US" dirty="0" smtClean="0"/>
              <a:t>Collect</a:t>
            </a:r>
            <a:r>
              <a:rPr lang="en-US" dirty="0"/>
              <a:t>, process, and load time series </a:t>
            </a:r>
            <a:r>
              <a:rPr lang="en-US" dirty="0" smtClean="0"/>
              <a:t>data into </a:t>
            </a:r>
            <a:r>
              <a:rPr lang="en-US" dirty="0"/>
              <a:t>storage </a:t>
            </a:r>
            <a:r>
              <a:rPr lang="en-US" dirty="0" smtClean="0"/>
              <a:t>tier</a:t>
            </a:r>
          </a:p>
          <a:p>
            <a:pPr algn="just"/>
            <a:r>
              <a:rPr lang="en-US" dirty="0" smtClean="0"/>
              <a:t>Extensions </a:t>
            </a:r>
            <a:r>
              <a:rPr lang="en-US" dirty="0"/>
              <a:t>to Open </a:t>
            </a:r>
            <a:r>
              <a:rPr lang="en-US" dirty="0" smtClean="0"/>
              <a:t>TSDB</a:t>
            </a:r>
          </a:p>
          <a:p>
            <a:pPr lvl="1" algn="just"/>
            <a:r>
              <a:rPr lang="en-US" dirty="0" smtClean="0"/>
              <a:t>Enable </a:t>
            </a:r>
            <a:r>
              <a:rPr lang="en-US" dirty="0"/>
              <a:t>direct blog </a:t>
            </a:r>
            <a:r>
              <a:rPr lang="en-US" dirty="0" smtClean="0"/>
              <a:t>insertion</a:t>
            </a:r>
          </a:p>
          <a:p>
            <a:pPr algn="just"/>
            <a:r>
              <a:rPr lang="en-US" dirty="0" err="1" smtClean="0"/>
              <a:t>Grafana</a:t>
            </a:r>
            <a:endParaRPr lang="en-US" dirty="0"/>
          </a:p>
          <a:p>
            <a:pPr lvl="1" algn="just"/>
            <a:r>
              <a:rPr lang="en-US" dirty="0" smtClean="0"/>
              <a:t>User </a:t>
            </a:r>
            <a:r>
              <a:rPr lang="en-US" dirty="0"/>
              <a:t>interface for accessing and </a:t>
            </a:r>
            <a:r>
              <a:rPr lang="en-US" dirty="0" smtClean="0"/>
              <a:t>visualizing time </a:t>
            </a:r>
            <a:r>
              <a:rPr lang="en-US" dirty="0"/>
              <a:t>series </a:t>
            </a:r>
            <a:r>
              <a:rPr lang="en-US" dirty="0" smtClean="0"/>
              <a:t>data</a:t>
            </a:r>
          </a:p>
          <a:p>
            <a:pPr lvl="1" algn="just"/>
            <a:r>
              <a:rPr lang="en-US" dirty="0"/>
              <a:t>can interface with either Influx DB or Open </a:t>
            </a:r>
            <a:r>
              <a:rPr lang="en-US" dirty="0" smtClean="0"/>
              <a:t>TSDB</a:t>
            </a:r>
          </a:p>
          <a:p>
            <a:pPr algn="just"/>
            <a:r>
              <a:rPr lang="en-US" dirty="0"/>
              <a:t>R and Apache </a:t>
            </a:r>
            <a:r>
              <a:rPr lang="en-US" dirty="0" smtClean="0"/>
              <a:t>Spark</a:t>
            </a:r>
          </a:p>
          <a:p>
            <a:pPr lvl="1" algn="just"/>
            <a:r>
              <a:rPr lang="en-US" dirty="0"/>
              <a:t>analyze Open TSDB time series </a:t>
            </a:r>
            <a:r>
              <a:rPr lang="en-US" dirty="0" smtClean="0"/>
              <a:t>data</a:t>
            </a:r>
          </a:p>
          <a:p>
            <a:pPr algn="just"/>
            <a:r>
              <a:rPr lang="en-US" dirty="0" err="1" smtClean="0"/>
              <a:t>InfluxDB</a:t>
            </a:r>
            <a:r>
              <a:rPr lang="en-US" dirty="0" smtClean="0"/>
              <a:t> (alternative for Open TSDB)</a:t>
            </a:r>
          </a:p>
          <a:p>
            <a:pPr lvl="1" algn="just"/>
            <a:r>
              <a:rPr lang="en-US" dirty="0"/>
              <a:t>n</a:t>
            </a:r>
            <a:r>
              <a:rPr lang="en-US" dirty="0" smtClean="0"/>
              <a:t>o high data rates</a:t>
            </a:r>
          </a:p>
          <a:p>
            <a:pPr lvl="1" algn="just"/>
            <a:r>
              <a:rPr lang="en-US" dirty="0"/>
              <a:t>provides a very nice query </a:t>
            </a:r>
            <a:r>
              <a:rPr lang="en-US" dirty="0" smtClean="0"/>
              <a:t>language</a:t>
            </a:r>
            <a:r>
              <a:rPr lang="en-US" dirty="0"/>
              <a:t>, the ability to have standing queries, and a nice </a:t>
            </a:r>
            <a:r>
              <a:rPr lang="en-US" dirty="0" smtClean="0"/>
              <a:t>out-of-the-box interface</a:t>
            </a:r>
            <a:endParaRPr lang="en-US" dirty="0"/>
          </a:p>
        </p:txBody>
      </p:sp>
      <p:sp>
        <p:nvSpPr>
          <p:cNvPr id="4" name="Date Placeholder 3"/>
          <p:cNvSpPr>
            <a:spLocks noGrp="1"/>
          </p:cNvSpPr>
          <p:nvPr>
            <p:ph type="dt" sz="half" idx="10"/>
          </p:nvPr>
        </p:nvSpPr>
        <p:spPr/>
        <p:txBody>
          <a:bodyPr/>
          <a:lstStyle/>
          <a:p>
            <a:r>
              <a:rPr lang="en-US" smtClean="0"/>
              <a:t>Big Data On Time Series</a:t>
            </a:r>
            <a:endParaRPr lang="en-US" dirty="0"/>
          </a:p>
        </p:txBody>
      </p:sp>
      <p:sp>
        <p:nvSpPr>
          <p:cNvPr id="5" name="Footer Placeholder 4"/>
          <p:cNvSpPr>
            <a:spLocks noGrp="1"/>
          </p:cNvSpPr>
          <p:nvPr>
            <p:ph type="ftr" sz="quarter" idx="11"/>
          </p:nvPr>
        </p:nvSpPr>
        <p:spPr/>
        <p:txBody>
          <a:bodyPr/>
          <a:lstStyle/>
          <a:p>
            <a:r>
              <a:rPr lang="en-US" smtClean="0"/>
              <a:t>ĐẠI HỌC BÁCH KHOA TP.HCM</a:t>
            </a:r>
            <a:endParaRPr lang="en-US" dirty="0"/>
          </a:p>
        </p:txBody>
      </p:sp>
      <p:sp>
        <p:nvSpPr>
          <p:cNvPr id="6" name="Slide Number Placeholder 5"/>
          <p:cNvSpPr>
            <a:spLocks noGrp="1"/>
          </p:cNvSpPr>
          <p:nvPr>
            <p:ph type="sldNum" sz="quarter" idx="12"/>
          </p:nvPr>
        </p:nvSpPr>
        <p:spPr/>
        <p:txBody>
          <a:bodyPr/>
          <a:lstStyle/>
          <a:p>
            <a:fld id="{65AB6E83-971A-4F88-B711-8988B568B83E}" type="slidenum">
              <a:rPr lang="en-US" smtClean="0"/>
              <a:t>29</a:t>
            </a:fld>
            <a:endParaRPr lang="en-US" dirty="0"/>
          </a:p>
        </p:txBody>
      </p:sp>
    </p:spTree>
    <p:extLst>
      <p:ext uri="{BB962C8B-B14F-4D97-AF65-F5344CB8AC3E}">
        <p14:creationId xmlns:p14="http://schemas.microsoft.com/office/powerpoint/2010/main" val="2059076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Introduction</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85987" y="1390650"/>
            <a:ext cx="4772025" cy="4619625"/>
          </a:xfrm>
        </p:spPr>
      </p:pic>
      <p:sp>
        <p:nvSpPr>
          <p:cNvPr id="5" name="Footer Placeholder 4"/>
          <p:cNvSpPr>
            <a:spLocks noGrp="1"/>
          </p:cNvSpPr>
          <p:nvPr>
            <p:ph type="ftr" sz="quarter" idx="11"/>
          </p:nvPr>
        </p:nvSpPr>
        <p:spPr/>
        <p:txBody>
          <a:bodyPr/>
          <a:lstStyle/>
          <a:p>
            <a:r>
              <a:rPr lang="en-US" dirty="0" smtClean="0"/>
              <a:t>ĐẠI HỌC BÁCH KHOA TP.HCM</a:t>
            </a:r>
            <a:endParaRPr lang="en-US" dirty="0"/>
          </a:p>
        </p:txBody>
      </p:sp>
      <p:sp>
        <p:nvSpPr>
          <p:cNvPr id="6" name="Slide Number Placeholder 5"/>
          <p:cNvSpPr>
            <a:spLocks noGrp="1"/>
          </p:cNvSpPr>
          <p:nvPr>
            <p:ph type="sldNum" sz="quarter" idx="12"/>
          </p:nvPr>
        </p:nvSpPr>
        <p:spPr/>
        <p:txBody>
          <a:bodyPr/>
          <a:lstStyle/>
          <a:p>
            <a:fld id="{65AB6E83-971A-4F88-B711-8988B568B83E}" type="slidenum">
              <a:rPr lang="en-US" smtClean="0"/>
              <a:t>3</a:t>
            </a:fld>
            <a:endParaRPr lang="en-US" dirty="0"/>
          </a:p>
        </p:txBody>
      </p:sp>
      <p:sp>
        <p:nvSpPr>
          <p:cNvPr id="13" name="Date Placeholder 12"/>
          <p:cNvSpPr>
            <a:spLocks noGrp="1"/>
          </p:cNvSpPr>
          <p:nvPr>
            <p:ph type="dt" sz="half" idx="10"/>
          </p:nvPr>
        </p:nvSpPr>
        <p:spPr/>
        <p:txBody>
          <a:bodyPr/>
          <a:lstStyle/>
          <a:p>
            <a:r>
              <a:rPr lang="en-US" smtClean="0"/>
              <a:t>Big Data On Time Series</a:t>
            </a:r>
            <a:endParaRPr lang="en-US" dirty="0"/>
          </a:p>
        </p:txBody>
      </p:sp>
    </p:spTree>
    <p:extLst>
      <p:ext uri="{BB962C8B-B14F-4D97-AF65-F5344CB8AC3E}">
        <p14:creationId xmlns:p14="http://schemas.microsoft.com/office/powerpoint/2010/main" val="30324107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of Open TSDB</a:t>
            </a:r>
            <a:endParaRPr lang="en-US" dirty="0"/>
          </a:p>
        </p:txBody>
      </p:sp>
      <p:pic>
        <p:nvPicPr>
          <p:cNvPr id="4" name="Content Placeholder 3"/>
          <p:cNvPicPr>
            <a:picLocks noGrp="1" noChangeAspect="1"/>
          </p:cNvPicPr>
          <p:nvPr>
            <p:ph idx="1"/>
          </p:nvPr>
        </p:nvPicPr>
        <p:blipFill>
          <a:blip r:embed="rId3"/>
          <a:stretch>
            <a:fillRect/>
          </a:stretch>
        </p:blipFill>
        <p:spPr>
          <a:xfrm>
            <a:off x="628650" y="1225462"/>
            <a:ext cx="4781550" cy="4795308"/>
          </a:xfrm>
          <a:prstGeom prst="rect">
            <a:avLst/>
          </a:prstGeom>
        </p:spPr>
      </p:pic>
      <p:sp>
        <p:nvSpPr>
          <p:cNvPr id="5" name="Rectangle 4"/>
          <p:cNvSpPr/>
          <p:nvPr/>
        </p:nvSpPr>
        <p:spPr>
          <a:xfrm>
            <a:off x="5562600" y="1914956"/>
            <a:ext cx="3352800" cy="3693319"/>
          </a:xfrm>
          <a:prstGeom prst="rect">
            <a:avLst/>
          </a:prstGeom>
        </p:spPr>
        <p:txBody>
          <a:bodyPr wrap="square">
            <a:spAutoFit/>
          </a:bodyPr>
          <a:lstStyle/>
          <a:p>
            <a:pPr marL="285750" indent="-285750" algn="just">
              <a:buFont typeface="Arial" panose="020B0604020202020204" pitchFamily="34" charset="0"/>
              <a:buChar char="•"/>
            </a:pPr>
            <a:r>
              <a:rPr lang="en-US" i="0" dirty="0" smtClean="0">
                <a:solidFill>
                  <a:srgbClr val="231F20"/>
                </a:solidFill>
                <a:effectLst/>
                <a:latin typeface="MinionPro-Italic"/>
              </a:rPr>
              <a:t>Open TSDB consists of a number of cooperating components to load and access data from the storage tier of a time series database</a:t>
            </a:r>
          </a:p>
          <a:p>
            <a:pPr marL="285750" indent="-285750" algn="just">
              <a:buFont typeface="Arial" panose="020B0604020202020204" pitchFamily="34" charset="0"/>
              <a:buChar char="•"/>
            </a:pPr>
            <a:r>
              <a:rPr lang="en-US" i="0" dirty="0" smtClean="0">
                <a:solidFill>
                  <a:srgbClr val="231F20"/>
                </a:solidFill>
                <a:effectLst/>
                <a:latin typeface="MinionPro-Italic"/>
              </a:rPr>
              <a:t>These include data collectors, time-series daemons (TSD), and various user interface functions</a:t>
            </a:r>
          </a:p>
          <a:p>
            <a:pPr marL="285750" indent="-285750" algn="just">
              <a:buFont typeface="Arial" panose="020B0604020202020204" pitchFamily="34" charset="0"/>
              <a:buChar char="•"/>
            </a:pPr>
            <a:r>
              <a:rPr lang="en-US" i="0" dirty="0" smtClean="0">
                <a:solidFill>
                  <a:srgbClr val="231F20"/>
                </a:solidFill>
                <a:effectLst/>
                <a:latin typeface="MinionPro-Italic"/>
              </a:rPr>
              <a:t>Open TSDB components are colored gray</a:t>
            </a:r>
            <a:endParaRPr lang="en-US" dirty="0"/>
          </a:p>
        </p:txBody>
      </p:sp>
      <p:sp>
        <p:nvSpPr>
          <p:cNvPr id="3" name="Date Placeholder 2"/>
          <p:cNvSpPr>
            <a:spLocks noGrp="1"/>
          </p:cNvSpPr>
          <p:nvPr>
            <p:ph type="dt" sz="half" idx="10"/>
          </p:nvPr>
        </p:nvSpPr>
        <p:spPr/>
        <p:txBody>
          <a:bodyPr/>
          <a:lstStyle/>
          <a:p>
            <a:r>
              <a:rPr lang="en-US" smtClean="0"/>
              <a:t>Big Data On Time Series</a:t>
            </a:r>
            <a:endParaRPr lang="en-US" dirty="0"/>
          </a:p>
        </p:txBody>
      </p:sp>
      <p:sp>
        <p:nvSpPr>
          <p:cNvPr id="6" name="Footer Placeholder 5"/>
          <p:cNvSpPr>
            <a:spLocks noGrp="1"/>
          </p:cNvSpPr>
          <p:nvPr>
            <p:ph type="ftr" sz="quarter" idx="11"/>
          </p:nvPr>
        </p:nvSpPr>
        <p:spPr/>
        <p:txBody>
          <a:bodyPr/>
          <a:lstStyle/>
          <a:p>
            <a:r>
              <a:rPr lang="en-US" smtClean="0"/>
              <a:t>ĐẠI HỌC BÁCH KHOA TP.HCM</a:t>
            </a:r>
            <a:endParaRPr lang="en-US" dirty="0"/>
          </a:p>
        </p:txBody>
      </p:sp>
      <p:sp>
        <p:nvSpPr>
          <p:cNvPr id="7" name="Slide Number Placeholder 6"/>
          <p:cNvSpPr>
            <a:spLocks noGrp="1"/>
          </p:cNvSpPr>
          <p:nvPr>
            <p:ph type="sldNum" sz="quarter" idx="12"/>
          </p:nvPr>
        </p:nvSpPr>
        <p:spPr/>
        <p:txBody>
          <a:bodyPr/>
          <a:lstStyle/>
          <a:p>
            <a:fld id="{65AB6E83-971A-4F88-B711-8988B568B83E}" type="slidenum">
              <a:rPr lang="en-US" smtClean="0"/>
              <a:t>30</a:t>
            </a:fld>
            <a:endParaRPr lang="en-US" dirty="0"/>
          </a:p>
        </p:txBody>
      </p:sp>
    </p:spTree>
    <p:extLst>
      <p:ext uri="{BB962C8B-B14F-4D97-AF65-F5344CB8AC3E}">
        <p14:creationId xmlns:p14="http://schemas.microsoft.com/office/powerpoint/2010/main" val="10798859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600" dirty="0"/>
              <a:t>Direct Blob Loading </a:t>
            </a:r>
            <a:r>
              <a:rPr lang="en-US" sz="2600" dirty="0" smtClean="0"/>
              <a:t>for High Performance</a:t>
            </a:r>
            <a:endParaRPr lang="en-US" sz="2600" dirty="0"/>
          </a:p>
        </p:txBody>
      </p:sp>
      <p:pic>
        <p:nvPicPr>
          <p:cNvPr id="4" name="Content Placeholder 3"/>
          <p:cNvPicPr>
            <a:picLocks noGrp="1" noChangeAspect="1"/>
          </p:cNvPicPr>
          <p:nvPr>
            <p:ph idx="1"/>
          </p:nvPr>
        </p:nvPicPr>
        <p:blipFill>
          <a:blip r:embed="rId2"/>
          <a:stretch>
            <a:fillRect/>
          </a:stretch>
        </p:blipFill>
        <p:spPr>
          <a:xfrm>
            <a:off x="628650" y="1779420"/>
            <a:ext cx="4895574" cy="4439179"/>
          </a:xfrm>
          <a:prstGeom prst="rect">
            <a:avLst/>
          </a:prstGeom>
        </p:spPr>
      </p:pic>
      <p:sp>
        <p:nvSpPr>
          <p:cNvPr id="5" name="Rectangle 4"/>
          <p:cNvSpPr/>
          <p:nvPr/>
        </p:nvSpPr>
        <p:spPr>
          <a:xfrm>
            <a:off x="5524224" y="1779420"/>
            <a:ext cx="2991126" cy="3139321"/>
          </a:xfrm>
          <a:prstGeom prst="rect">
            <a:avLst/>
          </a:prstGeom>
        </p:spPr>
        <p:txBody>
          <a:bodyPr wrap="square">
            <a:spAutoFit/>
          </a:bodyPr>
          <a:lstStyle/>
          <a:p>
            <a:pPr marL="285750" indent="-285750">
              <a:buFont typeface="Arial" panose="020B0604020202020204" pitchFamily="34" charset="0"/>
              <a:buChar char="•"/>
            </a:pPr>
            <a:r>
              <a:rPr lang="en-US" dirty="0">
                <a:solidFill>
                  <a:srgbClr val="231F20"/>
                </a:solidFill>
                <a:latin typeface="MinionPro-Italic"/>
              </a:rPr>
              <a:t>Changes inside the TSD when using extensions to </a:t>
            </a:r>
            <a:r>
              <a:rPr lang="en-US" dirty="0" smtClean="0">
                <a:solidFill>
                  <a:srgbClr val="231F20"/>
                </a:solidFill>
                <a:latin typeface="MinionPro-Italic"/>
              </a:rPr>
              <a:t>Open TSDB </a:t>
            </a:r>
            <a:r>
              <a:rPr lang="en-US" dirty="0">
                <a:solidFill>
                  <a:srgbClr val="231F20"/>
                </a:solidFill>
                <a:latin typeface="MinionPro-Italic"/>
              </a:rPr>
              <a:t>that enable high-speed ingestion of rapid streaming </a:t>
            </a:r>
            <a:r>
              <a:rPr lang="en-US" dirty="0" smtClean="0">
                <a:solidFill>
                  <a:srgbClr val="231F20"/>
                </a:solidFill>
                <a:latin typeface="MinionPro-Italic"/>
              </a:rPr>
              <a:t>data</a:t>
            </a:r>
          </a:p>
          <a:p>
            <a:pPr marL="285750" indent="-285750">
              <a:buFont typeface="Arial" panose="020B0604020202020204" pitchFamily="34" charset="0"/>
              <a:buChar char="•"/>
            </a:pPr>
            <a:r>
              <a:rPr lang="en-US" dirty="0" smtClean="0">
                <a:solidFill>
                  <a:srgbClr val="231F20"/>
                </a:solidFill>
                <a:latin typeface="MinionPro-Italic"/>
              </a:rPr>
              <a:t>Data is </a:t>
            </a:r>
            <a:r>
              <a:rPr lang="en-US" dirty="0">
                <a:solidFill>
                  <a:srgbClr val="231F20"/>
                </a:solidFill>
                <a:latin typeface="MinionPro-Italic"/>
              </a:rPr>
              <a:t>ingested initially to the storage tier in the </a:t>
            </a:r>
            <a:r>
              <a:rPr lang="en-US" dirty="0" smtClean="0">
                <a:solidFill>
                  <a:srgbClr val="231F20"/>
                </a:solidFill>
                <a:latin typeface="MinionPro-Italic"/>
              </a:rPr>
              <a:t>blob-oriented </a:t>
            </a:r>
            <a:r>
              <a:rPr lang="en-US" dirty="0">
                <a:solidFill>
                  <a:srgbClr val="231F20"/>
                </a:solidFill>
                <a:latin typeface="MinionPro-Italic"/>
              </a:rPr>
              <a:t>format </a:t>
            </a:r>
            <a:r>
              <a:rPr lang="en-US" dirty="0" smtClean="0">
                <a:solidFill>
                  <a:srgbClr val="231F20"/>
                </a:solidFill>
                <a:latin typeface="MinionPro-Italic"/>
              </a:rPr>
              <a:t>that stores </a:t>
            </a:r>
            <a:r>
              <a:rPr lang="en-US" dirty="0">
                <a:solidFill>
                  <a:srgbClr val="231F20"/>
                </a:solidFill>
                <a:latin typeface="MinionPro-Italic"/>
              </a:rPr>
              <a:t>many data points per </a:t>
            </a:r>
            <a:r>
              <a:rPr lang="en-US" dirty="0" smtClean="0">
                <a:solidFill>
                  <a:srgbClr val="231F20"/>
                </a:solidFill>
                <a:latin typeface="MinionPro-Italic"/>
              </a:rPr>
              <a:t>row</a:t>
            </a:r>
            <a:endParaRPr lang="en-US" dirty="0"/>
          </a:p>
        </p:txBody>
      </p:sp>
      <p:sp>
        <p:nvSpPr>
          <p:cNvPr id="3" name="Date Placeholder 2"/>
          <p:cNvSpPr>
            <a:spLocks noGrp="1"/>
          </p:cNvSpPr>
          <p:nvPr>
            <p:ph type="dt" sz="half" idx="10"/>
          </p:nvPr>
        </p:nvSpPr>
        <p:spPr/>
        <p:txBody>
          <a:bodyPr/>
          <a:lstStyle/>
          <a:p>
            <a:r>
              <a:rPr lang="en-US" smtClean="0"/>
              <a:t>Big Data On Time Series</a:t>
            </a:r>
            <a:endParaRPr lang="en-US" dirty="0"/>
          </a:p>
        </p:txBody>
      </p:sp>
      <p:sp>
        <p:nvSpPr>
          <p:cNvPr id="6" name="Footer Placeholder 5"/>
          <p:cNvSpPr>
            <a:spLocks noGrp="1"/>
          </p:cNvSpPr>
          <p:nvPr>
            <p:ph type="ftr" sz="quarter" idx="11"/>
          </p:nvPr>
        </p:nvSpPr>
        <p:spPr/>
        <p:txBody>
          <a:bodyPr/>
          <a:lstStyle/>
          <a:p>
            <a:r>
              <a:rPr lang="en-US" smtClean="0"/>
              <a:t>ĐẠI HỌC BÁCH KHOA TP.HCM</a:t>
            </a:r>
            <a:endParaRPr lang="en-US" dirty="0"/>
          </a:p>
        </p:txBody>
      </p:sp>
      <p:sp>
        <p:nvSpPr>
          <p:cNvPr id="7" name="Slide Number Placeholder 6"/>
          <p:cNvSpPr>
            <a:spLocks noGrp="1"/>
          </p:cNvSpPr>
          <p:nvPr>
            <p:ph type="sldNum" sz="quarter" idx="12"/>
          </p:nvPr>
        </p:nvSpPr>
        <p:spPr/>
        <p:txBody>
          <a:bodyPr/>
          <a:lstStyle/>
          <a:p>
            <a:fld id="{65AB6E83-971A-4F88-B711-8988B568B83E}" type="slidenum">
              <a:rPr lang="en-US" smtClean="0"/>
              <a:t>31</a:t>
            </a:fld>
            <a:endParaRPr lang="en-US" dirty="0"/>
          </a:p>
        </p:txBody>
      </p:sp>
    </p:spTree>
    <p:extLst>
      <p:ext uri="{BB962C8B-B14F-4D97-AF65-F5344CB8AC3E}">
        <p14:creationId xmlns:p14="http://schemas.microsoft.com/office/powerpoint/2010/main" val="26685841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Accessing Data with Open </a:t>
            </a:r>
            <a:r>
              <a:rPr lang="en-US" dirty="0" smtClean="0"/>
              <a:t>TSDB</a:t>
            </a:r>
            <a:endParaRPr lang="en-US" dirty="0"/>
          </a:p>
        </p:txBody>
      </p:sp>
      <p:sp>
        <p:nvSpPr>
          <p:cNvPr id="3" name="Content Placeholder 2"/>
          <p:cNvSpPr>
            <a:spLocks noGrp="1"/>
          </p:cNvSpPr>
          <p:nvPr>
            <p:ph idx="1"/>
          </p:nvPr>
        </p:nvSpPr>
        <p:spPr/>
        <p:txBody>
          <a:bodyPr>
            <a:normAutofit fontScale="92500"/>
          </a:bodyPr>
          <a:lstStyle/>
          <a:p>
            <a:pPr algn="just"/>
            <a:r>
              <a:rPr lang="en-US" dirty="0"/>
              <a:t>Open TSDB has a built-in user interface, but it also allows direct </a:t>
            </a:r>
            <a:r>
              <a:rPr lang="en-US" dirty="0" smtClean="0"/>
              <a:t>access to </a:t>
            </a:r>
            <a:r>
              <a:rPr lang="en-US" dirty="0"/>
              <a:t>time series data via a REST </a:t>
            </a:r>
            <a:r>
              <a:rPr lang="en-US" dirty="0" smtClean="0"/>
              <a:t>interface</a:t>
            </a:r>
          </a:p>
          <a:p>
            <a:pPr algn="just"/>
            <a:r>
              <a:rPr lang="en-US" dirty="0" smtClean="0"/>
              <a:t>Open </a:t>
            </a:r>
            <a:r>
              <a:rPr lang="en-US" dirty="0"/>
              <a:t>TSDB performs </a:t>
            </a:r>
            <a:r>
              <a:rPr lang="en-US" dirty="0" smtClean="0"/>
              <a:t>some steps to </a:t>
            </a:r>
            <a:r>
              <a:rPr lang="en-US" dirty="0"/>
              <a:t>transform </a:t>
            </a:r>
            <a:r>
              <a:rPr lang="en-US" dirty="0" smtClean="0"/>
              <a:t>the raw data into the </a:t>
            </a:r>
            <a:r>
              <a:rPr lang="en-US" dirty="0"/>
              <a:t>processed data it </a:t>
            </a:r>
            <a:r>
              <a:rPr lang="en-US" dirty="0" smtClean="0"/>
              <a:t>returns</a:t>
            </a:r>
          </a:p>
          <a:p>
            <a:pPr algn="just"/>
            <a:r>
              <a:rPr lang="en-US" dirty="0"/>
              <a:t>Each of these steps can be controlled via parameters in the URLs </a:t>
            </a:r>
            <a:r>
              <a:rPr lang="en-US" dirty="0" smtClean="0"/>
              <a:t>of the </a:t>
            </a:r>
            <a:r>
              <a:rPr lang="en-US" dirty="0"/>
              <a:t>REST </a:t>
            </a:r>
            <a:r>
              <a:rPr lang="en-US" dirty="0" smtClean="0"/>
              <a:t>request</a:t>
            </a:r>
          </a:p>
          <a:p>
            <a:pPr algn="just"/>
            <a:r>
              <a:rPr lang="en-US" dirty="0" smtClean="0"/>
              <a:t>There </a:t>
            </a:r>
            <a:r>
              <a:rPr lang="en-US" dirty="0"/>
              <a:t>are packages in a variety of languages that hide </a:t>
            </a:r>
            <a:r>
              <a:rPr lang="en-US" dirty="0" smtClean="0"/>
              <a:t>most of </a:t>
            </a:r>
            <a:r>
              <a:rPr lang="en-US" dirty="0"/>
              <a:t>the </a:t>
            </a:r>
            <a:r>
              <a:rPr lang="en-US" dirty="0" smtClean="0"/>
              <a:t>details</a:t>
            </a:r>
          </a:p>
          <a:p>
            <a:pPr lvl="1" algn="just"/>
            <a:r>
              <a:rPr lang="en-US" dirty="0" smtClean="0"/>
              <a:t>R, </a:t>
            </a:r>
            <a:r>
              <a:rPr lang="en-US" dirty="0" err="1" smtClean="0"/>
              <a:t>Erlang</a:t>
            </a:r>
            <a:r>
              <a:rPr lang="en-US" dirty="0" smtClean="0"/>
              <a:t>, Ruby, Go, Python, </a:t>
            </a:r>
            <a:r>
              <a:rPr lang="en-US" dirty="0" err="1" smtClean="0"/>
              <a:t>Vert.x</a:t>
            </a:r>
            <a:r>
              <a:rPr lang="en-US" dirty="0" smtClean="0"/>
              <a:t> framework</a:t>
            </a:r>
            <a:endParaRPr lang="en-US" dirty="0"/>
          </a:p>
        </p:txBody>
      </p:sp>
      <p:sp>
        <p:nvSpPr>
          <p:cNvPr id="4" name="Date Placeholder 3"/>
          <p:cNvSpPr>
            <a:spLocks noGrp="1"/>
          </p:cNvSpPr>
          <p:nvPr>
            <p:ph type="dt" sz="half" idx="10"/>
          </p:nvPr>
        </p:nvSpPr>
        <p:spPr/>
        <p:txBody>
          <a:bodyPr/>
          <a:lstStyle/>
          <a:p>
            <a:r>
              <a:rPr lang="en-US" smtClean="0"/>
              <a:t>Big Data On Time Series</a:t>
            </a:r>
            <a:endParaRPr lang="en-US" dirty="0"/>
          </a:p>
        </p:txBody>
      </p:sp>
      <p:sp>
        <p:nvSpPr>
          <p:cNvPr id="5" name="Footer Placeholder 4"/>
          <p:cNvSpPr>
            <a:spLocks noGrp="1"/>
          </p:cNvSpPr>
          <p:nvPr>
            <p:ph type="ftr" sz="quarter" idx="11"/>
          </p:nvPr>
        </p:nvSpPr>
        <p:spPr/>
        <p:txBody>
          <a:bodyPr/>
          <a:lstStyle/>
          <a:p>
            <a:r>
              <a:rPr lang="en-US" smtClean="0"/>
              <a:t>ĐẠI HỌC BÁCH KHOA TP.HCM</a:t>
            </a:r>
            <a:endParaRPr lang="en-US" dirty="0"/>
          </a:p>
        </p:txBody>
      </p:sp>
      <p:sp>
        <p:nvSpPr>
          <p:cNvPr id="6" name="Slide Number Placeholder 5"/>
          <p:cNvSpPr>
            <a:spLocks noGrp="1"/>
          </p:cNvSpPr>
          <p:nvPr>
            <p:ph type="sldNum" sz="quarter" idx="12"/>
          </p:nvPr>
        </p:nvSpPr>
        <p:spPr/>
        <p:txBody>
          <a:bodyPr/>
          <a:lstStyle/>
          <a:p>
            <a:fld id="{65AB6E83-971A-4F88-B711-8988B568B83E}" type="slidenum">
              <a:rPr lang="en-US" smtClean="0"/>
              <a:t>32</a:t>
            </a:fld>
            <a:endParaRPr lang="en-US" dirty="0"/>
          </a:p>
        </p:txBody>
      </p:sp>
    </p:spTree>
    <p:extLst>
      <p:ext uri="{BB962C8B-B14F-4D97-AF65-F5344CB8AC3E}">
        <p14:creationId xmlns:p14="http://schemas.microsoft.com/office/powerpoint/2010/main" val="12667703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200" dirty="0"/>
              <a:t>Accessing Open TSDB Data </a:t>
            </a:r>
            <a:r>
              <a:rPr lang="en-US" sz="2200" dirty="0" smtClean="0"/>
              <a:t>Using </a:t>
            </a:r>
            <a:br>
              <a:rPr lang="en-US" sz="2200" dirty="0" smtClean="0"/>
            </a:br>
            <a:r>
              <a:rPr lang="en-US" sz="2200" dirty="0" smtClean="0"/>
              <a:t>SQL-on-</a:t>
            </a:r>
            <a:r>
              <a:rPr lang="en-US" sz="2200" dirty="0" err="1" smtClean="0"/>
              <a:t>Hadoop</a:t>
            </a:r>
            <a:r>
              <a:rPr lang="en-US" sz="2200" dirty="0" smtClean="0"/>
              <a:t> Tools</a:t>
            </a:r>
            <a:endParaRPr lang="en-US" sz="2200" dirty="0"/>
          </a:p>
        </p:txBody>
      </p:sp>
      <p:sp>
        <p:nvSpPr>
          <p:cNvPr id="3" name="Content Placeholder 2"/>
          <p:cNvSpPr>
            <a:spLocks noGrp="1"/>
          </p:cNvSpPr>
          <p:nvPr>
            <p:ph idx="1"/>
          </p:nvPr>
        </p:nvSpPr>
        <p:spPr/>
        <p:txBody>
          <a:bodyPr>
            <a:normAutofit/>
          </a:bodyPr>
          <a:lstStyle/>
          <a:p>
            <a:r>
              <a:rPr lang="en-US" dirty="0" smtClean="0"/>
              <a:t>In case of large </a:t>
            </a:r>
            <a:r>
              <a:rPr lang="en-US" dirty="0"/>
              <a:t>volumes of time series </a:t>
            </a:r>
            <a:r>
              <a:rPr lang="en-US" dirty="0" smtClean="0"/>
              <a:t>data &amp; </a:t>
            </a:r>
            <a:r>
              <a:rPr lang="en-US" dirty="0"/>
              <a:t>parallel execution of your </a:t>
            </a:r>
            <a:r>
              <a:rPr lang="en-US" dirty="0" smtClean="0"/>
              <a:t>analysis, it is usually </a:t>
            </a:r>
            <a:r>
              <a:rPr lang="en-US" dirty="0"/>
              <a:t>best to access the contents of the Open TSDB data </a:t>
            </a:r>
            <a:r>
              <a:rPr lang="en-US" dirty="0" smtClean="0"/>
              <a:t>directly via the </a:t>
            </a:r>
            <a:r>
              <a:rPr lang="en-US" dirty="0" err="1"/>
              <a:t>HBase</a:t>
            </a:r>
            <a:r>
              <a:rPr lang="en-US" dirty="0"/>
              <a:t> API rather than depending on the REST interface that </a:t>
            </a:r>
            <a:r>
              <a:rPr lang="en-US" dirty="0" smtClean="0"/>
              <a:t>the TSD </a:t>
            </a:r>
            <a:r>
              <a:rPr lang="en-US" dirty="0"/>
              <a:t>process </a:t>
            </a:r>
            <a:r>
              <a:rPr lang="en-US" dirty="0" smtClean="0"/>
              <a:t>provides</a:t>
            </a:r>
          </a:p>
          <a:p>
            <a:pPr lvl="1"/>
            <a:r>
              <a:rPr lang="en-US" dirty="0" smtClean="0"/>
              <a:t>SQL-on-</a:t>
            </a:r>
            <a:r>
              <a:rPr lang="en-US" dirty="0" err="1" smtClean="0"/>
              <a:t>Hadoop</a:t>
            </a:r>
            <a:r>
              <a:rPr lang="en-US" dirty="0" smtClean="0"/>
              <a:t> tools</a:t>
            </a:r>
            <a:r>
              <a:rPr lang="en-US" dirty="0"/>
              <a:t/>
            </a:r>
            <a:br>
              <a:rPr lang="en-US" dirty="0"/>
            </a:br>
            <a:r>
              <a:rPr lang="en-US" dirty="0"/>
              <a:t/>
            </a:r>
            <a:br>
              <a:rPr lang="en-US" dirty="0"/>
            </a:br>
            <a:r>
              <a:rPr lang="en-US" dirty="0"/>
              <a:t/>
            </a:r>
            <a:br>
              <a:rPr lang="en-US" dirty="0"/>
            </a:br>
            <a:r>
              <a:rPr lang="en-US" dirty="0"/>
              <a:t/>
            </a:r>
            <a:br>
              <a:rPr lang="en-US" dirty="0"/>
            </a:br>
            <a:endParaRPr lang="en-US" dirty="0"/>
          </a:p>
        </p:txBody>
      </p:sp>
      <p:sp>
        <p:nvSpPr>
          <p:cNvPr id="4" name="Date Placeholder 3"/>
          <p:cNvSpPr>
            <a:spLocks noGrp="1"/>
          </p:cNvSpPr>
          <p:nvPr>
            <p:ph type="dt" sz="half" idx="10"/>
          </p:nvPr>
        </p:nvSpPr>
        <p:spPr/>
        <p:txBody>
          <a:bodyPr/>
          <a:lstStyle/>
          <a:p>
            <a:r>
              <a:rPr lang="en-US" smtClean="0"/>
              <a:t>Big Data On Time Series</a:t>
            </a:r>
            <a:endParaRPr lang="en-US" dirty="0"/>
          </a:p>
        </p:txBody>
      </p:sp>
      <p:sp>
        <p:nvSpPr>
          <p:cNvPr id="5" name="Footer Placeholder 4"/>
          <p:cNvSpPr>
            <a:spLocks noGrp="1"/>
          </p:cNvSpPr>
          <p:nvPr>
            <p:ph type="ftr" sz="quarter" idx="11"/>
          </p:nvPr>
        </p:nvSpPr>
        <p:spPr/>
        <p:txBody>
          <a:bodyPr/>
          <a:lstStyle/>
          <a:p>
            <a:r>
              <a:rPr lang="en-US" smtClean="0"/>
              <a:t>ĐẠI HỌC BÁCH KHOA TP.HCM</a:t>
            </a:r>
            <a:endParaRPr lang="en-US" dirty="0"/>
          </a:p>
        </p:txBody>
      </p:sp>
      <p:sp>
        <p:nvSpPr>
          <p:cNvPr id="6" name="Slide Number Placeholder 5"/>
          <p:cNvSpPr>
            <a:spLocks noGrp="1"/>
          </p:cNvSpPr>
          <p:nvPr>
            <p:ph type="sldNum" sz="quarter" idx="12"/>
          </p:nvPr>
        </p:nvSpPr>
        <p:spPr/>
        <p:txBody>
          <a:bodyPr/>
          <a:lstStyle/>
          <a:p>
            <a:fld id="{65AB6E83-971A-4F88-B711-8988B568B83E}" type="slidenum">
              <a:rPr lang="en-US" smtClean="0"/>
              <a:t>33</a:t>
            </a:fld>
            <a:endParaRPr lang="en-US" dirty="0"/>
          </a:p>
        </p:txBody>
      </p:sp>
    </p:spTree>
    <p:extLst>
      <p:ext uri="{BB962C8B-B14F-4D97-AF65-F5344CB8AC3E}">
        <p14:creationId xmlns:p14="http://schemas.microsoft.com/office/powerpoint/2010/main" val="3554085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Spark</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4313" y="1143000"/>
            <a:ext cx="5135001" cy="2575918"/>
          </a:xfrm>
        </p:spPr>
      </p:pic>
      <p:sp>
        <p:nvSpPr>
          <p:cNvPr id="4" name="Date Placeholder 3"/>
          <p:cNvSpPr>
            <a:spLocks noGrp="1"/>
          </p:cNvSpPr>
          <p:nvPr>
            <p:ph type="dt" sz="half" idx="10"/>
          </p:nvPr>
        </p:nvSpPr>
        <p:spPr/>
        <p:txBody>
          <a:bodyPr/>
          <a:lstStyle/>
          <a:p>
            <a:r>
              <a:rPr lang="en-US" smtClean="0"/>
              <a:t>Big Data On Time Series</a:t>
            </a:r>
            <a:endParaRPr lang="en-US" dirty="0"/>
          </a:p>
        </p:txBody>
      </p:sp>
      <p:sp>
        <p:nvSpPr>
          <p:cNvPr id="5" name="Footer Placeholder 4"/>
          <p:cNvSpPr>
            <a:spLocks noGrp="1"/>
          </p:cNvSpPr>
          <p:nvPr>
            <p:ph type="ftr" sz="quarter" idx="11"/>
          </p:nvPr>
        </p:nvSpPr>
        <p:spPr/>
        <p:txBody>
          <a:bodyPr/>
          <a:lstStyle/>
          <a:p>
            <a:r>
              <a:rPr lang="en-US" smtClean="0"/>
              <a:t>ĐẠI HỌC BÁCH KHOA TP.HCM</a:t>
            </a:r>
            <a:endParaRPr lang="en-US" dirty="0"/>
          </a:p>
        </p:txBody>
      </p:sp>
      <p:sp>
        <p:nvSpPr>
          <p:cNvPr id="6" name="Slide Number Placeholder 5"/>
          <p:cNvSpPr>
            <a:spLocks noGrp="1"/>
          </p:cNvSpPr>
          <p:nvPr>
            <p:ph type="sldNum" sz="quarter" idx="12"/>
          </p:nvPr>
        </p:nvSpPr>
        <p:spPr/>
        <p:txBody>
          <a:bodyPr/>
          <a:lstStyle/>
          <a:p>
            <a:fld id="{65AB6E83-971A-4F88-B711-8988B568B83E}" type="slidenum">
              <a:rPr lang="en-US" smtClean="0"/>
              <a:t>34</a:t>
            </a:fld>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5200" y="3847187"/>
            <a:ext cx="5334000" cy="2425344"/>
          </a:xfrm>
          <a:prstGeom prst="rect">
            <a:avLst/>
          </a:prstGeom>
        </p:spPr>
      </p:pic>
    </p:spTree>
    <p:extLst>
      <p:ext uri="{BB962C8B-B14F-4D97-AF65-F5344CB8AC3E}">
        <p14:creationId xmlns:p14="http://schemas.microsoft.com/office/powerpoint/2010/main" val="32921491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Spark</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1000" y="1066800"/>
            <a:ext cx="8220025" cy="2590800"/>
          </a:xfrm>
        </p:spPr>
      </p:pic>
      <p:sp>
        <p:nvSpPr>
          <p:cNvPr id="4" name="Date Placeholder 3"/>
          <p:cNvSpPr>
            <a:spLocks noGrp="1"/>
          </p:cNvSpPr>
          <p:nvPr>
            <p:ph type="dt" sz="half" idx="10"/>
          </p:nvPr>
        </p:nvSpPr>
        <p:spPr/>
        <p:txBody>
          <a:bodyPr/>
          <a:lstStyle/>
          <a:p>
            <a:r>
              <a:rPr lang="en-US" smtClean="0"/>
              <a:t>Big Data On Time Series</a:t>
            </a:r>
            <a:endParaRPr lang="en-US" dirty="0"/>
          </a:p>
        </p:txBody>
      </p:sp>
      <p:sp>
        <p:nvSpPr>
          <p:cNvPr id="5" name="Footer Placeholder 4"/>
          <p:cNvSpPr>
            <a:spLocks noGrp="1"/>
          </p:cNvSpPr>
          <p:nvPr>
            <p:ph type="ftr" sz="quarter" idx="11"/>
          </p:nvPr>
        </p:nvSpPr>
        <p:spPr/>
        <p:txBody>
          <a:bodyPr/>
          <a:lstStyle/>
          <a:p>
            <a:r>
              <a:rPr lang="en-US" smtClean="0"/>
              <a:t>ĐẠI HỌC BÁCH KHOA TP.HCM</a:t>
            </a:r>
            <a:endParaRPr lang="en-US" dirty="0"/>
          </a:p>
        </p:txBody>
      </p:sp>
      <p:sp>
        <p:nvSpPr>
          <p:cNvPr id="6" name="Slide Number Placeholder 5"/>
          <p:cNvSpPr>
            <a:spLocks noGrp="1"/>
          </p:cNvSpPr>
          <p:nvPr>
            <p:ph type="sldNum" sz="quarter" idx="12"/>
          </p:nvPr>
        </p:nvSpPr>
        <p:spPr/>
        <p:txBody>
          <a:bodyPr/>
          <a:lstStyle/>
          <a:p>
            <a:fld id="{65AB6E83-971A-4F88-B711-8988B568B83E}" type="slidenum">
              <a:rPr lang="en-US" smtClean="0"/>
              <a:t>35</a:t>
            </a:fld>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4038600"/>
            <a:ext cx="7399996" cy="2019300"/>
          </a:xfrm>
          <a:prstGeom prst="rect">
            <a:avLst/>
          </a:prstGeom>
        </p:spPr>
      </p:pic>
    </p:spTree>
    <p:extLst>
      <p:ext uri="{BB962C8B-B14F-4D97-AF65-F5344CB8AC3E}">
        <p14:creationId xmlns:p14="http://schemas.microsoft.com/office/powerpoint/2010/main" val="31922946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Apache Spark </a:t>
            </a:r>
            <a:r>
              <a:rPr lang="en-US" dirty="0" smtClean="0"/>
              <a:t>SQL</a:t>
            </a:r>
            <a:endParaRPr lang="en-US" dirty="0"/>
          </a:p>
        </p:txBody>
      </p:sp>
      <p:sp>
        <p:nvSpPr>
          <p:cNvPr id="3" name="Content Placeholder 2"/>
          <p:cNvSpPr>
            <a:spLocks noGrp="1"/>
          </p:cNvSpPr>
          <p:nvPr>
            <p:ph idx="1"/>
          </p:nvPr>
        </p:nvSpPr>
        <p:spPr/>
        <p:txBody>
          <a:bodyPr/>
          <a:lstStyle/>
          <a:p>
            <a:pPr algn="just"/>
            <a:r>
              <a:rPr lang="en-US" dirty="0"/>
              <a:t>Spark SQL is a component on top of Spark Core that introduces a new data </a:t>
            </a:r>
            <a:r>
              <a:rPr lang="en-US" dirty="0" smtClean="0"/>
              <a:t>abstraction </a:t>
            </a:r>
            <a:r>
              <a:rPr lang="en-US" dirty="0"/>
              <a:t>called </a:t>
            </a:r>
            <a:r>
              <a:rPr lang="en-US" dirty="0" err="1" smtClean="0"/>
              <a:t>SchemaRDD</a:t>
            </a:r>
            <a:endParaRPr lang="en-US" dirty="0" smtClean="0"/>
          </a:p>
          <a:p>
            <a:pPr algn="just"/>
            <a:r>
              <a:rPr lang="en-US" dirty="0"/>
              <a:t>Apache Spark SQL has some advantages in working with time </a:t>
            </a:r>
            <a:r>
              <a:rPr lang="en-US" dirty="0" smtClean="0"/>
              <a:t>series databases</a:t>
            </a:r>
            <a:endParaRPr lang="en-US" dirty="0"/>
          </a:p>
        </p:txBody>
      </p:sp>
      <p:sp>
        <p:nvSpPr>
          <p:cNvPr id="4" name="Date Placeholder 3"/>
          <p:cNvSpPr>
            <a:spLocks noGrp="1"/>
          </p:cNvSpPr>
          <p:nvPr>
            <p:ph type="dt" sz="half" idx="10"/>
          </p:nvPr>
        </p:nvSpPr>
        <p:spPr/>
        <p:txBody>
          <a:bodyPr/>
          <a:lstStyle/>
          <a:p>
            <a:r>
              <a:rPr lang="en-US" smtClean="0"/>
              <a:t>Big Data On Time Series</a:t>
            </a:r>
            <a:endParaRPr lang="en-US" dirty="0"/>
          </a:p>
        </p:txBody>
      </p:sp>
      <p:sp>
        <p:nvSpPr>
          <p:cNvPr id="5" name="Footer Placeholder 4"/>
          <p:cNvSpPr>
            <a:spLocks noGrp="1"/>
          </p:cNvSpPr>
          <p:nvPr>
            <p:ph type="ftr" sz="quarter" idx="11"/>
          </p:nvPr>
        </p:nvSpPr>
        <p:spPr/>
        <p:txBody>
          <a:bodyPr/>
          <a:lstStyle/>
          <a:p>
            <a:r>
              <a:rPr lang="en-US" smtClean="0"/>
              <a:t>ĐẠI HỌC BÁCH KHOA TP.HCM</a:t>
            </a:r>
            <a:endParaRPr lang="en-US" dirty="0"/>
          </a:p>
        </p:txBody>
      </p:sp>
      <p:sp>
        <p:nvSpPr>
          <p:cNvPr id="6" name="Slide Number Placeholder 5"/>
          <p:cNvSpPr>
            <a:spLocks noGrp="1"/>
          </p:cNvSpPr>
          <p:nvPr>
            <p:ph type="sldNum" sz="quarter" idx="12"/>
          </p:nvPr>
        </p:nvSpPr>
        <p:spPr/>
        <p:txBody>
          <a:bodyPr/>
          <a:lstStyle/>
          <a:p>
            <a:fld id="{65AB6E83-971A-4F88-B711-8988B568B83E}" type="slidenum">
              <a:rPr lang="en-US" smtClean="0"/>
              <a:t>36</a:t>
            </a:fld>
            <a:endParaRPr lang="en-US" dirty="0"/>
          </a:p>
        </p:txBody>
      </p:sp>
    </p:spTree>
    <p:extLst>
      <p:ext uri="{BB962C8B-B14F-4D97-AF65-F5344CB8AC3E}">
        <p14:creationId xmlns:p14="http://schemas.microsoft.com/office/powerpoint/2010/main" val="14421113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Apache Spark SQL</a:t>
            </a:r>
          </a:p>
        </p:txBody>
      </p:sp>
      <p:sp>
        <p:nvSpPr>
          <p:cNvPr id="3" name="Content Placeholder 2"/>
          <p:cNvSpPr>
            <a:spLocks noGrp="1"/>
          </p:cNvSpPr>
          <p:nvPr>
            <p:ph idx="1"/>
          </p:nvPr>
        </p:nvSpPr>
        <p:spPr/>
        <p:txBody>
          <a:bodyPr>
            <a:normAutofit fontScale="85000" lnSpcReduction="20000"/>
          </a:bodyPr>
          <a:lstStyle/>
          <a:p>
            <a:pPr algn="just"/>
            <a:r>
              <a:rPr lang="en-US" dirty="0"/>
              <a:t>The first-class presence of </a:t>
            </a:r>
            <a:r>
              <a:rPr lang="en-US" dirty="0" err="1"/>
              <a:t>Scala</a:t>
            </a:r>
            <a:r>
              <a:rPr lang="en-US" dirty="0"/>
              <a:t> in Spark SQL programs </a:t>
            </a:r>
            <a:r>
              <a:rPr lang="en-US" dirty="0" smtClean="0"/>
              <a:t>makes it </a:t>
            </a:r>
            <a:r>
              <a:rPr lang="en-US" dirty="0"/>
              <a:t>much easier to manipulate time series data from Open </a:t>
            </a:r>
            <a:r>
              <a:rPr lang="en-US" dirty="0" smtClean="0"/>
              <a:t>TSDB</a:t>
            </a:r>
            <a:endParaRPr lang="en-US" dirty="0"/>
          </a:p>
          <a:p>
            <a:pPr algn="just"/>
            <a:r>
              <a:rPr lang="en-US" dirty="0"/>
              <a:t>RDD (resilient </a:t>
            </a:r>
            <a:r>
              <a:rPr lang="en-US" dirty="0" smtClean="0"/>
              <a:t>distributed </a:t>
            </a:r>
            <a:r>
              <a:rPr lang="en-US" dirty="0"/>
              <a:t>dataset) </a:t>
            </a:r>
            <a:r>
              <a:rPr lang="en-US" dirty="0" smtClean="0"/>
              <a:t>can be used directly </a:t>
            </a:r>
            <a:r>
              <a:rPr lang="en-US" dirty="0"/>
              <a:t>as an </a:t>
            </a:r>
            <a:r>
              <a:rPr lang="en-US" dirty="0" smtClean="0"/>
              <a:t>input</a:t>
            </a:r>
            <a:endParaRPr lang="en-US" dirty="0"/>
          </a:p>
          <a:p>
            <a:pPr algn="just"/>
            <a:r>
              <a:rPr lang="en-US" dirty="0" smtClean="0"/>
              <a:t>You </a:t>
            </a:r>
            <a:r>
              <a:rPr lang="en-US" dirty="0"/>
              <a:t>can then use any SQL query that you like directly on these </a:t>
            </a:r>
            <a:r>
              <a:rPr lang="en-US" dirty="0" smtClean="0"/>
              <a:t>tuples as </a:t>
            </a:r>
            <a:r>
              <a:rPr lang="en-US" dirty="0"/>
              <a:t>stored in the resulting </a:t>
            </a:r>
            <a:r>
              <a:rPr lang="en-US" dirty="0" smtClean="0"/>
              <a:t>RDD</a:t>
            </a:r>
            <a:endParaRPr lang="en-US" dirty="0"/>
          </a:p>
          <a:p>
            <a:pPr algn="just"/>
            <a:r>
              <a:rPr lang="en-US" dirty="0"/>
              <a:t>A</a:t>
            </a:r>
            <a:r>
              <a:rPr lang="en-US" dirty="0" smtClean="0"/>
              <a:t>ll </a:t>
            </a:r>
            <a:r>
              <a:rPr lang="en-US" dirty="0"/>
              <a:t>processing after </a:t>
            </a:r>
            <a:r>
              <a:rPr lang="en-US" dirty="0" smtClean="0"/>
              <a:t>reading is </a:t>
            </a:r>
            <a:r>
              <a:rPr lang="en-US" dirty="0"/>
              <a:t>done in memory and in parallel, the </a:t>
            </a:r>
            <a:r>
              <a:rPr lang="en-US" dirty="0" smtClean="0"/>
              <a:t>processing speed </a:t>
            </a:r>
            <a:r>
              <a:rPr lang="en-US" dirty="0"/>
              <a:t>will likely be dominated by the cost of reading the rows of </a:t>
            </a:r>
            <a:r>
              <a:rPr lang="en-US" dirty="0" smtClean="0"/>
              <a:t>data from </a:t>
            </a:r>
            <a:r>
              <a:rPr lang="en-US" dirty="0"/>
              <a:t>the data </a:t>
            </a:r>
            <a:r>
              <a:rPr lang="en-US" dirty="0" smtClean="0"/>
              <a:t>tier</a:t>
            </a:r>
          </a:p>
          <a:p>
            <a:pPr algn="just"/>
            <a:r>
              <a:rPr lang="en-US" dirty="0"/>
              <a:t>I</a:t>
            </a:r>
            <a:r>
              <a:rPr lang="en-US" dirty="0" smtClean="0"/>
              <a:t>n </a:t>
            </a:r>
            <a:r>
              <a:rPr lang="en-US" dirty="0"/>
              <a:t>Spark, you </a:t>
            </a:r>
            <a:r>
              <a:rPr lang="en-US" dirty="0" smtClean="0"/>
              <a:t>aren’t </a:t>
            </a:r>
            <a:r>
              <a:rPr lang="en-US" dirty="0"/>
              <a:t>limited by </a:t>
            </a:r>
            <a:r>
              <a:rPr lang="en-US" dirty="0" smtClean="0"/>
              <a:t>language</a:t>
            </a:r>
          </a:p>
          <a:p>
            <a:pPr algn="just"/>
            <a:r>
              <a:rPr lang="en-US" dirty="0" smtClean="0"/>
              <a:t>The </a:t>
            </a:r>
            <a:r>
              <a:rPr lang="en-US" dirty="0"/>
              <a:t>framework already handles most of what you need to do in a </a:t>
            </a:r>
            <a:r>
              <a:rPr lang="en-US" dirty="0" smtClean="0"/>
              <a:t>fairly natural way</a:t>
            </a:r>
          </a:p>
          <a:p>
            <a:pPr algn="just"/>
            <a:r>
              <a:rPr lang="en-US" dirty="0" smtClean="0"/>
              <a:t>Spark is a better option than Hive</a:t>
            </a:r>
            <a:endParaRPr lang="en-US" dirty="0"/>
          </a:p>
        </p:txBody>
      </p:sp>
      <p:sp>
        <p:nvSpPr>
          <p:cNvPr id="4" name="Date Placeholder 3"/>
          <p:cNvSpPr>
            <a:spLocks noGrp="1"/>
          </p:cNvSpPr>
          <p:nvPr>
            <p:ph type="dt" sz="half" idx="10"/>
          </p:nvPr>
        </p:nvSpPr>
        <p:spPr/>
        <p:txBody>
          <a:bodyPr/>
          <a:lstStyle/>
          <a:p>
            <a:r>
              <a:rPr lang="en-US" smtClean="0"/>
              <a:t>Big Data On Time Series</a:t>
            </a:r>
            <a:endParaRPr lang="en-US" dirty="0"/>
          </a:p>
        </p:txBody>
      </p:sp>
      <p:sp>
        <p:nvSpPr>
          <p:cNvPr id="5" name="Footer Placeholder 4"/>
          <p:cNvSpPr>
            <a:spLocks noGrp="1"/>
          </p:cNvSpPr>
          <p:nvPr>
            <p:ph type="ftr" sz="quarter" idx="11"/>
          </p:nvPr>
        </p:nvSpPr>
        <p:spPr/>
        <p:txBody>
          <a:bodyPr/>
          <a:lstStyle/>
          <a:p>
            <a:r>
              <a:rPr lang="en-US" smtClean="0"/>
              <a:t>ĐẠI HỌC BÁCH KHOA TP.HCM</a:t>
            </a:r>
            <a:endParaRPr lang="en-US" dirty="0"/>
          </a:p>
        </p:txBody>
      </p:sp>
      <p:sp>
        <p:nvSpPr>
          <p:cNvPr id="6" name="Slide Number Placeholder 5"/>
          <p:cNvSpPr>
            <a:spLocks noGrp="1"/>
          </p:cNvSpPr>
          <p:nvPr>
            <p:ph type="sldNum" sz="quarter" idx="12"/>
          </p:nvPr>
        </p:nvSpPr>
        <p:spPr/>
        <p:txBody>
          <a:bodyPr/>
          <a:lstStyle/>
          <a:p>
            <a:fld id="{65AB6E83-971A-4F88-B711-8988B568B83E}" type="slidenum">
              <a:rPr lang="en-US" smtClean="0"/>
              <a:t>37</a:t>
            </a:fld>
            <a:endParaRPr lang="en-US" dirty="0"/>
          </a:p>
        </p:txBody>
      </p:sp>
    </p:spTree>
    <p:extLst>
      <p:ext uri="{BB962C8B-B14F-4D97-AF65-F5344CB8AC3E}">
        <p14:creationId xmlns:p14="http://schemas.microsoft.com/office/powerpoint/2010/main" val="17550488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a:t>
            </a:r>
            <a:endParaRPr lang="en-US"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33487" y="1447800"/>
            <a:ext cx="7450667" cy="4191000"/>
          </a:xfrm>
        </p:spPr>
      </p:pic>
      <p:sp>
        <p:nvSpPr>
          <p:cNvPr id="4" name="Date Placeholder 3"/>
          <p:cNvSpPr>
            <a:spLocks noGrp="1"/>
          </p:cNvSpPr>
          <p:nvPr>
            <p:ph type="dt" sz="half" idx="10"/>
          </p:nvPr>
        </p:nvSpPr>
        <p:spPr/>
        <p:txBody>
          <a:bodyPr/>
          <a:lstStyle/>
          <a:p>
            <a:r>
              <a:rPr lang="en-US" smtClean="0"/>
              <a:t>Big Data On Time Series</a:t>
            </a:r>
            <a:endParaRPr lang="en-US" dirty="0"/>
          </a:p>
        </p:txBody>
      </p:sp>
      <p:sp>
        <p:nvSpPr>
          <p:cNvPr id="5" name="Footer Placeholder 4"/>
          <p:cNvSpPr>
            <a:spLocks noGrp="1"/>
          </p:cNvSpPr>
          <p:nvPr>
            <p:ph type="ftr" sz="quarter" idx="11"/>
          </p:nvPr>
        </p:nvSpPr>
        <p:spPr/>
        <p:txBody>
          <a:bodyPr/>
          <a:lstStyle/>
          <a:p>
            <a:r>
              <a:rPr lang="en-US" smtClean="0"/>
              <a:t>ĐẠI HỌC BÁCH KHOA TP.HCM</a:t>
            </a:r>
            <a:endParaRPr lang="en-US" dirty="0"/>
          </a:p>
        </p:txBody>
      </p:sp>
      <p:sp>
        <p:nvSpPr>
          <p:cNvPr id="6" name="Slide Number Placeholder 5"/>
          <p:cNvSpPr>
            <a:spLocks noGrp="1"/>
          </p:cNvSpPr>
          <p:nvPr>
            <p:ph type="sldNum" sz="quarter" idx="12"/>
          </p:nvPr>
        </p:nvSpPr>
        <p:spPr/>
        <p:txBody>
          <a:bodyPr/>
          <a:lstStyle/>
          <a:p>
            <a:fld id="{65AB6E83-971A-4F88-B711-8988B568B83E}" type="slidenum">
              <a:rPr lang="en-US" smtClean="0"/>
              <a:t>38</a:t>
            </a:fld>
            <a:endParaRPr lang="en-US" dirty="0"/>
          </a:p>
        </p:txBody>
      </p:sp>
    </p:spTree>
    <p:extLst>
      <p:ext uri="{BB962C8B-B14F-4D97-AF65-F5344CB8AC3E}">
        <p14:creationId xmlns:p14="http://schemas.microsoft.com/office/powerpoint/2010/main" val="34913141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Grafana</a:t>
            </a:r>
            <a:endParaRPr lang="en-US" dirty="0"/>
          </a:p>
        </p:txBody>
      </p:sp>
      <p:sp>
        <p:nvSpPr>
          <p:cNvPr id="3" name="Content Placeholder 2"/>
          <p:cNvSpPr>
            <a:spLocks noGrp="1"/>
          </p:cNvSpPr>
          <p:nvPr>
            <p:ph idx="1"/>
          </p:nvPr>
        </p:nvSpPr>
        <p:spPr/>
        <p:txBody>
          <a:bodyPr>
            <a:normAutofit/>
          </a:bodyPr>
          <a:lstStyle/>
          <a:p>
            <a:pPr algn="just"/>
            <a:r>
              <a:rPr lang="en-US" dirty="0"/>
              <a:t>The default user interface for Open TSDB is very basic and </a:t>
            </a:r>
            <a:r>
              <a:rPr lang="en-US" dirty="0" smtClean="0"/>
              <a:t>not suitable for </a:t>
            </a:r>
            <a:r>
              <a:rPr lang="en-US" dirty="0"/>
              <a:t>building embedded </a:t>
            </a:r>
            <a:r>
              <a:rPr lang="en-US" dirty="0" smtClean="0"/>
              <a:t>dashboards</a:t>
            </a:r>
            <a:endParaRPr lang="en-US" dirty="0"/>
          </a:p>
          <a:p>
            <a:pPr lvl="1" algn="just"/>
            <a:r>
              <a:rPr lang="en-US" dirty="0" err="1" smtClean="0"/>
              <a:t>Grafana</a:t>
            </a:r>
            <a:r>
              <a:rPr lang="en-US" dirty="0" smtClean="0"/>
              <a:t> - </a:t>
            </a:r>
            <a:r>
              <a:rPr lang="en-US" dirty="0"/>
              <a:t>the open source dashboard </a:t>
            </a:r>
            <a:r>
              <a:rPr lang="en-US" dirty="0" smtClean="0"/>
              <a:t>editor</a:t>
            </a:r>
            <a:endParaRPr lang="en-US" dirty="0"/>
          </a:p>
          <a:p>
            <a:pPr algn="just"/>
            <a:r>
              <a:rPr lang="en-US" dirty="0" err="1" smtClean="0"/>
              <a:t>Grafana</a:t>
            </a:r>
            <a:r>
              <a:rPr lang="en-US" dirty="0" smtClean="0"/>
              <a:t> </a:t>
            </a:r>
            <a:r>
              <a:rPr lang="en-US" dirty="0"/>
              <a:t>project has used Open TSDB REST API </a:t>
            </a:r>
            <a:r>
              <a:rPr lang="en-US" dirty="0" smtClean="0"/>
              <a:t>which provides </a:t>
            </a:r>
            <a:r>
              <a:rPr lang="en-US" dirty="0"/>
              <a:t>access to data </a:t>
            </a:r>
            <a:r>
              <a:rPr lang="en-US" dirty="0" smtClean="0"/>
              <a:t>that </a:t>
            </a:r>
            <a:r>
              <a:rPr lang="en-US" dirty="0"/>
              <a:t>access to build </a:t>
            </a:r>
            <a:r>
              <a:rPr lang="en-US" dirty="0" smtClean="0"/>
              <a:t>a high-quality </a:t>
            </a:r>
            <a:r>
              <a:rPr lang="en-US" dirty="0"/>
              <a:t>data visualization interface for Open TSDB </a:t>
            </a:r>
            <a:r>
              <a:rPr lang="en-US" dirty="0" smtClean="0"/>
              <a:t>(and other time </a:t>
            </a:r>
            <a:r>
              <a:rPr lang="en-US" dirty="0"/>
              <a:t>series databases such as </a:t>
            </a:r>
            <a:r>
              <a:rPr lang="en-US" dirty="0" err="1" smtClean="0"/>
              <a:t>InfluxDB</a:t>
            </a:r>
            <a:r>
              <a:rPr lang="en-US" dirty="0" smtClean="0"/>
              <a:t>)</a:t>
            </a:r>
            <a:endParaRPr lang="en-US" dirty="0"/>
          </a:p>
        </p:txBody>
      </p:sp>
      <p:sp>
        <p:nvSpPr>
          <p:cNvPr id="4" name="Date Placeholder 3"/>
          <p:cNvSpPr>
            <a:spLocks noGrp="1"/>
          </p:cNvSpPr>
          <p:nvPr>
            <p:ph type="dt" sz="half" idx="10"/>
          </p:nvPr>
        </p:nvSpPr>
        <p:spPr/>
        <p:txBody>
          <a:bodyPr/>
          <a:lstStyle/>
          <a:p>
            <a:r>
              <a:rPr lang="en-US" smtClean="0"/>
              <a:t>Big Data On Time Series</a:t>
            </a:r>
            <a:endParaRPr lang="en-US" dirty="0"/>
          </a:p>
        </p:txBody>
      </p:sp>
      <p:sp>
        <p:nvSpPr>
          <p:cNvPr id="5" name="Footer Placeholder 4"/>
          <p:cNvSpPr>
            <a:spLocks noGrp="1"/>
          </p:cNvSpPr>
          <p:nvPr>
            <p:ph type="ftr" sz="quarter" idx="11"/>
          </p:nvPr>
        </p:nvSpPr>
        <p:spPr/>
        <p:txBody>
          <a:bodyPr/>
          <a:lstStyle/>
          <a:p>
            <a:r>
              <a:rPr lang="en-US" smtClean="0"/>
              <a:t>ĐẠI HỌC BÁCH KHOA TP.HCM</a:t>
            </a:r>
            <a:endParaRPr lang="en-US" dirty="0"/>
          </a:p>
        </p:txBody>
      </p:sp>
      <p:sp>
        <p:nvSpPr>
          <p:cNvPr id="6" name="Slide Number Placeholder 5"/>
          <p:cNvSpPr>
            <a:spLocks noGrp="1"/>
          </p:cNvSpPr>
          <p:nvPr>
            <p:ph type="sldNum" sz="quarter" idx="12"/>
          </p:nvPr>
        </p:nvSpPr>
        <p:spPr/>
        <p:txBody>
          <a:bodyPr/>
          <a:lstStyle/>
          <a:p>
            <a:fld id="{65AB6E83-971A-4F88-B711-8988B568B83E}" type="slidenum">
              <a:rPr lang="en-US" smtClean="0"/>
              <a:t>39</a:t>
            </a:fld>
            <a:endParaRPr lang="en-US" dirty="0"/>
          </a:p>
        </p:txBody>
      </p:sp>
    </p:spTree>
    <p:extLst>
      <p:ext uri="{BB962C8B-B14F-4D97-AF65-F5344CB8AC3E}">
        <p14:creationId xmlns:p14="http://schemas.microsoft.com/office/powerpoint/2010/main" val="669212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pic>
        <p:nvPicPr>
          <p:cNvPr id="5" name="Content Placeholder 4"/>
          <p:cNvPicPr>
            <a:picLocks noGrp="1" noChangeAspect="1"/>
          </p:cNvPicPr>
          <p:nvPr>
            <p:ph idx="1"/>
          </p:nvPr>
        </p:nvPicPr>
        <p:blipFill>
          <a:blip r:embed="rId3"/>
          <a:stretch>
            <a:fillRect/>
          </a:stretch>
        </p:blipFill>
        <p:spPr>
          <a:xfrm>
            <a:off x="628650" y="1219200"/>
            <a:ext cx="4870450" cy="4999402"/>
          </a:xfrm>
          <a:prstGeom prst="rect">
            <a:avLst/>
          </a:prstGeom>
        </p:spPr>
      </p:pic>
      <p:sp>
        <p:nvSpPr>
          <p:cNvPr id="6" name="TextBox 5"/>
          <p:cNvSpPr txBox="1"/>
          <p:nvPr/>
        </p:nvSpPr>
        <p:spPr>
          <a:xfrm>
            <a:off x="5499100" y="2570133"/>
            <a:ext cx="3016250" cy="1477328"/>
          </a:xfrm>
          <a:prstGeom prst="rect">
            <a:avLst/>
          </a:prstGeom>
          <a:noFill/>
        </p:spPr>
        <p:txBody>
          <a:bodyPr wrap="square" rtlCol="0">
            <a:spAutoFit/>
          </a:bodyPr>
          <a:lstStyle/>
          <a:p>
            <a:r>
              <a:rPr lang="en-US" dirty="0"/>
              <a:t>The chart shows the first </a:t>
            </a:r>
            <a:r>
              <a:rPr lang="en-US" dirty="0" smtClean="0"/>
              <a:t>few minutes </a:t>
            </a:r>
            <a:r>
              <a:rPr lang="en-US" dirty="0"/>
              <a:t>of altitude data from the flight data systems of </a:t>
            </a:r>
            <a:r>
              <a:rPr lang="en-US" dirty="0" smtClean="0"/>
              <a:t>aircraft taking off </a:t>
            </a:r>
            <a:r>
              <a:rPr lang="en-US" dirty="0"/>
              <a:t>at a busy airport in </a:t>
            </a:r>
            <a:r>
              <a:rPr lang="en-US" dirty="0" smtClean="0"/>
              <a:t>California</a:t>
            </a:r>
            <a:endParaRPr lang="en-US" dirty="0"/>
          </a:p>
        </p:txBody>
      </p:sp>
      <p:sp>
        <p:nvSpPr>
          <p:cNvPr id="3" name="Date Placeholder 2"/>
          <p:cNvSpPr>
            <a:spLocks noGrp="1"/>
          </p:cNvSpPr>
          <p:nvPr>
            <p:ph type="dt" sz="half" idx="10"/>
          </p:nvPr>
        </p:nvSpPr>
        <p:spPr/>
        <p:txBody>
          <a:bodyPr/>
          <a:lstStyle/>
          <a:p>
            <a:r>
              <a:rPr lang="en-US" smtClean="0"/>
              <a:t>Big Data On Time Series</a:t>
            </a:r>
            <a:endParaRPr lang="en-US" dirty="0"/>
          </a:p>
        </p:txBody>
      </p:sp>
      <p:sp>
        <p:nvSpPr>
          <p:cNvPr id="4" name="Footer Placeholder 3"/>
          <p:cNvSpPr>
            <a:spLocks noGrp="1"/>
          </p:cNvSpPr>
          <p:nvPr>
            <p:ph type="ftr" sz="quarter" idx="11"/>
          </p:nvPr>
        </p:nvSpPr>
        <p:spPr/>
        <p:txBody>
          <a:bodyPr/>
          <a:lstStyle/>
          <a:p>
            <a:r>
              <a:rPr lang="en-US" smtClean="0"/>
              <a:t>ĐẠI HỌC BÁCH KHOA TP.HCM</a:t>
            </a:r>
            <a:endParaRPr lang="en-US" dirty="0"/>
          </a:p>
        </p:txBody>
      </p:sp>
      <p:sp>
        <p:nvSpPr>
          <p:cNvPr id="9" name="Slide Number Placeholder 8"/>
          <p:cNvSpPr>
            <a:spLocks noGrp="1"/>
          </p:cNvSpPr>
          <p:nvPr>
            <p:ph type="sldNum" sz="quarter" idx="12"/>
          </p:nvPr>
        </p:nvSpPr>
        <p:spPr/>
        <p:txBody>
          <a:bodyPr/>
          <a:lstStyle/>
          <a:p>
            <a:fld id="{65AB6E83-971A-4F88-B711-8988B568B83E}" type="slidenum">
              <a:rPr lang="en-US" smtClean="0"/>
              <a:t>4</a:t>
            </a:fld>
            <a:endParaRPr lang="en-US" dirty="0"/>
          </a:p>
        </p:txBody>
      </p:sp>
    </p:spTree>
    <p:extLst>
      <p:ext uri="{BB962C8B-B14F-4D97-AF65-F5344CB8AC3E}">
        <p14:creationId xmlns:p14="http://schemas.microsoft.com/office/powerpoint/2010/main" val="4655383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Grafana</a:t>
            </a:r>
            <a:endParaRPr lang="en-US" dirty="0"/>
          </a:p>
        </p:txBody>
      </p:sp>
      <p:pic>
        <p:nvPicPr>
          <p:cNvPr id="5" name="Content Placeholder 4"/>
          <p:cNvPicPr>
            <a:picLocks noGrp="1" noChangeAspect="1"/>
          </p:cNvPicPr>
          <p:nvPr>
            <p:ph idx="1"/>
          </p:nvPr>
        </p:nvPicPr>
        <p:blipFill>
          <a:blip r:embed="rId3"/>
          <a:stretch>
            <a:fillRect/>
          </a:stretch>
        </p:blipFill>
        <p:spPr>
          <a:xfrm>
            <a:off x="379772" y="1771121"/>
            <a:ext cx="8384456" cy="4460346"/>
          </a:xfrm>
          <a:prstGeom prst="rect">
            <a:avLst/>
          </a:prstGeom>
        </p:spPr>
      </p:pic>
      <p:sp>
        <p:nvSpPr>
          <p:cNvPr id="3" name="Date Placeholder 2"/>
          <p:cNvSpPr>
            <a:spLocks noGrp="1"/>
          </p:cNvSpPr>
          <p:nvPr>
            <p:ph type="dt" sz="half" idx="10"/>
          </p:nvPr>
        </p:nvSpPr>
        <p:spPr/>
        <p:txBody>
          <a:bodyPr/>
          <a:lstStyle/>
          <a:p>
            <a:r>
              <a:rPr lang="en-US" smtClean="0"/>
              <a:t>Big Data On Time Series</a:t>
            </a:r>
            <a:endParaRPr lang="en-US" dirty="0"/>
          </a:p>
        </p:txBody>
      </p:sp>
      <p:sp>
        <p:nvSpPr>
          <p:cNvPr id="4" name="Footer Placeholder 3"/>
          <p:cNvSpPr>
            <a:spLocks noGrp="1"/>
          </p:cNvSpPr>
          <p:nvPr>
            <p:ph type="ftr" sz="quarter" idx="11"/>
          </p:nvPr>
        </p:nvSpPr>
        <p:spPr/>
        <p:txBody>
          <a:bodyPr/>
          <a:lstStyle/>
          <a:p>
            <a:r>
              <a:rPr lang="en-US" smtClean="0"/>
              <a:t>ĐẠI HỌC BÁCH KHOA TP.HCM</a:t>
            </a:r>
            <a:endParaRPr lang="en-US" dirty="0"/>
          </a:p>
        </p:txBody>
      </p:sp>
      <p:sp>
        <p:nvSpPr>
          <p:cNvPr id="6" name="Slide Number Placeholder 5"/>
          <p:cNvSpPr>
            <a:spLocks noGrp="1"/>
          </p:cNvSpPr>
          <p:nvPr>
            <p:ph type="sldNum" sz="quarter" idx="12"/>
          </p:nvPr>
        </p:nvSpPr>
        <p:spPr/>
        <p:txBody>
          <a:bodyPr/>
          <a:lstStyle/>
          <a:p>
            <a:fld id="{65AB6E83-971A-4F88-B711-8988B568B83E}" type="slidenum">
              <a:rPr lang="en-US" smtClean="0"/>
              <a:t>40</a:t>
            </a:fld>
            <a:endParaRPr lang="en-US" dirty="0"/>
          </a:p>
        </p:txBody>
      </p:sp>
    </p:spTree>
    <p:extLst>
      <p:ext uri="{BB962C8B-B14F-4D97-AF65-F5344CB8AC3E}">
        <p14:creationId xmlns:p14="http://schemas.microsoft.com/office/powerpoint/2010/main" val="41116634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Big Data On Time Series</a:t>
            </a:r>
            <a:endParaRPr lang="en-US" dirty="0"/>
          </a:p>
        </p:txBody>
      </p:sp>
      <p:sp>
        <p:nvSpPr>
          <p:cNvPr id="5" name="Footer Placeholder 4"/>
          <p:cNvSpPr>
            <a:spLocks noGrp="1"/>
          </p:cNvSpPr>
          <p:nvPr>
            <p:ph type="ftr" sz="quarter" idx="11"/>
          </p:nvPr>
        </p:nvSpPr>
        <p:spPr/>
        <p:txBody>
          <a:bodyPr/>
          <a:lstStyle/>
          <a:p>
            <a:r>
              <a:rPr lang="en-US" smtClean="0"/>
              <a:t>ĐẠI HỌC BÁCH KHOA TP.HCM</a:t>
            </a:r>
            <a:endParaRPr lang="en-US"/>
          </a:p>
        </p:txBody>
      </p:sp>
      <p:sp>
        <p:nvSpPr>
          <p:cNvPr id="68610" name="Rectangle 2"/>
          <p:cNvSpPr>
            <a:spLocks noGrp="1" noChangeArrowheads="1"/>
          </p:cNvSpPr>
          <p:nvPr>
            <p:ph type="title"/>
          </p:nvPr>
        </p:nvSpPr>
        <p:spPr/>
        <p:txBody>
          <a:bodyPr/>
          <a:lstStyle/>
          <a:p>
            <a:pPr algn="l"/>
            <a:r>
              <a:rPr lang="en-US" sz="2700" dirty="0" smtClean="0"/>
              <a:t>GIỚI THIỆU</a:t>
            </a:r>
            <a:endParaRPr lang="en-US" sz="2700" dirty="0"/>
          </a:p>
        </p:txBody>
      </p:sp>
      <p:sp>
        <p:nvSpPr>
          <p:cNvPr id="68611" name="Rectangle 3"/>
          <p:cNvSpPr>
            <a:spLocks noGrp="1" noChangeArrowheads="1"/>
          </p:cNvSpPr>
          <p:nvPr>
            <p:ph type="body" idx="1"/>
          </p:nvPr>
        </p:nvSpPr>
        <p:spPr>
          <a:xfrm>
            <a:off x="619125" y="1392238"/>
            <a:ext cx="7824788" cy="4852987"/>
          </a:xfrm>
        </p:spPr>
        <p:txBody>
          <a:bodyPr/>
          <a:lstStyle/>
          <a:p>
            <a:r>
              <a:rPr lang="en-US" b="1" dirty="0" err="1"/>
              <a:t>C</a:t>
            </a:r>
            <a:r>
              <a:rPr lang="en-US" b="1" dirty="0" err="1" smtClean="0"/>
              <a:t>huỗi</a:t>
            </a:r>
            <a:r>
              <a:rPr lang="en-US" b="1" dirty="0" smtClean="0"/>
              <a:t> </a:t>
            </a:r>
            <a:r>
              <a:rPr lang="en-US" b="1" dirty="0" err="1"/>
              <a:t>thời</a:t>
            </a:r>
            <a:r>
              <a:rPr lang="en-US" b="1" dirty="0"/>
              <a:t> </a:t>
            </a:r>
            <a:r>
              <a:rPr lang="en-US" b="1" dirty="0" err="1"/>
              <a:t>gian</a:t>
            </a:r>
            <a:r>
              <a:rPr lang="en-US" b="1" dirty="0"/>
              <a:t> (</a:t>
            </a:r>
            <a:r>
              <a:rPr lang="en-US" b="1" i="1" dirty="0"/>
              <a:t>time series</a:t>
            </a:r>
            <a:r>
              <a:rPr lang="en-US" b="1" dirty="0" smtClean="0"/>
              <a:t>):</a:t>
            </a:r>
          </a:p>
          <a:p>
            <a:pPr lvl="1"/>
            <a:r>
              <a:rPr lang="en-US" dirty="0" err="1"/>
              <a:t>C</a:t>
            </a:r>
            <a:r>
              <a:rPr lang="en-US" dirty="0" err="1" smtClean="0"/>
              <a:t>huỗi</a:t>
            </a:r>
            <a:r>
              <a:rPr lang="en-US" dirty="0" smtClean="0"/>
              <a:t> </a:t>
            </a:r>
            <a:r>
              <a:rPr lang="en-US" dirty="0" err="1"/>
              <a:t>trị</a:t>
            </a:r>
            <a:r>
              <a:rPr lang="en-US" dirty="0"/>
              <a:t> </a:t>
            </a:r>
            <a:r>
              <a:rPr lang="en-US" dirty="0" err="1"/>
              <a:t>số</a:t>
            </a:r>
            <a:r>
              <a:rPr lang="en-US" dirty="0"/>
              <a:t> </a:t>
            </a:r>
            <a:r>
              <a:rPr lang="en-US" dirty="0" err="1"/>
              <a:t>thực</a:t>
            </a:r>
            <a:r>
              <a:rPr lang="en-US" dirty="0"/>
              <a:t>, </a:t>
            </a:r>
            <a:r>
              <a:rPr lang="en-US" dirty="0" err="1"/>
              <a:t>mỗi</a:t>
            </a:r>
            <a:r>
              <a:rPr lang="en-US" dirty="0"/>
              <a:t> </a:t>
            </a:r>
            <a:r>
              <a:rPr lang="en-US" dirty="0" err="1"/>
              <a:t>trị</a:t>
            </a:r>
            <a:r>
              <a:rPr lang="en-US" dirty="0"/>
              <a:t> </a:t>
            </a:r>
            <a:r>
              <a:rPr lang="en-US" dirty="0" err="1"/>
              <a:t>biểu</a:t>
            </a:r>
            <a:r>
              <a:rPr lang="en-US" dirty="0"/>
              <a:t> </a:t>
            </a:r>
            <a:r>
              <a:rPr lang="en-US" dirty="0" err="1"/>
              <a:t>diễn</a:t>
            </a:r>
            <a:r>
              <a:rPr lang="en-US" dirty="0"/>
              <a:t> </a:t>
            </a:r>
            <a:r>
              <a:rPr lang="en-US" dirty="0" err="1"/>
              <a:t>một</a:t>
            </a:r>
            <a:r>
              <a:rPr lang="en-US" dirty="0"/>
              <a:t> </a:t>
            </a:r>
            <a:r>
              <a:rPr lang="en-US" dirty="0" err="1"/>
              <a:t>giá</a:t>
            </a:r>
            <a:r>
              <a:rPr lang="en-US" dirty="0"/>
              <a:t> </a:t>
            </a:r>
            <a:r>
              <a:rPr lang="en-US" dirty="0" err="1"/>
              <a:t>trị</a:t>
            </a:r>
            <a:r>
              <a:rPr lang="en-US" dirty="0"/>
              <a:t> </a:t>
            </a:r>
            <a:r>
              <a:rPr lang="en-US" dirty="0" err="1"/>
              <a:t>đo</a:t>
            </a:r>
            <a:r>
              <a:rPr lang="en-US" dirty="0"/>
              <a:t> </a:t>
            </a:r>
            <a:r>
              <a:rPr lang="en-US" dirty="0" err="1"/>
              <a:t>được</a:t>
            </a:r>
            <a:r>
              <a:rPr lang="en-US" dirty="0"/>
              <a:t> </a:t>
            </a:r>
            <a:r>
              <a:rPr lang="en-US" dirty="0" err="1"/>
              <a:t>tại</a:t>
            </a:r>
            <a:r>
              <a:rPr lang="en-US" dirty="0"/>
              <a:t> </a:t>
            </a:r>
            <a:r>
              <a:rPr lang="en-US" dirty="0" err="1"/>
              <a:t>những</a:t>
            </a:r>
            <a:r>
              <a:rPr lang="en-US" dirty="0"/>
              <a:t> </a:t>
            </a:r>
            <a:r>
              <a:rPr lang="en-US" dirty="0" err="1"/>
              <a:t>thời</a:t>
            </a:r>
            <a:r>
              <a:rPr lang="en-US" dirty="0"/>
              <a:t> </a:t>
            </a:r>
            <a:r>
              <a:rPr lang="en-US" dirty="0" err="1"/>
              <a:t>điểm</a:t>
            </a:r>
            <a:r>
              <a:rPr lang="en-US" dirty="0"/>
              <a:t> </a:t>
            </a:r>
            <a:r>
              <a:rPr lang="en-US" dirty="0" err="1"/>
              <a:t>cách</a:t>
            </a:r>
            <a:r>
              <a:rPr lang="en-US" dirty="0"/>
              <a:t> </a:t>
            </a:r>
            <a:r>
              <a:rPr lang="en-US" dirty="0" err="1"/>
              <a:t>đều</a:t>
            </a:r>
            <a:r>
              <a:rPr lang="en-US" dirty="0"/>
              <a:t> </a:t>
            </a:r>
            <a:r>
              <a:rPr lang="en-US" dirty="0" err="1"/>
              <a:t>nhau</a:t>
            </a:r>
            <a:r>
              <a:rPr lang="en-US" dirty="0" smtClean="0"/>
              <a:t>.</a:t>
            </a:r>
          </a:p>
          <a:p>
            <a:r>
              <a:rPr lang="en-US" b="1" dirty="0" err="1"/>
              <a:t>C</a:t>
            </a:r>
            <a:r>
              <a:rPr lang="en-US" b="1" dirty="0" err="1" smtClean="0"/>
              <a:t>ơ</a:t>
            </a:r>
            <a:r>
              <a:rPr lang="en-US" b="1" dirty="0" smtClean="0"/>
              <a:t> </a:t>
            </a:r>
            <a:r>
              <a:rPr lang="en-US" b="1" dirty="0" err="1"/>
              <a:t>sở</a:t>
            </a:r>
            <a:r>
              <a:rPr lang="en-US" b="1" dirty="0"/>
              <a:t> </a:t>
            </a:r>
            <a:r>
              <a:rPr lang="en-US" b="1" dirty="0" err="1"/>
              <a:t>dữ</a:t>
            </a:r>
            <a:r>
              <a:rPr lang="en-US" b="1" dirty="0"/>
              <a:t> </a:t>
            </a:r>
            <a:r>
              <a:rPr lang="en-US" b="1" dirty="0" err="1"/>
              <a:t>liệu</a:t>
            </a:r>
            <a:r>
              <a:rPr lang="en-US" b="1" dirty="0"/>
              <a:t> </a:t>
            </a:r>
            <a:r>
              <a:rPr lang="en-US" b="1" dirty="0" err="1"/>
              <a:t>chuỗi</a:t>
            </a:r>
            <a:r>
              <a:rPr lang="en-US" b="1" dirty="0"/>
              <a:t> </a:t>
            </a:r>
            <a:r>
              <a:rPr lang="en-US" b="1" dirty="0" err="1"/>
              <a:t>thời</a:t>
            </a:r>
            <a:r>
              <a:rPr lang="en-US" b="1" dirty="0"/>
              <a:t> </a:t>
            </a:r>
            <a:r>
              <a:rPr lang="en-US" b="1" dirty="0" err="1"/>
              <a:t>gian</a:t>
            </a:r>
            <a:r>
              <a:rPr lang="en-US" b="1" dirty="0"/>
              <a:t> (Time Series Database</a:t>
            </a:r>
            <a:r>
              <a:rPr lang="en-US" b="1" dirty="0" smtClean="0"/>
              <a:t>):</a:t>
            </a:r>
          </a:p>
          <a:p>
            <a:pPr lvl="1"/>
            <a:r>
              <a:rPr lang="en-US" dirty="0" err="1"/>
              <a:t>L</a:t>
            </a:r>
            <a:r>
              <a:rPr lang="en-US" dirty="0" err="1" smtClean="0"/>
              <a:t>à</a:t>
            </a:r>
            <a:r>
              <a:rPr lang="en-US" dirty="0" smtClean="0"/>
              <a:t> </a:t>
            </a:r>
            <a:r>
              <a:rPr lang="en-US" dirty="0" err="1"/>
              <a:t>một</a:t>
            </a:r>
            <a:r>
              <a:rPr lang="en-US" dirty="0"/>
              <a:t> </a:t>
            </a:r>
            <a:r>
              <a:rPr lang="en-US" dirty="0" err="1"/>
              <a:t>tập</a:t>
            </a:r>
            <a:r>
              <a:rPr lang="en-US" dirty="0"/>
              <a:t> </a:t>
            </a:r>
            <a:r>
              <a:rPr lang="en-US" dirty="0" err="1"/>
              <a:t>hợp</a:t>
            </a:r>
            <a:r>
              <a:rPr lang="en-US" dirty="0"/>
              <a:t> </a:t>
            </a:r>
            <a:r>
              <a:rPr lang="en-US" dirty="0" err="1"/>
              <a:t>các</a:t>
            </a:r>
            <a:r>
              <a:rPr lang="en-US" dirty="0"/>
              <a:t> </a:t>
            </a:r>
            <a:r>
              <a:rPr lang="en-US" dirty="0" err="1"/>
              <a:t>chuỗi</a:t>
            </a:r>
            <a:r>
              <a:rPr lang="en-US" dirty="0"/>
              <a:t> </a:t>
            </a:r>
            <a:r>
              <a:rPr lang="en-US" dirty="0" err="1"/>
              <a:t>dữ</a:t>
            </a:r>
            <a:r>
              <a:rPr lang="en-US" dirty="0"/>
              <a:t> </a:t>
            </a:r>
            <a:r>
              <a:rPr lang="en-US" dirty="0" err="1"/>
              <a:t>liệu</a:t>
            </a:r>
            <a:r>
              <a:rPr lang="en-US" dirty="0"/>
              <a:t> </a:t>
            </a:r>
            <a:r>
              <a:rPr lang="en-US" dirty="0" err="1"/>
              <a:t>thời</a:t>
            </a:r>
            <a:r>
              <a:rPr lang="en-US" dirty="0"/>
              <a:t> </a:t>
            </a:r>
            <a:r>
              <a:rPr lang="en-US" dirty="0" err="1"/>
              <a:t>gian</a:t>
            </a:r>
            <a:r>
              <a:rPr lang="en-US" dirty="0"/>
              <a:t> (</a:t>
            </a:r>
            <a:r>
              <a:rPr lang="en-US" dirty="0" err="1"/>
              <a:t>có</a:t>
            </a:r>
            <a:r>
              <a:rPr lang="en-US" dirty="0"/>
              <a:t> </a:t>
            </a:r>
            <a:r>
              <a:rPr lang="en-US" dirty="0" err="1"/>
              <a:t>chiều</a:t>
            </a:r>
            <a:r>
              <a:rPr lang="en-US" dirty="0"/>
              <a:t> </a:t>
            </a:r>
            <a:r>
              <a:rPr lang="en-US" dirty="0" err="1"/>
              <a:t>dài</a:t>
            </a:r>
            <a:r>
              <a:rPr lang="en-US" dirty="0"/>
              <a:t> </a:t>
            </a:r>
            <a:r>
              <a:rPr lang="en-US" dirty="0" err="1"/>
              <a:t>có</a:t>
            </a:r>
            <a:r>
              <a:rPr lang="en-US" dirty="0"/>
              <a:t> </a:t>
            </a:r>
            <a:r>
              <a:rPr lang="en-US" dirty="0" err="1"/>
              <a:t>thể</a:t>
            </a:r>
            <a:r>
              <a:rPr lang="en-US" dirty="0"/>
              <a:t> </a:t>
            </a:r>
            <a:r>
              <a:rPr lang="en-US" dirty="0" err="1"/>
              <a:t>khác</a:t>
            </a:r>
            <a:r>
              <a:rPr lang="en-US" dirty="0"/>
              <a:t> </a:t>
            </a:r>
            <a:r>
              <a:rPr lang="en-US" dirty="0" err="1"/>
              <a:t>nhau</a:t>
            </a:r>
            <a:r>
              <a:rPr lang="en-US" dirty="0"/>
              <a:t>)</a:t>
            </a:r>
          </a:p>
        </p:txBody>
      </p:sp>
      <p:sp>
        <p:nvSpPr>
          <p:cNvPr id="2" name="Slide Number Placeholder 1"/>
          <p:cNvSpPr>
            <a:spLocks noGrp="1"/>
          </p:cNvSpPr>
          <p:nvPr>
            <p:ph type="sldNum" sz="quarter" idx="12"/>
          </p:nvPr>
        </p:nvSpPr>
        <p:spPr/>
        <p:txBody>
          <a:bodyPr/>
          <a:lstStyle/>
          <a:p>
            <a:fld id="{65AB6E83-971A-4F88-B711-8988B568B83E}" type="slidenum">
              <a:rPr lang="en-US" smtClean="0"/>
              <a:t>41</a:t>
            </a:fld>
            <a:endParaRPr lang="en-US" dirty="0"/>
          </a:p>
        </p:txBody>
      </p:sp>
    </p:spTree>
    <p:extLst>
      <p:ext uri="{BB962C8B-B14F-4D97-AF65-F5344CB8AC3E}">
        <p14:creationId xmlns:p14="http://schemas.microsoft.com/office/powerpoint/2010/main" val="182930836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Big Data On Time Series</a:t>
            </a:r>
            <a:endParaRPr lang="en-US" dirty="0"/>
          </a:p>
        </p:txBody>
      </p:sp>
      <p:sp>
        <p:nvSpPr>
          <p:cNvPr id="5" name="Footer Placeholder 4"/>
          <p:cNvSpPr>
            <a:spLocks noGrp="1"/>
          </p:cNvSpPr>
          <p:nvPr>
            <p:ph type="ftr" sz="quarter" idx="11"/>
          </p:nvPr>
        </p:nvSpPr>
        <p:spPr/>
        <p:txBody>
          <a:bodyPr/>
          <a:lstStyle/>
          <a:p>
            <a:r>
              <a:rPr lang="en-US" smtClean="0"/>
              <a:t>ĐẠI HỌC BÁCH KHOA TP.HCM</a:t>
            </a:r>
            <a:endParaRPr lang="en-US"/>
          </a:p>
        </p:txBody>
      </p:sp>
      <p:sp>
        <p:nvSpPr>
          <p:cNvPr id="68610" name="Rectangle 2"/>
          <p:cNvSpPr>
            <a:spLocks noGrp="1" noChangeArrowheads="1"/>
          </p:cNvSpPr>
          <p:nvPr>
            <p:ph type="title"/>
          </p:nvPr>
        </p:nvSpPr>
        <p:spPr/>
        <p:txBody>
          <a:bodyPr/>
          <a:lstStyle/>
          <a:p>
            <a:pPr algn="l"/>
            <a:r>
              <a:rPr lang="en-US" sz="2700" dirty="0" smtClean="0"/>
              <a:t>GIỚI THIỆU</a:t>
            </a:r>
            <a:endParaRPr lang="en-US" sz="2700" dirty="0"/>
          </a:p>
        </p:txBody>
      </p:sp>
      <p:sp>
        <p:nvSpPr>
          <p:cNvPr id="68611" name="Rectangle 3"/>
          <p:cNvSpPr>
            <a:spLocks noGrp="1" noChangeArrowheads="1"/>
          </p:cNvSpPr>
          <p:nvPr>
            <p:ph type="body" idx="1"/>
          </p:nvPr>
        </p:nvSpPr>
        <p:spPr>
          <a:xfrm>
            <a:off x="619125" y="1392238"/>
            <a:ext cx="7824788" cy="4852987"/>
          </a:xfrm>
        </p:spPr>
        <p:txBody>
          <a:bodyPr/>
          <a:lstStyle/>
          <a:p>
            <a:r>
              <a:rPr lang="en-US" b="1" dirty="0" err="1" smtClean="0"/>
              <a:t>Một</a:t>
            </a:r>
            <a:r>
              <a:rPr lang="en-US" b="1" dirty="0" smtClean="0"/>
              <a:t> </a:t>
            </a:r>
            <a:r>
              <a:rPr lang="en-US" b="1" dirty="0" err="1" smtClean="0"/>
              <a:t>số</a:t>
            </a:r>
            <a:r>
              <a:rPr lang="en-US" b="1" dirty="0" smtClean="0"/>
              <a:t> </a:t>
            </a:r>
            <a:r>
              <a:rPr lang="en-US" b="1" dirty="0" err="1" smtClean="0"/>
              <a:t>mẫu</a:t>
            </a:r>
            <a:r>
              <a:rPr lang="en-US" b="1" dirty="0" smtClean="0"/>
              <a:t> </a:t>
            </a:r>
            <a:r>
              <a:rPr lang="en-US" b="1" dirty="0" err="1" smtClean="0"/>
              <a:t>về</a:t>
            </a:r>
            <a:r>
              <a:rPr lang="en-US" b="1" dirty="0" smtClean="0"/>
              <a:t> </a:t>
            </a:r>
            <a:r>
              <a:rPr lang="en-US" b="1" dirty="0" err="1" smtClean="0"/>
              <a:t>chuỗi</a:t>
            </a:r>
            <a:r>
              <a:rPr lang="en-US" b="1" dirty="0" smtClean="0"/>
              <a:t> </a:t>
            </a:r>
            <a:r>
              <a:rPr lang="en-US" b="1" dirty="0" err="1" smtClean="0"/>
              <a:t>thời</a:t>
            </a:r>
            <a:r>
              <a:rPr lang="en-US" b="1" dirty="0" smtClean="0"/>
              <a:t> </a:t>
            </a:r>
            <a:r>
              <a:rPr lang="en-US" b="1" dirty="0" err="1" smtClean="0"/>
              <a:t>gian</a:t>
            </a:r>
            <a:endParaRPr lang="en-US" b="1" dirty="0"/>
          </a:p>
        </p:txBody>
      </p:sp>
      <p:sp>
        <p:nvSpPr>
          <p:cNvPr id="2" name="Slide Number Placeholder 1"/>
          <p:cNvSpPr>
            <a:spLocks noGrp="1"/>
          </p:cNvSpPr>
          <p:nvPr>
            <p:ph type="sldNum" sz="quarter" idx="12"/>
          </p:nvPr>
        </p:nvSpPr>
        <p:spPr/>
        <p:txBody>
          <a:bodyPr/>
          <a:lstStyle/>
          <a:p>
            <a:fld id="{65AB6E83-971A-4F88-B711-8988B568B83E}" type="slidenum">
              <a:rPr lang="en-US" smtClean="0"/>
              <a:t>42</a:t>
            </a:fld>
            <a:endParaRPr lang="en-US" dirty="0"/>
          </a:p>
        </p:txBody>
      </p:sp>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984097"/>
            <a:ext cx="7239000" cy="4244516"/>
          </a:xfrm>
          <a:prstGeom prst="rect">
            <a:avLst/>
          </a:prstGeom>
        </p:spPr>
      </p:pic>
    </p:spTree>
    <p:extLst>
      <p:ext uri="{BB962C8B-B14F-4D97-AF65-F5344CB8AC3E}">
        <p14:creationId xmlns:p14="http://schemas.microsoft.com/office/powerpoint/2010/main" val="72026622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Big Data On Time Series</a:t>
            </a:r>
            <a:endParaRPr lang="en-US" dirty="0"/>
          </a:p>
        </p:txBody>
      </p:sp>
      <p:sp>
        <p:nvSpPr>
          <p:cNvPr id="5" name="Footer Placeholder 4"/>
          <p:cNvSpPr>
            <a:spLocks noGrp="1"/>
          </p:cNvSpPr>
          <p:nvPr>
            <p:ph type="ftr" sz="quarter" idx="11"/>
          </p:nvPr>
        </p:nvSpPr>
        <p:spPr/>
        <p:txBody>
          <a:bodyPr/>
          <a:lstStyle/>
          <a:p>
            <a:r>
              <a:rPr lang="en-US" smtClean="0"/>
              <a:t>ĐẠI HỌC BÁCH KHOA TP.HCM</a:t>
            </a:r>
            <a:endParaRPr lang="en-US"/>
          </a:p>
        </p:txBody>
      </p:sp>
      <p:sp>
        <p:nvSpPr>
          <p:cNvPr id="68610" name="Rectangle 2"/>
          <p:cNvSpPr>
            <a:spLocks noGrp="1" noChangeArrowheads="1"/>
          </p:cNvSpPr>
          <p:nvPr>
            <p:ph type="title"/>
          </p:nvPr>
        </p:nvSpPr>
        <p:spPr/>
        <p:txBody>
          <a:bodyPr/>
          <a:lstStyle/>
          <a:p>
            <a:pPr algn="l"/>
            <a:r>
              <a:rPr lang="en-US" sz="2700" dirty="0" smtClean="0"/>
              <a:t>ĐẶC ĐIỂM</a:t>
            </a:r>
            <a:endParaRPr lang="en-US" sz="2700" dirty="0"/>
          </a:p>
        </p:txBody>
      </p:sp>
      <p:sp>
        <p:nvSpPr>
          <p:cNvPr id="68611" name="Rectangle 3"/>
          <p:cNvSpPr>
            <a:spLocks noGrp="1" noChangeArrowheads="1"/>
          </p:cNvSpPr>
          <p:nvPr>
            <p:ph type="body" idx="1"/>
          </p:nvPr>
        </p:nvSpPr>
        <p:spPr>
          <a:xfrm>
            <a:off x="619125" y="1392238"/>
            <a:ext cx="7824788" cy="4852987"/>
          </a:xfrm>
        </p:spPr>
        <p:txBody>
          <a:bodyPr/>
          <a:lstStyle/>
          <a:p>
            <a:r>
              <a:rPr lang="en-US" b="1" dirty="0" err="1"/>
              <a:t>Dữ</a:t>
            </a:r>
            <a:r>
              <a:rPr lang="en-US" b="1" dirty="0"/>
              <a:t> </a:t>
            </a:r>
            <a:r>
              <a:rPr lang="en-US" b="1" dirty="0" err="1"/>
              <a:t>liệu</a:t>
            </a:r>
            <a:r>
              <a:rPr lang="en-US" b="1" dirty="0"/>
              <a:t> </a:t>
            </a:r>
            <a:r>
              <a:rPr lang="en-US" b="1" dirty="0" err="1"/>
              <a:t>chuỗi</a:t>
            </a:r>
            <a:r>
              <a:rPr lang="en-US" b="1" dirty="0"/>
              <a:t> </a:t>
            </a:r>
            <a:r>
              <a:rPr lang="en-US" b="1" dirty="0" err="1"/>
              <a:t>thời</a:t>
            </a:r>
            <a:r>
              <a:rPr lang="en-US" b="1" dirty="0"/>
              <a:t> </a:t>
            </a:r>
            <a:r>
              <a:rPr lang="en-US" b="1" dirty="0" err="1"/>
              <a:t>gian</a:t>
            </a:r>
            <a:r>
              <a:rPr lang="en-US" b="1" dirty="0"/>
              <a:t> </a:t>
            </a:r>
            <a:r>
              <a:rPr lang="en-US" b="1" dirty="0" err="1" smtClean="0"/>
              <a:t>rất</a:t>
            </a:r>
            <a:r>
              <a:rPr lang="en-US" b="1" dirty="0" smtClean="0"/>
              <a:t> </a:t>
            </a:r>
            <a:r>
              <a:rPr lang="en-US" b="1" dirty="0" err="1" smtClean="0"/>
              <a:t>lớn</a:t>
            </a:r>
            <a:r>
              <a:rPr lang="en-US" b="1" dirty="0" smtClean="0"/>
              <a:t>.</a:t>
            </a:r>
          </a:p>
          <a:p>
            <a:pPr lvl="1"/>
            <a:r>
              <a:rPr lang="en-US" sz="2400" dirty="0" smtClean="0">
                <a:effectLst>
                  <a:outerShdw blurRad="38100" dist="38100" dir="2700000" algn="tl">
                    <a:srgbClr val="C0C0C0"/>
                  </a:outerShdw>
                </a:effectLst>
                <a:latin typeface="Arial" pitchFamily="34" charset="0"/>
                <a:cs typeface="Arial" pitchFamily="34" charset="0"/>
              </a:rPr>
              <a:t>1 </a:t>
            </a:r>
            <a:r>
              <a:rPr lang="en-US" sz="2400" dirty="0">
                <a:effectLst>
                  <a:outerShdw blurRad="38100" dist="38100" dir="2700000" algn="tl">
                    <a:srgbClr val="C0C0C0"/>
                  </a:outerShdw>
                </a:effectLst>
                <a:latin typeface="Arial" pitchFamily="34" charset="0"/>
                <a:cs typeface="Arial" pitchFamily="34" charset="0"/>
              </a:rPr>
              <a:t>Hour of EKG data:</a:t>
            </a:r>
            <a:r>
              <a:rPr lang="en-US" sz="2400" dirty="0">
                <a:latin typeface="Arial" pitchFamily="34" charset="0"/>
                <a:cs typeface="Arial" pitchFamily="34" charset="0"/>
              </a:rPr>
              <a:t> 1 Gigabyte. </a:t>
            </a:r>
            <a:endParaRPr lang="en-US" sz="2400" dirty="0" smtClean="0">
              <a:latin typeface="Arial" pitchFamily="34" charset="0"/>
              <a:cs typeface="Arial" pitchFamily="34" charset="0"/>
            </a:endParaRPr>
          </a:p>
          <a:p>
            <a:pPr lvl="1"/>
            <a:r>
              <a:rPr lang="en-US" sz="2400" dirty="0" smtClean="0">
                <a:effectLst>
                  <a:outerShdw blurRad="38100" dist="38100" dir="2700000" algn="tl">
                    <a:srgbClr val="C0C0C0"/>
                  </a:outerShdw>
                </a:effectLst>
                <a:latin typeface="Arial" pitchFamily="34" charset="0"/>
                <a:cs typeface="Arial" pitchFamily="34" charset="0"/>
              </a:rPr>
              <a:t>Typical </a:t>
            </a:r>
            <a:r>
              <a:rPr lang="en-US" sz="2400" dirty="0">
                <a:effectLst>
                  <a:outerShdw blurRad="38100" dist="38100" dir="2700000" algn="tl">
                    <a:srgbClr val="C0C0C0"/>
                  </a:outerShdw>
                </a:effectLst>
                <a:latin typeface="Arial" pitchFamily="34" charset="0"/>
                <a:cs typeface="Arial" pitchFamily="34" charset="0"/>
              </a:rPr>
              <a:t>Weblog</a:t>
            </a:r>
            <a:r>
              <a:rPr lang="en-US" sz="2400" dirty="0">
                <a:latin typeface="Arial" pitchFamily="34" charset="0"/>
                <a:cs typeface="Arial" pitchFamily="34" charset="0"/>
              </a:rPr>
              <a:t>: 5 Gigabytes per </a:t>
            </a:r>
            <a:r>
              <a:rPr lang="en-US" sz="2400" dirty="0" smtClean="0">
                <a:latin typeface="Arial" pitchFamily="34" charset="0"/>
                <a:cs typeface="Arial" pitchFamily="34" charset="0"/>
              </a:rPr>
              <a:t>week.</a:t>
            </a:r>
          </a:p>
          <a:p>
            <a:pPr lvl="1"/>
            <a:r>
              <a:rPr lang="en-US" sz="2400" dirty="0" smtClean="0">
                <a:effectLst>
                  <a:outerShdw blurRad="38100" dist="38100" dir="2700000" algn="tl">
                    <a:srgbClr val="C0C0C0"/>
                  </a:outerShdw>
                </a:effectLst>
                <a:latin typeface="Arial" pitchFamily="34" charset="0"/>
                <a:cs typeface="Arial" pitchFamily="34" charset="0"/>
              </a:rPr>
              <a:t>Space </a:t>
            </a:r>
            <a:r>
              <a:rPr lang="en-US" sz="2400" dirty="0">
                <a:effectLst>
                  <a:outerShdw blurRad="38100" dist="38100" dir="2700000" algn="tl">
                    <a:srgbClr val="C0C0C0"/>
                  </a:outerShdw>
                </a:effectLst>
                <a:latin typeface="Arial" pitchFamily="34" charset="0"/>
                <a:cs typeface="Arial" pitchFamily="34" charset="0"/>
              </a:rPr>
              <a:t>Shuttle Database</a:t>
            </a:r>
            <a:r>
              <a:rPr lang="en-US" sz="2400" dirty="0">
                <a:latin typeface="Arial" pitchFamily="34" charset="0"/>
                <a:cs typeface="Arial" pitchFamily="34" charset="0"/>
              </a:rPr>
              <a:t>: 158 </a:t>
            </a:r>
            <a:r>
              <a:rPr lang="en-US" sz="2400" dirty="0" smtClean="0">
                <a:latin typeface="Arial" pitchFamily="34" charset="0"/>
                <a:cs typeface="Arial" pitchFamily="34" charset="0"/>
              </a:rPr>
              <a:t>Gigabytes.</a:t>
            </a:r>
          </a:p>
          <a:p>
            <a:pPr lvl="1"/>
            <a:r>
              <a:rPr lang="en-US" sz="2400" dirty="0" smtClean="0">
                <a:effectLst>
                  <a:outerShdw blurRad="38100" dist="38100" dir="2700000" algn="tl">
                    <a:srgbClr val="C0C0C0"/>
                  </a:outerShdw>
                </a:effectLst>
                <a:latin typeface="Arial" pitchFamily="34" charset="0"/>
                <a:cs typeface="Arial" pitchFamily="34" charset="0"/>
              </a:rPr>
              <a:t>Macho </a:t>
            </a:r>
            <a:r>
              <a:rPr lang="en-US" sz="2400" dirty="0">
                <a:effectLst>
                  <a:outerShdw blurRad="38100" dist="38100" dir="2700000" algn="tl">
                    <a:srgbClr val="C0C0C0"/>
                  </a:outerShdw>
                </a:effectLst>
                <a:latin typeface="Arial" pitchFamily="34" charset="0"/>
                <a:cs typeface="Arial" pitchFamily="34" charset="0"/>
              </a:rPr>
              <a:t>Database</a:t>
            </a:r>
            <a:r>
              <a:rPr lang="en-US" sz="2400" dirty="0">
                <a:latin typeface="Arial" pitchFamily="34" charset="0"/>
                <a:cs typeface="Arial" pitchFamily="34" charset="0"/>
              </a:rPr>
              <a:t>: 2 Terabytes, </a:t>
            </a:r>
            <a:r>
              <a:rPr lang="en-US" sz="2400" dirty="0" err="1" smtClean="0">
                <a:latin typeface="Arial" pitchFamily="34" charset="0"/>
                <a:cs typeface="Arial" pitchFamily="34" charset="0"/>
              </a:rPr>
              <a:t>được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cập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nhật</a:t>
            </a:r>
            <a:r>
              <a:rPr lang="en-US" sz="2400" dirty="0" smtClean="0">
                <a:latin typeface="Arial" pitchFamily="34" charset="0"/>
                <a:cs typeface="Arial" pitchFamily="34" charset="0"/>
              </a:rPr>
              <a:t> 3 </a:t>
            </a:r>
            <a:r>
              <a:rPr lang="en-US" sz="2400" dirty="0">
                <a:latin typeface="Arial" pitchFamily="34" charset="0"/>
                <a:cs typeface="Arial" pitchFamily="34" charset="0"/>
              </a:rPr>
              <a:t>gigabytes </a:t>
            </a:r>
            <a:r>
              <a:rPr lang="en-US" sz="2400" dirty="0" err="1" smtClean="0">
                <a:latin typeface="Arial" pitchFamily="34" charset="0"/>
                <a:cs typeface="Arial" pitchFamily="34" charset="0"/>
              </a:rPr>
              <a:t>mỗi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ngày</a:t>
            </a:r>
            <a:endParaRPr lang="en-US" sz="2400" dirty="0" smtClean="0">
              <a:latin typeface="Arial" pitchFamily="34" charset="0"/>
              <a:cs typeface="Arial" pitchFamily="34" charset="0"/>
            </a:endParaRPr>
          </a:p>
          <a:p>
            <a:r>
              <a:rPr lang="en-US" b="1" dirty="0" err="1"/>
              <a:t>Dữ</a:t>
            </a:r>
            <a:r>
              <a:rPr lang="en-US" b="1" dirty="0"/>
              <a:t> </a:t>
            </a:r>
            <a:r>
              <a:rPr lang="en-US" b="1" dirty="0" err="1"/>
              <a:t>liệu</a:t>
            </a:r>
            <a:r>
              <a:rPr lang="en-US" b="1" dirty="0"/>
              <a:t> </a:t>
            </a:r>
            <a:r>
              <a:rPr lang="en-US" b="1" dirty="0" err="1" smtClean="0"/>
              <a:t>rất</a:t>
            </a:r>
            <a:r>
              <a:rPr lang="en-US" b="1" dirty="0" smtClean="0"/>
              <a:t> </a:t>
            </a:r>
            <a:r>
              <a:rPr lang="en-US" b="1" dirty="0" err="1"/>
              <a:t>đa</a:t>
            </a:r>
            <a:r>
              <a:rPr lang="en-US" b="1" dirty="0"/>
              <a:t> </a:t>
            </a:r>
            <a:r>
              <a:rPr lang="en-US" b="1" dirty="0" err="1"/>
              <a:t>dạng</a:t>
            </a:r>
            <a:r>
              <a:rPr lang="en-US" b="1" dirty="0"/>
              <a:t> </a:t>
            </a:r>
            <a:r>
              <a:rPr lang="en-US" b="1" dirty="0" err="1"/>
              <a:t>và</a:t>
            </a:r>
            <a:r>
              <a:rPr lang="en-US" b="1" dirty="0"/>
              <a:t> </a:t>
            </a:r>
            <a:r>
              <a:rPr lang="en-US" b="1" dirty="0" err="1"/>
              <a:t>dễ</a:t>
            </a:r>
            <a:r>
              <a:rPr lang="en-US" b="1" dirty="0"/>
              <a:t> </a:t>
            </a:r>
            <a:r>
              <a:rPr lang="en-US" b="1" dirty="0" err="1"/>
              <a:t>bị</a:t>
            </a:r>
            <a:r>
              <a:rPr lang="en-US" b="1" dirty="0"/>
              <a:t> </a:t>
            </a:r>
            <a:r>
              <a:rPr lang="en-US" b="1" dirty="0" err="1"/>
              <a:t>nhiễu</a:t>
            </a:r>
            <a:r>
              <a:rPr lang="en-US" b="1" dirty="0" smtClean="0"/>
              <a:t>.</a:t>
            </a:r>
          </a:p>
          <a:p>
            <a:r>
              <a:rPr lang="en-US" b="1" dirty="0" err="1" smtClean="0"/>
              <a:t>Đánh</a:t>
            </a:r>
            <a:r>
              <a:rPr lang="en-US" b="1" dirty="0" smtClean="0"/>
              <a:t> </a:t>
            </a:r>
            <a:r>
              <a:rPr lang="en-US" b="1" dirty="0" err="1"/>
              <a:t>giá</a:t>
            </a:r>
            <a:r>
              <a:rPr lang="en-US" b="1" dirty="0"/>
              <a:t> </a:t>
            </a:r>
            <a:r>
              <a:rPr lang="en-US" b="1" dirty="0" err="1"/>
              <a:t>độ</a:t>
            </a:r>
            <a:r>
              <a:rPr lang="en-US" b="1" dirty="0"/>
              <a:t> </a:t>
            </a:r>
            <a:r>
              <a:rPr lang="en-US" b="1" dirty="0" err="1"/>
              <a:t>tương</a:t>
            </a:r>
            <a:r>
              <a:rPr lang="en-US" b="1" dirty="0"/>
              <a:t> </a:t>
            </a:r>
            <a:r>
              <a:rPr lang="en-US" b="1" dirty="0" err="1" smtClean="0"/>
              <a:t>tự</a:t>
            </a:r>
            <a:r>
              <a:rPr lang="en-US" b="1" dirty="0" smtClean="0"/>
              <a:t>:</a:t>
            </a:r>
          </a:p>
          <a:p>
            <a:pPr lvl="1"/>
            <a:r>
              <a:rPr lang="en-US" b="1" dirty="0" err="1" smtClean="0"/>
              <a:t>Phụ</a:t>
            </a:r>
            <a:r>
              <a:rPr lang="en-US" b="1" dirty="0" smtClean="0"/>
              <a:t> </a:t>
            </a:r>
            <a:r>
              <a:rPr lang="en-US" b="1" dirty="0" err="1"/>
              <a:t>thuộc</a:t>
            </a:r>
            <a:r>
              <a:rPr lang="en-US" b="1" dirty="0"/>
              <a:t> </a:t>
            </a:r>
            <a:r>
              <a:rPr lang="en-US" b="1" dirty="0" err="1"/>
              <a:t>vào</a:t>
            </a:r>
            <a:r>
              <a:rPr lang="en-US" b="1" dirty="0"/>
              <a:t> con </a:t>
            </a:r>
            <a:r>
              <a:rPr lang="en-US" b="1" dirty="0" err="1"/>
              <a:t>người</a:t>
            </a:r>
            <a:r>
              <a:rPr lang="en-US" b="1" dirty="0"/>
              <a:t> </a:t>
            </a:r>
            <a:r>
              <a:rPr lang="en-US" b="1" dirty="0" err="1"/>
              <a:t>và</a:t>
            </a:r>
            <a:r>
              <a:rPr lang="en-US" b="1" dirty="0"/>
              <a:t> </a:t>
            </a:r>
            <a:r>
              <a:rPr lang="en-US" b="1" dirty="0" err="1"/>
              <a:t>tính</a:t>
            </a:r>
            <a:r>
              <a:rPr lang="en-US" b="1" dirty="0"/>
              <a:t> </a:t>
            </a:r>
            <a:r>
              <a:rPr lang="en-US" b="1" dirty="0" err="1"/>
              <a:t>chất</a:t>
            </a:r>
            <a:r>
              <a:rPr lang="en-US" b="1" dirty="0"/>
              <a:t> </a:t>
            </a:r>
            <a:r>
              <a:rPr lang="en-US" b="1" dirty="0" err="1"/>
              <a:t>tập</a:t>
            </a:r>
            <a:r>
              <a:rPr lang="en-US" b="1" dirty="0"/>
              <a:t> </a:t>
            </a:r>
            <a:r>
              <a:rPr lang="en-US" b="1" dirty="0" err="1"/>
              <a:t>dữ</a:t>
            </a:r>
            <a:r>
              <a:rPr lang="en-US" b="1" dirty="0"/>
              <a:t> </a:t>
            </a:r>
            <a:r>
              <a:rPr lang="en-US" b="1" dirty="0" err="1"/>
              <a:t>liệu</a:t>
            </a:r>
            <a:r>
              <a:rPr lang="en-US" b="1" dirty="0"/>
              <a:t> </a:t>
            </a:r>
            <a:r>
              <a:rPr lang="en-US" b="1" dirty="0" err="1"/>
              <a:t>đang</a:t>
            </a:r>
            <a:r>
              <a:rPr lang="en-US" b="1" dirty="0"/>
              <a:t> </a:t>
            </a:r>
            <a:r>
              <a:rPr lang="en-US" b="1" dirty="0" err="1"/>
              <a:t>dùng</a:t>
            </a:r>
            <a:r>
              <a:rPr lang="en-US" b="1" dirty="0"/>
              <a:t>.</a:t>
            </a:r>
          </a:p>
        </p:txBody>
      </p:sp>
      <p:sp>
        <p:nvSpPr>
          <p:cNvPr id="2" name="Slide Number Placeholder 1"/>
          <p:cNvSpPr>
            <a:spLocks noGrp="1"/>
          </p:cNvSpPr>
          <p:nvPr>
            <p:ph type="sldNum" sz="quarter" idx="12"/>
          </p:nvPr>
        </p:nvSpPr>
        <p:spPr/>
        <p:txBody>
          <a:bodyPr/>
          <a:lstStyle/>
          <a:p>
            <a:fld id="{65AB6E83-971A-4F88-B711-8988B568B83E}" type="slidenum">
              <a:rPr lang="en-US" smtClean="0"/>
              <a:t>43</a:t>
            </a:fld>
            <a:endParaRPr lang="en-US" dirty="0"/>
          </a:p>
        </p:txBody>
      </p:sp>
    </p:spTree>
    <p:extLst>
      <p:ext uri="{BB962C8B-B14F-4D97-AF65-F5344CB8AC3E}">
        <p14:creationId xmlns:p14="http://schemas.microsoft.com/office/powerpoint/2010/main" val="164285508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Big Data On Time Series</a:t>
            </a:r>
            <a:endParaRPr lang="en-US" dirty="0"/>
          </a:p>
        </p:txBody>
      </p:sp>
      <p:sp>
        <p:nvSpPr>
          <p:cNvPr id="5" name="Footer Placeholder 4"/>
          <p:cNvSpPr>
            <a:spLocks noGrp="1"/>
          </p:cNvSpPr>
          <p:nvPr>
            <p:ph type="ftr" sz="quarter" idx="11"/>
          </p:nvPr>
        </p:nvSpPr>
        <p:spPr/>
        <p:txBody>
          <a:bodyPr/>
          <a:lstStyle/>
          <a:p>
            <a:r>
              <a:rPr lang="en-US" smtClean="0"/>
              <a:t>ĐẠI HỌC BÁCH KHOA TP.HCM</a:t>
            </a:r>
            <a:endParaRPr lang="en-US"/>
          </a:p>
        </p:txBody>
      </p:sp>
      <p:sp>
        <p:nvSpPr>
          <p:cNvPr id="68610" name="Rectangle 2"/>
          <p:cNvSpPr>
            <a:spLocks noGrp="1" noChangeArrowheads="1"/>
          </p:cNvSpPr>
          <p:nvPr>
            <p:ph type="title"/>
          </p:nvPr>
        </p:nvSpPr>
        <p:spPr/>
        <p:txBody>
          <a:bodyPr/>
          <a:lstStyle/>
          <a:p>
            <a:pPr algn="l"/>
            <a:r>
              <a:rPr lang="en-US" sz="2700" dirty="0" smtClean="0"/>
              <a:t>ỨNG DỤNG</a:t>
            </a:r>
            <a:endParaRPr lang="en-US" sz="2700" dirty="0"/>
          </a:p>
        </p:txBody>
      </p:sp>
      <p:sp>
        <p:nvSpPr>
          <p:cNvPr id="68611" name="Rectangle 3"/>
          <p:cNvSpPr>
            <a:spLocks noGrp="1" noChangeArrowheads="1"/>
          </p:cNvSpPr>
          <p:nvPr>
            <p:ph type="body" idx="1"/>
          </p:nvPr>
        </p:nvSpPr>
        <p:spPr>
          <a:xfrm>
            <a:off x="619125" y="1392238"/>
            <a:ext cx="7824788" cy="4852987"/>
          </a:xfrm>
        </p:spPr>
        <p:txBody>
          <a:bodyPr/>
          <a:lstStyle/>
          <a:p>
            <a:r>
              <a:rPr lang="en-US" b="1" dirty="0" err="1"/>
              <a:t>L</a:t>
            </a:r>
            <a:r>
              <a:rPr lang="en-US" b="1" dirty="0" err="1" smtClean="0"/>
              <a:t>ĩnh</a:t>
            </a:r>
            <a:r>
              <a:rPr lang="en-US" b="1" dirty="0" smtClean="0"/>
              <a:t> </a:t>
            </a:r>
            <a:r>
              <a:rPr lang="en-US" b="1" dirty="0" err="1"/>
              <a:t>vực</a:t>
            </a:r>
            <a:r>
              <a:rPr lang="en-US" b="1" dirty="0"/>
              <a:t> </a:t>
            </a:r>
            <a:r>
              <a:rPr lang="en-US" b="1" dirty="0" err="1"/>
              <a:t>kinh</a:t>
            </a:r>
            <a:r>
              <a:rPr lang="en-US" b="1" dirty="0"/>
              <a:t> </a:t>
            </a:r>
            <a:r>
              <a:rPr lang="en-US" b="1" dirty="0" err="1"/>
              <a:t>tế</a:t>
            </a:r>
            <a:r>
              <a:rPr lang="en-US" b="1" dirty="0"/>
              <a:t> </a:t>
            </a:r>
            <a:r>
              <a:rPr lang="en-US" b="1" dirty="0" err="1"/>
              <a:t>tài</a:t>
            </a:r>
            <a:r>
              <a:rPr lang="en-US" b="1" dirty="0"/>
              <a:t> </a:t>
            </a:r>
            <a:r>
              <a:rPr lang="en-US" b="1" dirty="0" err="1"/>
              <a:t>chính</a:t>
            </a:r>
            <a:r>
              <a:rPr lang="en-US" b="1" dirty="0"/>
              <a:t>: </a:t>
            </a:r>
            <a:endParaRPr lang="en-US" b="1" dirty="0" smtClean="0"/>
          </a:p>
          <a:p>
            <a:pPr lvl="1"/>
            <a:r>
              <a:rPr lang="en-US" b="1" dirty="0" err="1" smtClean="0"/>
              <a:t>Dự</a:t>
            </a:r>
            <a:r>
              <a:rPr lang="en-US" b="1" dirty="0" smtClean="0"/>
              <a:t> </a:t>
            </a:r>
            <a:r>
              <a:rPr lang="en-US" b="1" dirty="0" err="1"/>
              <a:t>báo</a:t>
            </a:r>
            <a:r>
              <a:rPr lang="en-US" b="1" dirty="0"/>
              <a:t> </a:t>
            </a:r>
            <a:r>
              <a:rPr lang="en-US" b="1" dirty="0" err="1"/>
              <a:t>giá</a:t>
            </a:r>
            <a:r>
              <a:rPr lang="en-US" b="1" dirty="0"/>
              <a:t> </a:t>
            </a:r>
            <a:r>
              <a:rPr lang="en-US" b="1" dirty="0" err="1"/>
              <a:t>vàng</a:t>
            </a:r>
            <a:r>
              <a:rPr lang="en-US" b="1" dirty="0"/>
              <a:t>, </a:t>
            </a:r>
            <a:r>
              <a:rPr lang="en-US" b="1" dirty="0" err="1"/>
              <a:t>kiểu</a:t>
            </a:r>
            <a:r>
              <a:rPr lang="en-US" b="1" dirty="0"/>
              <a:t> </a:t>
            </a:r>
            <a:r>
              <a:rPr lang="en-US" b="1" dirty="0" err="1"/>
              <a:t>mẫu</a:t>
            </a:r>
            <a:r>
              <a:rPr lang="en-US" b="1" dirty="0"/>
              <a:t> </a:t>
            </a:r>
            <a:r>
              <a:rPr lang="en-US" b="1" dirty="0" err="1"/>
              <a:t>bán</a:t>
            </a:r>
            <a:r>
              <a:rPr lang="en-US" b="1" dirty="0"/>
              <a:t> </a:t>
            </a:r>
            <a:r>
              <a:rPr lang="en-US" b="1" dirty="0" err="1"/>
              <a:t>hàng</a:t>
            </a:r>
            <a:r>
              <a:rPr lang="en-US" b="1" dirty="0"/>
              <a:t>, </a:t>
            </a:r>
            <a:r>
              <a:rPr lang="en-US" b="1" dirty="0" err="1"/>
              <a:t>mô</a:t>
            </a:r>
            <a:r>
              <a:rPr lang="en-US" b="1" dirty="0"/>
              <a:t> </a:t>
            </a:r>
            <a:r>
              <a:rPr lang="en-US" b="1" dirty="0" err="1"/>
              <a:t>hình</a:t>
            </a:r>
            <a:r>
              <a:rPr lang="en-US" b="1" dirty="0"/>
              <a:t> </a:t>
            </a:r>
            <a:r>
              <a:rPr lang="en-US" b="1" dirty="0" err="1"/>
              <a:t>tăng</a:t>
            </a:r>
            <a:r>
              <a:rPr lang="en-US" b="1" dirty="0"/>
              <a:t> </a:t>
            </a:r>
            <a:r>
              <a:rPr lang="en-US" b="1" dirty="0" err="1"/>
              <a:t>trưởng</a:t>
            </a:r>
            <a:r>
              <a:rPr lang="en-US" b="1" dirty="0"/>
              <a:t>.</a:t>
            </a:r>
          </a:p>
          <a:p>
            <a:r>
              <a:rPr lang="en-US" b="1" dirty="0" err="1"/>
              <a:t>L</a:t>
            </a:r>
            <a:r>
              <a:rPr lang="en-US" b="1" dirty="0" err="1" smtClean="0"/>
              <a:t>ĩnh</a:t>
            </a:r>
            <a:r>
              <a:rPr lang="en-US" b="1" dirty="0" smtClean="0"/>
              <a:t> </a:t>
            </a:r>
            <a:r>
              <a:rPr lang="en-US" b="1" dirty="0" err="1"/>
              <a:t>vực</a:t>
            </a:r>
            <a:r>
              <a:rPr lang="en-US" b="1" dirty="0"/>
              <a:t> </a:t>
            </a:r>
            <a:r>
              <a:rPr lang="en-US" b="1" dirty="0" err="1"/>
              <a:t>dự</a:t>
            </a:r>
            <a:r>
              <a:rPr lang="en-US" b="1" dirty="0"/>
              <a:t> </a:t>
            </a:r>
            <a:r>
              <a:rPr lang="en-US" b="1" dirty="0" err="1"/>
              <a:t>báo</a:t>
            </a:r>
            <a:r>
              <a:rPr lang="en-US" b="1" dirty="0"/>
              <a:t> </a:t>
            </a:r>
            <a:r>
              <a:rPr lang="en-US" b="1" dirty="0" err="1"/>
              <a:t>thời</a:t>
            </a:r>
            <a:r>
              <a:rPr lang="en-US" b="1" dirty="0"/>
              <a:t> </a:t>
            </a:r>
            <a:r>
              <a:rPr lang="en-US" b="1" dirty="0" err="1"/>
              <a:t>tiết</a:t>
            </a:r>
            <a:r>
              <a:rPr lang="en-US" b="1" dirty="0"/>
              <a:t>.</a:t>
            </a:r>
          </a:p>
          <a:p>
            <a:r>
              <a:rPr lang="en-US" b="1" dirty="0" err="1"/>
              <a:t>Chẩn</a:t>
            </a:r>
            <a:r>
              <a:rPr lang="en-US" b="1" dirty="0"/>
              <a:t> </a:t>
            </a:r>
            <a:r>
              <a:rPr lang="en-US" b="1" dirty="0" err="1"/>
              <a:t>đoán</a:t>
            </a:r>
            <a:r>
              <a:rPr lang="en-US" b="1" dirty="0"/>
              <a:t> </a:t>
            </a:r>
            <a:r>
              <a:rPr lang="en-US" b="1" dirty="0" err="1"/>
              <a:t>bệnh</a:t>
            </a:r>
            <a:r>
              <a:rPr lang="en-US" b="1" dirty="0"/>
              <a:t> </a:t>
            </a:r>
            <a:r>
              <a:rPr lang="en-US" b="1" dirty="0" err="1"/>
              <a:t>trong</a:t>
            </a:r>
            <a:r>
              <a:rPr lang="en-US" b="1" dirty="0"/>
              <a:t> y </a:t>
            </a:r>
            <a:r>
              <a:rPr lang="en-US" b="1" dirty="0" err="1"/>
              <a:t>học</a:t>
            </a:r>
            <a:r>
              <a:rPr lang="en-US" b="1" dirty="0"/>
              <a:t>.</a:t>
            </a:r>
          </a:p>
          <a:p>
            <a:r>
              <a:rPr lang="en-US" b="1" dirty="0" err="1"/>
              <a:t>L</a:t>
            </a:r>
            <a:r>
              <a:rPr lang="en-US" b="1" dirty="0" err="1" smtClean="0"/>
              <a:t>ĩnh</a:t>
            </a:r>
            <a:r>
              <a:rPr lang="en-US" b="1" dirty="0" smtClean="0"/>
              <a:t> </a:t>
            </a:r>
            <a:r>
              <a:rPr lang="en-US" b="1" dirty="0" err="1"/>
              <a:t>vực</a:t>
            </a:r>
            <a:r>
              <a:rPr lang="en-US" b="1" dirty="0"/>
              <a:t> </a:t>
            </a:r>
            <a:r>
              <a:rPr lang="en-US" b="1" dirty="0" err="1"/>
              <a:t>nhận</a:t>
            </a:r>
            <a:r>
              <a:rPr lang="en-US" b="1" dirty="0"/>
              <a:t> </a:t>
            </a:r>
            <a:r>
              <a:rPr lang="en-US" b="1" dirty="0" err="1"/>
              <a:t>dạng</a:t>
            </a:r>
            <a:r>
              <a:rPr lang="en-US" b="1" dirty="0"/>
              <a:t> </a:t>
            </a:r>
            <a:r>
              <a:rPr lang="en-US" b="1" dirty="0" err="1"/>
              <a:t>khuôn</a:t>
            </a:r>
            <a:r>
              <a:rPr lang="en-US" b="1" dirty="0"/>
              <a:t> </a:t>
            </a:r>
            <a:r>
              <a:rPr lang="en-US" b="1" dirty="0" err="1"/>
              <a:t>mặt</a:t>
            </a:r>
            <a:r>
              <a:rPr lang="en-US" b="1" dirty="0"/>
              <a:t>, </a:t>
            </a:r>
            <a:r>
              <a:rPr lang="en-US" b="1" dirty="0" err="1"/>
              <a:t>chữ</a:t>
            </a:r>
            <a:r>
              <a:rPr lang="en-US" b="1" dirty="0"/>
              <a:t> </a:t>
            </a:r>
            <a:r>
              <a:rPr lang="en-US" b="1" dirty="0" err="1" smtClean="0"/>
              <a:t>viết</a:t>
            </a:r>
            <a:r>
              <a:rPr lang="en-US" b="1" dirty="0" smtClean="0"/>
              <a:t>.</a:t>
            </a:r>
          </a:p>
          <a:p>
            <a:r>
              <a:rPr lang="en-US" b="1" dirty="0" smtClean="0"/>
              <a:t>…</a:t>
            </a:r>
            <a:endParaRPr lang="en-US" b="1" dirty="0"/>
          </a:p>
        </p:txBody>
      </p:sp>
      <p:sp>
        <p:nvSpPr>
          <p:cNvPr id="2" name="Slide Number Placeholder 1"/>
          <p:cNvSpPr>
            <a:spLocks noGrp="1"/>
          </p:cNvSpPr>
          <p:nvPr>
            <p:ph type="sldNum" sz="quarter" idx="12"/>
          </p:nvPr>
        </p:nvSpPr>
        <p:spPr/>
        <p:txBody>
          <a:bodyPr/>
          <a:lstStyle/>
          <a:p>
            <a:fld id="{65AB6E83-971A-4F88-B711-8988B568B83E}" type="slidenum">
              <a:rPr lang="en-US" smtClean="0"/>
              <a:t>44</a:t>
            </a:fld>
            <a:endParaRPr lang="en-US" dirty="0"/>
          </a:p>
        </p:txBody>
      </p:sp>
    </p:spTree>
    <p:extLst>
      <p:ext uri="{BB962C8B-B14F-4D97-AF65-F5344CB8AC3E}">
        <p14:creationId xmlns:p14="http://schemas.microsoft.com/office/powerpoint/2010/main" val="20194514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Big Data On Time Series</a:t>
            </a:r>
            <a:endParaRPr lang="en-US" dirty="0"/>
          </a:p>
        </p:txBody>
      </p:sp>
      <p:sp>
        <p:nvSpPr>
          <p:cNvPr id="5" name="Footer Placeholder 4"/>
          <p:cNvSpPr>
            <a:spLocks noGrp="1"/>
          </p:cNvSpPr>
          <p:nvPr>
            <p:ph type="ftr" sz="quarter" idx="11"/>
          </p:nvPr>
        </p:nvSpPr>
        <p:spPr/>
        <p:txBody>
          <a:bodyPr/>
          <a:lstStyle/>
          <a:p>
            <a:r>
              <a:rPr lang="en-US" smtClean="0"/>
              <a:t>ĐẠI HỌC BÁCH KHOA TP.HCM</a:t>
            </a:r>
            <a:endParaRPr lang="en-US"/>
          </a:p>
        </p:txBody>
      </p:sp>
      <p:sp>
        <p:nvSpPr>
          <p:cNvPr id="68610" name="Rectangle 2"/>
          <p:cNvSpPr>
            <a:spLocks noGrp="1" noChangeArrowheads="1"/>
          </p:cNvSpPr>
          <p:nvPr>
            <p:ph type="title"/>
          </p:nvPr>
        </p:nvSpPr>
        <p:spPr/>
        <p:txBody>
          <a:bodyPr/>
          <a:lstStyle/>
          <a:p>
            <a:pPr algn="l"/>
            <a:r>
              <a:rPr lang="en-US" sz="2700" dirty="0" smtClean="0"/>
              <a:t>KHAI PHÁ</a:t>
            </a:r>
            <a:endParaRPr lang="en-US" sz="2700" dirty="0"/>
          </a:p>
        </p:txBody>
      </p:sp>
      <p:sp>
        <p:nvSpPr>
          <p:cNvPr id="68611" name="Rectangle 3"/>
          <p:cNvSpPr>
            <a:spLocks noGrp="1" noChangeArrowheads="1"/>
          </p:cNvSpPr>
          <p:nvPr>
            <p:ph type="body" idx="1"/>
          </p:nvPr>
        </p:nvSpPr>
        <p:spPr>
          <a:xfrm>
            <a:off x="619125" y="1392238"/>
            <a:ext cx="7824788" cy="4852987"/>
          </a:xfrm>
        </p:spPr>
        <p:txBody>
          <a:bodyPr/>
          <a:lstStyle/>
          <a:p>
            <a:r>
              <a:rPr lang="en-US" b="1" dirty="0" err="1"/>
              <a:t>T</a:t>
            </a:r>
            <a:r>
              <a:rPr lang="en-US" b="1" dirty="0" err="1" smtClean="0"/>
              <a:t>hách</a:t>
            </a:r>
            <a:r>
              <a:rPr lang="en-US" b="1" dirty="0" smtClean="0"/>
              <a:t> </a:t>
            </a:r>
            <a:r>
              <a:rPr lang="en-US" b="1" dirty="0" err="1" smtClean="0"/>
              <a:t>thức</a:t>
            </a:r>
            <a:r>
              <a:rPr lang="en-US" b="1" dirty="0" smtClean="0"/>
              <a:t>:</a:t>
            </a:r>
          </a:p>
          <a:p>
            <a:endParaRPr lang="en-US" b="1" dirty="0"/>
          </a:p>
          <a:p>
            <a:pPr lvl="1">
              <a:spcBef>
                <a:spcPct val="0"/>
              </a:spcBef>
              <a:buFontTx/>
              <a:buChar char="•"/>
            </a:pPr>
            <a:r>
              <a:rPr lang="en-US" dirty="0" err="1"/>
              <a:t>Kích</a:t>
            </a:r>
            <a:r>
              <a:rPr lang="en-US" dirty="0"/>
              <a:t> </a:t>
            </a:r>
            <a:r>
              <a:rPr lang="en-US" dirty="0" err="1"/>
              <a:t>thước</a:t>
            </a:r>
            <a:r>
              <a:rPr lang="en-US" dirty="0"/>
              <a:t> (</a:t>
            </a:r>
            <a:r>
              <a:rPr lang="en-US" dirty="0" err="1"/>
              <a:t>chiều</a:t>
            </a:r>
            <a:r>
              <a:rPr lang="en-US" dirty="0"/>
              <a:t> </a:t>
            </a:r>
            <a:r>
              <a:rPr lang="en-US" dirty="0" err="1"/>
              <a:t>dài</a:t>
            </a:r>
            <a:r>
              <a:rPr lang="en-US" dirty="0"/>
              <a:t>) </a:t>
            </a:r>
            <a:r>
              <a:rPr lang="en-US" dirty="0" err="1"/>
              <a:t>của</a:t>
            </a:r>
            <a:r>
              <a:rPr lang="en-US" dirty="0"/>
              <a:t> </a:t>
            </a:r>
            <a:r>
              <a:rPr lang="en-US" dirty="0" err="1"/>
              <a:t>chuỗi</a:t>
            </a:r>
            <a:r>
              <a:rPr lang="en-US" dirty="0"/>
              <a:t> </a:t>
            </a:r>
            <a:r>
              <a:rPr lang="en-US" dirty="0" err="1"/>
              <a:t>thời</a:t>
            </a:r>
            <a:r>
              <a:rPr lang="en-US" dirty="0"/>
              <a:t> </a:t>
            </a:r>
            <a:r>
              <a:rPr lang="en-US" dirty="0" err="1" smtClean="0"/>
              <a:t>gian</a:t>
            </a:r>
            <a:r>
              <a:rPr lang="en-US" dirty="0"/>
              <a:t>.</a:t>
            </a:r>
            <a:r>
              <a:rPr lang="en-US" dirty="0" smtClean="0"/>
              <a:t> </a:t>
            </a:r>
            <a:endParaRPr lang="en-US" dirty="0"/>
          </a:p>
          <a:p>
            <a:pPr lvl="1">
              <a:spcBef>
                <a:spcPct val="0"/>
              </a:spcBef>
              <a:buFontTx/>
              <a:buChar char="•"/>
            </a:pPr>
            <a:r>
              <a:rPr lang="en-US" dirty="0" err="1"/>
              <a:t>Phương</a:t>
            </a:r>
            <a:r>
              <a:rPr lang="en-US" dirty="0"/>
              <a:t> </a:t>
            </a:r>
            <a:r>
              <a:rPr lang="en-US" dirty="0" err="1"/>
              <a:t>pháp</a:t>
            </a:r>
            <a:r>
              <a:rPr lang="en-US" dirty="0"/>
              <a:t> </a:t>
            </a:r>
            <a:r>
              <a:rPr lang="en-US" dirty="0" err="1"/>
              <a:t>đánh</a:t>
            </a:r>
            <a:r>
              <a:rPr lang="en-US" dirty="0"/>
              <a:t> </a:t>
            </a:r>
            <a:r>
              <a:rPr lang="en-US" dirty="0" err="1"/>
              <a:t>giá</a:t>
            </a:r>
            <a:r>
              <a:rPr lang="en-US" dirty="0"/>
              <a:t> </a:t>
            </a:r>
            <a:r>
              <a:rPr lang="en-US" dirty="0" err="1"/>
              <a:t>độ</a:t>
            </a:r>
            <a:r>
              <a:rPr lang="en-US" dirty="0"/>
              <a:t> </a:t>
            </a:r>
            <a:r>
              <a:rPr lang="en-US" dirty="0" err="1"/>
              <a:t>tương</a:t>
            </a:r>
            <a:r>
              <a:rPr lang="en-US" dirty="0"/>
              <a:t> </a:t>
            </a:r>
            <a:r>
              <a:rPr lang="en-US" dirty="0" err="1"/>
              <a:t>tự</a:t>
            </a:r>
            <a:r>
              <a:rPr lang="en-US" dirty="0"/>
              <a:t> </a:t>
            </a:r>
            <a:r>
              <a:rPr lang="en-US" dirty="0" err="1"/>
              <a:t>giữa</a:t>
            </a:r>
            <a:r>
              <a:rPr lang="en-US" dirty="0"/>
              <a:t> 2 </a:t>
            </a:r>
            <a:r>
              <a:rPr lang="en-US" dirty="0" err="1"/>
              <a:t>chuỗi</a:t>
            </a:r>
            <a:r>
              <a:rPr lang="en-US" dirty="0"/>
              <a:t> </a:t>
            </a:r>
            <a:r>
              <a:rPr lang="en-US" dirty="0" err="1"/>
              <a:t>thời</a:t>
            </a:r>
            <a:r>
              <a:rPr lang="en-US" dirty="0"/>
              <a:t> </a:t>
            </a:r>
            <a:r>
              <a:rPr lang="en-US" dirty="0" err="1"/>
              <a:t>gian</a:t>
            </a:r>
            <a:r>
              <a:rPr lang="en-US" dirty="0"/>
              <a:t> (</a:t>
            </a:r>
            <a:r>
              <a:rPr lang="en-US" dirty="0" err="1"/>
              <a:t>hàm</a:t>
            </a:r>
            <a:r>
              <a:rPr lang="en-US" dirty="0"/>
              <a:t> </a:t>
            </a:r>
            <a:r>
              <a:rPr lang="en-US" dirty="0" err="1"/>
              <a:t>khoảng</a:t>
            </a:r>
            <a:r>
              <a:rPr lang="en-US" dirty="0"/>
              <a:t> </a:t>
            </a:r>
            <a:r>
              <a:rPr lang="en-US" dirty="0" err="1"/>
              <a:t>cách</a:t>
            </a:r>
            <a:r>
              <a:rPr lang="en-US" dirty="0" smtClean="0"/>
              <a:t>).</a:t>
            </a:r>
            <a:endParaRPr lang="en-US" dirty="0"/>
          </a:p>
          <a:p>
            <a:pPr lvl="1">
              <a:spcBef>
                <a:spcPct val="0"/>
              </a:spcBef>
              <a:buFontTx/>
              <a:buChar char="•"/>
            </a:pPr>
            <a:r>
              <a:rPr lang="en-US" dirty="0" err="1"/>
              <a:t>Sự</a:t>
            </a:r>
            <a:r>
              <a:rPr lang="en-US" dirty="0"/>
              <a:t> </a:t>
            </a:r>
            <a:r>
              <a:rPr lang="en-US" dirty="0" err="1"/>
              <a:t>đồng</a:t>
            </a:r>
            <a:r>
              <a:rPr lang="en-US" dirty="0"/>
              <a:t> </a:t>
            </a:r>
            <a:r>
              <a:rPr lang="en-US" dirty="0" err="1"/>
              <a:t>nhất</a:t>
            </a:r>
            <a:r>
              <a:rPr lang="en-US" dirty="0"/>
              <a:t> </a:t>
            </a:r>
            <a:r>
              <a:rPr lang="en-US" dirty="0" err="1"/>
              <a:t>của</a:t>
            </a:r>
            <a:r>
              <a:rPr lang="en-US" dirty="0"/>
              <a:t> </a:t>
            </a:r>
            <a:r>
              <a:rPr lang="en-US" dirty="0" err="1"/>
              <a:t>dữ</a:t>
            </a:r>
            <a:r>
              <a:rPr lang="en-US" dirty="0"/>
              <a:t> </a:t>
            </a:r>
            <a:r>
              <a:rPr lang="en-US" dirty="0" err="1" smtClean="0"/>
              <a:t>liệu</a:t>
            </a:r>
            <a:r>
              <a:rPr lang="en-US" dirty="0"/>
              <a:t>.</a:t>
            </a:r>
          </a:p>
          <a:p>
            <a:pPr lvl="1"/>
            <a:endParaRPr lang="en-US" sz="2400" dirty="0">
              <a:latin typeface="Arial" pitchFamily="34" charset="0"/>
              <a:cs typeface="Arial" pitchFamily="34" charset="0"/>
            </a:endParaRPr>
          </a:p>
        </p:txBody>
      </p:sp>
      <p:sp>
        <p:nvSpPr>
          <p:cNvPr id="2" name="Slide Number Placeholder 1"/>
          <p:cNvSpPr>
            <a:spLocks noGrp="1"/>
          </p:cNvSpPr>
          <p:nvPr>
            <p:ph type="sldNum" sz="quarter" idx="12"/>
          </p:nvPr>
        </p:nvSpPr>
        <p:spPr/>
        <p:txBody>
          <a:bodyPr/>
          <a:lstStyle/>
          <a:p>
            <a:fld id="{65AB6E83-971A-4F88-B711-8988B568B83E}" type="slidenum">
              <a:rPr lang="en-US" smtClean="0"/>
              <a:t>45</a:t>
            </a:fld>
            <a:endParaRPr lang="en-US" dirty="0"/>
          </a:p>
        </p:txBody>
      </p:sp>
    </p:spTree>
    <p:extLst>
      <p:ext uri="{BB962C8B-B14F-4D97-AF65-F5344CB8AC3E}">
        <p14:creationId xmlns:p14="http://schemas.microsoft.com/office/powerpoint/2010/main" val="51036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Big Data On Time Series</a:t>
            </a:r>
            <a:endParaRPr lang="en-US" dirty="0"/>
          </a:p>
        </p:txBody>
      </p:sp>
      <p:sp>
        <p:nvSpPr>
          <p:cNvPr id="5" name="Footer Placeholder 4"/>
          <p:cNvSpPr>
            <a:spLocks noGrp="1"/>
          </p:cNvSpPr>
          <p:nvPr>
            <p:ph type="ftr" sz="quarter" idx="11"/>
          </p:nvPr>
        </p:nvSpPr>
        <p:spPr/>
        <p:txBody>
          <a:bodyPr/>
          <a:lstStyle/>
          <a:p>
            <a:r>
              <a:rPr lang="en-US" smtClean="0"/>
              <a:t>ĐẠI HỌC BÁCH KHOA TP.HCM</a:t>
            </a:r>
            <a:endParaRPr lang="en-US"/>
          </a:p>
        </p:txBody>
      </p:sp>
      <p:sp>
        <p:nvSpPr>
          <p:cNvPr id="68610" name="Rectangle 2"/>
          <p:cNvSpPr>
            <a:spLocks noGrp="1" noChangeArrowheads="1"/>
          </p:cNvSpPr>
          <p:nvPr>
            <p:ph type="title"/>
          </p:nvPr>
        </p:nvSpPr>
        <p:spPr/>
        <p:txBody>
          <a:bodyPr/>
          <a:lstStyle/>
          <a:p>
            <a:pPr algn="l"/>
            <a:r>
              <a:rPr lang="en-US" sz="2700" dirty="0" smtClean="0"/>
              <a:t>KHAI PHÁ</a:t>
            </a:r>
            <a:endParaRPr lang="en-US" sz="2700" dirty="0"/>
          </a:p>
        </p:txBody>
      </p:sp>
      <p:sp>
        <p:nvSpPr>
          <p:cNvPr id="68611" name="Rectangle 3"/>
          <p:cNvSpPr>
            <a:spLocks noGrp="1" noChangeArrowheads="1"/>
          </p:cNvSpPr>
          <p:nvPr>
            <p:ph type="body" idx="1"/>
          </p:nvPr>
        </p:nvSpPr>
        <p:spPr>
          <a:xfrm>
            <a:off x="619125" y="1392238"/>
            <a:ext cx="7824788" cy="4852987"/>
          </a:xfrm>
        </p:spPr>
        <p:txBody>
          <a:bodyPr/>
          <a:lstStyle/>
          <a:p>
            <a:r>
              <a:rPr lang="en-US" b="1" dirty="0" err="1" smtClean="0">
                <a:cs typeface="Times New Roman" pitchFamily="18" charset="0"/>
              </a:rPr>
              <a:t>Các</a:t>
            </a:r>
            <a:r>
              <a:rPr lang="en-US" b="1" dirty="0" smtClean="0">
                <a:cs typeface="Times New Roman" pitchFamily="18" charset="0"/>
              </a:rPr>
              <a:t> </a:t>
            </a:r>
            <a:r>
              <a:rPr lang="en-US" b="1" dirty="0" err="1" smtClean="0">
                <a:cs typeface="Times New Roman" pitchFamily="18" charset="0"/>
              </a:rPr>
              <a:t>cách</a:t>
            </a:r>
            <a:r>
              <a:rPr lang="en-US" b="1" dirty="0" smtClean="0">
                <a:cs typeface="Times New Roman" pitchFamily="18" charset="0"/>
              </a:rPr>
              <a:t> </a:t>
            </a:r>
            <a:r>
              <a:rPr lang="en-US" b="1" dirty="0" err="1" smtClean="0">
                <a:cs typeface="Times New Roman" pitchFamily="18" charset="0"/>
              </a:rPr>
              <a:t>khai</a:t>
            </a:r>
            <a:r>
              <a:rPr lang="en-US" b="1" dirty="0" smtClean="0">
                <a:cs typeface="Times New Roman" pitchFamily="18" charset="0"/>
              </a:rPr>
              <a:t> </a:t>
            </a:r>
            <a:r>
              <a:rPr lang="en-US" b="1" dirty="0" err="1" smtClean="0">
                <a:cs typeface="Times New Roman" pitchFamily="18" charset="0"/>
              </a:rPr>
              <a:t>phá</a:t>
            </a:r>
            <a:r>
              <a:rPr lang="en-US" b="1" dirty="0" smtClean="0">
                <a:cs typeface="Times New Roman" pitchFamily="18" charset="0"/>
              </a:rPr>
              <a:t> </a:t>
            </a:r>
            <a:r>
              <a:rPr lang="en-US" b="1" dirty="0" err="1" smtClean="0">
                <a:cs typeface="Times New Roman" pitchFamily="18" charset="0"/>
              </a:rPr>
              <a:t>dữ</a:t>
            </a:r>
            <a:r>
              <a:rPr lang="en-US" b="1" dirty="0" smtClean="0">
                <a:cs typeface="Times New Roman" pitchFamily="18" charset="0"/>
              </a:rPr>
              <a:t> </a:t>
            </a:r>
            <a:r>
              <a:rPr lang="en-US" b="1" dirty="0" err="1" smtClean="0">
                <a:cs typeface="Times New Roman" pitchFamily="18" charset="0"/>
              </a:rPr>
              <a:t>liệu</a:t>
            </a:r>
            <a:r>
              <a:rPr lang="en-US" b="1" dirty="0" smtClean="0">
                <a:cs typeface="Times New Roman" pitchFamily="18" charset="0"/>
              </a:rPr>
              <a:t> </a:t>
            </a:r>
            <a:r>
              <a:rPr lang="en-US" b="1" dirty="0" err="1" smtClean="0">
                <a:cs typeface="Times New Roman" pitchFamily="18" charset="0"/>
              </a:rPr>
              <a:t>chuỗi</a:t>
            </a:r>
            <a:r>
              <a:rPr lang="en-US" b="1" dirty="0" smtClean="0">
                <a:cs typeface="Times New Roman" pitchFamily="18" charset="0"/>
              </a:rPr>
              <a:t> </a:t>
            </a:r>
            <a:r>
              <a:rPr lang="en-US" b="1" dirty="0" err="1" smtClean="0">
                <a:cs typeface="Times New Roman" pitchFamily="18" charset="0"/>
              </a:rPr>
              <a:t>thời</a:t>
            </a:r>
            <a:r>
              <a:rPr lang="en-US" b="1" dirty="0" smtClean="0">
                <a:cs typeface="Times New Roman" pitchFamily="18" charset="0"/>
              </a:rPr>
              <a:t> </a:t>
            </a:r>
            <a:r>
              <a:rPr lang="en-US" b="1" dirty="0" err="1" smtClean="0">
                <a:cs typeface="Times New Roman" pitchFamily="18" charset="0"/>
              </a:rPr>
              <a:t>gian</a:t>
            </a:r>
            <a:r>
              <a:rPr lang="en-US" b="1" dirty="0" smtClean="0">
                <a:cs typeface="Times New Roman" pitchFamily="18" charset="0"/>
              </a:rPr>
              <a:t>:</a:t>
            </a:r>
          </a:p>
          <a:p>
            <a:pPr lvl="1"/>
            <a:r>
              <a:rPr lang="en-US" sz="2400" dirty="0" err="1" smtClean="0">
                <a:latin typeface="Arial" pitchFamily="34" charset="0"/>
                <a:cs typeface="Arial" pitchFamily="34" charset="0"/>
              </a:rPr>
              <a:t>Lập</a:t>
            </a:r>
            <a:r>
              <a:rPr lang="en-US" sz="2400" dirty="0" smtClean="0">
                <a:latin typeface="Arial" pitchFamily="34" charset="0"/>
                <a:cs typeface="Arial" pitchFamily="34" charset="0"/>
              </a:rPr>
              <a:t> </a:t>
            </a:r>
            <a:r>
              <a:rPr lang="en-US" sz="2400" dirty="0" err="1">
                <a:latin typeface="Arial" pitchFamily="34" charset="0"/>
                <a:cs typeface="Arial" pitchFamily="34" charset="0"/>
              </a:rPr>
              <a:t>chỉ</a:t>
            </a:r>
            <a:r>
              <a:rPr lang="en-US" sz="2400" dirty="0">
                <a:latin typeface="Arial" pitchFamily="34" charset="0"/>
                <a:cs typeface="Arial" pitchFamily="34" charset="0"/>
              </a:rPr>
              <a:t> </a:t>
            </a:r>
            <a:r>
              <a:rPr lang="en-US" sz="2400" dirty="0" err="1">
                <a:latin typeface="Arial" pitchFamily="34" charset="0"/>
                <a:cs typeface="Arial" pitchFamily="34" charset="0"/>
              </a:rPr>
              <a:t>mục</a:t>
            </a:r>
            <a:r>
              <a:rPr lang="en-US" sz="2400" dirty="0">
                <a:latin typeface="Arial" pitchFamily="34" charset="0"/>
                <a:cs typeface="Arial" pitchFamily="34" charset="0"/>
              </a:rPr>
              <a:t> (Indexing)</a:t>
            </a:r>
          </a:p>
          <a:p>
            <a:pPr lvl="1"/>
            <a:r>
              <a:rPr lang="en-US" sz="2400" dirty="0" err="1">
                <a:latin typeface="Arial" pitchFamily="34" charset="0"/>
                <a:cs typeface="Arial" pitchFamily="34" charset="0"/>
              </a:rPr>
              <a:t>Gom</a:t>
            </a:r>
            <a:r>
              <a:rPr lang="en-US" sz="2400" dirty="0">
                <a:latin typeface="Arial" pitchFamily="34" charset="0"/>
                <a:cs typeface="Arial" pitchFamily="34" charset="0"/>
              </a:rPr>
              <a:t> </a:t>
            </a:r>
            <a:r>
              <a:rPr lang="en-US" sz="2400" dirty="0" err="1">
                <a:latin typeface="Arial" pitchFamily="34" charset="0"/>
                <a:cs typeface="Arial" pitchFamily="34" charset="0"/>
              </a:rPr>
              <a:t>cụm</a:t>
            </a:r>
            <a:r>
              <a:rPr lang="en-US" sz="2400" dirty="0">
                <a:latin typeface="Arial" pitchFamily="34" charset="0"/>
                <a:cs typeface="Arial" pitchFamily="34" charset="0"/>
              </a:rPr>
              <a:t> (clustering)</a:t>
            </a:r>
          </a:p>
          <a:p>
            <a:pPr lvl="1"/>
            <a:r>
              <a:rPr lang="en-US" sz="2400" dirty="0" err="1">
                <a:latin typeface="Arial" pitchFamily="34" charset="0"/>
                <a:cs typeface="Arial" pitchFamily="34" charset="0"/>
              </a:rPr>
              <a:t>Phân</a:t>
            </a:r>
            <a:r>
              <a:rPr lang="en-US" sz="2400" dirty="0">
                <a:latin typeface="Arial" pitchFamily="34" charset="0"/>
                <a:cs typeface="Arial" pitchFamily="34" charset="0"/>
              </a:rPr>
              <a:t> </a:t>
            </a:r>
            <a:r>
              <a:rPr lang="en-US" sz="2400" dirty="0" err="1">
                <a:latin typeface="Arial" pitchFamily="34" charset="0"/>
                <a:cs typeface="Arial" pitchFamily="34" charset="0"/>
              </a:rPr>
              <a:t>lớp</a:t>
            </a:r>
            <a:r>
              <a:rPr lang="en-US" sz="2400" dirty="0">
                <a:latin typeface="Arial" pitchFamily="34" charset="0"/>
                <a:cs typeface="Arial" pitchFamily="34" charset="0"/>
              </a:rPr>
              <a:t> (Classification)</a:t>
            </a:r>
          </a:p>
          <a:p>
            <a:pPr lvl="1"/>
            <a:r>
              <a:rPr lang="en-US" sz="2400" dirty="0" err="1">
                <a:latin typeface="Arial" pitchFamily="34" charset="0"/>
                <a:cs typeface="Arial" pitchFamily="34" charset="0"/>
              </a:rPr>
              <a:t>Tóm</a:t>
            </a:r>
            <a:r>
              <a:rPr lang="en-US" sz="2400" dirty="0">
                <a:latin typeface="Arial" pitchFamily="34" charset="0"/>
                <a:cs typeface="Arial" pitchFamily="34" charset="0"/>
              </a:rPr>
              <a:t> </a:t>
            </a:r>
            <a:r>
              <a:rPr lang="en-US" sz="2400" dirty="0" err="1">
                <a:latin typeface="Arial" pitchFamily="34" charset="0"/>
                <a:cs typeface="Arial" pitchFamily="34" charset="0"/>
              </a:rPr>
              <a:t>tắt</a:t>
            </a:r>
            <a:r>
              <a:rPr lang="en-US" sz="2400" dirty="0">
                <a:latin typeface="Arial" pitchFamily="34" charset="0"/>
                <a:cs typeface="Arial" pitchFamily="34" charset="0"/>
              </a:rPr>
              <a:t> (Summarization)</a:t>
            </a:r>
          </a:p>
          <a:p>
            <a:pPr lvl="1"/>
            <a:r>
              <a:rPr lang="en-US" sz="2400" dirty="0" err="1">
                <a:latin typeface="Arial" pitchFamily="34" charset="0"/>
                <a:cs typeface="Arial" pitchFamily="34" charset="0"/>
              </a:rPr>
              <a:t>Phát</a:t>
            </a:r>
            <a:r>
              <a:rPr lang="en-US" sz="2400" dirty="0">
                <a:latin typeface="Arial" pitchFamily="34" charset="0"/>
                <a:cs typeface="Arial" pitchFamily="34" charset="0"/>
              </a:rPr>
              <a:t> </a:t>
            </a:r>
            <a:r>
              <a:rPr lang="en-US" sz="2400" dirty="0" err="1">
                <a:latin typeface="Arial" pitchFamily="34" charset="0"/>
                <a:cs typeface="Arial" pitchFamily="34" charset="0"/>
              </a:rPr>
              <a:t>hiện</a:t>
            </a:r>
            <a:r>
              <a:rPr lang="en-US" sz="2400" dirty="0">
                <a:latin typeface="Arial" pitchFamily="34" charset="0"/>
                <a:cs typeface="Arial" pitchFamily="34" charset="0"/>
              </a:rPr>
              <a:t> </a:t>
            </a:r>
            <a:r>
              <a:rPr lang="en-US" sz="2400" dirty="0" err="1">
                <a:latin typeface="Arial" pitchFamily="34" charset="0"/>
                <a:cs typeface="Arial" pitchFamily="34" charset="0"/>
              </a:rPr>
              <a:t>bất</a:t>
            </a:r>
            <a:r>
              <a:rPr lang="en-US" sz="2400" dirty="0">
                <a:latin typeface="Arial" pitchFamily="34" charset="0"/>
                <a:cs typeface="Arial" pitchFamily="34" charset="0"/>
              </a:rPr>
              <a:t> </a:t>
            </a:r>
            <a:r>
              <a:rPr lang="en-US" sz="2400" dirty="0" err="1">
                <a:latin typeface="Arial" pitchFamily="34" charset="0"/>
                <a:cs typeface="Arial" pitchFamily="34" charset="0"/>
              </a:rPr>
              <a:t>thường</a:t>
            </a:r>
            <a:r>
              <a:rPr lang="en-US" sz="2400" dirty="0">
                <a:latin typeface="Arial" pitchFamily="34" charset="0"/>
                <a:cs typeface="Arial" pitchFamily="34" charset="0"/>
              </a:rPr>
              <a:t> (Anomaly detection</a:t>
            </a:r>
            <a:r>
              <a:rPr lang="en-US" sz="2400" dirty="0" smtClean="0">
                <a:latin typeface="Arial" pitchFamily="34" charset="0"/>
                <a:cs typeface="Arial" pitchFamily="34" charset="0"/>
              </a:rPr>
              <a:t>)</a:t>
            </a:r>
          </a:p>
          <a:p>
            <a:pPr lvl="1"/>
            <a:r>
              <a:rPr lang="en-US" sz="2400" dirty="0" err="1" smtClean="0">
                <a:latin typeface="Arial" pitchFamily="34" charset="0"/>
                <a:cs typeface="Arial" pitchFamily="34" charset="0"/>
              </a:rPr>
              <a:t>Phát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hiện</a:t>
            </a:r>
            <a:r>
              <a:rPr lang="en-US" sz="2400" dirty="0" smtClean="0">
                <a:latin typeface="Arial" pitchFamily="34" charset="0"/>
                <a:cs typeface="Arial" pitchFamily="34" charset="0"/>
              </a:rPr>
              <a:t> motif.</a:t>
            </a:r>
            <a:endParaRPr lang="en-US" sz="2400" dirty="0">
              <a:latin typeface="Arial" pitchFamily="34" charset="0"/>
              <a:cs typeface="Arial" pitchFamily="34" charset="0"/>
            </a:endParaRPr>
          </a:p>
        </p:txBody>
      </p:sp>
      <p:sp>
        <p:nvSpPr>
          <p:cNvPr id="2" name="Slide Number Placeholder 1"/>
          <p:cNvSpPr>
            <a:spLocks noGrp="1"/>
          </p:cNvSpPr>
          <p:nvPr>
            <p:ph type="sldNum" sz="quarter" idx="12"/>
          </p:nvPr>
        </p:nvSpPr>
        <p:spPr/>
        <p:txBody>
          <a:bodyPr/>
          <a:lstStyle/>
          <a:p>
            <a:fld id="{65AB6E83-971A-4F88-B711-8988B568B83E}" type="slidenum">
              <a:rPr lang="en-US" smtClean="0"/>
              <a:t>46</a:t>
            </a:fld>
            <a:endParaRPr lang="en-US" dirty="0"/>
          </a:p>
        </p:txBody>
      </p:sp>
    </p:spTree>
    <p:extLst>
      <p:ext uri="{BB962C8B-B14F-4D97-AF65-F5344CB8AC3E}">
        <p14:creationId xmlns:p14="http://schemas.microsoft.com/office/powerpoint/2010/main" val="132655599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Big Data On Time Series</a:t>
            </a:r>
            <a:endParaRPr lang="en-US" dirty="0"/>
          </a:p>
        </p:txBody>
      </p:sp>
      <p:sp>
        <p:nvSpPr>
          <p:cNvPr id="5" name="Footer Placeholder 4"/>
          <p:cNvSpPr>
            <a:spLocks noGrp="1"/>
          </p:cNvSpPr>
          <p:nvPr>
            <p:ph type="ftr" sz="quarter" idx="11"/>
          </p:nvPr>
        </p:nvSpPr>
        <p:spPr/>
        <p:txBody>
          <a:bodyPr/>
          <a:lstStyle/>
          <a:p>
            <a:r>
              <a:rPr lang="en-US" smtClean="0"/>
              <a:t>ĐẠI HỌC BÁCH KHOA TP.HCM</a:t>
            </a:r>
            <a:endParaRPr lang="en-US"/>
          </a:p>
        </p:txBody>
      </p:sp>
      <p:sp>
        <p:nvSpPr>
          <p:cNvPr id="68610" name="Rectangle 2"/>
          <p:cNvSpPr>
            <a:spLocks noGrp="1" noChangeArrowheads="1"/>
          </p:cNvSpPr>
          <p:nvPr>
            <p:ph type="title"/>
          </p:nvPr>
        </p:nvSpPr>
        <p:spPr/>
        <p:txBody>
          <a:bodyPr/>
          <a:lstStyle/>
          <a:p>
            <a:pPr algn="l"/>
            <a:r>
              <a:rPr lang="en-US" sz="2700" dirty="0" smtClean="0"/>
              <a:t>KHAI PHÁ</a:t>
            </a:r>
            <a:endParaRPr lang="en-US" sz="2700" dirty="0"/>
          </a:p>
        </p:txBody>
      </p:sp>
      <p:sp>
        <p:nvSpPr>
          <p:cNvPr id="68611" name="Rectangle 3"/>
          <p:cNvSpPr>
            <a:spLocks noGrp="1" noChangeArrowheads="1"/>
          </p:cNvSpPr>
          <p:nvPr>
            <p:ph type="body" idx="1"/>
          </p:nvPr>
        </p:nvSpPr>
        <p:spPr>
          <a:xfrm>
            <a:off x="619125" y="1392238"/>
            <a:ext cx="7824788" cy="4852987"/>
          </a:xfrm>
        </p:spPr>
        <p:txBody>
          <a:bodyPr/>
          <a:lstStyle/>
          <a:p>
            <a:r>
              <a:rPr lang="en-US" b="1" dirty="0" smtClean="0"/>
              <a:t>Thu </a:t>
            </a:r>
            <a:r>
              <a:rPr lang="en-US" b="1" dirty="0" err="1" smtClean="0"/>
              <a:t>giảm</a:t>
            </a:r>
            <a:r>
              <a:rPr lang="en-US" b="1" dirty="0" smtClean="0"/>
              <a:t> </a:t>
            </a:r>
            <a:r>
              <a:rPr lang="en-US" b="1" dirty="0" err="1" smtClean="0"/>
              <a:t>số</a:t>
            </a:r>
            <a:r>
              <a:rPr lang="en-US" b="1" dirty="0" smtClean="0"/>
              <a:t> </a:t>
            </a:r>
            <a:r>
              <a:rPr lang="en-US" b="1" dirty="0" err="1" smtClean="0"/>
              <a:t>chiều</a:t>
            </a:r>
            <a:r>
              <a:rPr lang="en-US" b="1" dirty="0" smtClean="0"/>
              <a:t> </a:t>
            </a:r>
            <a:r>
              <a:rPr lang="en-US" b="1" dirty="0" err="1" smtClean="0"/>
              <a:t>của</a:t>
            </a:r>
            <a:r>
              <a:rPr lang="en-US" b="1" dirty="0" smtClean="0"/>
              <a:t> </a:t>
            </a:r>
            <a:r>
              <a:rPr lang="en-US" b="1" dirty="0" err="1" smtClean="0"/>
              <a:t>dữ</a:t>
            </a:r>
            <a:r>
              <a:rPr lang="en-US" b="1" dirty="0" smtClean="0"/>
              <a:t> </a:t>
            </a:r>
            <a:r>
              <a:rPr lang="en-US" b="1" dirty="0" err="1" smtClean="0"/>
              <a:t>liệu</a:t>
            </a:r>
            <a:r>
              <a:rPr lang="en-US" b="1" dirty="0" smtClean="0"/>
              <a:t>:</a:t>
            </a:r>
          </a:p>
          <a:p>
            <a:pPr lvl="1"/>
            <a:r>
              <a:rPr lang="en-US" dirty="0" smtClean="0"/>
              <a:t>Chia </a:t>
            </a:r>
            <a:r>
              <a:rPr lang="en-US" dirty="0" err="1" smtClean="0"/>
              <a:t>dữ</a:t>
            </a:r>
            <a:r>
              <a:rPr lang="en-US" dirty="0" smtClean="0"/>
              <a:t> </a:t>
            </a:r>
            <a:r>
              <a:rPr lang="en-US" dirty="0" err="1" smtClean="0"/>
              <a:t>liệu</a:t>
            </a:r>
            <a:r>
              <a:rPr lang="en-US" dirty="0" smtClean="0"/>
              <a:t> </a:t>
            </a:r>
            <a:r>
              <a:rPr lang="en-US" dirty="0" err="1" smtClean="0"/>
              <a:t>thành</a:t>
            </a:r>
            <a:r>
              <a:rPr lang="en-US" dirty="0" smtClean="0"/>
              <a:t> </a:t>
            </a:r>
            <a:r>
              <a:rPr lang="en-US" dirty="0" err="1" smtClean="0"/>
              <a:t>các</a:t>
            </a:r>
            <a:r>
              <a:rPr lang="en-US" dirty="0" smtClean="0"/>
              <a:t> </a:t>
            </a:r>
            <a:r>
              <a:rPr lang="en-US" dirty="0" err="1" smtClean="0"/>
              <a:t>đoạn</a:t>
            </a:r>
            <a:r>
              <a:rPr lang="en-US" dirty="0" smtClean="0"/>
              <a:t> </a:t>
            </a:r>
            <a:r>
              <a:rPr lang="en-US" dirty="0" err="1" smtClean="0"/>
              <a:t>dùng</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xấp</a:t>
            </a:r>
            <a:r>
              <a:rPr lang="en-US" dirty="0" smtClean="0"/>
              <a:t> </a:t>
            </a:r>
            <a:r>
              <a:rPr lang="en-US" dirty="0" err="1" smtClean="0"/>
              <a:t>xỉ</a:t>
            </a:r>
            <a:r>
              <a:rPr lang="en-US" dirty="0" smtClean="0"/>
              <a:t> </a:t>
            </a:r>
            <a:r>
              <a:rPr lang="en-US" dirty="0" err="1" smtClean="0"/>
              <a:t>gộp</a:t>
            </a:r>
            <a:r>
              <a:rPr lang="en-US" dirty="0" smtClean="0"/>
              <a:t> (Piecewise </a:t>
            </a:r>
            <a:r>
              <a:rPr lang="en-US" dirty="0"/>
              <a:t>Aggregate Approximation </a:t>
            </a:r>
            <a:r>
              <a:rPr lang="en-US" dirty="0" smtClean="0"/>
              <a:t>– PAA)</a:t>
            </a:r>
          </a:p>
          <a:p>
            <a:r>
              <a:rPr lang="en-US" b="1" dirty="0" err="1" smtClean="0"/>
              <a:t>Rời</a:t>
            </a:r>
            <a:r>
              <a:rPr lang="en-US" b="1" dirty="0" smtClean="0"/>
              <a:t> </a:t>
            </a:r>
            <a:r>
              <a:rPr lang="en-US" b="1" dirty="0" err="1" smtClean="0"/>
              <a:t>rạc</a:t>
            </a:r>
            <a:r>
              <a:rPr lang="en-US" b="1" dirty="0" smtClean="0"/>
              <a:t> </a:t>
            </a:r>
            <a:r>
              <a:rPr lang="en-US" b="1" dirty="0" err="1" smtClean="0"/>
              <a:t>hóa</a:t>
            </a:r>
            <a:r>
              <a:rPr lang="en-US" b="1" dirty="0" smtClean="0"/>
              <a:t> </a:t>
            </a:r>
            <a:r>
              <a:rPr lang="en-US" b="1" dirty="0" err="1" smtClean="0"/>
              <a:t>và</a:t>
            </a:r>
            <a:r>
              <a:rPr lang="en-US" b="1" dirty="0" smtClean="0"/>
              <a:t> </a:t>
            </a:r>
            <a:r>
              <a:rPr lang="en-US" b="1" dirty="0" err="1" smtClean="0"/>
              <a:t>biểu</a:t>
            </a:r>
            <a:r>
              <a:rPr lang="en-US" b="1" dirty="0" smtClean="0"/>
              <a:t> </a:t>
            </a:r>
            <a:r>
              <a:rPr lang="en-US" b="1" dirty="0" err="1" smtClean="0"/>
              <a:t>diễn</a:t>
            </a:r>
            <a:r>
              <a:rPr lang="en-US" b="1" dirty="0" smtClean="0"/>
              <a:t> </a:t>
            </a:r>
            <a:r>
              <a:rPr lang="en-US" b="1" dirty="0" err="1" smtClean="0"/>
              <a:t>dữ</a:t>
            </a:r>
            <a:r>
              <a:rPr lang="en-US" b="1" dirty="0" smtClean="0"/>
              <a:t> </a:t>
            </a:r>
            <a:r>
              <a:rPr lang="en-US" b="1" dirty="0" err="1" smtClean="0"/>
              <a:t>liệu</a:t>
            </a:r>
            <a:r>
              <a:rPr lang="en-US" b="1" dirty="0" smtClean="0"/>
              <a:t> </a:t>
            </a:r>
            <a:r>
              <a:rPr lang="en-US" b="1" dirty="0" err="1" smtClean="0"/>
              <a:t>chuỗi</a:t>
            </a:r>
            <a:r>
              <a:rPr lang="en-US" b="1" dirty="0" smtClean="0"/>
              <a:t> </a:t>
            </a:r>
            <a:r>
              <a:rPr lang="en-US" b="1" dirty="0" err="1" smtClean="0"/>
              <a:t>thời</a:t>
            </a:r>
            <a:r>
              <a:rPr lang="en-US" b="1" dirty="0" smtClean="0"/>
              <a:t> </a:t>
            </a:r>
            <a:r>
              <a:rPr lang="en-US" b="1" dirty="0" err="1" smtClean="0"/>
              <a:t>gian</a:t>
            </a:r>
            <a:r>
              <a:rPr lang="en-US" b="1" dirty="0" smtClean="0"/>
              <a:t> </a:t>
            </a:r>
            <a:r>
              <a:rPr lang="en-US" b="1" dirty="0" err="1" smtClean="0"/>
              <a:t>thành</a:t>
            </a:r>
            <a:r>
              <a:rPr lang="en-US" b="1" dirty="0" smtClean="0"/>
              <a:t> </a:t>
            </a:r>
            <a:r>
              <a:rPr lang="en-US" b="1" dirty="0" err="1" smtClean="0"/>
              <a:t>dạng</a:t>
            </a:r>
            <a:r>
              <a:rPr lang="en-US" b="1" dirty="0" smtClean="0"/>
              <a:t> </a:t>
            </a:r>
            <a:r>
              <a:rPr lang="en-US" b="1" dirty="0" err="1" smtClean="0"/>
              <a:t>chuỗi</a:t>
            </a:r>
            <a:r>
              <a:rPr lang="en-US" b="1" dirty="0" smtClean="0"/>
              <a:t> </a:t>
            </a:r>
            <a:r>
              <a:rPr lang="en-US" b="1" dirty="0" err="1" smtClean="0"/>
              <a:t>ký</a:t>
            </a:r>
            <a:r>
              <a:rPr lang="en-US" b="1" dirty="0" smtClean="0"/>
              <a:t> </a:t>
            </a:r>
            <a:r>
              <a:rPr lang="en-US" b="1" dirty="0" err="1" smtClean="0"/>
              <a:t>hiệu</a:t>
            </a:r>
            <a:r>
              <a:rPr lang="en-US" b="1" dirty="0" smtClean="0"/>
              <a:t>: </a:t>
            </a:r>
          </a:p>
          <a:p>
            <a:pPr lvl="1"/>
            <a:r>
              <a:rPr lang="en-US" dirty="0" err="1" smtClean="0"/>
              <a:t>Xấp</a:t>
            </a:r>
            <a:r>
              <a:rPr lang="en-US" dirty="0" smtClean="0"/>
              <a:t> </a:t>
            </a:r>
            <a:r>
              <a:rPr lang="en-US" dirty="0" err="1" smtClean="0"/>
              <a:t>xỉ</a:t>
            </a:r>
            <a:r>
              <a:rPr lang="en-US" dirty="0" smtClean="0"/>
              <a:t> </a:t>
            </a:r>
            <a:r>
              <a:rPr lang="en-US" dirty="0" err="1" smtClean="0"/>
              <a:t>gộp</a:t>
            </a:r>
            <a:r>
              <a:rPr lang="en-US" dirty="0" smtClean="0"/>
              <a:t> </a:t>
            </a:r>
            <a:r>
              <a:rPr lang="en-US" dirty="0" err="1" smtClean="0"/>
              <a:t>ký</a:t>
            </a:r>
            <a:r>
              <a:rPr lang="en-US" dirty="0" smtClean="0"/>
              <a:t> </a:t>
            </a:r>
            <a:r>
              <a:rPr lang="en-US" dirty="0" err="1" smtClean="0"/>
              <a:t>hiệu</a:t>
            </a:r>
            <a:r>
              <a:rPr lang="en-US" dirty="0" smtClean="0"/>
              <a:t> </a:t>
            </a:r>
            <a:r>
              <a:rPr lang="en-US" dirty="0" err="1" smtClean="0"/>
              <a:t>hóa</a:t>
            </a:r>
            <a:r>
              <a:rPr lang="en-US" dirty="0" smtClean="0"/>
              <a:t> (</a:t>
            </a:r>
            <a:r>
              <a:rPr lang="en-US" i="1" dirty="0" smtClean="0"/>
              <a:t>Symbolic </a:t>
            </a:r>
            <a:r>
              <a:rPr lang="en-US" i="1" dirty="0"/>
              <a:t>Aggregate </a:t>
            </a:r>
            <a:r>
              <a:rPr lang="en-US" i="1" dirty="0" err="1"/>
              <a:t>approXimation</a:t>
            </a:r>
            <a:r>
              <a:rPr lang="en-US" i="1" dirty="0"/>
              <a:t> - SAX </a:t>
            </a:r>
            <a:r>
              <a:rPr lang="en-US" i="1" dirty="0" smtClean="0"/>
              <a:t>)</a:t>
            </a:r>
            <a:endParaRPr lang="en-US" b="1" dirty="0" smtClean="0"/>
          </a:p>
          <a:p>
            <a:r>
              <a:rPr lang="en-US" b="1" dirty="0" err="1" smtClean="0"/>
              <a:t>Độ</a:t>
            </a:r>
            <a:r>
              <a:rPr lang="en-US" b="1" dirty="0" smtClean="0"/>
              <a:t> </a:t>
            </a:r>
            <a:r>
              <a:rPr lang="en-US" b="1" dirty="0" err="1" smtClean="0"/>
              <a:t>đo</a:t>
            </a:r>
            <a:endParaRPr lang="en-US" b="1" dirty="0"/>
          </a:p>
        </p:txBody>
      </p:sp>
      <p:sp>
        <p:nvSpPr>
          <p:cNvPr id="2" name="Slide Number Placeholder 1"/>
          <p:cNvSpPr>
            <a:spLocks noGrp="1"/>
          </p:cNvSpPr>
          <p:nvPr>
            <p:ph type="sldNum" sz="quarter" idx="12"/>
          </p:nvPr>
        </p:nvSpPr>
        <p:spPr/>
        <p:txBody>
          <a:bodyPr/>
          <a:lstStyle/>
          <a:p>
            <a:fld id="{65AB6E83-971A-4F88-B711-8988B568B83E}" type="slidenum">
              <a:rPr lang="en-US" smtClean="0"/>
              <a:t>47</a:t>
            </a:fld>
            <a:endParaRPr lang="en-US" dirty="0"/>
          </a:p>
        </p:txBody>
      </p:sp>
    </p:spTree>
    <p:extLst>
      <p:ext uri="{BB962C8B-B14F-4D97-AF65-F5344CB8AC3E}">
        <p14:creationId xmlns:p14="http://schemas.microsoft.com/office/powerpoint/2010/main" val="135541472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Big Data On Time Series</a:t>
            </a:r>
            <a:endParaRPr lang="en-US" dirty="0"/>
          </a:p>
        </p:txBody>
      </p:sp>
      <p:sp>
        <p:nvSpPr>
          <p:cNvPr id="5" name="Footer Placeholder 4"/>
          <p:cNvSpPr>
            <a:spLocks noGrp="1"/>
          </p:cNvSpPr>
          <p:nvPr>
            <p:ph type="ftr" sz="quarter" idx="11"/>
          </p:nvPr>
        </p:nvSpPr>
        <p:spPr/>
        <p:txBody>
          <a:bodyPr/>
          <a:lstStyle/>
          <a:p>
            <a:r>
              <a:rPr lang="en-US" smtClean="0"/>
              <a:t>ĐẠI HỌC BÁCH KHOA TP.HCM</a:t>
            </a:r>
            <a:endParaRPr lang="en-US"/>
          </a:p>
        </p:txBody>
      </p:sp>
      <p:sp>
        <p:nvSpPr>
          <p:cNvPr id="68610" name="Rectangle 2"/>
          <p:cNvSpPr>
            <a:spLocks noGrp="1" noChangeArrowheads="1"/>
          </p:cNvSpPr>
          <p:nvPr>
            <p:ph type="title"/>
          </p:nvPr>
        </p:nvSpPr>
        <p:spPr/>
        <p:txBody>
          <a:bodyPr/>
          <a:lstStyle/>
          <a:p>
            <a:pPr algn="l"/>
            <a:r>
              <a:rPr lang="en-US" sz="2700" dirty="0" smtClean="0"/>
              <a:t>KHAI PHÁ</a:t>
            </a:r>
            <a:endParaRPr lang="en-US" sz="2700" dirty="0"/>
          </a:p>
        </p:txBody>
      </p:sp>
      <p:sp>
        <p:nvSpPr>
          <p:cNvPr id="68611" name="Rectangle 3"/>
          <p:cNvSpPr>
            <a:spLocks noGrp="1" noChangeArrowheads="1"/>
          </p:cNvSpPr>
          <p:nvPr>
            <p:ph type="body" idx="1"/>
          </p:nvPr>
        </p:nvSpPr>
        <p:spPr>
          <a:xfrm>
            <a:off x="619125" y="1392238"/>
            <a:ext cx="7824788" cy="4852987"/>
          </a:xfrm>
        </p:spPr>
        <p:txBody>
          <a:bodyPr/>
          <a:lstStyle/>
          <a:p>
            <a:pPr>
              <a:lnSpc>
                <a:spcPct val="80000"/>
              </a:lnSpc>
            </a:pPr>
            <a:r>
              <a:rPr lang="en-US" b="1" dirty="0" smtClean="0"/>
              <a:t>Thu </a:t>
            </a:r>
            <a:r>
              <a:rPr lang="en-US" b="1" dirty="0" err="1" smtClean="0"/>
              <a:t>giảm</a:t>
            </a:r>
            <a:r>
              <a:rPr lang="en-US" b="1" dirty="0" smtClean="0"/>
              <a:t> </a:t>
            </a:r>
            <a:r>
              <a:rPr lang="en-US" b="1" dirty="0" err="1" smtClean="0"/>
              <a:t>số</a:t>
            </a:r>
            <a:r>
              <a:rPr lang="en-US" b="1" dirty="0" smtClean="0"/>
              <a:t> </a:t>
            </a:r>
            <a:r>
              <a:rPr lang="en-US" b="1" dirty="0" err="1" smtClean="0"/>
              <a:t>chiều</a:t>
            </a:r>
            <a:r>
              <a:rPr lang="en-US" b="1" dirty="0"/>
              <a:t> </a:t>
            </a:r>
            <a:r>
              <a:rPr lang="en-US" b="1" dirty="0" err="1" smtClean="0"/>
              <a:t>bằng</a:t>
            </a:r>
            <a:r>
              <a:rPr lang="en-US" b="1" dirty="0" smtClean="0"/>
              <a:t> PAA</a:t>
            </a:r>
          </a:p>
          <a:p>
            <a:pPr lvl="1">
              <a:lnSpc>
                <a:spcPct val="80000"/>
              </a:lnSpc>
            </a:pPr>
            <a:r>
              <a:rPr lang="en-US" sz="2400" dirty="0" smtClean="0"/>
              <a:t>Do </a:t>
            </a:r>
            <a:r>
              <a:rPr lang="en-US" sz="2400" dirty="0"/>
              <a:t>E. Keogh </a:t>
            </a:r>
            <a:r>
              <a:rPr lang="en-US" sz="2400" dirty="0" err="1"/>
              <a:t>và</a:t>
            </a:r>
            <a:r>
              <a:rPr lang="en-US" sz="2400" dirty="0"/>
              <a:t> </a:t>
            </a:r>
            <a:r>
              <a:rPr lang="en-US" sz="2400" dirty="0" err="1"/>
              <a:t>cộng</a:t>
            </a:r>
            <a:r>
              <a:rPr lang="en-US" sz="2400" dirty="0"/>
              <a:t> </a:t>
            </a:r>
            <a:r>
              <a:rPr lang="en-US" sz="2400" dirty="0" err="1"/>
              <a:t>sự</a:t>
            </a:r>
            <a:r>
              <a:rPr lang="en-US" sz="2400" dirty="0"/>
              <a:t> </a:t>
            </a:r>
            <a:r>
              <a:rPr lang="en-US" sz="2400" dirty="0" err="1"/>
              <a:t>đề</a:t>
            </a:r>
            <a:r>
              <a:rPr lang="en-US" sz="2400" dirty="0"/>
              <a:t> </a:t>
            </a:r>
            <a:r>
              <a:rPr lang="en-US" sz="2400" dirty="0" err="1"/>
              <a:t>xuất</a:t>
            </a:r>
            <a:r>
              <a:rPr lang="en-US" sz="2400" dirty="0"/>
              <a:t> </a:t>
            </a:r>
            <a:r>
              <a:rPr lang="en-US" sz="2400" dirty="0" err="1"/>
              <a:t>năm</a:t>
            </a:r>
            <a:r>
              <a:rPr lang="en-US" sz="2400" dirty="0"/>
              <a:t> 2000 </a:t>
            </a:r>
          </a:p>
          <a:p>
            <a:pPr lvl="1">
              <a:lnSpc>
                <a:spcPct val="80000"/>
              </a:lnSpc>
            </a:pPr>
            <a:r>
              <a:rPr lang="en-US" sz="2400" dirty="0"/>
              <a:t>Cho </a:t>
            </a:r>
            <a:r>
              <a:rPr lang="en-US" sz="2400" dirty="0" err="1"/>
              <a:t>chuỗi</a:t>
            </a:r>
            <a:r>
              <a:rPr lang="en-US" sz="2400" dirty="0"/>
              <a:t> </a:t>
            </a:r>
            <a:r>
              <a:rPr lang="en-US" sz="2400" dirty="0" err="1"/>
              <a:t>dữ</a:t>
            </a:r>
            <a:r>
              <a:rPr lang="en-US" sz="2400" dirty="0"/>
              <a:t> </a:t>
            </a:r>
            <a:r>
              <a:rPr lang="en-US" sz="2400" dirty="0" err="1"/>
              <a:t>liệu</a:t>
            </a:r>
            <a:r>
              <a:rPr lang="en-US" sz="2400" dirty="0"/>
              <a:t> </a:t>
            </a:r>
            <a:r>
              <a:rPr lang="en-US" sz="2400" dirty="0" err="1"/>
              <a:t>thời</a:t>
            </a:r>
            <a:r>
              <a:rPr lang="en-US" sz="2400" dirty="0"/>
              <a:t> </a:t>
            </a:r>
            <a:r>
              <a:rPr lang="en-US" sz="2400" dirty="0" err="1"/>
              <a:t>gian</a:t>
            </a:r>
            <a:r>
              <a:rPr lang="en-US" sz="2400" dirty="0"/>
              <a:t> </a:t>
            </a:r>
            <a:r>
              <a:rPr lang="en-US" sz="2400" i="1" dirty="0"/>
              <a:t>X=x</a:t>
            </a:r>
            <a:r>
              <a:rPr lang="en-US" sz="2400" i="1" baseline="-25000" dirty="0"/>
              <a:t>1</a:t>
            </a:r>
            <a:r>
              <a:rPr lang="en-US" sz="2400" i="1" dirty="0"/>
              <a:t>,x</a:t>
            </a:r>
            <a:r>
              <a:rPr lang="en-US" sz="2400" i="1" baseline="-25000" dirty="0"/>
              <a:t>2</a:t>
            </a:r>
            <a:r>
              <a:rPr lang="en-US" sz="2400" i="1" dirty="0"/>
              <a:t>,…,</a:t>
            </a:r>
            <a:r>
              <a:rPr lang="en-US" sz="2400" i="1" dirty="0" err="1"/>
              <a:t>x</a:t>
            </a:r>
            <a:r>
              <a:rPr lang="en-US" sz="2400" i="1" baseline="-25000" dirty="0" err="1"/>
              <a:t>n</a:t>
            </a:r>
            <a:r>
              <a:rPr lang="en-US" sz="2400" dirty="0"/>
              <a:t> </a:t>
            </a:r>
          </a:p>
          <a:p>
            <a:pPr lvl="1">
              <a:lnSpc>
                <a:spcPct val="80000"/>
              </a:lnSpc>
            </a:pPr>
            <a:r>
              <a:rPr lang="en-US" sz="2400" i="1" dirty="0"/>
              <a:t>N</a:t>
            </a:r>
            <a:r>
              <a:rPr lang="en-US" sz="2400" dirty="0"/>
              <a:t> </a:t>
            </a:r>
            <a:r>
              <a:rPr lang="en-US" sz="2400" dirty="0" err="1"/>
              <a:t>là</a:t>
            </a:r>
            <a:r>
              <a:rPr lang="en-US" sz="2400" dirty="0"/>
              <a:t> </a:t>
            </a:r>
            <a:r>
              <a:rPr lang="en-US" sz="2400" dirty="0" err="1"/>
              <a:t>số</a:t>
            </a:r>
            <a:r>
              <a:rPr lang="en-US" sz="2400" dirty="0"/>
              <a:t> </a:t>
            </a:r>
            <a:r>
              <a:rPr lang="en-US" sz="2400" dirty="0" err="1"/>
              <a:t>chiều</a:t>
            </a:r>
            <a:r>
              <a:rPr lang="en-US" sz="2400" dirty="0"/>
              <a:t> </a:t>
            </a:r>
            <a:r>
              <a:rPr lang="en-US" sz="2400" dirty="0" err="1"/>
              <a:t>thu</a:t>
            </a:r>
            <a:r>
              <a:rPr lang="en-US" sz="2400" dirty="0"/>
              <a:t> </a:t>
            </a:r>
            <a:r>
              <a:rPr lang="en-US" sz="2400" dirty="0" err="1"/>
              <a:t>giảm</a:t>
            </a:r>
            <a:endParaRPr lang="en-US" sz="2400" dirty="0"/>
          </a:p>
          <a:p>
            <a:pPr lvl="1">
              <a:lnSpc>
                <a:spcPct val="80000"/>
              </a:lnSpc>
            </a:pPr>
            <a:r>
              <a:rPr lang="en-US" sz="2400" dirty="0" err="1"/>
              <a:t>Chuỗi</a:t>
            </a:r>
            <a:r>
              <a:rPr lang="en-US" sz="2400" dirty="0"/>
              <a:t> </a:t>
            </a:r>
            <a:r>
              <a:rPr lang="en-US" sz="2400" dirty="0" err="1"/>
              <a:t>dữ</a:t>
            </a:r>
            <a:r>
              <a:rPr lang="en-US" sz="2400" dirty="0"/>
              <a:t> </a:t>
            </a:r>
            <a:r>
              <a:rPr lang="en-US" sz="2400" dirty="0" err="1"/>
              <a:t>liệu</a:t>
            </a:r>
            <a:r>
              <a:rPr lang="en-US" sz="2400" dirty="0"/>
              <a:t> </a:t>
            </a:r>
            <a:r>
              <a:rPr lang="en-US" sz="2400" dirty="0" err="1"/>
              <a:t>thời</a:t>
            </a:r>
            <a:r>
              <a:rPr lang="en-US" sz="2400" dirty="0"/>
              <a:t> </a:t>
            </a:r>
            <a:r>
              <a:rPr lang="en-US" sz="2400" dirty="0" err="1"/>
              <a:t>gian</a:t>
            </a:r>
            <a:r>
              <a:rPr lang="en-US" sz="2400" dirty="0"/>
              <a:t> </a:t>
            </a:r>
            <a:r>
              <a:rPr lang="en-US" sz="2400" i="1" dirty="0"/>
              <a:t>X </a:t>
            </a:r>
            <a:r>
              <a:rPr lang="en-US" sz="2400" dirty="0"/>
              <a:t> </a:t>
            </a:r>
            <a:r>
              <a:rPr lang="en-US" sz="2400" dirty="0" err="1"/>
              <a:t>có</a:t>
            </a:r>
            <a:r>
              <a:rPr lang="en-US" sz="2400" dirty="0"/>
              <a:t> </a:t>
            </a:r>
            <a:r>
              <a:rPr lang="en-US" sz="2400" dirty="0" err="1"/>
              <a:t>chiều</a:t>
            </a:r>
            <a:r>
              <a:rPr lang="en-US" sz="2400" dirty="0"/>
              <a:t> </a:t>
            </a:r>
            <a:r>
              <a:rPr lang="en-US" sz="2400" dirty="0" err="1"/>
              <a:t>dài</a:t>
            </a:r>
            <a:r>
              <a:rPr lang="en-US" sz="2400" dirty="0"/>
              <a:t> </a:t>
            </a:r>
            <a:r>
              <a:rPr lang="en-US" sz="2400" i="1" dirty="0"/>
              <a:t>n</a:t>
            </a:r>
            <a:r>
              <a:rPr lang="en-US" sz="2400" dirty="0"/>
              <a:t> </a:t>
            </a:r>
            <a:r>
              <a:rPr lang="en-US" sz="2400" dirty="0" err="1"/>
              <a:t>được</a:t>
            </a:r>
            <a:r>
              <a:rPr lang="en-US" sz="2400" dirty="0"/>
              <a:t> </a:t>
            </a:r>
            <a:r>
              <a:rPr lang="en-US" sz="2400" dirty="0" err="1"/>
              <a:t>biểu</a:t>
            </a:r>
            <a:r>
              <a:rPr lang="en-US" sz="2400" dirty="0"/>
              <a:t> </a:t>
            </a:r>
            <a:r>
              <a:rPr lang="en-US" sz="2400" dirty="0" err="1"/>
              <a:t>diễn</a:t>
            </a:r>
            <a:r>
              <a:rPr lang="en-US" sz="2400" dirty="0"/>
              <a:t> </a:t>
            </a:r>
            <a:r>
              <a:rPr lang="en-US" sz="2400" dirty="0" err="1"/>
              <a:t>trong</a:t>
            </a:r>
            <a:r>
              <a:rPr lang="en-US" sz="2400" dirty="0"/>
              <a:t> </a:t>
            </a:r>
            <a:r>
              <a:rPr lang="en-US" sz="2400" dirty="0" err="1"/>
              <a:t>không</a:t>
            </a:r>
            <a:r>
              <a:rPr lang="en-US" sz="2400" dirty="0"/>
              <a:t> </a:t>
            </a:r>
            <a:r>
              <a:rPr lang="en-US" sz="2400" dirty="0" err="1"/>
              <a:t>gian</a:t>
            </a:r>
            <a:r>
              <a:rPr lang="en-US" sz="2400" dirty="0"/>
              <a:t> </a:t>
            </a:r>
            <a:r>
              <a:rPr lang="en-US" sz="2400" i="1" dirty="0"/>
              <a:t>N </a:t>
            </a:r>
            <a:r>
              <a:rPr lang="en-US" sz="2400" dirty="0" err="1"/>
              <a:t>chiều</a:t>
            </a:r>
            <a:r>
              <a:rPr lang="en-US" sz="2400" dirty="0"/>
              <a:t> </a:t>
            </a:r>
            <a:r>
              <a:rPr lang="en-US" sz="2400" dirty="0" err="1"/>
              <a:t>bằng</a:t>
            </a:r>
            <a:r>
              <a:rPr lang="en-US" sz="2400" dirty="0"/>
              <a:t> vector</a:t>
            </a:r>
            <a:endParaRPr lang="en-US" b="1" dirty="0"/>
          </a:p>
        </p:txBody>
      </p:sp>
      <p:sp>
        <p:nvSpPr>
          <p:cNvPr id="2" name="Slide Number Placeholder 1"/>
          <p:cNvSpPr>
            <a:spLocks noGrp="1"/>
          </p:cNvSpPr>
          <p:nvPr>
            <p:ph type="sldNum" sz="quarter" idx="12"/>
          </p:nvPr>
        </p:nvSpPr>
        <p:spPr/>
        <p:txBody>
          <a:bodyPr/>
          <a:lstStyle/>
          <a:p>
            <a:fld id="{65AB6E83-971A-4F88-B711-8988B568B83E}" type="slidenum">
              <a:rPr lang="en-US" smtClean="0"/>
              <a:t>48</a:t>
            </a:fld>
            <a:endParaRPr lang="en-US" dirty="0"/>
          </a:p>
        </p:txBody>
      </p:sp>
      <p:pic>
        <p:nvPicPr>
          <p:cNvPr id="7" name="Picture 4"/>
          <p:cNvPicPr>
            <a:picLocks noChangeAspect="1" noChangeArrowheads="1"/>
          </p:cNvPicPr>
          <p:nvPr/>
        </p:nvPicPr>
        <p:blipFill>
          <a:blip r:embed="rId2">
            <a:lum bright="-36000" contrast="60000"/>
            <a:extLst>
              <a:ext uri="{28A0092B-C50C-407E-A947-70E740481C1C}">
                <a14:useLocalDpi xmlns:a14="http://schemas.microsoft.com/office/drawing/2010/main" val="0"/>
              </a:ext>
            </a:extLst>
          </a:blip>
          <a:srcRect/>
          <a:stretch>
            <a:fillRect/>
          </a:stretch>
        </p:blipFill>
        <p:spPr bwMode="auto">
          <a:xfrm>
            <a:off x="5105400" y="4267200"/>
            <a:ext cx="2286000" cy="12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noChangeArrowheads="1"/>
          </p:cNvPicPr>
          <p:nvPr/>
        </p:nvPicPr>
        <p:blipFill>
          <a:blip r:embed="rId3">
            <a:lum bright="-24000" contrast="42000"/>
            <a:extLst>
              <a:ext uri="{28A0092B-C50C-407E-A947-70E740481C1C}">
                <a14:useLocalDpi xmlns:a14="http://schemas.microsoft.com/office/drawing/2010/main" val="0"/>
              </a:ext>
            </a:extLst>
          </a:blip>
          <a:srcRect/>
          <a:stretch>
            <a:fillRect/>
          </a:stretch>
        </p:blipFill>
        <p:spPr bwMode="auto">
          <a:xfrm>
            <a:off x="1981200" y="4495800"/>
            <a:ext cx="2209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329130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Big Data On Time Series</a:t>
            </a:r>
            <a:endParaRPr lang="en-US" dirty="0"/>
          </a:p>
        </p:txBody>
      </p:sp>
      <p:sp>
        <p:nvSpPr>
          <p:cNvPr id="5" name="Footer Placeholder 4"/>
          <p:cNvSpPr>
            <a:spLocks noGrp="1"/>
          </p:cNvSpPr>
          <p:nvPr>
            <p:ph type="ftr" sz="quarter" idx="11"/>
          </p:nvPr>
        </p:nvSpPr>
        <p:spPr/>
        <p:txBody>
          <a:bodyPr/>
          <a:lstStyle/>
          <a:p>
            <a:r>
              <a:rPr lang="en-US" smtClean="0"/>
              <a:t>ĐẠI HỌC BÁCH KHOA TP.HCM</a:t>
            </a:r>
            <a:endParaRPr lang="en-US"/>
          </a:p>
        </p:txBody>
      </p:sp>
      <p:sp>
        <p:nvSpPr>
          <p:cNvPr id="68610" name="Rectangle 2"/>
          <p:cNvSpPr>
            <a:spLocks noGrp="1" noChangeArrowheads="1"/>
          </p:cNvSpPr>
          <p:nvPr>
            <p:ph type="title"/>
          </p:nvPr>
        </p:nvSpPr>
        <p:spPr/>
        <p:txBody>
          <a:bodyPr/>
          <a:lstStyle/>
          <a:p>
            <a:pPr algn="l"/>
            <a:r>
              <a:rPr lang="en-US" sz="2700" dirty="0" smtClean="0"/>
              <a:t>KHAI PHÁ</a:t>
            </a:r>
            <a:endParaRPr lang="en-US" sz="2700" dirty="0"/>
          </a:p>
        </p:txBody>
      </p:sp>
      <p:sp>
        <p:nvSpPr>
          <p:cNvPr id="68611" name="Rectangle 3"/>
          <p:cNvSpPr>
            <a:spLocks noGrp="1" noChangeArrowheads="1"/>
          </p:cNvSpPr>
          <p:nvPr>
            <p:ph type="body" idx="1"/>
          </p:nvPr>
        </p:nvSpPr>
        <p:spPr>
          <a:xfrm>
            <a:off x="619125" y="1392238"/>
            <a:ext cx="7824788" cy="4852987"/>
          </a:xfrm>
        </p:spPr>
        <p:txBody>
          <a:bodyPr/>
          <a:lstStyle/>
          <a:p>
            <a:r>
              <a:rPr lang="en-US" b="1" dirty="0"/>
              <a:t>Thu </a:t>
            </a:r>
            <a:r>
              <a:rPr lang="en-US" b="1" dirty="0" err="1"/>
              <a:t>giảm</a:t>
            </a:r>
            <a:r>
              <a:rPr lang="en-US" b="1" dirty="0"/>
              <a:t> </a:t>
            </a:r>
            <a:r>
              <a:rPr lang="en-US" b="1" dirty="0" err="1"/>
              <a:t>số</a:t>
            </a:r>
            <a:r>
              <a:rPr lang="en-US" b="1" dirty="0"/>
              <a:t> </a:t>
            </a:r>
            <a:r>
              <a:rPr lang="en-US" b="1" dirty="0" err="1"/>
              <a:t>chiều</a:t>
            </a:r>
            <a:r>
              <a:rPr lang="en-US" b="1" dirty="0"/>
              <a:t> </a:t>
            </a:r>
            <a:r>
              <a:rPr lang="en-US" b="1" dirty="0" err="1"/>
              <a:t>bằng</a:t>
            </a:r>
            <a:r>
              <a:rPr lang="en-US" b="1" dirty="0"/>
              <a:t> PAA</a:t>
            </a:r>
          </a:p>
        </p:txBody>
      </p:sp>
      <p:sp>
        <p:nvSpPr>
          <p:cNvPr id="2" name="Slide Number Placeholder 1"/>
          <p:cNvSpPr>
            <a:spLocks noGrp="1"/>
          </p:cNvSpPr>
          <p:nvPr>
            <p:ph type="sldNum" sz="quarter" idx="12"/>
          </p:nvPr>
        </p:nvSpPr>
        <p:spPr/>
        <p:txBody>
          <a:bodyPr/>
          <a:lstStyle/>
          <a:p>
            <a:fld id="{65AB6E83-971A-4F88-B711-8988B568B83E}" type="slidenum">
              <a:rPr lang="en-US" smtClean="0"/>
              <a:t>49</a:t>
            </a:fld>
            <a:endParaRPr lang="en-US" dirty="0"/>
          </a:p>
        </p:txBody>
      </p:sp>
      <p:pic>
        <p:nvPicPr>
          <p:cNvPr id="7" name="Picture 8"/>
          <p:cNvPicPr>
            <a:picLocks noChangeAspect="1" noChangeArrowheads="1"/>
          </p:cNvPicPr>
          <p:nvPr/>
        </p:nvPicPr>
        <p:blipFill>
          <a:blip r:embed="rId3">
            <a:lum bright="-18000" contrast="36000"/>
            <a:extLst>
              <a:ext uri="{28A0092B-C50C-407E-A947-70E740481C1C}">
                <a14:useLocalDpi xmlns:a14="http://schemas.microsoft.com/office/drawing/2010/main" val="0"/>
              </a:ext>
            </a:extLst>
          </a:blip>
          <a:srcRect/>
          <a:stretch>
            <a:fillRect/>
          </a:stretch>
        </p:blipFill>
        <p:spPr bwMode="auto">
          <a:xfrm>
            <a:off x="381000" y="1828800"/>
            <a:ext cx="8763000" cy="18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3810000"/>
            <a:ext cx="5791200" cy="194922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5"/>
          <p:cNvSpPr>
            <a:spLocks noChangeArrowheads="1"/>
          </p:cNvSpPr>
          <p:nvPr/>
        </p:nvSpPr>
        <p:spPr bwMode="auto">
          <a:xfrm>
            <a:off x="762000" y="5638800"/>
            <a:ext cx="7762875"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nSpc>
                <a:spcPct val="90000"/>
              </a:lnSpc>
              <a:spcBef>
                <a:spcPct val="20000"/>
              </a:spcBef>
              <a:buClr>
                <a:schemeClr val="accent2"/>
              </a:buClr>
              <a:buFontTx/>
              <a:buChar char="•"/>
            </a:pPr>
            <a:r>
              <a:rPr lang="en-US" sz="2400" dirty="0" err="1"/>
              <a:t>Ưu</a:t>
            </a:r>
            <a:r>
              <a:rPr lang="en-US" sz="2400" dirty="0"/>
              <a:t> </a:t>
            </a:r>
            <a:r>
              <a:rPr lang="en-US" sz="2400" dirty="0" err="1"/>
              <a:t>điểm</a:t>
            </a:r>
            <a:r>
              <a:rPr lang="en-US" sz="2400" dirty="0"/>
              <a:t>: </a:t>
            </a:r>
            <a:r>
              <a:rPr lang="en-US" sz="2400" dirty="0" err="1"/>
              <a:t>thời</a:t>
            </a:r>
            <a:r>
              <a:rPr lang="en-US" sz="2400" dirty="0"/>
              <a:t> </a:t>
            </a:r>
            <a:r>
              <a:rPr lang="en-US" sz="2400" dirty="0" err="1"/>
              <a:t>gian</a:t>
            </a:r>
            <a:r>
              <a:rPr lang="en-US" sz="2400" dirty="0"/>
              <a:t> </a:t>
            </a:r>
            <a:r>
              <a:rPr lang="en-US" sz="2400" dirty="0" err="1"/>
              <a:t>tính</a:t>
            </a:r>
            <a:r>
              <a:rPr lang="en-US" sz="2400" dirty="0"/>
              <a:t> </a:t>
            </a:r>
            <a:r>
              <a:rPr lang="en-US" sz="2400" dirty="0" err="1"/>
              <a:t>toán</a:t>
            </a:r>
            <a:r>
              <a:rPr lang="en-US" sz="2400" dirty="0"/>
              <a:t> </a:t>
            </a:r>
            <a:r>
              <a:rPr lang="en-US" sz="2400" dirty="0" err="1"/>
              <a:t>rất</a:t>
            </a:r>
            <a:r>
              <a:rPr lang="en-US" sz="2400" dirty="0"/>
              <a:t> </a:t>
            </a:r>
            <a:r>
              <a:rPr lang="en-US" sz="2400" dirty="0" err="1"/>
              <a:t>nhanh</a:t>
            </a:r>
            <a:r>
              <a:rPr lang="en-US" sz="2400" dirty="0"/>
              <a:t> </a:t>
            </a:r>
            <a:r>
              <a:rPr lang="en-US" sz="2400" dirty="0" err="1"/>
              <a:t>và</a:t>
            </a:r>
            <a:r>
              <a:rPr lang="en-US" sz="2400" dirty="0"/>
              <a:t> </a:t>
            </a:r>
            <a:r>
              <a:rPr lang="en-US" sz="2400" dirty="0" err="1"/>
              <a:t>cách</a:t>
            </a:r>
            <a:r>
              <a:rPr lang="en-US" sz="2400" dirty="0"/>
              <a:t> </a:t>
            </a:r>
            <a:r>
              <a:rPr lang="en-US" sz="2400" dirty="0" err="1"/>
              <a:t>biểu</a:t>
            </a:r>
            <a:r>
              <a:rPr lang="en-US" sz="2400" dirty="0"/>
              <a:t> </a:t>
            </a:r>
            <a:r>
              <a:rPr lang="en-US" sz="2400" dirty="0" err="1"/>
              <a:t>diễn</a:t>
            </a:r>
            <a:r>
              <a:rPr lang="en-US" sz="2400" dirty="0"/>
              <a:t> </a:t>
            </a:r>
            <a:r>
              <a:rPr lang="en-US" sz="2400" dirty="0" err="1"/>
              <a:t>của</a:t>
            </a:r>
            <a:r>
              <a:rPr lang="en-US" sz="2400" dirty="0"/>
              <a:t> </a:t>
            </a:r>
            <a:r>
              <a:rPr lang="en-US" sz="2400" dirty="0" err="1"/>
              <a:t>nó</a:t>
            </a:r>
            <a:r>
              <a:rPr lang="en-US" sz="2400" dirty="0"/>
              <a:t> </a:t>
            </a:r>
            <a:r>
              <a:rPr lang="en-US" sz="2400" dirty="0" err="1"/>
              <a:t>hỗ</a:t>
            </a:r>
            <a:r>
              <a:rPr lang="en-US" sz="2400" dirty="0"/>
              <a:t> </a:t>
            </a:r>
            <a:r>
              <a:rPr lang="en-US" sz="2400" dirty="0" err="1"/>
              <a:t>trợ</a:t>
            </a:r>
            <a:r>
              <a:rPr lang="en-US" sz="2400" dirty="0"/>
              <a:t> </a:t>
            </a:r>
            <a:r>
              <a:rPr lang="en-US" sz="2400" dirty="0" err="1"/>
              <a:t>nhiều</a:t>
            </a:r>
            <a:r>
              <a:rPr lang="en-US" sz="2400" dirty="0"/>
              <a:t> </a:t>
            </a:r>
            <a:r>
              <a:rPr lang="en-US" sz="2400" dirty="0" err="1"/>
              <a:t>hàm</a:t>
            </a:r>
            <a:r>
              <a:rPr lang="en-US" sz="2400" dirty="0"/>
              <a:t> </a:t>
            </a:r>
            <a:r>
              <a:rPr lang="en-US" sz="2400" dirty="0" err="1"/>
              <a:t>tính</a:t>
            </a:r>
            <a:r>
              <a:rPr lang="en-US" sz="2400" dirty="0"/>
              <a:t> </a:t>
            </a:r>
            <a:r>
              <a:rPr lang="en-US" sz="2400" dirty="0" err="1"/>
              <a:t>khoảng</a:t>
            </a:r>
            <a:r>
              <a:rPr lang="en-US" sz="2400" dirty="0"/>
              <a:t> </a:t>
            </a:r>
            <a:r>
              <a:rPr lang="en-US" sz="2400" dirty="0" err="1"/>
              <a:t>cách</a:t>
            </a:r>
            <a:r>
              <a:rPr lang="en-US" sz="2400" dirty="0"/>
              <a:t>.</a:t>
            </a:r>
          </a:p>
        </p:txBody>
      </p:sp>
    </p:spTree>
    <p:extLst>
      <p:ext uri="{BB962C8B-B14F-4D97-AF65-F5344CB8AC3E}">
        <p14:creationId xmlns:p14="http://schemas.microsoft.com/office/powerpoint/2010/main" val="12519076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a:bodyPr>
          <a:lstStyle/>
          <a:p>
            <a:pPr algn="just"/>
            <a:r>
              <a:rPr lang="en-US" dirty="0" smtClean="0"/>
              <a:t>Is time series necessary?</a:t>
            </a:r>
          </a:p>
          <a:p>
            <a:pPr lvl="1" algn="just"/>
            <a:r>
              <a:rPr lang="en-US" dirty="0" smtClean="0"/>
              <a:t>Knowing the value of a specific parameter at </a:t>
            </a:r>
            <a:r>
              <a:rPr lang="en-US" dirty="0"/>
              <a:t>the current </a:t>
            </a:r>
            <a:r>
              <a:rPr lang="en-US" dirty="0" smtClean="0"/>
              <a:t>moment -&gt; NO</a:t>
            </a:r>
          </a:p>
          <a:p>
            <a:pPr lvl="1" algn="just"/>
            <a:r>
              <a:rPr lang="en-US" dirty="0"/>
              <a:t>The basis of a time series is the repeated </a:t>
            </a:r>
            <a:r>
              <a:rPr lang="en-US" dirty="0" smtClean="0"/>
              <a:t>measurement </a:t>
            </a:r>
            <a:r>
              <a:rPr lang="en-US" dirty="0"/>
              <a:t>of </a:t>
            </a:r>
            <a:r>
              <a:rPr lang="en-US" dirty="0" smtClean="0"/>
              <a:t>parameters over </a:t>
            </a:r>
            <a:r>
              <a:rPr lang="en-US" dirty="0"/>
              <a:t>time together with the times at which the measurements were</a:t>
            </a:r>
            <a:br>
              <a:rPr lang="en-US" dirty="0"/>
            </a:br>
            <a:r>
              <a:rPr lang="en-US" dirty="0" smtClean="0"/>
              <a:t>made</a:t>
            </a:r>
          </a:p>
          <a:p>
            <a:pPr lvl="1" algn="just"/>
            <a:r>
              <a:rPr lang="en-US" dirty="0" smtClean="0"/>
              <a:t>Ability to observe the behavior over a long time interval -&gt; to discover dynamic patterns</a:t>
            </a:r>
          </a:p>
          <a:p>
            <a:pPr algn="just"/>
            <a:r>
              <a:rPr lang="en-US" dirty="0"/>
              <a:t>One cause of the </a:t>
            </a:r>
            <a:r>
              <a:rPr lang="en-US" dirty="0" smtClean="0"/>
              <a:t>explosion in </a:t>
            </a:r>
            <a:r>
              <a:rPr lang="en-US" dirty="0"/>
              <a:t>the availability of time series data is the widespread increase in </a:t>
            </a:r>
            <a:r>
              <a:rPr lang="en-US" dirty="0" smtClean="0"/>
              <a:t>reporting </a:t>
            </a:r>
            <a:r>
              <a:rPr lang="en-US" dirty="0"/>
              <a:t>from </a:t>
            </a:r>
            <a:r>
              <a:rPr lang="en-US" dirty="0" smtClean="0"/>
              <a:t>sensors</a:t>
            </a:r>
            <a:endParaRPr lang="en-US" dirty="0"/>
          </a:p>
        </p:txBody>
      </p:sp>
      <p:sp>
        <p:nvSpPr>
          <p:cNvPr id="4" name="Date Placeholder 3"/>
          <p:cNvSpPr>
            <a:spLocks noGrp="1"/>
          </p:cNvSpPr>
          <p:nvPr>
            <p:ph type="dt" sz="half" idx="10"/>
          </p:nvPr>
        </p:nvSpPr>
        <p:spPr/>
        <p:txBody>
          <a:bodyPr/>
          <a:lstStyle/>
          <a:p>
            <a:r>
              <a:rPr lang="en-US" smtClean="0"/>
              <a:t>Big Data On Time Series</a:t>
            </a:r>
            <a:endParaRPr lang="en-US" dirty="0"/>
          </a:p>
        </p:txBody>
      </p:sp>
      <p:sp>
        <p:nvSpPr>
          <p:cNvPr id="5" name="Footer Placeholder 4"/>
          <p:cNvSpPr>
            <a:spLocks noGrp="1"/>
          </p:cNvSpPr>
          <p:nvPr>
            <p:ph type="ftr" sz="quarter" idx="11"/>
          </p:nvPr>
        </p:nvSpPr>
        <p:spPr/>
        <p:txBody>
          <a:bodyPr/>
          <a:lstStyle/>
          <a:p>
            <a:r>
              <a:rPr lang="en-US" smtClean="0"/>
              <a:t>ĐẠI HỌC BÁCH KHOA TP.HCM</a:t>
            </a:r>
            <a:endParaRPr lang="en-US" dirty="0"/>
          </a:p>
        </p:txBody>
      </p:sp>
      <p:sp>
        <p:nvSpPr>
          <p:cNvPr id="6" name="Slide Number Placeholder 5"/>
          <p:cNvSpPr>
            <a:spLocks noGrp="1"/>
          </p:cNvSpPr>
          <p:nvPr>
            <p:ph type="sldNum" sz="quarter" idx="12"/>
          </p:nvPr>
        </p:nvSpPr>
        <p:spPr/>
        <p:txBody>
          <a:bodyPr/>
          <a:lstStyle/>
          <a:p>
            <a:fld id="{65AB6E83-971A-4F88-B711-8988B568B83E}" type="slidenum">
              <a:rPr lang="en-US" smtClean="0"/>
              <a:t>5</a:t>
            </a:fld>
            <a:endParaRPr lang="en-US" dirty="0"/>
          </a:p>
        </p:txBody>
      </p:sp>
    </p:spTree>
    <p:extLst>
      <p:ext uri="{BB962C8B-B14F-4D97-AF65-F5344CB8AC3E}">
        <p14:creationId xmlns:p14="http://schemas.microsoft.com/office/powerpoint/2010/main" val="7289440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Big Data On Time Series</a:t>
            </a:r>
            <a:endParaRPr lang="en-US" dirty="0"/>
          </a:p>
        </p:txBody>
      </p:sp>
      <p:sp>
        <p:nvSpPr>
          <p:cNvPr id="5" name="Footer Placeholder 4"/>
          <p:cNvSpPr>
            <a:spLocks noGrp="1"/>
          </p:cNvSpPr>
          <p:nvPr>
            <p:ph type="ftr" sz="quarter" idx="11"/>
          </p:nvPr>
        </p:nvSpPr>
        <p:spPr/>
        <p:txBody>
          <a:bodyPr/>
          <a:lstStyle/>
          <a:p>
            <a:r>
              <a:rPr lang="en-US" smtClean="0"/>
              <a:t>ĐẠI HỌC BÁCH KHOA TP.HCM</a:t>
            </a:r>
            <a:endParaRPr lang="en-US"/>
          </a:p>
        </p:txBody>
      </p:sp>
      <p:sp>
        <p:nvSpPr>
          <p:cNvPr id="68610" name="Rectangle 2"/>
          <p:cNvSpPr>
            <a:spLocks noGrp="1" noChangeArrowheads="1"/>
          </p:cNvSpPr>
          <p:nvPr>
            <p:ph type="title"/>
          </p:nvPr>
        </p:nvSpPr>
        <p:spPr/>
        <p:txBody>
          <a:bodyPr/>
          <a:lstStyle/>
          <a:p>
            <a:pPr algn="l"/>
            <a:r>
              <a:rPr lang="en-US" sz="2700" dirty="0" smtClean="0"/>
              <a:t>KHAI PHÁ</a:t>
            </a:r>
            <a:endParaRPr lang="en-US" sz="2700" dirty="0"/>
          </a:p>
        </p:txBody>
      </p:sp>
      <p:sp>
        <p:nvSpPr>
          <p:cNvPr id="68611" name="Rectangle 3"/>
          <p:cNvSpPr>
            <a:spLocks noGrp="1" noChangeArrowheads="1"/>
          </p:cNvSpPr>
          <p:nvPr>
            <p:ph type="body" idx="1"/>
          </p:nvPr>
        </p:nvSpPr>
        <p:spPr>
          <a:xfrm>
            <a:off x="619125" y="1392238"/>
            <a:ext cx="7824788" cy="4852987"/>
          </a:xfrm>
        </p:spPr>
        <p:txBody>
          <a:bodyPr/>
          <a:lstStyle/>
          <a:p>
            <a:r>
              <a:rPr lang="en-US" b="1" dirty="0" err="1" smtClean="0"/>
              <a:t>Phép</a:t>
            </a:r>
            <a:r>
              <a:rPr lang="en-US" b="1" dirty="0" smtClean="0"/>
              <a:t> </a:t>
            </a:r>
            <a:r>
              <a:rPr lang="en-US" b="1" dirty="0" err="1" smtClean="0"/>
              <a:t>biến</a:t>
            </a:r>
            <a:r>
              <a:rPr lang="en-US" b="1" dirty="0" smtClean="0"/>
              <a:t> </a:t>
            </a:r>
            <a:r>
              <a:rPr lang="en-US" b="1" dirty="0" err="1" smtClean="0"/>
              <a:t>đổi</a:t>
            </a:r>
            <a:r>
              <a:rPr lang="en-US" b="1" dirty="0" smtClean="0"/>
              <a:t> SAX</a:t>
            </a:r>
          </a:p>
          <a:p>
            <a:pPr lvl="1">
              <a:lnSpc>
                <a:spcPct val="90000"/>
              </a:lnSpc>
            </a:pPr>
            <a:r>
              <a:rPr lang="en-US" dirty="0"/>
              <a:t>Do J. Lin </a:t>
            </a:r>
            <a:r>
              <a:rPr lang="en-US" dirty="0" err="1"/>
              <a:t>và</a:t>
            </a:r>
            <a:r>
              <a:rPr lang="en-US" dirty="0"/>
              <a:t> </a:t>
            </a:r>
            <a:r>
              <a:rPr lang="en-US" dirty="0" err="1"/>
              <a:t>cộng</a:t>
            </a:r>
            <a:r>
              <a:rPr lang="en-US" dirty="0"/>
              <a:t> </a:t>
            </a:r>
            <a:r>
              <a:rPr lang="en-US" dirty="0" err="1"/>
              <a:t>sự</a:t>
            </a:r>
            <a:r>
              <a:rPr lang="en-US" dirty="0"/>
              <a:t> </a:t>
            </a:r>
            <a:r>
              <a:rPr lang="en-US" dirty="0" err="1"/>
              <a:t>đề</a:t>
            </a:r>
            <a:r>
              <a:rPr lang="en-US" dirty="0"/>
              <a:t> </a:t>
            </a:r>
            <a:r>
              <a:rPr lang="en-US" dirty="0" err="1"/>
              <a:t>xuất</a:t>
            </a:r>
            <a:r>
              <a:rPr lang="en-US" dirty="0"/>
              <a:t> </a:t>
            </a:r>
            <a:r>
              <a:rPr lang="en-US" dirty="0" err="1"/>
              <a:t>năm</a:t>
            </a:r>
            <a:r>
              <a:rPr lang="en-US" dirty="0"/>
              <a:t> 2003 </a:t>
            </a:r>
          </a:p>
          <a:p>
            <a:pPr lvl="1">
              <a:lnSpc>
                <a:spcPct val="90000"/>
              </a:lnSpc>
            </a:pPr>
            <a:r>
              <a:rPr lang="en-US" b="1" i="1" dirty="0" err="1"/>
              <a:t>Các</a:t>
            </a:r>
            <a:r>
              <a:rPr lang="en-US" b="1" i="1" dirty="0"/>
              <a:t> </a:t>
            </a:r>
            <a:r>
              <a:rPr lang="en-US" b="1" i="1" dirty="0" err="1"/>
              <a:t>điểm</a:t>
            </a:r>
            <a:r>
              <a:rPr lang="en-US" b="1" i="1" dirty="0"/>
              <a:t> chia (Breakpoints)</a:t>
            </a:r>
            <a:r>
              <a:rPr lang="en-US" dirty="0"/>
              <a:t> : </a:t>
            </a:r>
            <a:r>
              <a:rPr lang="en-US" dirty="0" err="1"/>
              <a:t>Các</a:t>
            </a:r>
            <a:r>
              <a:rPr lang="en-US" dirty="0"/>
              <a:t> </a:t>
            </a:r>
            <a:r>
              <a:rPr lang="en-US" dirty="0" err="1"/>
              <a:t>điểm</a:t>
            </a:r>
            <a:r>
              <a:rPr lang="en-US" dirty="0"/>
              <a:t> chia (Breakpoints)</a:t>
            </a:r>
            <a:r>
              <a:rPr lang="en-US" b="1" i="1" dirty="0"/>
              <a:t> </a:t>
            </a:r>
            <a:r>
              <a:rPr lang="en-US" dirty="0" err="1"/>
              <a:t>là</a:t>
            </a:r>
            <a:r>
              <a:rPr lang="en-US" dirty="0"/>
              <a:t> </a:t>
            </a:r>
            <a:r>
              <a:rPr lang="en-US" dirty="0" err="1"/>
              <a:t>danh</a:t>
            </a:r>
            <a:r>
              <a:rPr lang="en-US" dirty="0"/>
              <a:t> </a:t>
            </a:r>
            <a:r>
              <a:rPr lang="en-US" dirty="0" err="1"/>
              <a:t>sách</a:t>
            </a:r>
            <a:r>
              <a:rPr lang="en-US" dirty="0"/>
              <a:t> </a:t>
            </a:r>
            <a:r>
              <a:rPr lang="en-US" dirty="0" err="1"/>
              <a:t>được</a:t>
            </a:r>
            <a:r>
              <a:rPr lang="en-US" dirty="0"/>
              <a:t> </a:t>
            </a:r>
            <a:r>
              <a:rPr lang="en-US" dirty="0" err="1"/>
              <a:t>xếp</a:t>
            </a:r>
            <a:r>
              <a:rPr lang="en-US" dirty="0"/>
              <a:t> </a:t>
            </a:r>
            <a:r>
              <a:rPr lang="en-US" dirty="0" err="1"/>
              <a:t>thứ</a:t>
            </a:r>
            <a:r>
              <a:rPr lang="en-US" dirty="0"/>
              <a:t> </a:t>
            </a:r>
            <a:r>
              <a:rPr lang="en-US" dirty="0" err="1"/>
              <a:t>tự</a:t>
            </a:r>
            <a:r>
              <a:rPr lang="en-US" dirty="0"/>
              <a:t> </a:t>
            </a:r>
            <a:r>
              <a:rPr lang="en-US" dirty="0" err="1"/>
              <a:t>các</a:t>
            </a:r>
            <a:r>
              <a:rPr lang="en-US" dirty="0"/>
              <a:t> </a:t>
            </a:r>
            <a:r>
              <a:rPr lang="en-US" dirty="0" err="1"/>
              <a:t>số</a:t>
            </a:r>
            <a:r>
              <a:rPr lang="en-US" dirty="0"/>
              <a:t> </a:t>
            </a:r>
            <a:r>
              <a:rPr lang="en-US" i="1" dirty="0"/>
              <a:t>B= β</a:t>
            </a:r>
            <a:r>
              <a:rPr lang="en-US" i="1" baseline="-25000" dirty="0"/>
              <a:t>1</a:t>
            </a:r>
            <a:r>
              <a:rPr lang="en-US" i="1" dirty="0"/>
              <a:t>,…,β</a:t>
            </a:r>
            <a:r>
              <a:rPr lang="en-US" i="1" baseline="-25000" dirty="0"/>
              <a:t>a-1</a:t>
            </a:r>
            <a:r>
              <a:rPr lang="en-US" i="1" dirty="0"/>
              <a:t> </a:t>
            </a:r>
            <a:r>
              <a:rPr lang="en-US" dirty="0" err="1"/>
              <a:t>sao</a:t>
            </a:r>
            <a:r>
              <a:rPr lang="en-US" dirty="0"/>
              <a:t> </a:t>
            </a:r>
            <a:r>
              <a:rPr lang="en-US" dirty="0" err="1"/>
              <a:t>cho</a:t>
            </a:r>
            <a:r>
              <a:rPr lang="en-US" dirty="0"/>
              <a:t> </a:t>
            </a:r>
            <a:r>
              <a:rPr lang="en-US" dirty="0" err="1"/>
              <a:t>diện</a:t>
            </a:r>
            <a:r>
              <a:rPr lang="en-US" dirty="0"/>
              <a:t> </a:t>
            </a:r>
            <a:r>
              <a:rPr lang="en-US" dirty="0" err="1"/>
              <a:t>tích</a:t>
            </a:r>
            <a:r>
              <a:rPr lang="en-US" dirty="0"/>
              <a:t> </a:t>
            </a:r>
            <a:r>
              <a:rPr lang="en-US" dirty="0" err="1"/>
              <a:t>bên</a:t>
            </a:r>
            <a:r>
              <a:rPr lang="en-US" dirty="0"/>
              <a:t> </a:t>
            </a:r>
            <a:r>
              <a:rPr lang="en-US" dirty="0" err="1"/>
              <a:t>dưới</a:t>
            </a:r>
            <a:r>
              <a:rPr lang="en-US" dirty="0"/>
              <a:t> </a:t>
            </a:r>
            <a:r>
              <a:rPr lang="en-US" dirty="0" err="1"/>
              <a:t>đường</a:t>
            </a:r>
            <a:r>
              <a:rPr lang="en-US" dirty="0"/>
              <a:t> </a:t>
            </a:r>
            <a:r>
              <a:rPr lang="en-US" dirty="0" err="1"/>
              <a:t>cong</a:t>
            </a:r>
            <a:r>
              <a:rPr lang="en-US" dirty="0"/>
              <a:t>  </a:t>
            </a:r>
            <a:r>
              <a:rPr lang="en-US" i="1" dirty="0"/>
              <a:t>N(0,1) Gauss </a:t>
            </a:r>
            <a:r>
              <a:rPr lang="en-US" dirty="0"/>
              <a:t> </a:t>
            </a:r>
            <a:r>
              <a:rPr lang="en-US" dirty="0" err="1"/>
              <a:t>từ</a:t>
            </a:r>
            <a:r>
              <a:rPr lang="en-US" dirty="0"/>
              <a:t> </a:t>
            </a:r>
            <a:r>
              <a:rPr lang="en-US" i="1" dirty="0"/>
              <a:t>β</a:t>
            </a:r>
            <a:r>
              <a:rPr lang="en-US" i="1" baseline="-25000" dirty="0"/>
              <a:t>i</a:t>
            </a:r>
            <a:r>
              <a:rPr lang="en-US" dirty="0"/>
              <a:t> </a:t>
            </a:r>
            <a:r>
              <a:rPr lang="en-US" dirty="0" err="1"/>
              <a:t>đến</a:t>
            </a:r>
            <a:r>
              <a:rPr lang="en-US" dirty="0"/>
              <a:t> </a:t>
            </a:r>
            <a:r>
              <a:rPr lang="en-US" i="1" dirty="0"/>
              <a:t>β</a:t>
            </a:r>
            <a:r>
              <a:rPr lang="en-US" i="1" baseline="-25000" dirty="0"/>
              <a:t>i+1</a:t>
            </a:r>
            <a:r>
              <a:rPr lang="en-US" dirty="0"/>
              <a:t> = </a:t>
            </a:r>
            <a:r>
              <a:rPr lang="en-US" i="1" dirty="0"/>
              <a:t>1/a</a:t>
            </a:r>
            <a:r>
              <a:rPr lang="en-US" dirty="0"/>
              <a:t> (</a:t>
            </a:r>
            <a:r>
              <a:rPr lang="en-US" i="1" dirty="0"/>
              <a:t>β0</a:t>
            </a:r>
            <a:r>
              <a:rPr lang="en-US" dirty="0"/>
              <a:t> </a:t>
            </a:r>
            <a:r>
              <a:rPr lang="en-US" dirty="0" err="1"/>
              <a:t>và</a:t>
            </a:r>
            <a:r>
              <a:rPr lang="en-US" dirty="0"/>
              <a:t> </a:t>
            </a:r>
            <a:r>
              <a:rPr lang="en-US" i="1" dirty="0"/>
              <a:t>βa</a:t>
            </a:r>
            <a:r>
              <a:rPr lang="en-US" dirty="0"/>
              <a:t> </a:t>
            </a:r>
            <a:r>
              <a:rPr lang="en-US" dirty="0" err="1"/>
              <a:t>là</a:t>
            </a:r>
            <a:r>
              <a:rPr lang="en-US" dirty="0"/>
              <a:t> </a:t>
            </a:r>
            <a:r>
              <a:rPr lang="en-US" i="1" dirty="0"/>
              <a:t>-∞</a:t>
            </a:r>
            <a:r>
              <a:rPr lang="en-US" dirty="0"/>
              <a:t> </a:t>
            </a:r>
            <a:r>
              <a:rPr lang="en-US" dirty="0" err="1"/>
              <a:t>và</a:t>
            </a:r>
            <a:r>
              <a:rPr lang="en-US" dirty="0"/>
              <a:t> +</a:t>
            </a:r>
            <a:r>
              <a:rPr lang="en-US" i="1" dirty="0"/>
              <a:t>∞</a:t>
            </a:r>
            <a:r>
              <a:rPr lang="en-US" dirty="0"/>
              <a:t>) </a:t>
            </a:r>
          </a:p>
          <a:p>
            <a:pPr lvl="1">
              <a:lnSpc>
                <a:spcPct val="90000"/>
              </a:lnSpc>
            </a:pPr>
            <a:r>
              <a:rPr lang="en-US" dirty="0" err="1"/>
              <a:t>Các</a:t>
            </a:r>
            <a:r>
              <a:rPr lang="en-US" dirty="0"/>
              <a:t> </a:t>
            </a:r>
            <a:r>
              <a:rPr lang="en-US" dirty="0" err="1"/>
              <a:t>điểm</a:t>
            </a:r>
            <a:r>
              <a:rPr lang="en-US" dirty="0"/>
              <a:t> chia (Breakpoints) </a:t>
            </a:r>
            <a:r>
              <a:rPr lang="en-US" dirty="0" err="1"/>
              <a:t>có</a:t>
            </a:r>
            <a:r>
              <a:rPr lang="en-US" dirty="0"/>
              <a:t> </a:t>
            </a:r>
            <a:r>
              <a:rPr lang="en-US" dirty="0" err="1"/>
              <a:t>thể</a:t>
            </a:r>
            <a:r>
              <a:rPr lang="en-US" dirty="0"/>
              <a:t> </a:t>
            </a:r>
            <a:r>
              <a:rPr lang="en-US" dirty="0" err="1"/>
              <a:t>được</a:t>
            </a:r>
            <a:r>
              <a:rPr lang="en-US" dirty="0"/>
              <a:t> </a:t>
            </a:r>
            <a:r>
              <a:rPr lang="en-US" dirty="0" err="1"/>
              <a:t>xác</a:t>
            </a:r>
            <a:r>
              <a:rPr lang="en-US" dirty="0"/>
              <a:t> </a:t>
            </a:r>
            <a:r>
              <a:rPr lang="en-US" dirty="0" err="1"/>
              <a:t>định</a:t>
            </a:r>
            <a:r>
              <a:rPr lang="en-US" dirty="0"/>
              <a:t> </a:t>
            </a:r>
            <a:r>
              <a:rPr lang="en-US" dirty="0" err="1"/>
              <a:t>bằng</a:t>
            </a:r>
            <a:r>
              <a:rPr lang="en-US" dirty="0"/>
              <a:t> </a:t>
            </a:r>
            <a:r>
              <a:rPr lang="en-US" dirty="0" err="1"/>
              <a:t>cách</a:t>
            </a:r>
            <a:r>
              <a:rPr lang="en-US" dirty="0"/>
              <a:t> </a:t>
            </a:r>
            <a:r>
              <a:rPr lang="en-US" dirty="0" err="1"/>
              <a:t>tra</a:t>
            </a:r>
            <a:r>
              <a:rPr lang="en-US" dirty="0"/>
              <a:t> </a:t>
            </a:r>
            <a:r>
              <a:rPr lang="en-US" dirty="0" err="1"/>
              <a:t>trong</a:t>
            </a:r>
            <a:r>
              <a:rPr lang="en-US" dirty="0"/>
              <a:t> </a:t>
            </a:r>
            <a:r>
              <a:rPr lang="en-US" dirty="0" err="1"/>
              <a:t>bảng</a:t>
            </a:r>
            <a:r>
              <a:rPr lang="en-US" dirty="0"/>
              <a:t> </a:t>
            </a:r>
            <a:r>
              <a:rPr lang="en-US" dirty="0" err="1"/>
              <a:t>tra</a:t>
            </a:r>
            <a:r>
              <a:rPr lang="en-US" dirty="0"/>
              <a:t> </a:t>
            </a:r>
            <a:r>
              <a:rPr lang="en-US" dirty="0" err="1"/>
              <a:t>phân</a:t>
            </a:r>
            <a:r>
              <a:rPr lang="en-US" dirty="0"/>
              <a:t> </a:t>
            </a:r>
            <a:r>
              <a:rPr lang="en-US" dirty="0" err="1"/>
              <a:t>phối</a:t>
            </a:r>
            <a:r>
              <a:rPr lang="en-US" dirty="0"/>
              <a:t> </a:t>
            </a:r>
            <a:r>
              <a:rPr lang="en-US" dirty="0" err="1"/>
              <a:t>xác</a:t>
            </a:r>
            <a:r>
              <a:rPr lang="en-US" dirty="0"/>
              <a:t> </a:t>
            </a:r>
            <a:r>
              <a:rPr lang="en-US" dirty="0" err="1"/>
              <a:t>suất</a:t>
            </a:r>
            <a:r>
              <a:rPr lang="en-US" dirty="0"/>
              <a:t> </a:t>
            </a:r>
            <a:r>
              <a:rPr lang="en-US" dirty="0" err="1" smtClean="0"/>
              <a:t>chuẩn</a:t>
            </a:r>
            <a:r>
              <a:rPr lang="en-US" dirty="0" smtClean="0"/>
              <a:t>.</a:t>
            </a:r>
            <a:endParaRPr lang="en-US" b="1" dirty="0"/>
          </a:p>
        </p:txBody>
      </p:sp>
      <p:sp>
        <p:nvSpPr>
          <p:cNvPr id="2" name="Slide Number Placeholder 1"/>
          <p:cNvSpPr>
            <a:spLocks noGrp="1"/>
          </p:cNvSpPr>
          <p:nvPr>
            <p:ph type="sldNum" sz="quarter" idx="12"/>
          </p:nvPr>
        </p:nvSpPr>
        <p:spPr/>
        <p:txBody>
          <a:bodyPr/>
          <a:lstStyle/>
          <a:p>
            <a:fld id="{65AB6E83-971A-4F88-B711-8988B568B83E}" type="slidenum">
              <a:rPr lang="en-US" smtClean="0"/>
              <a:t>50</a:t>
            </a:fld>
            <a:endParaRPr lang="en-US" dirty="0"/>
          </a:p>
        </p:txBody>
      </p:sp>
    </p:spTree>
    <p:extLst>
      <p:ext uri="{BB962C8B-B14F-4D97-AF65-F5344CB8AC3E}">
        <p14:creationId xmlns:p14="http://schemas.microsoft.com/office/powerpoint/2010/main" val="296922957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Big Data On Time Series</a:t>
            </a:r>
            <a:endParaRPr lang="en-US" dirty="0"/>
          </a:p>
        </p:txBody>
      </p:sp>
      <p:sp>
        <p:nvSpPr>
          <p:cNvPr id="5" name="Footer Placeholder 4"/>
          <p:cNvSpPr>
            <a:spLocks noGrp="1"/>
          </p:cNvSpPr>
          <p:nvPr>
            <p:ph type="ftr" sz="quarter" idx="11"/>
          </p:nvPr>
        </p:nvSpPr>
        <p:spPr/>
        <p:txBody>
          <a:bodyPr/>
          <a:lstStyle/>
          <a:p>
            <a:r>
              <a:rPr lang="en-US" smtClean="0"/>
              <a:t>ĐẠI HỌC BÁCH KHOA TP.HCM</a:t>
            </a:r>
            <a:endParaRPr lang="en-US"/>
          </a:p>
        </p:txBody>
      </p:sp>
      <p:sp>
        <p:nvSpPr>
          <p:cNvPr id="68610" name="Rectangle 2"/>
          <p:cNvSpPr>
            <a:spLocks noGrp="1" noChangeArrowheads="1"/>
          </p:cNvSpPr>
          <p:nvPr>
            <p:ph type="title"/>
          </p:nvPr>
        </p:nvSpPr>
        <p:spPr/>
        <p:txBody>
          <a:bodyPr/>
          <a:lstStyle/>
          <a:p>
            <a:pPr algn="l"/>
            <a:r>
              <a:rPr lang="en-US" sz="2700" dirty="0" smtClean="0"/>
              <a:t>KHAI PHÁ</a:t>
            </a:r>
            <a:endParaRPr lang="en-US" sz="2700" dirty="0"/>
          </a:p>
        </p:txBody>
      </p:sp>
      <p:sp>
        <p:nvSpPr>
          <p:cNvPr id="68611" name="Rectangle 3"/>
          <p:cNvSpPr>
            <a:spLocks noGrp="1" noChangeArrowheads="1"/>
          </p:cNvSpPr>
          <p:nvPr>
            <p:ph type="body" idx="1"/>
          </p:nvPr>
        </p:nvSpPr>
        <p:spPr>
          <a:xfrm>
            <a:off x="619125" y="1392238"/>
            <a:ext cx="7824788" cy="4852987"/>
          </a:xfrm>
        </p:spPr>
        <p:txBody>
          <a:bodyPr/>
          <a:lstStyle/>
          <a:p>
            <a:r>
              <a:rPr lang="en-US" b="1" dirty="0" err="1" smtClean="0"/>
              <a:t>Phép</a:t>
            </a:r>
            <a:r>
              <a:rPr lang="en-US" b="1" dirty="0" smtClean="0"/>
              <a:t> </a:t>
            </a:r>
            <a:r>
              <a:rPr lang="en-US" b="1" dirty="0" err="1" smtClean="0"/>
              <a:t>biến</a:t>
            </a:r>
            <a:r>
              <a:rPr lang="en-US" b="1" dirty="0" smtClean="0"/>
              <a:t> </a:t>
            </a:r>
            <a:r>
              <a:rPr lang="en-US" b="1" dirty="0" err="1" smtClean="0"/>
              <a:t>đổi</a:t>
            </a:r>
            <a:r>
              <a:rPr lang="en-US" b="1" dirty="0" smtClean="0"/>
              <a:t> SAX</a:t>
            </a:r>
          </a:p>
          <a:p>
            <a:pPr lvl="1"/>
            <a:r>
              <a:rPr lang="en-US" dirty="0" err="1"/>
              <a:t>Chuyển</a:t>
            </a:r>
            <a:r>
              <a:rPr lang="en-US" dirty="0"/>
              <a:t> </a:t>
            </a:r>
            <a:r>
              <a:rPr lang="en-US" dirty="0" err="1"/>
              <a:t>chuỗi</a:t>
            </a:r>
            <a:r>
              <a:rPr lang="en-US" dirty="0"/>
              <a:t> </a:t>
            </a:r>
            <a:r>
              <a:rPr lang="en-US" dirty="0" err="1"/>
              <a:t>thời</a:t>
            </a:r>
            <a:r>
              <a:rPr lang="en-US" dirty="0"/>
              <a:t> </a:t>
            </a:r>
            <a:r>
              <a:rPr lang="en-US" dirty="0" err="1"/>
              <a:t>gian</a:t>
            </a:r>
            <a:r>
              <a:rPr lang="en-US" dirty="0"/>
              <a:t> </a:t>
            </a:r>
            <a:r>
              <a:rPr lang="en-US" dirty="0" smtClean="0"/>
              <a:t/>
            </a:r>
            <a:br>
              <a:rPr lang="en-US" dirty="0" smtClean="0"/>
            </a:br>
            <a:r>
              <a:rPr lang="en-US" dirty="0" smtClean="0"/>
              <a:t>sang </a:t>
            </a:r>
            <a:r>
              <a:rPr lang="en-US" dirty="0" err="1"/>
              <a:t>dạng</a:t>
            </a:r>
            <a:r>
              <a:rPr lang="en-US" dirty="0"/>
              <a:t> </a:t>
            </a:r>
            <a:r>
              <a:rPr lang="en-US" dirty="0" smtClean="0"/>
              <a:t>PAA</a:t>
            </a:r>
          </a:p>
          <a:p>
            <a:pPr lvl="1"/>
            <a:endParaRPr lang="en-US" dirty="0" smtClean="0"/>
          </a:p>
          <a:p>
            <a:pPr lvl="1"/>
            <a:r>
              <a:rPr lang="en-US" dirty="0" err="1" smtClean="0"/>
              <a:t>Chuyển</a:t>
            </a:r>
            <a:r>
              <a:rPr lang="en-US" dirty="0" smtClean="0"/>
              <a:t> </a:t>
            </a:r>
            <a:r>
              <a:rPr lang="en-US" dirty="0" err="1"/>
              <a:t>dạng</a:t>
            </a:r>
            <a:r>
              <a:rPr lang="en-US" dirty="0"/>
              <a:t> </a:t>
            </a:r>
            <a:r>
              <a:rPr lang="en-US" dirty="0" smtClean="0"/>
              <a:t/>
            </a:r>
            <a:br>
              <a:rPr lang="en-US" dirty="0" smtClean="0"/>
            </a:br>
            <a:r>
              <a:rPr lang="en-US" dirty="0" smtClean="0"/>
              <a:t>PAA </a:t>
            </a:r>
            <a:r>
              <a:rPr lang="en-US" dirty="0" err="1" smtClean="0"/>
              <a:t>về</a:t>
            </a:r>
            <a:r>
              <a:rPr lang="en-US" dirty="0" smtClean="0"/>
              <a:t> </a:t>
            </a:r>
            <a:r>
              <a:rPr lang="en-US" dirty="0" err="1"/>
              <a:t>dạng</a:t>
            </a:r>
            <a:r>
              <a:rPr lang="en-US" dirty="0"/>
              <a:t> </a:t>
            </a:r>
            <a:r>
              <a:rPr lang="en-US" dirty="0" smtClean="0"/>
              <a:t/>
            </a:r>
            <a:br>
              <a:rPr lang="en-US" dirty="0" smtClean="0"/>
            </a:br>
            <a:r>
              <a:rPr lang="en-US" dirty="0" err="1" smtClean="0"/>
              <a:t>biểu</a:t>
            </a:r>
            <a:r>
              <a:rPr lang="en-US" dirty="0" smtClean="0"/>
              <a:t> </a:t>
            </a:r>
            <a:r>
              <a:rPr lang="en-US" dirty="0" err="1"/>
              <a:t>diễn</a:t>
            </a:r>
            <a:r>
              <a:rPr lang="en-US" dirty="0"/>
              <a:t> </a:t>
            </a:r>
            <a:r>
              <a:rPr lang="en-US" dirty="0" err="1"/>
              <a:t>ký</a:t>
            </a:r>
            <a:r>
              <a:rPr lang="en-US" dirty="0"/>
              <a:t> </a:t>
            </a:r>
            <a:r>
              <a:rPr lang="en-US" dirty="0" err="1"/>
              <a:t>tự</a:t>
            </a:r>
            <a:endParaRPr lang="en-US" b="1" dirty="0"/>
          </a:p>
        </p:txBody>
      </p:sp>
      <p:sp>
        <p:nvSpPr>
          <p:cNvPr id="2" name="Slide Number Placeholder 1"/>
          <p:cNvSpPr>
            <a:spLocks noGrp="1"/>
          </p:cNvSpPr>
          <p:nvPr>
            <p:ph type="sldNum" sz="quarter" idx="12"/>
          </p:nvPr>
        </p:nvSpPr>
        <p:spPr/>
        <p:txBody>
          <a:bodyPr/>
          <a:lstStyle/>
          <a:p>
            <a:fld id="{65AB6E83-971A-4F88-B711-8988B568B83E}" type="slidenum">
              <a:rPr lang="en-US" smtClean="0"/>
              <a:t>51</a:t>
            </a:fld>
            <a:endParaRPr lang="en-US" dirty="0"/>
          </a:p>
        </p:txBody>
      </p:sp>
      <p:sp>
        <p:nvSpPr>
          <p:cNvPr id="7" name="Freeform 58"/>
          <p:cNvSpPr>
            <a:spLocks/>
          </p:cNvSpPr>
          <p:nvPr/>
        </p:nvSpPr>
        <p:spPr bwMode="auto">
          <a:xfrm>
            <a:off x="5183187" y="1752600"/>
            <a:ext cx="3808413" cy="1206500"/>
          </a:xfrm>
          <a:custGeom>
            <a:avLst/>
            <a:gdLst>
              <a:gd name="T0" fmla="*/ 2147483647 w 4798"/>
              <a:gd name="T1" fmla="*/ 2147483647 h 1520"/>
              <a:gd name="T2" fmla="*/ 2147483647 w 4798"/>
              <a:gd name="T3" fmla="*/ 2147483647 h 1520"/>
              <a:gd name="T4" fmla="*/ 2147483647 w 4798"/>
              <a:gd name="T5" fmla="*/ 2147483647 h 1520"/>
              <a:gd name="T6" fmla="*/ 2147483647 w 4798"/>
              <a:gd name="T7" fmla="*/ 2147483647 h 1520"/>
              <a:gd name="T8" fmla="*/ 2147483647 w 4798"/>
              <a:gd name="T9" fmla="*/ 2147483647 h 1520"/>
              <a:gd name="T10" fmla="*/ 2147483647 w 4798"/>
              <a:gd name="T11" fmla="*/ 2147483647 h 1520"/>
              <a:gd name="T12" fmla="*/ 2147483647 w 4798"/>
              <a:gd name="T13" fmla="*/ 2147483647 h 1520"/>
              <a:gd name="T14" fmla="*/ 2147483647 w 4798"/>
              <a:gd name="T15" fmla="*/ 2147483647 h 1520"/>
              <a:gd name="T16" fmla="*/ 2147483647 w 4798"/>
              <a:gd name="T17" fmla="*/ 2147483647 h 1520"/>
              <a:gd name="T18" fmla="*/ 2147483647 w 4798"/>
              <a:gd name="T19" fmla="*/ 2147483647 h 1520"/>
              <a:gd name="T20" fmla="*/ 2147483647 w 4798"/>
              <a:gd name="T21" fmla="*/ 2147483647 h 1520"/>
              <a:gd name="T22" fmla="*/ 2147483647 w 4798"/>
              <a:gd name="T23" fmla="*/ 2147483647 h 1520"/>
              <a:gd name="T24" fmla="*/ 2147483647 w 4798"/>
              <a:gd name="T25" fmla="*/ 2147483647 h 1520"/>
              <a:gd name="T26" fmla="*/ 2147483647 w 4798"/>
              <a:gd name="T27" fmla="*/ 2147483647 h 1520"/>
              <a:gd name="T28" fmla="*/ 2147483647 w 4798"/>
              <a:gd name="T29" fmla="*/ 2147483647 h 1520"/>
              <a:gd name="T30" fmla="*/ 2147483647 w 4798"/>
              <a:gd name="T31" fmla="*/ 2147483647 h 1520"/>
              <a:gd name="T32" fmla="*/ 2147483647 w 4798"/>
              <a:gd name="T33" fmla="*/ 2147483647 h 1520"/>
              <a:gd name="T34" fmla="*/ 2147483647 w 4798"/>
              <a:gd name="T35" fmla="*/ 2147483647 h 1520"/>
              <a:gd name="T36" fmla="*/ 2147483647 w 4798"/>
              <a:gd name="T37" fmla="*/ 2147483647 h 1520"/>
              <a:gd name="T38" fmla="*/ 2147483647 w 4798"/>
              <a:gd name="T39" fmla="*/ 2147483647 h 1520"/>
              <a:gd name="T40" fmla="*/ 2147483647 w 4798"/>
              <a:gd name="T41" fmla="*/ 2147483647 h 1520"/>
              <a:gd name="T42" fmla="*/ 2147483647 w 4798"/>
              <a:gd name="T43" fmla="*/ 2147483647 h 1520"/>
              <a:gd name="T44" fmla="*/ 2147483647 w 4798"/>
              <a:gd name="T45" fmla="*/ 2147483647 h 1520"/>
              <a:gd name="T46" fmla="*/ 2147483647 w 4798"/>
              <a:gd name="T47" fmla="*/ 2147483647 h 1520"/>
              <a:gd name="T48" fmla="*/ 2147483647 w 4798"/>
              <a:gd name="T49" fmla="*/ 2147483647 h 1520"/>
              <a:gd name="T50" fmla="*/ 2147483647 w 4798"/>
              <a:gd name="T51" fmla="*/ 2147483647 h 1520"/>
              <a:gd name="T52" fmla="*/ 2147483647 w 4798"/>
              <a:gd name="T53" fmla="*/ 2147483647 h 1520"/>
              <a:gd name="T54" fmla="*/ 2147483647 w 4798"/>
              <a:gd name="T55" fmla="*/ 2147483647 h 1520"/>
              <a:gd name="T56" fmla="*/ 2147483647 w 4798"/>
              <a:gd name="T57" fmla="*/ 2147483647 h 1520"/>
              <a:gd name="T58" fmla="*/ 2147483647 w 4798"/>
              <a:gd name="T59" fmla="*/ 2147483647 h 1520"/>
              <a:gd name="T60" fmla="*/ 2147483647 w 4798"/>
              <a:gd name="T61" fmla="*/ 2147483647 h 1520"/>
              <a:gd name="T62" fmla="*/ 2147483647 w 4798"/>
              <a:gd name="T63" fmla="*/ 2147483647 h 1520"/>
              <a:gd name="T64" fmla="*/ 2147483647 w 4798"/>
              <a:gd name="T65" fmla="*/ 2147483647 h 1520"/>
              <a:gd name="T66" fmla="*/ 2147483647 w 4798"/>
              <a:gd name="T67" fmla="*/ 2147483647 h 1520"/>
              <a:gd name="T68" fmla="*/ 2147483647 w 4798"/>
              <a:gd name="T69" fmla="*/ 2147483647 h 1520"/>
              <a:gd name="T70" fmla="*/ 2147483647 w 4798"/>
              <a:gd name="T71" fmla="*/ 2147483647 h 1520"/>
              <a:gd name="T72" fmla="*/ 2147483647 w 4798"/>
              <a:gd name="T73" fmla="*/ 2147483647 h 1520"/>
              <a:gd name="T74" fmla="*/ 2147483647 w 4798"/>
              <a:gd name="T75" fmla="*/ 2147483647 h 1520"/>
              <a:gd name="T76" fmla="*/ 2147483647 w 4798"/>
              <a:gd name="T77" fmla="*/ 2147483647 h 1520"/>
              <a:gd name="T78" fmla="*/ 2147483647 w 4798"/>
              <a:gd name="T79" fmla="*/ 0 h 1520"/>
              <a:gd name="T80" fmla="*/ 2147483647 w 4798"/>
              <a:gd name="T81" fmla="*/ 0 h 1520"/>
              <a:gd name="T82" fmla="*/ 2147483647 w 4798"/>
              <a:gd name="T83" fmla="*/ 0 h 1520"/>
              <a:gd name="T84" fmla="*/ 2147483647 w 4798"/>
              <a:gd name="T85" fmla="*/ 2147483647 h 1520"/>
              <a:gd name="T86" fmla="*/ 2147483647 w 4798"/>
              <a:gd name="T87" fmla="*/ 2147483647 h 1520"/>
              <a:gd name="T88" fmla="*/ 2147483647 w 4798"/>
              <a:gd name="T89" fmla="*/ 2147483647 h 1520"/>
              <a:gd name="T90" fmla="*/ 2147483647 w 4798"/>
              <a:gd name="T91" fmla="*/ 2147483647 h 1520"/>
              <a:gd name="T92" fmla="*/ 2147483647 w 4798"/>
              <a:gd name="T93" fmla="*/ 2147483647 h 1520"/>
              <a:gd name="T94" fmla="*/ 2147483647 w 4798"/>
              <a:gd name="T95" fmla="*/ 2147483647 h 1520"/>
              <a:gd name="T96" fmla="*/ 2147483647 w 4798"/>
              <a:gd name="T97" fmla="*/ 2147483647 h 1520"/>
              <a:gd name="T98" fmla="*/ 2147483647 w 4798"/>
              <a:gd name="T99" fmla="*/ 2147483647 h 1520"/>
              <a:gd name="T100" fmla="*/ 2147483647 w 4798"/>
              <a:gd name="T101" fmla="*/ 2147483647 h 1520"/>
              <a:gd name="T102" fmla="*/ 2147483647 w 4798"/>
              <a:gd name="T103" fmla="*/ 2147483647 h 1520"/>
              <a:gd name="T104" fmla="*/ 2147483647 w 4798"/>
              <a:gd name="T105" fmla="*/ 2147483647 h 1520"/>
              <a:gd name="T106" fmla="*/ 2147483647 w 4798"/>
              <a:gd name="T107" fmla="*/ 2147483647 h 1520"/>
              <a:gd name="T108" fmla="*/ 2147483647 w 4798"/>
              <a:gd name="T109" fmla="*/ 2147483647 h 1520"/>
              <a:gd name="T110" fmla="*/ 2147483647 w 4798"/>
              <a:gd name="T111" fmla="*/ 2147483647 h 1520"/>
              <a:gd name="T112" fmla="*/ 2147483647 w 4798"/>
              <a:gd name="T113" fmla="*/ 2147483647 h 152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98"/>
              <a:gd name="T172" fmla="*/ 0 h 1520"/>
              <a:gd name="T173" fmla="*/ 4798 w 4798"/>
              <a:gd name="T174" fmla="*/ 1520 h 152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98" h="1520">
                <a:moveTo>
                  <a:pt x="0" y="636"/>
                </a:moveTo>
                <a:lnTo>
                  <a:pt x="0" y="665"/>
                </a:lnTo>
                <a:lnTo>
                  <a:pt x="36" y="665"/>
                </a:lnTo>
                <a:lnTo>
                  <a:pt x="73" y="665"/>
                </a:lnTo>
                <a:lnTo>
                  <a:pt x="109" y="665"/>
                </a:lnTo>
                <a:lnTo>
                  <a:pt x="145" y="665"/>
                </a:lnTo>
                <a:lnTo>
                  <a:pt x="183" y="665"/>
                </a:lnTo>
                <a:lnTo>
                  <a:pt x="219" y="665"/>
                </a:lnTo>
                <a:lnTo>
                  <a:pt x="255" y="665"/>
                </a:lnTo>
                <a:lnTo>
                  <a:pt x="291" y="665"/>
                </a:lnTo>
                <a:lnTo>
                  <a:pt x="342" y="665"/>
                </a:lnTo>
                <a:lnTo>
                  <a:pt x="379" y="665"/>
                </a:lnTo>
                <a:lnTo>
                  <a:pt x="415" y="665"/>
                </a:lnTo>
                <a:lnTo>
                  <a:pt x="451" y="665"/>
                </a:lnTo>
                <a:lnTo>
                  <a:pt x="489" y="665"/>
                </a:lnTo>
                <a:lnTo>
                  <a:pt x="525" y="665"/>
                </a:lnTo>
                <a:lnTo>
                  <a:pt x="561" y="665"/>
                </a:lnTo>
                <a:lnTo>
                  <a:pt x="561" y="650"/>
                </a:lnTo>
                <a:lnTo>
                  <a:pt x="543" y="656"/>
                </a:lnTo>
                <a:lnTo>
                  <a:pt x="547" y="660"/>
                </a:lnTo>
                <a:lnTo>
                  <a:pt x="553" y="663"/>
                </a:lnTo>
                <a:lnTo>
                  <a:pt x="542" y="651"/>
                </a:lnTo>
                <a:lnTo>
                  <a:pt x="578" y="1344"/>
                </a:lnTo>
                <a:lnTo>
                  <a:pt x="579" y="1349"/>
                </a:lnTo>
                <a:lnTo>
                  <a:pt x="583" y="1353"/>
                </a:lnTo>
                <a:lnTo>
                  <a:pt x="589" y="1356"/>
                </a:lnTo>
                <a:lnTo>
                  <a:pt x="598" y="1358"/>
                </a:lnTo>
                <a:lnTo>
                  <a:pt x="634" y="1358"/>
                </a:lnTo>
                <a:lnTo>
                  <a:pt x="672" y="1358"/>
                </a:lnTo>
                <a:lnTo>
                  <a:pt x="719" y="1358"/>
                </a:lnTo>
                <a:lnTo>
                  <a:pt x="756" y="1358"/>
                </a:lnTo>
                <a:lnTo>
                  <a:pt x="792" y="1358"/>
                </a:lnTo>
                <a:lnTo>
                  <a:pt x="830" y="1358"/>
                </a:lnTo>
                <a:lnTo>
                  <a:pt x="866" y="1358"/>
                </a:lnTo>
                <a:lnTo>
                  <a:pt x="902" y="1358"/>
                </a:lnTo>
                <a:lnTo>
                  <a:pt x="940" y="1358"/>
                </a:lnTo>
                <a:lnTo>
                  <a:pt x="976" y="1358"/>
                </a:lnTo>
                <a:lnTo>
                  <a:pt x="1014" y="1358"/>
                </a:lnTo>
                <a:lnTo>
                  <a:pt x="1050" y="1358"/>
                </a:lnTo>
                <a:lnTo>
                  <a:pt x="1098" y="1358"/>
                </a:lnTo>
                <a:lnTo>
                  <a:pt x="1134" y="1358"/>
                </a:lnTo>
                <a:lnTo>
                  <a:pt x="1172" y="1358"/>
                </a:lnTo>
                <a:lnTo>
                  <a:pt x="1172" y="1343"/>
                </a:lnTo>
                <a:lnTo>
                  <a:pt x="1154" y="1349"/>
                </a:lnTo>
                <a:lnTo>
                  <a:pt x="1157" y="1353"/>
                </a:lnTo>
                <a:lnTo>
                  <a:pt x="1164" y="1356"/>
                </a:lnTo>
                <a:lnTo>
                  <a:pt x="1152" y="1345"/>
                </a:lnTo>
                <a:lnTo>
                  <a:pt x="1189" y="1507"/>
                </a:lnTo>
                <a:lnTo>
                  <a:pt x="1190" y="1510"/>
                </a:lnTo>
                <a:lnTo>
                  <a:pt x="1193" y="1515"/>
                </a:lnTo>
                <a:lnTo>
                  <a:pt x="1200" y="1517"/>
                </a:lnTo>
                <a:lnTo>
                  <a:pt x="1208" y="1520"/>
                </a:lnTo>
                <a:lnTo>
                  <a:pt x="1244" y="1520"/>
                </a:lnTo>
                <a:lnTo>
                  <a:pt x="1281" y="1520"/>
                </a:lnTo>
                <a:lnTo>
                  <a:pt x="1319" y="1520"/>
                </a:lnTo>
                <a:lnTo>
                  <a:pt x="1355" y="1520"/>
                </a:lnTo>
                <a:lnTo>
                  <a:pt x="1391" y="1520"/>
                </a:lnTo>
                <a:lnTo>
                  <a:pt x="1427" y="1520"/>
                </a:lnTo>
                <a:lnTo>
                  <a:pt x="1477" y="1520"/>
                </a:lnTo>
                <a:lnTo>
                  <a:pt x="1514" y="1520"/>
                </a:lnTo>
                <a:lnTo>
                  <a:pt x="1551" y="1520"/>
                </a:lnTo>
                <a:lnTo>
                  <a:pt x="1587" y="1520"/>
                </a:lnTo>
                <a:lnTo>
                  <a:pt x="1623" y="1520"/>
                </a:lnTo>
                <a:lnTo>
                  <a:pt x="1661" y="1520"/>
                </a:lnTo>
                <a:lnTo>
                  <a:pt x="1697" y="1520"/>
                </a:lnTo>
                <a:lnTo>
                  <a:pt x="1733" y="1520"/>
                </a:lnTo>
                <a:lnTo>
                  <a:pt x="1770" y="1520"/>
                </a:lnTo>
                <a:lnTo>
                  <a:pt x="1770" y="1518"/>
                </a:lnTo>
                <a:lnTo>
                  <a:pt x="1778" y="1517"/>
                </a:lnTo>
                <a:lnTo>
                  <a:pt x="1784" y="1515"/>
                </a:lnTo>
                <a:lnTo>
                  <a:pt x="1788" y="1510"/>
                </a:lnTo>
                <a:lnTo>
                  <a:pt x="1791" y="1506"/>
                </a:lnTo>
                <a:lnTo>
                  <a:pt x="1827" y="729"/>
                </a:lnTo>
                <a:lnTo>
                  <a:pt x="1806" y="727"/>
                </a:lnTo>
                <a:lnTo>
                  <a:pt x="1806" y="741"/>
                </a:lnTo>
                <a:lnTo>
                  <a:pt x="1814" y="740"/>
                </a:lnTo>
                <a:lnTo>
                  <a:pt x="1821" y="738"/>
                </a:lnTo>
                <a:lnTo>
                  <a:pt x="1824" y="733"/>
                </a:lnTo>
                <a:lnTo>
                  <a:pt x="1806" y="742"/>
                </a:lnTo>
                <a:lnTo>
                  <a:pt x="1855" y="742"/>
                </a:lnTo>
                <a:lnTo>
                  <a:pt x="1891" y="742"/>
                </a:lnTo>
                <a:lnTo>
                  <a:pt x="1929" y="742"/>
                </a:lnTo>
                <a:lnTo>
                  <a:pt x="1965" y="742"/>
                </a:lnTo>
                <a:lnTo>
                  <a:pt x="2003" y="742"/>
                </a:lnTo>
                <a:lnTo>
                  <a:pt x="2039" y="742"/>
                </a:lnTo>
                <a:lnTo>
                  <a:pt x="2076" y="742"/>
                </a:lnTo>
                <a:lnTo>
                  <a:pt x="2112" y="742"/>
                </a:lnTo>
                <a:lnTo>
                  <a:pt x="2148" y="742"/>
                </a:lnTo>
                <a:lnTo>
                  <a:pt x="2186" y="742"/>
                </a:lnTo>
                <a:lnTo>
                  <a:pt x="2234" y="742"/>
                </a:lnTo>
                <a:lnTo>
                  <a:pt x="2270" y="742"/>
                </a:lnTo>
                <a:lnTo>
                  <a:pt x="2306" y="742"/>
                </a:lnTo>
                <a:lnTo>
                  <a:pt x="2344" y="742"/>
                </a:lnTo>
                <a:lnTo>
                  <a:pt x="2380" y="742"/>
                </a:lnTo>
                <a:lnTo>
                  <a:pt x="2380" y="741"/>
                </a:lnTo>
                <a:lnTo>
                  <a:pt x="2388" y="740"/>
                </a:lnTo>
                <a:lnTo>
                  <a:pt x="2395" y="738"/>
                </a:lnTo>
                <a:lnTo>
                  <a:pt x="2398" y="733"/>
                </a:lnTo>
                <a:lnTo>
                  <a:pt x="2402" y="729"/>
                </a:lnTo>
                <a:lnTo>
                  <a:pt x="2438" y="15"/>
                </a:lnTo>
                <a:lnTo>
                  <a:pt x="2416" y="14"/>
                </a:lnTo>
                <a:lnTo>
                  <a:pt x="2416" y="28"/>
                </a:lnTo>
                <a:lnTo>
                  <a:pt x="2425" y="26"/>
                </a:lnTo>
                <a:lnTo>
                  <a:pt x="2431" y="24"/>
                </a:lnTo>
                <a:lnTo>
                  <a:pt x="2435" y="20"/>
                </a:lnTo>
                <a:lnTo>
                  <a:pt x="2416" y="29"/>
                </a:lnTo>
                <a:lnTo>
                  <a:pt x="2453" y="29"/>
                </a:lnTo>
                <a:lnTo>
                  <a:pt x="2490" y="29"/>
                </a:lnTo>
                <a:lnTo>
                  <a:pt x="2527" y="29"/>
                </a:lnTo>
                <a:lnTo>
                  <a:pt x="2565" y="29"/>
                </a:lnTo>
                <a:lnTo>
                  <a:pt x="2612" y="29"/>
                </a:lnTo>
                <a:lnTo>
                  <a:pt x="2648" y="29"/>
                </a:lnTo>
                <a:lnTo>
                  <a:pt x="2686" y="29"/>
                </a:lnTo>
                <a:lnTo>
                  <a:pt x="2723" y="29"/>
                </a:lnTo>
                <a:lnTo>
                  <a:pt x="2759" y="29"/>
                </a:lnTo>
                <a:lnTo>
                  <a:pt x="2795" y="29"/>
                </a:lnTo>
                <a:lnTo>
                  <a:pt x="2833" y="29"/>
                </a:lnTo>
                <a:lnTo>
                  <a:pt x="2869" y="29"/>
                </a:lnTo>
                <a:lnTo>
                  <a:pt x="2905" y="29"/>
                </a:lnTo>
                <a:lnTo>
                  <a:pt x="2941" y="29"/>
                </a:lnTo>
                <a:lnTo>
                  <a:pt x="2993" y="29"/>
                </a:lnTo>
                <a:lnTo>
                  <a:pt x="2993" y="14"/>
                </a:lnTo>
                <a:lnTo>
                  <a:pt x="2974" y="20"/>
                </a:lnTo>
                <a:lnTo>
                  <a:pt x="2978" y="24"/>
                </a:lnTo>
                <a:lnTo>
                  <a:pt x="2984" y="26"/>
                </a:lnTo>
                <a:lnTo>
                  <a:pt x="2973" y="15"/>
                </a:lnTo>
                <a:lnTo>
                  <a:pt x="3009" y="338"/>
                </a:lnTo>
                <a:lnTo>
                  <a:pt x="3011" y="343"/>
                </a:lnTo>
                <a:lnTo>
                  <a:pt x="3014" y="347"/>
                </a:lnTo>
                <a:lnTo>
                  <a:pt x="3020" y="350"/>
                </a:lnTo>
                <a:lnTo>
                  <a:pt x="3029" y="352"/>
                </a:lnTo>
                <a:lnTo>
                  <a:pt x="3065" y="352"/>
                </a:lnTo>
                <a:lnTo>
                  <a:pt x="3101" y="352"/>
                </a:lnTo>
                <a:lnTo>
                  <a:pt x="3137" y="352"/>
                </a:lnTo>
                <a:lnTo>
                  <a:pt x="3175" y="352"/>
                </a:lnTo>
                <a:lnTo>
                  <a:pt x="3211" y="352"/>
                </a:lnTo>
                <a:lnTo>
                  <a:pt x="3248" y="352"/>
                </a:lnTo>
                <a:lnTo>
                  <a:pt x="3284" y="352"/>
                </a:lnTo>
                <a:lnTo>
                  <a:pt x="3322" y="352"/>
                </a:lnTo>
                <a:lnTo>
                  <a:pt x="3369" y="352"/>
                </a:lnTo>
                <a:lnTo>
                  <a:pt x="3406" y="352"/>
                </a:lnTo>
                <a:lnTo>
                  <a:pt x="3442" y="352"/>
                </a:lnTo>
                <a:lnTo>
                  <a:pt x="3478" y="352"/>
                </a:lnTo>
                <a:lnTo>
                  <a:pt x="3516" y="352"/>
                </a:lnTo>
                <a:lnTo>
                  <a:pt x="3554" y="352"/>
                </a:lnTo>
                <a:lnTo>
                  <a:pt x="3590" y="352"/>
                </a:lnTo>
                <a:lnTo>
                  <a:pt x="3590" y="337"/>
                </a:lnTo>
                <a:lnTo>
                  <a:pt x="3572" y="343"/>
                </a:lnTo>
                <a:lnTo>
                  <a:pt x="3575" y="347"/>
                </a:lnTo>
                <a:lnTo>
                  <a:pt x="3582" y="350"/>
                </a:lnTo>
                <a:lnTo>
                  <a:pt x="3570" y="339"/>
                </a:lnTo>
                <a:lnTo>
                  <a:pt x="3606" y="521"/>
                </a:lnTo>
                <a:lnTo>
                  <a:pt x="3608" y="524"/>
                </a:lnTo>
                <a:lnTo>
                  <a:pt x="3611" y="529"/>
                </a:lnTo>
                <a:lnTo>
                  <a:pt x="3618" y="531"/>
                </a:lnTo>
                <a:lnTo>
                  <a:pt x="3626" y="533"/>
                </a:lnTo>
                <a:lnTo>
                  <a:pt x="3664" y="533"/>
                </a:lnTo>
                <a:lnTo>
                  <a:pt x="3700" y="533"/>
                </a:lnTo>
                <a:lnTo>
                  <a:pt x="3748" y="533"/>
                </a:lnTo>
                <a:lnTo>
                  <a:pt x="3784" y="533"/>
                </a:lnTo>
                <a:lnTo>
                  <a:pt x="3822" y="533"/>
                </a:lnTo>
                <a:lnTo>
                  <a:pt x="3858" y="533"/>
                </a:lnTo>
                <a:lnTo>
                  <a:pt x="3894" y="533"/>
                </a:lnTo>
                <a:lnTo>
                  <a:pt x="3931" y="533"/>
                </a:lnTo>
                <a:lnTo>
                  <a:pt x="3967" y="533"/>
                </a:lnTo>
                <a:lnTo>
                  <a:pt x="4005" y="533"/>
                </a:lnTo>
                <a:lnTo>
                  <a:pt x="4041" y="533"/>
                </a:lnTo>
                <a:lnTo>
                  <a:pt x="4077" y="533"/>
                </a:lnTo>
                <a:lnTo>
                  <a:pt x="4127" y="533"/>
                </a:lnTo>
                <a:lnTo>
                  <a:pt x="4164" y="533"/>
                </a:lnTo>
                <a:lnTo>
                  <a:pt x="4201" y="533"/>
                </a:lnTo>
                <a:lnTo>
                  <a:pt x="4201" y="532"/>
                </a:lnTo>
                <a:lnTo>
                  <a:pt x="4209" y="531"/>
                </a:lnTo>
                <a:lnTo>
                  <a:pt x="4215" y="529"/>
                </a:lnTo>
                <a:lnTo>
                  <a:pt x="4219" y="524"/>
                </a:lnTo>
                <a:lnTo>
                  <a:pt x="4220" y="521"/>
                </a:lnTo>
                <a:lnTo>
                  <a:pt x="4257" y="313"/>
                </a:lnTo>
                <a:lnTo>
                  <a:pt x="4237" y="311"/>
                </a:lnTo>
                <a:lnTo>
                  <a:pt x="4237" y="324"/>
                </a:lnTo>
                <a:lnTo>
                  <a:pt x="4245" y="323"/>
                </a:lnTo>
                <a:lnTo>
                  <a:pt x="4252" y="321"/>
                </a:lnTo>
                <a:lnTo>
                  <a:pt x="4255" y="316"/>
                </a:lnTo>
                <a:lnTo>
                  <a:pt x="4237" y="326"/>
                </a:lnTo>
                <a:lnTo>
                  <a:pt x="4273" y="326"/>
                </a:lnTo>
                <a:lnTo>
                  <a:pt x="4309" y="326"/>
                </a:lnTo>
                <a:lnTo>
                  <a:pt x="4347" y="326"/>
                </a:lnTo>
                <a:lnTo>
                  <a:pt x="4383" y="326"/>
                </a:lnTo>
                <a:lnTo>
                  <a:pt x="4420" y="326"/>
                </a:lnTo>
                <a:lnTo>
                  <a:pt x="4456" y="326"/>
                </a:lnTo>
                <a:lnTo>
                  <a:pt x="4505" y="326"/>
                </a:lnTo>
                <a:lnTo>
                  <a:pt x="4543" y="326"/>
                </a:lnTo>
                <a:lnTo>
                  <a:pt x="4579" y="326"/>
                </a:lnTo>
                <a:lnTo>
                  <a:pt x="4615" y="326"/>
                </a:lnTo>
                <a:lnTo>
                  <a:pt x="4652" y="326"/>
                </a:lnTo>
                <a:lnTo>
                  <a:pt x="4690" y="326"/>
                </a:lnTo>
                <a:lnTo>
                  <a:pt x="4726" y="326"/>
                </a:lnTo>
                <a:lnTo>
                  <a:pt x="4762" y="326"/>
                </a:lnTo>
                <a:lnTo>
                  <a:pt x="4798" y="326"/>
                </a:lnTo>
                <a:lnTo>
                  <a:pt x="4798" y="297"/>
                </a:lnTo>
                <a:lnTo>
                  <a:pt x="4762" y="297"/>
                </a:lnTo>
                <a:lnTo>
                  <a:pt x="4726" y="297"/>
                </a:lnTo>
                <a:lnTo>
                  <a:pt x="4690" y="297"/>
                </a:lnTo>
                <a:lnTo>
                  <a:pt x="4652" y="297"/>
                </a:lnTo>
                <a:lnTo>
                  <a:pt x="4615" y="297"/>
                </a:lnTo>
                <a:lnTo>
                  <a:pt x="4579" y="297"/>
                </a:lnTo>
                <a:lnTo>
                  <a:pt x="4543" y="297"/>
                </a:lnTo>
                <a:lnTo>
                  <a:pt x="4505" y="297"/>
                </a:lnTo>
                <a:lnTo>
                  <a:pt x="4456" y="297"/>
                </a:lnTo>
                <a:lnTo>
                  <a:pt x="4420" y="297"/>
                </a:lnTo>
                <a:lnTo>
                  <a:pt x="4383" y="297"/>
                </a:lnTo>
                <a:lnTo>
                  <a:pt x="4347" y="297"/>
                </a:lnTo>
                <a:lnTo>
                  <a:pt x="4309" y="297"/>
                </a:lnTo>
                <a:lnTo>
                  <a:pt x="4273" y="297"/>
                </a:lnTo>
                <a:lnTo>
                  <a:pt x="4237" y="297"/>
                </a:lnTo>
                <a:lnTo>
                  <a:pt x="4229" y="298"/>
                </a:lnTo>
                <a:lnTo>
                  <a:pt x="4222" y="300"/>
                </a:lnTo>
                <a:lnTo>
                  <a:pt x="4219" y="305"/>
                </a:lnTo>
                <a:lnTo>
                  <a:pt x="4217" y="311"/>
                </a:lnTo>
                <a:lnTo>
                  <a:pt x="4217" y="309"/>
                </a:lnTo>
                <a:lnTo>
                  <a:pt x="4181" y="517"/>
                </a:lnTo>
                <a:lnTo>
                  <a:pt x="4201" y="505"/>
                </a:lnTo>
                <a:lnTo>
                  <a:pt x="4192" y="506"/>
                </a:lnTo>
                <a:lnTo>
                  <a:pt x="4186" y="508"/>
                </a:lnTo>
                <a:lnTo>
                  <a:pt x="4183" y="513"/>
                </a:lnTo>
                <a:lnTo>
                  <a:pt x="4181" y="518"/>
                </a:lnTo>
                <a:lnTo>
                  <a:pt x="4201" y="518"/>
                </a:lnTo>
                <a:lnTo>
                  <a:pt x="4201" y="505"/>
                </a:lnTo>
                <a:lnTo>
                  <a:pt x="4164" y="505"/>
                </a:lnTo>
                <a:lnTo>
                  <a:pt x="4127" y="505"/>
                </a:lnTo>
                <a:lnTo>
                  <a:pt x="4077" y="505"/>
                </a:lnTo>
                <a:lnTo>
                  <a:pt x="4041" y="505"/>
                </a:lnTo>
                <a:lnTo>
                  <a:pt x="4005" y="505"/>
                </a:lnTo>
                <a:lnTo>
                  <a:pt x="3967" y="505"/>
                </a:lnTo>
                <a:lnTo>
                  <a:pt x="3931" y="505"/>
                </a:lnTo>
                <a:lnTo>
                  <a:pt x="3894" y="505"/>
                </a:lnTo>
                <a:lnTo>
                  <a:pt x="3858" y="505"/>
                </a:lnTo>
                <a:lnTo>
                  <a:pt x="3822" y="505"/>
                </a:lnTo>
                <a:lnTo>
                  <a:pt x="3784" y="505"/>
                </a:lnTo>
                <a:lnTo>
                  <a:pt x="3748" y="505"/>
                </a:lnTo>
                <a:lnTo>
                  <a:pt x="3700" y="505"/>
                </a:lnTo>
                <a:lnTo>
                  <a:pt x="3664" y="505"/>
                </a:lnTo>
                <a:lnTo>
                  <a:pt x="3626" y="505"/>
                </a:lnTo>
                <a:lnTo>
                  <a:pt x="3644" y="513"/>
                </a:lnTo>
                <a:lnTo>
                  <a:pt x="3641" y="508"/>
                </a:lnTo>
                <a:lnTo>
                  <a:pt x="3634" y="506"/>
                </a:lnTo>
                <a:lnTo>
                  <a:pt x="3626" y="518"/>
                </a:lnTo>
                <a:lnTo>
                  <a:pt x="3646" y="517"/>
                </a:lnTo>
                <a:lnTo>
                  <a:pt x="3610" y="336"/>
                </a:lnTo>
                <a:lnTo>
                  <a:pt x="3608" y="331"/>
                </a:lnTo>
                <a:lnTo>
                  <a:pt x="3605" y="327"/>
                </a:lnTo>
                <a:lnTo>
                  <a:pt x="3598" y="324"/>
                </a:lnTo>
                <a:lnTo>
                  <a:pt x="3590" y="323"/>
                </a:lnTo>
                <a:lnTo>
                  <a:pt x="3554" y="323"/>
                </a:lnTo>
                <a:lnTo>
                  <a:pt x="3516" y="323"/>
                </a:lnTo>
                <a:lnTo>
                  <a:pt x="3478" y="323"/>
                </a:lnTo>
                <a:lnTo>
                  <a:pt x="3442" y="323"/>
                </a:lnTo>
                <a:lnTo>
                  <a:pt x="3406" y="323"/>
                </a:lnTo>
                <a:lnTo>
                  <a:pt x="3369" y="323"/>
                </a:lnTo>
                <a:lnTo>
                  <a:pt x="3322" y="323"/>
                </a:lnTo>
                <a:lnTo>
                  <a:pt x="3284" y="323"/>
                </a:lnTo>
                <a:lnTo>
                  <a:pt x="3248" y="323"/>
                </a:lnTo>
                <a:lnTo>
                  <a:pt x="3211" y="323"/>
                </a:lnTo>
                <a:lnTo>
                  <a:pt x="3175" y="323"/>
                </a:lnTo>
                <a:lnTo>
                  <a:pt x="3137" y="323"/>
                </a:lnTo>
                <a:lnTo>
                  <a:pt x="3101" y="323"/>
                </a:lnTo>
                <a:lnTo>
                  <a:pt x="3065" y="323"/>
                </a:lnTo>
                <a:lnTo>
                  <a:pt x="3029" y="323"/>
                </a:lnTo>
                <a:lnTo>
                  <a:pt x="3047" y="331"/>
                </a:lnTo>
                <a:lnTo>
                  <a:pt x="3044" y="327"/>
                </a:lnTo>
                <a:lnTo>
                  <a:pt x="3037" y="324"/>
                </a:lnTo>
                <a:lnTo>
                  <a:pt x="3029" y="337"/>
                </a:lnTo>
                <a:lnTo>
                  <a:pt x="3050" y="336"/>
                </a:lnTo>
                <a:lnTo>
                  <a:pt x="3014" y="13"/>
                </a:lnTo>
                <a:lnTo>
                  <a:pt x="3011" y="8"/>
                </a:lnTo>
                <a:lnTo>
                  <a:pt x="3007" y="3"/>
                </a:lnTo>
                <a:lnTo>
                  <a:pt x="3001" y="1"/>
                </a:lnTo>
                <a:lnTo>
                  <a:pt x="2993" y="0"/>
                </a:lnTo>
                <a:lnTo>
                  <a:pt x="2941" y="0"/>
                </a:lnTo>
                <a:lnTo>
                  <a:pt x="2905" y="0"/>
                </a:lnTo>
                <a:lnTo>
                  <a:pt x="2869" y="0"/>
                </a:lnTo>
                <a:lnTo>
                  <a:pt x="2833" y="0"/>
                </a:lnTo>
                <a:lnTo>
                  <a:pt x="2795" y="0"/>
                </a:lnTo>
                <a:lnTo>
                  <a:pt x="2759" y="0"/>
                </a:lnTo>
                <a:lnTo>
                  <a:pt x="2723" y="0"/>
                </a:lnTo>
                <a:lnTo>
                  <a:pt x="2686" y="0"/>
                </a:lnTo>
                <a:lnTo>
                  <a:pt x="2648" y="0"/>
                </a:lnTo>
                <a:lnTo>
                  <a:pt x="2612" y="0"/>
                </a:lnTo>
                <a:lnTo>
                  <a:pt x="2565" y="0"/>
                </a:lnTo>
                <a:lnTo>
                  <a:pt x="2527" y="0"/>
                </a:lnTo>
                <a:lnTo>
                  <a:pt x="2490" y="0"/>
                </a:lnTo>
                <a:lnTo>
                  <a:pt x="2453" y="0"/>
                </a:lnTo>
                <a:lnTo>
                  <a:pt x="2416" y="0"/>
                </a:lnTo>
                <a:lnTo>
                  <a:pt x="2408" y="1"/>
                </a:lnTo>
                <a:lnTo>
                  <a:pt x="2402" y="3"/>
                </a:lnTo>
                <a:lnTo>
                  <a:pt x="2398" y="8"/>
                </a:lnTo>
                <a:lnTo>
                  <a:pt x="2397" y="14"/>
                </a:lnTo>
                <a:lnTo>
                  <a:pt x="2360" y="727"/>
                </a:lnTo>
                <a:lnTo>
                  <a:pt x="2380" y="714"/>
                </a:lnTo>
                <a:lnTo>
                  <a:pt x="2372" y="715"/>
                </a:lnTo>
                <a:lnTo>
                  <a:pt x="2365" y="717"/>
                </a:lnTo>
                <a:lnTo>
                  <a:pt x="2362" y="722"/>
                </a:lnTo>
                <a:lnTo>
                  <a:pt x="2360" y="727"/>
                </a:lnTo>
                <a:lnTo>
                  <a:pt x="2380" y="727"/>
                </a:lnTo>
                <a:lnTo>
                  <a:pt x="2380" y="714"/>
                </a:lnTo>
                <a:lnTo>
                  <a:pt x="2344" y="714"/>
                </a:lnTo>
                <a:lnTo>
                  <a:pt x="2306" y="714"/>
                </a:lnTo>
                <a:lnTo>
                  <a:pt x="2270" y="714"/>
                </a:lnTo>
                <a:lnTo>
                  <a:pt x="2234" y="714"/>
                </a:lnTo>
                <a:lnTo>
                  <a:pt x="2186" y="714"/>
                </a:lnTo>
                <a:lnTo>
                  <a:pt x="2148" y="714"/>
                </a:lnTo>
                <a:lnTo>
                  <a:pt x="2112" y="714"/>
                </a:lnTo>
                <a:lnTo>
                  <a:pt x="2076" y="714"/>
                </a:lnTo>
                <a:lnTo>
                  <a:pt x="2039" y="714"/>
                </a:lnTo>
                <a:lnTo>
                  <a:pt x="2003" y="714"/>
                </a:lnTo>
                <a:lnTo>
                  <a:pt x="1965" y="714"/>
                </a:lnTo>
                <a:lnTo>
                  <a:pt x="1929" y="714"/>
                </a:lnTo>
                <a:lnTo>
                  <a:pt x="1891" y="714"/>
                </a:lnTo>
                <a:lnTo>
                  <a:pt x="1855" y="714"/>
                </a:lnTo>
                <a:lnTo>
                  <a:pt x="1806" y="714"/>
                </a:lnTo>
                <a:lnTo>
                  <a:pt x="1798" y="715"/>
                </a:lnTo>
                <a:lnTo>
                  <a:pt x="1791" y="717"/>
                </a:lnTo>
                <a:lnTo>
                  <a:pt x="1788" y="722"/>
                </a:lnTo>
                <a:lnTo>
                  <a:pt x="1786" y="727"/>
                </a:lnTo>
                <a:lnTo>
                  <a:pt x="1750" y="1505"/>
                </a:lnTo>
                <a:lnTo>
                  <a:pt x="1770" y="1491"/>
                </a:lnTo>
                <a:lnTo>
                  <a:pt x="1761" y="1492"/>
                </a:lnTo>
                <a:lnTo>
                  <a:pt x="1755" y="1494"/>
                </a:lnTo>
                <a:lnTo>
                  <a:pt x="1751" y="1499"/>
                </a:lnTo>
                <a:lnTo>
                  <a:pt x="1750" y="1505"/>
                </a:lnTo>
                <a:lnTo>
                  <a:pt x="1770" y="1505"/>
                </a:lnTo>
                <a:lnTo>
                  <a:pt x="1770" y="1491"/>
                </a:lnTo>
                <a:lnTo>
                  <a:pt x="1733" y="1491"/>
                </a:lnTo>
                <a:lnTo>
                  <a:pt x="1697" y="1491"/>
                </a:lnTo>
                <a:lnTo>
                  <a:pt x="1661" y="1491"/>
                </a:lnTo>
                <a:lnTo>
                  <a:pt x="1623" y="1491"/>
                </a:lnTo>
                <a:lnTo>
                  <a:pt x="1587" y="1491"/>
                </a:lnTo>
                <a:lnTo>
                  <a:pt x="1551" y="1491"/>
                </a:lnTo>
                <a:lnTo>
                  <a:pt x="1514" y="1491"/>
                </a:lnTo>
                <a:lnTo>
                  <a:pt x="1477" y="1491"/>
                </a:lnTo>
                <a:lnTo>
                  <a:pt x="1427" y="1491"/>
                </a:lnTo>
                <a:lnTo>
                  <a:pt x="1391" y="1491"/>
                </a:lnTo>
                <a:lnTo>
                  <a:pt x="1355" y="1491"/>
                </a:lnTo>
                <a:lnTo>
                  <a:pt x="1319" y="1491"/>
                </a:lnTo>
                <a:lnTo>
                  <a:pt x="1281" y="1491"/>
                </a:lnTo>
                <a:lnTo>
                  <a:pt x="1244" y="1491"/>
                </a:lnTo>
                <a:lnTo>
                  <a:pt x="1208" y="1491"/>
                </a:lnTo>
                <a:lnTo>
                  <a:pt x="1226" y="1499"/>
                </a:lnTo>
                <a:lnTo>
                  <a:pt x="1223" y="1494"/>
                </a:lnTo>
                <a:lnTo>
                  <a:pt x="1216" y="1492"/>
                </a:lnTo>
                <a:lnTo>
                  <a:pt x="1208" y="1505"/>
                </a:lnTo>
                <a:lnTo>
                  <a:pt x="1228" y="1502"/>
                </a:lnTo>
                <a:lnTo>
                  <a:pt x="1192" y="1341"/>
                </a:lnTo>
                <a:lnTo>
                  <a:pt x="1190" y="1337"/>
                </a:lnTo>
                <a:lnTo>
                  <a:pt x="1187" y="1333"/>
                </a:lnTo>
                <a:lnTo>
                  <a:pt x="1180" y="1330"/>
                </a:lnTo>
                <a:lnTo>
                  <a:pt x="1172" y="1329"/>
                </a:lnTo>
                <a:lnTo>
                  <a:pt x="1134" y="1329"/>
                </a:lnTo>
                <a:lnTo>
                  <a:pt x="1098" y="1329"/>
                </a:lnTo>
                <a:lnTo>
                  <a:pt x="1050" y="1329"/>
                </a:lnTo>
                <a:lnTo>
                  <a:pt x="1014" y="1329"/>
                </a:lnTo>
                <a:lnTo>
                  <a:pt x="976" y="1329"/>
                </a:lnTo>
                <a:lnTo>
                  <a:pt x="940" y="1329"/>
                </a:lnTo>
                <a:lnTo>
                  <a:pt x="902" y="1329"/>
                </a:lnTo>
                <a:lnTo>
                  <a:pt x="866" y="1329"/>
                </a:lnTo>
                <a:lnTo>
                  <a:pt x="830" y="1329"/>
                </a:lnTo>
                <a:lnTo>
                  <a:pt x="792" y="1329"/>
                </a:lnTo>
                <a:lnTo>
                  <a:pt x="756" y="1329"/>
                </a:lnTo>
                <a:lnTo>
                  <a:pt x="719" y="1329"/>
                </a:lnTo>
                <a:lnTo>
                  <a:pt x="672" y="1329"/>
                </a:lnTo>
                <a:lnTo>
                  <a:pt x="634" y="1329"/>
                </a:lnTo>
                <a:lnTo>
                  <a:pt x="598" y="1329"/>
                </a:lnTo>
                <a:lnTo>
                  <a:pt x="616" y="1337"/>
                </a:lnTo>
                <a:lnTo>
                  <a:pt x="612" y="1333"/>
                </a:lnTo>
                <a:lnTo>
                  <a:pt x="606" y="1330"/>
                </a:lnTo>
                <a:lnTo>
                  <a:pt x="598" y="1343"/>
                </a:lnTo>
                <a:lnTo>
                  <a:pt x="619" y="1343"/>
                </a:lnTo>
                <a:lnTo>
                  <a:pt x="583" y="650"/>
                </a:lnTo>
                <a:lnTo>
                  <a:pt x="579" y="644"/>
                </a:lnTo>
                <a:lnTo>
                  <a:pt x="576" y="640"/>
                </a:lnTo>
                <a:lnTo>
                  <a:pt x="570" y="637"/>
                </a:lnTo>
                <a:lnTo>
                  <a:pt x="561" y="636"/>
                </a:lnTo>
                <a:lnTo>
                  <a:pt x="525" y="636"/>
                </a:lnTo>
                <a:lnTo>
                  <a:pt x="489" y="636"/>
                </a:lnTo>
                <a:lnTo>
                  <a:pt x="451" y="636"/>
                </a:lnTo>
                <a:lnTo>
                  <a:pt x="415" y="636"/>
                </a:lnTo>
                <a:lnTo>
                  <a:pt x="379" y="636"/>
                </a:lnTo>
                <a:lnTo>
                  <a:pt x="342" y="636"/>
                </a:lnTo>
                <a:lnTo>
                  <a:pt x="291" y="636"/>
                </a:lnTo>
                <a:lnTo>
                  <a:pt x="255" y="636"/>
                </a:lnTo>
                <a:lnTo>
                  <a:pt x="219" y="636"/>
                </a:lnTo>
                <a:lnTo>
                  <a:pt x="183" y="636"/>
                </a:lnTo>
                <a:lnTo>
                  <a:pt x="145" y="636"/>
                </a:lnTo>
                <a:lnTo>
                  <a:pt x="109" y="636"/>
                </a:lnTo>
                <a:lnTo>
                  <a:pt x="73" y="636"/>
                </a:lnTo>
                <a:lnTo>
                  <a:pt x="36" y="636"/>
                </a:lnTo>
                <a:lnTo>
                  <a:pt x="0" y="636"/>
                </a:lnTo>
                <a:close/>
              </a:path>
            </a:pathLst>
          </a:custGeom>
          <a:solidFill>
            <a:srgbClr val="C0C0C0"/>
          </a:solidFill>
          <a:ln w="31750">
            <a:solidFill>
              <a:srgbClr val="C0C0C0"/>
            </a:solidFill>
            <a:round/>
            <a:headEnd/>
            <a:tailEnd/>
          </a:ln>
        </p:spPr>
        <p:txBody>
          <a:bodyPr/>
          <a:lstStyle/>
          <a:p>
            <a:endParaRPr lang="en-US"/>
          </a:p>
        </p:txBody>
      </p:sp>
      <p:grpSp>
        <p:nvGrpSpPr>
          <p:cNvPr id="8" name="Group 80"/>
          <p:cNvGrpSpPr>
            <a:grpSpLocks/>
          </p:cNvGrpSpPr>
          <p:nvPr/>
        </p:nvGrpSpPr>
        <p:grpSpPr bwMode="auto">
          <a:xfrm>
            <a:off x="3581400" y="3048000"/>
            <a:ext cx="5464175" cy="2420937"/>
            <a:chOff x="993" y="2304"/>
            <a:chExt cx="3516" cy="1754"/>
          </a:xfrm>
        </p:grpSpPr>
        <p:sp>
          <p:nvSpPr>
            <p:cNvPr id="9" name="Rectangle 81"/>
            <p:cNvSpPr>
              <a:spLocks noChangeArrowheads="1"/>
            </p:cNvSpPr>
            <p:nvPr/>
          </p:nvSpPr>
          <p:spPr bwMode="auto">
            <a:xfrm>
              <a:off x="996" y="2355"/>
              <a:ext cx="341" cy="254"/>
            </a:xfrm>
            <a:prstGeom prst="rect">
              <a:avLst/>
            </a:prstGeom>
            <a:noFill/>
            <a:ln w="9525">
              <a:noFill/>
              <a:miter lim="800000"/>
              <a:headEnd/>
              <a:tailEnd/>
            </a:ln>
          </p:spPr>
          <p:txBody>
            <a:bodyPr wrap="none" lIns="0" tIns="0" rIns="0" bIns="0">
              <a:spAutoFit/>
            </a:bodyPr>
            <a:lstStyle/>
            <a:p>
              <a:pPr marL="742950" indent="-285750">
                <a:spcBef>
                  <a:spcPct val="20000"/>
                </a:spcBef>
                <a:buClr>
                  <a:schemeClr val="folHlink"/>
                </a:buClr>
                <a:buSzPct val="65000"/>
                <a:buFont typeface="Wingdings" pitchFamily="2" charset="2"/>
                <a:buNone/>
                <a:defRPr/>
              </a:pPr>
              <a:r>
                <a:rPr lang="en-US" sz="2300">
                  <a:solidFill>
                    <a:srgbClr val="000000"/>
                  </a:solidFill>
                  <a:latin typeface="Arial" charset="0"/>
                </a:rPr>
                <a:t> </a:t>
              </a:r>
              <a:endParaRPr lang="en-US">
                <a:effectLst>
                  <a:outerShdw blurRad="38100" dist="38100" dir="2700000" algn="tl">
                    <a:srgbClr val="C0C0C0"/>
                  </a:outerShdw>
                </a:effectLst>
                <a:latin typeface="Tahoma" pitchFamily="34" charset="0"/>
              </a:endParaRPr>
            </a:p>
          </p:txBody>
        </p:sp>
        <p:sp>
          <p:nvSpPr>
            <p:cNvPr id="10" name="Rectangle 82"/>
            <p:cNvSpPr>
              <a:spLocks noChangeArrowheads="1"/>
            </p:cNvSpPr>
            <p:nvPr/>
          </p:nvSpPr>
          <p:spPr bwMode="auto">
            <a:xfrm>
              <a:off x="996" y="2443"/>
              <a:ext cx="112"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 name="Rectangle 83"/>
            <p:cNvSpPr>
              <a:spLocks noChangeArrowheads="1"/>
            </p:cNvSpPr>
            <p:nvPr/>
          </p:nvSpPr>
          <p:spPr bwMode="auto">
            <a:xfrm>
              <a:off x="996" y="2449"/>
              <a:ext cx="341" cy="254"/>
            </a:xfrm>
            <a:prstGeom prst="rect">
              <a:avLst/>
            </a:prstGeom>
            <a:noFill/>
            <a:ln w="9525">
              <a:noFill/>
              <a:miter lim="800000"/>
              <a:headEnd/>
              <a:tailEnd/>
            </a:ln>
          </p:spPr>
          <p:txBody>
            <a:bodyPr wrap="none" lIns="0" tIns="0" rIns="0" bIns="0">
              <a:spAutoFit/>
            </a:bodyPr>
            <a:lstStyle/>
            <a:p>
              <a:pPr marL="742950" indent="-285750">
                <a:spcBef>
                  <a:spcPct val="20000"/>
                </a:spcBef>
                <a:buClr>
                  <a:schemeClr val="folHlink"/>
                </a:buClr>
                <a:buSzPct val="65000"/>
                <a:buFont typeface="Wingdings" pitchFamily="2" charset="2"/>
                <a:buNone/>
                <a:defRPr/>
              </a:pPr>
              <a:r>
                <a:rPr lang="en-US" sz="2300">
                  <a:solidFill>
                    <a:srgbClr val="000000"/>
                  </a:solidFill>
                  <a:latin typeface="Arial" charset="0"/>
                </a:rPr>
                <a:t> </a:t>
              </a:r>
              <a:endParaRPr lang="en-US">
                <a:effectLst>
                  <a:outerShdw blurRad="38100" dist="38100" dir="2700000" algn="tl">
                    <a:srgbClr val="C0C0C0"/>
                  </a:outerShdw>
                </a:effectLst>
                <a:latin typeface="Tahoma" pitchFamily="34" charset="0"/>
              </a:endParaRPr>
            </a:p>
          </p:txBody>
        </p:sp>
        <p:sp>
          <p:nvSpPr>
            <p:cNvPr id="12" name="Rectangle 84"/>
            <p:cNvSpPr>
              <a:spLocks noChangeArrowheads="1"/>
            </p:cNvSpPr>
            <p:nvPr/>
          </p:nvSpPr>
          <p:spPr bwMode="auto">
            <a:xfrm>
              <a:off x="1039" y="2449"/>
              <a:ext cx="341" cy="254"/>
            </a:xfrm>
            <a:prstGeom prst="rect">
              <a:avLst/>
            </a:prstGeom>
            <a:noFill/>
            <a:ln w="9525">
              <a:noFill/>
              <a:miter lim="800000"/>
              <a:headEnd/>
              <a:tailEnd/>
            </a:ln>
          </p:spPr>
          <p:txBody>
            <a:bodyPr wrap="none" lIns="0" tIns="0" rIns="0" bIns="0">
              <a:spAutoFit/>
            </a:bodyPr>
            <a:lstStyle/>
            <a:p>
              <a:pPr marL="742950" indent="-285750">
                <a:spcBef>
                  <a:spcPct val="20000"/>
                </a:spcBef>
                <a:buClr>
                  <a:schemeClr val="folHlink"/>
                </a:buClr>
                <a:buSzPct val="65000"/>
                <a:buFont typeface="Wingdings" pitchFamily="2" charset="2"/>
                <a:buNone/>
                <a:defRPr/>
              </a:pPr>
              <a:r>
                <a:rPr lang="en-US" sz="2300">
                  <a:solidFill>
                    <a:srgbClr val="000000"/>
                  </a:solidFill>
                  <a:latin typeface="Arial" charset="0"/>
                </a:rPr>
                <a:t> </a:t>
              </a:r>
              <a:endParaRPr lang="en-US">
                <a:effectLst>
                  <a:outerShdw blurRad="38100" dist="38100" dir="2700000" algn="tl">
                    <a:srgbClr val="C0C0C0"/>
                  </a:outerShdw>
                </a:effectLst>
                <a:latin typeface="Tahoma" pitchFamily="34" charset="0"/>
              </a:endParaRPr>
            </a:p>
          </p:txBody>
        </p:sp>
        <p:sp>
          <p:nvSpPr>
            <p:cNvPr id="13" name="Rectangle 85"/>
            <p:cNvSpPr>
              <a:spLocks noChangeArrowheads="1"/>
            </p:cNvSpPr>
            <p:nvPr/>
          </p:nvSpPr>
          <p:spPr bwMode="auto">
            <a:xfrm>
              <a:off x="1757" y="2476"/>
              <a:ext cx="2740" cy="1399"/>
            </a:xfrm>
            <a:prstGeom prst="rect">
              <a:avLst/>
            </a:prstGeom>
            <a:noFill/>
            <a:ln w="1588">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 name="Rectangle 86"/>
            <p:cNvSpPr>
              <a:spLocks noChangeArrowheads="1"/>
            </p:cNvSpPr>
            <p:nvPr/>
          </p:nvSpPr>
          <p:spPr bwMode="auto">
            <a:xfrm>
              <a:off x="1488" y="3926"/>
              <a:ext cx="339" cy="122"/>
            </a:xfrm>
            <a:prstGeom prst="rect">
              <a:avLst/>
            </a:prstGeom>
            <a:noFill/>
            <a:ln w="9525">
              <a:noFill/>
              <a:miter lim="800000"/>
              <a:headEnd/>
              <a:tailEnd/>
            </a:ln>
          </p:spPr>
          <p:txBody>
            <a:bodyPr wrap="none" lIns="0" tIns="0" rIns="0" bIns="0">
              <a:spAutoFit/>
            </a:bodyPr>
            <a:lstStyle/>
            <a:p>
              <a:pPr marL="742950" indent="-285750">
                <a:spcBef>
                  <a:spcPct val="20000"/>
                </a:spcBef>
                <a:buClr>
                  <a:schemeClr val="folHlink"/>
                </a:buClr>
                <a:buSzPct val="65000"/>
                <a:buFont typeface="Wingdings" pitchFamily="2" charset="2"/>
                <a:buNone/>
                <a:defRPr/>
              </a:pPr>
              <a:r>
                <a:rPr lang="en-US" sz="1100">
                  <a:solidFill>
                    <a:srgbClr val="000000"/>
                  </a:solidFill>
                  <a:latin typeface="Helvetica" pitchFamily="34" charset="0"/>
                </a:rPr>
                <a:t>0</a:t>
              </a:r>
              <a:endParaRPr lang="en-US">
                <a:effectLst>
                  <a:outerShdw blurRad="38100" dist="38100" dir="2700000" algn="tl">
                    <a:srgbClr val="C0C0C0"/>
                  </a:outerShdw>
                </a:effectLst>
                <a:latin typeface="Tahoma" pitchFamily="34" charset="0"/>
              </a:endParaRPr>
            </a:p>
          </p:txBody>
        </p:sp>
        <p:sp>
          <p:nvSpPr>
            <p:cNvPr id="15" name="Rectangle 87"/>
            <p:cNvSpPr>
              <a:spLocks noChangeArrowheads="1"/>
            </p:cNvSpPr>
            <p:nvPr/>
          </p:nvSpPr>
          <p:spPr bwMode="auto">
            <a:xfrm>
              <a:off x="1680" y="2496"/>
              <a:ext cx="17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 name="Rectangle 88"/>
            <p:cNvSpPr>
              <a:spLocks noChangeArrowheads="1"/>
            </p:cNvSpPr>
            <p:nvPr/>
          </p:nvSpPr>
          <p:spPr bwMode="auto">
            <a:xfrm>
              <a:off x="1569" y="2405"/>
              <a:ext cx="157"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 name="Rectangle 89"/>
            <p:cNvSpPr>
              <a:spLocks noChangeArrowheads="1"/>
            </p:cNvSpPr>
            <p:nvPr/>
          </p:nvSpPr>
          <p:spPr bwMode="auto">
            <a:xfrm>
              <a:off x="1138" y="2357"/>
              <a:ext cx="111"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 name="Rectangle 90"/>
            <p:cNvSpPr>
              <a:spLocks noChangeArrowheads="1"/>
            </p:cNvSpPr>
            <p:nvPr/>
          </p:nvSpPr>
          <p:spPr bwMode="auto">
            <a:xfrm>
              <a:off x="1867" y="2809"/>
              <a:ext cx="219"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 name="Rectangle 91"/>
            <p:cNvSpPr>
              <a:spLocks noChangeArrowheads="1"/>
            </p:cNvSpPr>
            <p:nvPr/>
          </p:nvSpPr>
          <p:spPr bwMode="auto">
            <a:xfrm>
              <a:off x="1961" y="2816"/>
              <a:ext cx="116"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 name="Rectangle 92"/>
            <p:cNvSpPr>
              <a:spLocks noChangeArrowheads="1"/>
            </p:cNvSpPr>
            <p:nvPr/>
          </p:nvSpPr>
          <p:spPr bwMode="auto">
            <a:xfrm>
              <a:off x="2841" y="2853"/>
              <a:ext cx="220"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 name="Rectangle 93"/>
            <p:cNvSpPr>
              <a:spLocks noChangeArrowheads="1"/>
            </p:cNvSpPr>
            <p:nvPr/>
          </p:nvSpPr>
          <p:spPr bwMode="auto">
            <a:xfrm>
              <a:off x="2841" y="2894"/>
              <a:ext cx="168"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 name="Rectangle 94"/>
            <p:cNvSpPr>
              <a:spLocks noChangeArrowheads="1"/>
            </p:cNvSpPr>
            <p:nvPr/>
          </p:nvSpPr>
          <p:spPr bwMode="auto">
            <a:xfrm>
              <a:off x="2936" y="2860"/>
              <a:ext cx="115"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 name="Rectangle 95"/>
            <p:cNvSpPr>
              <a:spLocks noChangeArrowheads="1"/>
            </p:cNvSpPr>
            <p:nvPr/>
          </p:nvSpPr>
          <p:spPr bwMode="auto">
            <a:xfrm>
              <a:off x="3138" y="2542"/>
              <a:ext cx="219"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 name="Rectangle 96"/>
            <p:cNvSpPr>
              <a:spLocks noChangeArrowheads="1"/>
            </p:cNvSpPr>
            <p:nvPr/>
          </p:nvSpPr>
          <p:spPr bwMode="auto">
            <a:xfrm>
              <a:off x="3138" y="2549"/>
              <a:ext cx="149"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 name="Rectangle 97"/>
            <p:cNvSpPr>
              <a:spLocks noChangeArrowheads="1"/>
            </p:cNvSpPr>
            <p:nvPr/>
          </p:nvSpPr>
          <p:spPr bwMode="auto">
            <a:xfrm>
              <a:off x="3214" y="2549"/>
              <a:ext cx="115"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 name="Rectangle 98"/>
            <p:cNvSpPr>
              <a:spLocks noChangeArrowheads="1"/>
            </p:cNvSpPr>
            <p:nvPr/>
          </p:nvSpPr>
          <p:spPr bwMode="auto">
            <a:xfrm>
              <a:off x="3463" y="2566"/>
              <a:ext cx="219"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 name="Rectangle 99"/>
            <p:cNvSpPr>
              <a:spLocks noChangeArrowheads="1"/>
            </p:cNvSpPr>
            <p:nvPr/>
          </p:nvSpPr>
          <p:spPr bwMode="auto">
            <a:xfrm>
              <a:off x="3538" y="2571"/>
              <a:ext cx="11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 name="Rectangle 100"/>
            <p:cNvSpPr>
              <a:spLocks noChangeArrowheads="1"/>
            </p:cNvSpPr>
            <p:nvPr/>
          </p:nvSpPr>
          <p:spPr bwMode="auto">
            <a:xfrm>
              <a:off x="4113" y="2538"/>
              <a:ext cx="22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 name="Rectangle 101"/>
            <p:cNvSpPr>
              <a:spLocks noChangeArrowheads="1"/>
            </p:cNvSpPr>
            <p:nvPr/>
          </p:nvSpPr>
          <p:spPr bwMode="auto">
            <a:xfrm>
              <a:off x="4188" y="2544"/>
              <a:ext cx="116"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 name="Rectangle 102"/>
            <p:cNvSpPr>
              <a:spLocks noChangeArrowheads="1"/>
            </p:cNvSpPr>
            <p:nvPr/>
          </p:nvSpPr>
          <p:spPr bwMode="auto">
            <a:xfrm>
              <a:off x="1680" y="2496"/>
              <a:ext cx="17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 name="Line 103"/>
            <p:cNvSpPr>
              <a:spLocks noChangeShapeType="1"/>
            </p:cNvSpPr>
            <p:nvPr/>
          </p:nvSpPr>
          <p:spPr bwMode="auto">
            <a:xfrm>
              <a:off x="1278" y="2899"/>
              <a:ext cx="3225"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 name="Line 104"/>
            <p:cNvSpPr>
              <a:spLocks noChangeShapeType="1"/>
            </p:cNvSpPr>
            <p:nvPr/>
          </p:nvSpPr>
          <p:spPr bwMode="auto">
            <a:xfrm>
              <a:off x="1282" y="3233"/>
              <a:ext cx="3227"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 name="Rectangle 105"/>
            <p:cNvSpPr>
              <a:spLocks noChangeArrowheads="1"/>
            </p:cNvSpPr>
            <p:nvPr/>
          </p:nvSpPr>
          <p:spPr bwMode="auto">
            <a:xfrm>
              <a:off x="996" y="2500"/>
              <a:ext cx="341" cy="254"/>
            </a:xfrm>
            <a:prstGeom prst="rect">
              <a:avLst/>
            </a:prstGeom>
            <a:noFill/>
            <a:ln w="38100">
              <a:noFill/>
              <a:miter lim="800000"/>
              <a:headEnd/>
              <a:tailEnd/>
            </a:ln>
          </p:spPr>
          <p:txBody>
            <a:bodyPr wrap="none" lIns="0" tIns="0" rIns="0" bIns="0">
              <a:spAutoFit/>
            </a:bodyPr>
            <a:lstStyle/>
            <a:p>
              <a:pPr marL="742950" indent="-285750">
                <a:spcBef>
                  <a:spcPct val="20000"/>
                </a:spcBef>
                <a:buClr>
                  <a:schemeClr val="folHlink"/>
                </a:buClr>
                <a:buSzPct val="65000"/>
                <a:buFont typeface="Wingdings" pitchFamily="2" charset="2"/>
                <a:buNone/>
                <a:defRPr/>
              </a:pPr>
              <a:r>
                <a:rPr lang="en-US" sz="2300">
                  <a:solidFill>
                    <a:srgbClr val="000000"/>
                  </a:solidFill>
                  <a:latin typeface="Arial" charset="0"/>
                </a:rPr>
                <a:t> </a:t>
              </a:r>
              <a:endParaRPr lang="en-US">
                <a:effectLst>
                  <a:outerShdw blurRad="38100" dist="38100" dir="2700000" algn="tl">
                    <a:srgbClr val="C0C0C0"/>
                  </a:outerShdw>
                </a:effectLst>
                <a:latin typeface="Tahoma" pitchFamily="34" charset="0"/>
              </a:endParaRPr>
            </a:p>
          </p:txBody>
        </p:sp>
        <p:sp>
          <p:nvSpPr>
            <p:cNvPr id="34" name="Rectangle 106"/>
            <p:cNvSpPr>
              <a:spLocks noChangeArrowheads="1"/>
            </p:cNvSpPr>
            <p:nvPr/>
          </p:nvSpPr>
          <p:spPr bwMode="auto">
            <a:xfrm>
              <a:off x="1138" y="2501"/>
              <a:ext cx="111"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endParaRPr lang="en-US"/>
            </a:p>
          </p:txBody>
        </p:sp>
        <p:sp>
          <p:nvSpPr>
            <p:cNvPr id="35" name="Rectangle 107"/>
            <p:cNvSpPr>
              <a:spLocks noChangeArrowheads="1"/>
            </p:cNvSpPr>
            <p:nvPr/>
          </p:nvSpPr>
          <p:spPr bwMode="auto">
            <a:xfrm>
              <a:off x="996" y="2500"/>
              <a:ext cx="341" cy="254"/>
            </a:xfrm>
            <a:prstGeom prst="rect">
              <a:avLst/>
            </a:prstGeom>
            <a:noFill/>
            <a:ln w="38100">
              <a:noFill/>
              <a:miter lim="800000"/>
              <a:headEnd/>
              <a:tailEnd/>
            </a:ln>
          </p:spPr>
          <p:txBody>
            <a:bodyPr wrap="none" lIns="0" tIns="0" rIns="0" bIns="0">
              <a:spAutoFit/>
            </a:bodyPr>
            <a:lstStyle/>
            <a:p>
              <a:pPr marL="742950" indent="-285750">
                <a:spcBef>
                  <a:spcPct val="20000"/>
                </a:spcBef>
                <a:buClr>
                  <a:schemeClr val="folHlink"/>
                </a:buClr>
                <a:buSzPct val="65000"/>
                <a:buFont typeface="Wingdings" pitchFamily="2" charset="2"/>
                <a:buNone/>
                <a:defRPr/>
              </a:pPr>
              <a:r>
                <a:rPr lang="en-US" sz="2300">
                  <a:solidFill>
                    <a:srgbClr val="000000"/>
                  </a:solidFill>
                  <a:latin typeface="Arial" charset="0"/>
                </a:rPr>
                <a:t> </a:t>
              </a:r>
              <a:endParaRPr lang="en-US">
                <a:effectLst>
                  <a:outerShdw blurRad="38100" dist="38100" dir="2700000" algn="tl">
                    <a:srgbClr val="C0C0C0"/>
                  </a:outerShdw>
                </a:effectLst>
                <a:latin typeface="Tahoma" pitchFamily="34" charset="0"/>
              </a:endParaRPr>
            </a:p>
          </p:txBody>
        </p:sp>
        <p:sp>
          <p:nvSpPr>
            <p:cNvPr id="36" name="Rectangle 108"/>
            <p:cNvSpPr>
              <a:spLocks noChangeArrowheads="1"/>
            </p:cNvSpPr>
            <p:nvPr/>
          </p:nvSpPr>
          <p:spPr bwMode="auto">
            <a:xfrm>
              <a:off x="1138" y="2501"/>
              <a:ext cx="111"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endParaRPr lang="en-US"/>
            </a:p>
          </p:txBody>
        </p:sp>
        <p:sp>
          <p:nvSpPr>
            <p:cNvPr id="37" name="Line 109"/>
            <p:cNvSpPr>
              <a:spLocks noChangeShapeType="1"/>
            </p:cNvSpPr>
            <p:nvPr/>
          </p:nvSpPr>
          <p:spPr bwMode="auto">
            <a:xfrm flipV="1">
              <a:off x="1215" y="2480"/>
              <a:ext cx="1" cy="139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 name="Line 110"/>
            <p:cNvSpPr>
              <a:spLocks noChangeShapeType="1"/>
            </p:cNvSpPr>
            <p:nvPr/>
          </p:nvSpPr>
          <p:spPr bwMode="auto">
            <a:xfrm flipV="1">
              <a:off x="1215" y="2480"/>
              <a:ext cx="1" cy="139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 name="Line 111"/>
            <p:cNvSpPr>
              <a:spLocks noChangeShapeType="1"/>
            </p:cNvSpPr>
            <p:nvPr/>
          </p:nvSpPr>
          <p:spPr bwMode="auto">
            <a:xfrm flipV="1">
              <a:off x="1215" y="3858"/>
              <a:ext cx="1" cy="2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 name="Line 112"/>
            <p:cNvSpPr>
              <a:spLocks noChangeShapeType="1"/>
            </p:cNvSpPr>
            <p:nvPr/>
          </p:nvSpPr>
          <p:spPr bwMode="auto">
            <a:xfrm>
              <a:off x="1215" y="3677"/>
              <a:ext cx="25"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 name="Rectangle 113"/>
            <p:cNvSpPr>
              <a:spLocks noChangeArrowheads="1"/>
            </p:cNvSpPr>
            <p:nvPr/>
          </p:nvSpPr>
          <p:spPr bwMode="auto">
            <a:xfrm>
              <a:off x="993" y="3633"/>
              <a:ext cx="209"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endParaRPr lang="en-US"/>
            </a:p>
          </p:txBody>
        </p:sp>
        <p:sp>
          <p:nvSpPr>
            <p:cNvPr id="42" name="Rectangle 114"/>
            <p:cNvSpPr>
              <a:spLocks noChangeArrowheads="1"/>
            </p:cNvSpPr>
            <p:nvPr/>
          </p:nvSpPr>
          <p:spPr bwMode="auto">
            <a:xfrm>
              <a:off x="993" y="3636"/>
              <a:ext cx="66"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endParaRPr lang="en-US"/>
            </a:p>
          </p:txBody>
        </p:sp>
        <p:sp>
          <p:nvSpPr>
            <p:cNvPr id="43" name="Rectangle 115"/>
            <p:cNvSpPr>
              <a:spLocks noChangeArrowheads="1"/>
            </p:cNvSpPr>
            <p:nvPr/>
          </p:nvSpPr>
          <p:spPr bwMode="auto">
            <a:xfrm>
              <a:off x="993" y="3639"/>
              <a:ext cx="324" cy="122"/>
            </a:xfrm>
            <a:prstGeom prst="rect">
              <a:avLst/>
            </a:prstGeom>
            <a:noFill/>
            <a:ln w="38100">
              <a:noFill/>
              <a:miter lim="800000"/>
              <a:headEnd/>
              <a:tailEnd/>
            </a:ln>
          </p:spPr>
          <p:txBody>
            <a:bodyPr wrap="none" lIns="0" tIns="0" rIns="0" bIns="0">
              <a:spAutoFit/>
            </a:bodyPr>
            <a:lstStyle/>
            <a:p>
              <a:pPr marL="742950" indent="-285750">
                <a:spcBef>
                  <a:spcPct val="20000"/>
                </a:spcBef>
                <a:buClr>
                  <a:schemeClr val="folHlink"/>
                </a:buClr>
                <a:buSzPct val="65000"/>
                <a:buFont typeface="Wingdings" pitchFamily="2" charset="2"/>
                <a:buNone/>
                <a:defRPr/>
              </a:pPr>
              <a:r>
                <a:rPr lang="en-US" sz="1100">
                  <a:solidFill>
                    <a:srgbClr val="000000"/>
                  </a:solidFill>
                  <a:latin typeface="Helvetica" pitchFamily="34" charset="0"/>
                </a:rPr>
                <a:t>-</a:t>
              </a:r>
              <a:endParaRPr lang="en-US">
                <a:effectLst>
                  <a:outerShdw blurRad="38100" dist="38100" dir="2700000" algn="tl">
                    <a:srgbClr val="C0C0C0"/>
                  </a:outerShdw>
                </a:effectLst>
                <a:latin typeface="Tahoma" pitchFamily="34" charset="0"/>
              </a:endParaRPr>
            </a:p>
          </p:txBody>
        </p:sp>
        <p:sp>
          <p:nvSpPr>
            <p:cNvPr id="44" name="Rectangle 116"/>
            <p:cNvSpPr>
              <a:spLocks noChangeArrowheads="1"/>
            </p:cNvSpPr>
            <p:nvPr/>
          </p:nvSpPr>
          <p:spPr bwMode="auto">
            <a:xfrm>
              <a:off x="1021" y="3636"/>
              <a:ext cx="157"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endParaRPr lang="en-US"/>
            </a:p>
          </p:txBody>
        </p:sp>
        <p:sp>
          <p:nvSpPr>
            <p:cNvPr id="45" name="Rectangle 117"/>
            <p:cNvSpPr>
              <a:spLocks noChangeArrowheads="1"/>
            </p:cNvSpPr>
            <p:nvPr/>
          </p:nvSpPr>
          <p:spPr bwMode="auto">
            <a:xfrm>
              <a:off x="1140" y="3554"/>
              <a:ext cx="111"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endParaRPr lang="en-US"/>
            </a:p>
          </p:txBody>
        </p:sp>
        <p:sp>
          <p:nvSpPr>
            <p:cNvPr id="46" name="Line 118"/>
            <p:cNvSpPr>
              <a:spLocks noChangeShapeType="1"/>
            </p:cNvSpPr>
            <p:nvPr/>
          </p:nvSpPr>
          <p:spPr bwMode="auto">
            <a:xfrm>
              <a:off x="1215" y="3477"/>
              <a:ext cx="25"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 name="Rectangle 119"/>
            <p:cNvSpPr>
              <a:spLocks noChangeArrowheads="1"/>
            </p:cNvSpPr>
            <p:nvPr/>
          </p:nvSpPr>
          <p:spPr bwMode="auto">
            <a:xfrm>
              <a:off x="999" y="3434"/>
              <a:ext cx="127"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endParaRPr lang="en-US"/>
            </a:p>
          </p:txBody>
        </p:sp>
        <p:sp>
          <p:nvSpPr>
            <p:cNvPr id="48" name="Rectangle 120"/>
            <p:cNvSpPr>
              <a:spLocks noChangeArrowheads="1"/>
            </p:cNvSpPr>
            <p:nvPr/>
          </p:nvSpPr>
          <p:spPr bwMode="auto">
            <a:xfrm>
              <a:off x="998" y="3437"/>
              <a:ext cx="66"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endParaRPr lang="en-US"/>
            </a:p>
          </p:txBody>
        </p:sp>
        <p:sp>
          <p:nvSpPr>
            <p:cNvPr id="49" name="Rectangle 121"/>
            <p:cNvSpPr>
              <a:spLocks noChangeArrowheads="1"/>
            </p:cNvSpPr>
            <p:nvPr/>
          </p:nvSpPr>
          <p:spPr bwMode="auto">
            <a:xfrm>
              <a:off x="1026" y="3437"/>
              <a:ext cx="86"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endParaRPr lang="en-US"/>
            </a:p>
          </p:txBody>
        </p:sp>
        <p:sp>
          <p:nvSpPr>
            <p:cNvPr id="50" name="Rectangle 122"/>
            <p:cNvSpPr>
              <a:spLocks noChangeArrowheads="1"/>
            </p:cNvSpPr>
            <p:nvPr/>
          </p:nvSpPr>
          <p:spPr bwMode="auto">
            <a:xfrm>
              <a:off x="1074" y="3355"/>
              <a:ext cx="111"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endParaRPr lang="en-US"/>
            </a:p>
          </p:txBody>
        </p:sp>
        <p:sp>
          <p:nvSpPr>
            <p:cNvPr id="51" name="Line 123"/>
            <p:cNvSpPr>
              <a:spLocks noChangeShapeType="1"/>
            </p:cNvSpPr>
            <p:nvPr/>
          </p:nvSpPr>
          <p:spPr bwMode="auto">
            <a:xfrm>
              <a:off x="1215" y="3277"/>
              <a:ext cx="25"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 name="Rectangle 124"/>
            <p:cNvSpPr>
              <a:spLocks noChangeArrowheads="1"/>
            </p:cNvSpPr>
            <p:nvPr/>
          </p:nvSpPr>
          <p:spPr bwMode="auto">
            <a:xfrm>
              <a:off x="993" y="3234"/>
              <a:ext cx="209"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endParaRPr lang="en-US"/>
            </a:p>
          </p:txBody>
        </p:sp>
        <p:sp>
          <p:nvSpPr>
            <p:cNvPr id="53" name="Rectangle 125"/>
            <p:cNvSpPr>
              <a:spLocks noChangeArrowheads="1"/>
            </p:cNvSpPr>
            <p:nvPr/>
          </p:nvSpPr>
          <p:spPr bwMode="auto">
            <a:xfrm>
              <a:off x="993" y="3235"/>
              <a:ext cx="66"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endParaRPr lang="en-US"/>
            </a:p>
          </p:txBody>
        </p:sp>
        <p:sp>
          <p:nvSpPr>
            <p:cNvPr id="54" name="Rectangle 126"/>
            <p:cNvSpPr>
              <a:spLocks noChangeArrowheads="1"/>
            </p:cNvSpPr>
            <p:nvPr/>
          </p:nvSpPr>
          <p:spPr bwMode="auto">
            <a:xfrm>
              <a:off x="1021" y="3235"/>
              <a:ext cx="157"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endParaRPr lang="en-US"/>
            </a:p>
          </p:txBody>
        </p:sp>
        <p:sp>
          <p:nvSpPr>
            <p:cNvPr id="55" name="Rectangle 127"/>
            <p:cNvSpPr>
              <a:spLocks noChangeArrowheads="1"/>
            </p:cNvSpPr>
            <p:nvPr/>
          </p:nvSpPr>
          <p:spPr bwMode="auto">
            <a:xfrm>
              <a:off x="1140" y="3154"/>
              <a:ext cx="111"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endParaRPr lang="en-US"/>
            </a:p>
          </p:txBody>
        </p:sp>
        <p:sp>
          <p:nvSpPr>
            <p:cNvPr id="56" name="Line 128"/>
            <p:cNvSpPr>
              <a:spLocks noChangeShapeType="1"/>
            </p:cNvSpPr>
            <p:nvPr/>
          </p:nvSpPr>
          <p:spPr bwMode="auto">
            <a:xfrm>
              <a:off x="1215" y="3077"/>
              <a:ext cx="25"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 name="Rectangle 129"/>
            <p:cNvSpPr>
              <a:spLocks noChangeArrowheads="1"/>
            </p:cNvSpPr>
            <p:nvPr/>
          </p:nvSpPr>
          <p:spPr bwMode="auto">
            <a:xfrm>
              <a:off x="1024" y="3034"/>
              <a:ext cx="9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endParaRPr lang="en-US"/>
            </a:p>
          </p:txBody>
        </p:sp>
        <p:sp>
          <p:nvSpPr>
            <p:cNvPr id="58" name="Rectangle 130"/>
            <p:cNvSpPr>
              <a:spLocks noChangeArrowheads="1"/>
            </p:cNvSpPr>
            <p:nvPr/>
          </p:nvSpPr>
          <p:spPr bwMode="auto">
            <a:xfrm>
              <a:off x="1024" y="3034"/>
              <a:ext cx="86"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endParaRPr lang="en-US"/>
            </a:p>
          </p:txBody>
        </p:sp>
        <p:sp>
          <p:nvSpPr>
            <p:cNvPr id="59" name="Rectangle 131"/>
            <p:cNvSpPr>
              <a:spLocks noChangeArrowheads="1"/>
            </p:cNvSpPr>
            <p:nvPr/>
          </p:nvSpPr>
          <p:spPr bwMode="auto">
            <a:xfrm>
              <a:off x="1072" y="2953"/>
              <a:ext cx="111"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endParaRPr lang="en-US"/>
            </a:p>
          </p:txBody>
        </p:sp>
        <p:sp>
          <p:nvSpPr>
            <p:cNvPr id="60" name="Line 132"/>
            <p:cNvSpPr>
              <a:spLocks noChangeShapeType="1"/>
            </p:cNvSpPr>
            <p:nvPr/>
          </p:nvSpPr>
          <p:spPr bwMode="auto">
            <a:xfrm>
              <a:off x="1215" y="2876"/>
              <a:ext cx="25"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 name="Rectangle 133"/>
            <p:cNvSpPr>
              <a:spLocks noChangeArrowheads="1"/>
            </p:cNvSpPr>
            <p:nvPr/>
          </p:nvSpPr>
          <p:spPr bwMode="auto">
            <a:xfrm>
              <a:off x="1019" y="2832"/>
              <a:ext cx="178"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endParaRPr lang="en-US"/>
            </a:p>
          </p:txBody>
        </p:sp>
        <p:sp>
          <p:nvSpPr>
            <p:cNvPr id="62" name="Rectangle 134"/>
            <p:cNvSpPr>
              <a:spLocks noChangeArrowheads="1"/>
            </p:cNvSpPr>
            <p:nvPr/>
          </p:nvSpPr>
          <p:spPr bwMode="auto">
            <a:xfrm>
              <a:off x="1019" y="2834"/>
              <a:ext cx="157"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endParaRPr lang="en-US"/>
            </a:p>
          </p:txBody>
        </p:sp>
        <p:sp>
          <p:nvSpPr>
            <p:cNvPr id="63" name="Rectangle 135"/>
            <p:cNvSpPr>
              <a:spLocks noChangeArrowheads="1"/>
            </p:cNvSpPr>
            <p:nvPr/>
          </p:nvSpPr>
          <p:spPr bwMode="auto">
            <a:xfrm>
              <a:off x="1138" y="2753"/>
              <a:ext cx="111"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endParaRPr lang="en-US"/>
            </a:p>
          </p:txBody>
        </p:sp>
        <p:sp>
          <p:nvSpPr>
            <p:cNvPr id="64" name="Line 136"/>
            <p:cNvSpPr>
              <a:spLocks noChangeShapeType="1"/>
            </p:cNvSpPr>
            <p:nvPr/>
          </p:nvSpPr>
          <p:spPr bwMode="auto">
            <a:xfrm>
              <a:off x="1215" y="2677"/>
              <a:ext cx="25"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 name="Rectangle 137"/>
            <p:cNvSpPr>
              <a:spLocks noChangeArrowheads="1"/>
            </p:cNvSpPr>
            <p:nvPr/>
          </p:nvSpPr>
          <p:spPr bwMode="auto">
            <a:xfrm>
              <a:off x="1024" y="2632"/>
              <a:ext cx="97"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endParaRPr lang="en-US"/>
            </a:p>
          </p:txBody>
        </p:sp>
        <p:sp>
          <p:nvSpPr>
            <p:cNvPr id="66" name="Rectangle 138"/>
            <p:cNvSpPr>
              <a:spLocks noChangeArrowheads="1"/>
            </p:cNvSpPr>
            <p:nvPr/>
          </p:nvSpPr>
          <p:spPr bwMode="auto">
            <a:xfrm>
              <a:off x="1024" y="2635"/>
              <a:ext cx="86"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endParaRPr lang="en-US"/>
            </a:p>
          </p:txBody>
        </p:sp>
        <p:sp>
          <p:nvSpPr>
            <p:cNvPr id="67" name="Rectangle 139"/>
            <p:cNvSpPr>
              <a:spLocks noChangeArrowheads="1"/>
            </p:cNvSpPr>
            <p:nvPr/>
          </p:nvSpPr>
          <p:spPr bwMode="auto">
            <a:xfrm>
              <a:off x="1071" y="2556"/>
              <a:ext cx="341" cy="254"/>
            </a:xfrm>
            <a:prstGeom prst="rect">
              <a:avLst/>
            </a:prstGeom>
            <a:noFill/>
            <a:ln w="38100">
              <a:noFill/>
              <a:miter lim="800000"/>
              <a:headEnd/>
              <a:tailEnd/>
            </a:ln>
          </p:spPr>
          <p:txBody>
            <a:bodyPr wrap="none" lIns="0" tIns="0" rIns="0" bIns="0">
              <a:spAutoFit/>
            </a:bodyPr>
            <a:lstStyle/>
            <a:p>
              <a:pPr marL="742950" indent="-285750">
                <a:spcBef>
                  <a:spcPct val="20000"/>
                </a:spcBef>
                <a:buClr>
                  <a:schemeClr val="folHlink"/>
                </a:buClr>
                <a:buSzPct val="65000"/>
                <a:buFont typeface="Wingdings" pitchFamily="2" charset="2"/>
                <a:buNone/>
                <a:defRPr/>
              </a:pPr>
              <a:r>
                <a:rPr lang="en-US" sz="2300">
                  <a:solidFill>
                    <a:srgbClr val="000000"/>
                  </a:solidFill>
                  <a:latin typeface="Arial" charset="0"/>
                </a:rPr>
                <a:t> </a:t>
              </a:r>
              <a:endParaRPr lang="en-US">
                <a:effectLst>
                  <a:outerShdw blurRad="38100" dist="38100" dir="2700000" algn="tl">
                    <a:srgbClr val="C0C0C0"/>
                  </a:outerShdw>
                </a:effectLst>
                <a:latin typeface="Tahoma" pitchFamily="34" charset="0"/>
              </a:endParaRPr>
            </a:p>
          </p:txBody>
        </p:sp>
        <p:sp>
          <p:nvSpPr>
            <p:cNvPr id="68" name="Rectangle 140"/>
            <p:cNvSpPr>
              <a:spLocks noChangeArrowheads="1"/>
            </p:cNvSpPr>
            <p:nvPr/>
          </p:nvSpPr>
          <p:spPr bwMode="auto">
            <a:xfrm>
              <a:off x="1072" y="2554"/>
              <a:ext cx="111"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endParaRPr lang="en-US"/>
            </a:p>
          </p:txBody>
        </p:sp>
        <p:sp>
          <p:nvSpPr>
            <p:cNvPr id="69" name="Line 141"/>
            <p:cNvSpPr>
              <a:spLocks noChangeShapeType="1"/>
            </p:cNvSpPr>
            <p:nvPr/>
          </p:nvSpPr>
          <p:spPr bwMode="auto">
            <a:xfrm flipV="1">
              <a:off x="1215" y="2480"/>
              <a:ext cx="1" cy="139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 name="Freeform 142"/>
            <p:cNvSpPr>
              <a:spLocks/>
            </p:cNvSpPr>
            <p:nvPr/>
          </p:nvSpPr>
          <p:spPr bwMode="auto">
            <a:xfrm>
              <a:off x="1251" y="2489"/>
              <a:ext cx="351" cy="1382"/>
            </a:xfrm>
            <a:custGeom>
              <a:avLst/>
              <a:gdLst>
                <a:gd name="T0" fmla="*/ 5 w 700"/>
                <a:gd name="T1" fmla="*/ 0 h 2765"/>
                <a:gd name="T2" fmla="*/ 7 w 700"/>
                <a:gd name="T3" fmla="*/ 2 h 2765"/>
                <a:gd name="T4" fmla="*/ 8 w 700"/>
                <a:gd name="T5" fmla="*/ 4 h 2765"/>
                <a:gd name="T6" fmla="*/ 9 w 700"/>
                <a:gd name="T7" fmla="*/ 7 h 2765"/>
                <a:gd name="T8" fmla="*/ 11 w 700"/>
                <a:gd name="T9" fmla="*/ 9 h 2765"/>
                <a:gd name="T10" fmla="*/ 12 w 700"/>
                <a:gd name="T11" fmla="*/ 12 h 2765"/>
                <a:gd name="T12" fmla="*/ 14 w 700"/>
                <a:gd name="T13" fmla="*/ 14 h 2765"/>
                <a:gd name="T14" fmla="*/ 15 w 700"/>
                <a:gd name="T15" fmla="*/ 17 h 2765"/>
                <a:gd name="T16" fmla="*/ 17 w 700"/>
                <a:gd name="T17" fmla="*/ 19 h 2765"/>
                <a:gd name="T18" fmla="*/ 18 w 700"/>
                <a:gd name="T19" fmla="*/ 22 h 2765"/>
                <a:gd name="T20" fmla="*/ 19 w 700"/>
                <a:gd name="T21" fmla="*/ 24 h 2765"/>
                <a:gd name="T22" fmla="*/ 20 w 700"/>
                <a:gd name="T23" fmla="*/ 27 h 2765"/>
                <a:gd name="T24" fmla="*/ 21 w 700"/>
                <a:gd name="T25" fmla="*/ 29 h 2765"/>
                <a:gd name="T26" fmla="*/ 22 w 700"/>
                <a:gd name="T27" fmla="*/ 32 h 2765"/>
                <a:gd name="T28" fmla="*/ 22 w 700"/>
                <a:gd name="T29" fmla="*/ 34 h 2765"/>
                <a:gd name="T30" fmla="*/ 22 w 700"/>
                <a:gd name="T31" fmla="*/ 37 h 2765"/>
                <a:gd name="T32" fmla="*/ 22 w 700"/>
                <a:gd name="T33" fmla="*/ 39 h 2765"/>
                <a:gd name="T34" fmla="*/ 22 w 700"/>
                <a:gd name="T35" fmla="*/ 41 h 2765"/>
                <a:gd name="T36" fmla="*/ 21 w 700"/>
                <a:gd name="T37" fmla="*/ 44 h 2765"/>
                <a:gd name="T38" fmla="*/ 20 w 700"/>
                <a:gd name="T39" fmla="*/ 46 h 2765"/>
                <a:gd name="T40" fmla="*/ 19 w 700"/>
                <a:gd name="T41" fmla="*/ 49 h 2765"/>
                <a:gd name="T42" fmla="*/ 18 w 700"/>
                <a:gd name="T43" fmla="*/ 51 h 2765"/>
                <a:gd name="T44" fmla="*/ 17 w 700"/>
                <a:gd name="T45" fmla="*/ 54 h 2765"/>
                <a:gd name="T46" fmla="*/ 15 w 700"/>
                <a:gd name="T47" fmla="*/ 56 h 2765"/>
                <a:gd name="T48" fmla="*/ 14 w 700"/>
                <a:gd name="T49" fmla="*/ 59 h 2765"/>
                <a:gd name="T50" fmla="*/ 12 w 700"/>
                <a:gd name="T51" fmla="*/ 61 h 2765"/>
                <a:gd name="T52" fmla="*/ 11 w 700"/>
                <a:gd name="T53" fmla="*/ 64 h 2765"/>
                <a:gd name="T54" fmla="*/ 9 w 700"/>
                <a:gd name="T55" fmla="*/ 66 h 2765"/>
                <a:gd name="T56" fmla="*/ 8 w 700"/>
                <a:gd name="T57" fmla="*/ 69 h 2765"/>
                <a:gd name="T58" fmla="*/ 7 w 700"/>
                <a:gd name="T59" fmla="*/ 71 h 2765"/>
                <a:gd name="T60" fmla="*/ 5 w 700"/>
                <a:gd name="T61" fmla="*/ 74 h 2765"/>
                <a:gd name="T62" fmla="*/ 4 w 700"/>
                <a:gd name="T63" fmla="*/ 76 h 2765"/>
                <a:gd name="T64" fmla="*/ 3 w 700"/>
                <a:gd name="T65" fmla="*/ 78 h 2765"/>
                <a:gd name="T66" fmla="*/ 2 w 700"/>
                <a:gd name="T67" fmla="*/ 81 h 2765"/>
                <a:gd name="T68" fmla="*/ 1 w 700"/>
                <a:gd name="T69" fmla="*/ 83 h 2765"/>
                <a:gd name="T70" fmla="*/ 0 w 700"/>
                <a:gd name="T71" fmla="*/ 86 h 276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00"/>
                <a:gd name="T109" fmla="*/ 0 h 2765"/>
                <a:gd name="T110" fmla="*/ 700 w 700"/>
                <a:gd name="T111" fmla="*/ 2765 h 276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00" h="2765">
                  <a:moveTo>
                    <a:pt x="156" y="0"/>
                  </a:moveTo>
                  <a:lnTo>
                    <a:pt x="199" y="77"/>
                  </a:lnTo>
                  <a:lnTo>
                    <a:pt x="241" y="153"/>
                  </a:lnTo>
                  <a:lnTo>
                    <a:pt x="287" y="236"/>
                  </a:lnTo>
                  <a:lnTo>
                    <a:pt x="335" y="312"/>
                  </a:lnTo>
                  <a:lnTo>
                    <a:pt x="382" y="395"/>
                  </a:lnTo>
                  <a:lnTo>
                    <a:pt x="435" y="471"/>
                  </a:lnTo>
                  <a:lnTo>
                    <a:pt x="479" y="547"/>
                  </a:lnTo>
                  <a:lnTo>
                    <a:pt x="522" y="631"/>
                  </a:lnTo>
                  <a:lnTo>
                    <a:pt x="571" y="707"/>
                  </a:lnTo>
                  <a:lnTo>
                    <a:pt x="607" y="790"/>
                  </a:lnTo>
                  <a:lnTo>
                    <a:pt x="639" y="866"/>
                  </a:lnTo>
                  <a:lnTo>
                    <a:pt x="665" y="942"/>
                  </a:lnTo>
                  <a:lnTo>
                    <a:pt x="683" y="1026"/>
                  </a:lnTo>
                  <a:lnTo>
                    <a:pt x="695" y="1102"/>
                  </a:lnTo>
                  <a:lnTo>
                    <a:pt x="700" y="1185"/>
                  </a:lnTo>
                  <a:lnTo>
                    <a:pt x="695" y="1261"/>
                  </a:lnTo>
                  <a:lnTo>
                    <a:pt x="683" y="1337"/>
                  </a:lnTo>
                  <a:lnTo>
                    <a:pt x="665" y="1421"/>
                  </a:lnTo>
                  <a:lnTo>
                    <a:pt x="639" y="1497"/>
                  </a:lnTo>
                  <a:lnTo>
                    <a:pt x="607" y="1580"/>
                  </a:lnTo>
                  <a:lnTo>
                    <a:pt x="571" y="1658"/>
                  </a:lnTo>
                  <a:lnTo>
                    <a:pt x="522" y="1732"/>
                  </a:lnTo>
                  <a:lnTo>
                    <a:pt x="479" y="1815"/>
                  </a:lnTo>
                  <a:lnTo>
                    <a:pt x="435" y="1893"/>
                  </a:lnTo>
                  <a:lnTo>
                    <a:pt x="382" y="1975"/>
                  </a:lnTo>
                  <a:lnTo>
                    <a:pt x="335" y="2051"/>
                  </a:lnTo>
                  <a:lnTo>
                    <a:pt x="287" y="2129"/>
                  </a:lnTo>
                  <a:lnTo>
                    <a:pt x="241" y="2210"/>
                  </a:lnTo>
                  <a:lnTo>
                    <a:pt x="199" y="2286"/>
                  </a:lnTo>
                  <a:lnTo>
                    <a:pt x="156" y="2370"/>
                  </a:lnTo>
                  <a:lnTo>
                    <a:pt x="114" y="2446"/>
                  </a:lnTo>
                  <a:lnTo>
                    <a:pt x="83" y="2522"/>
                  </a:lnTo>
                  <a:lnTo>
                    <a:pt x="53" y="2605"/>
                  </a:lnTo>
                  <a:lnTo>
                    <a:pt x="25" y="2681"/>
                  </a:lnTo>
                  <a:lnTo>
                    <a:pt x="0" y="2765"/>
                  </a:lnTo>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 name="Rectangle 143"/>
            <p:cNvSpPr>
              <a:spLocks noChangeArrowheads="1"/>
            </p:cNvSpPr>
            <p:nvPr/>
          </p:nvSpPr>
          <p:spPr bwMode="auto">
            <a:xfrm>
              <a:off x="996" y="2500"/>
              <a:ext cx="341" cy="254"/>
            </a:xfrm>
            <a:prstGeom prst="rect">
              <a:avLst/>
            </a:prstGeom>
            <a:noFill/>
            <a:ln w="38100">
              <a:noFill/>
              <a:miter lim="800000"/>
              <a:headEnd/>
              <a:tailEnd/>
            </a:ln>
          </p:spPr>
          <p:txBody>
            <a:bodyPr wrap="none" lIns="0" tIns="0" rIns="0" bIns="0">
              <a:spAutoFit/>
            </a:bodyPr>
            <a:lstStyle/>
            <a:p>
              <a:pPr marL="742950" indent="-285750">
                <a:spcBef>
                  <a:spcPct val="20000"/>
                </a:spcBef>
                <a:buClr>
                  <a:schemeClr val="folHlink"/>
                </a:buClr>
                <a:buSzPct val="65000"/>
                <a:buFont typeface="Wingdings" pitchFamily="2" charset="2"/>
                <a:buNone/>
                <a:defRPr/>
              </a:pPr>
              <a:r>
                <a:rPr lang="en-US" sz="2300">
                  <a:solidFill>
                    <a:srgbClr val="000000"/>
                  </a:solidFill>
                  <a:latin typeface="Arial" charset="0"/>
                </a:rPr>
                <a:t> </a:t>
              </a:r>
              <a:endParaRPr lang="en-US">
                <a:effectLst>
                  <a:outerShdw blurRad="38100" dist="38100" dir="2700000" algn="tl">
                    <a:srgbClr val="C0C0C0"/>
                  </a:outerShdw>
                </a:effectLst>
                <a:latin typeface="Tahoma" pitchFamily="34" charset="0"/>
              </a:endParaRPr>
            </a:p>
          </p:txBody>
        </p:sp>
        <p:sp>
          <p:nvSpPr>
            <p:cNvPr id="72" name="Rectangle 144"/>
            <p:cNvSpPr>
              <a:spLocks noChangeArrowheads="1"/>
            </p:cNvSpPr>
            <p:nvPr/>
          </p:nvSpPr>
          <p:spPr bwMode="auto">
            <a:xfrm>
              <a:off x="1138" y="2501"/>
              <a:ext cx="111"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endParaRPr lang="en-US"/>
            </a:p>
          </p:txBody>
        </p:sp>
        <p:sp>
          <p:nvSpPr>
            <p:cNvPr id="73" name="Rectangle 145"/>
            <p:cNvSpPr>
              <a:spLocks noChangeArrowheads="1"/>
            </p:cNvSpPr>
            <p:nvPr/>
          </p:nvSpPr>
          <p:spPr bwMode="auto">
            <a:xfrm>
              <a:off x="996" y="2500"/>
              <a:ext cx="341" cy="254"/>
            </a:xfrm>
            <a:prstGeom prst="rect">
              <a:avLst/>
            </a:prstGeom>
            <a:noFill/>
            <a:ln w="38100">
              <a:noFill/>
              <a:miter lim="800000"/>
              <a:headEnd/>
              <a:tailEnd/>
            </a:ln>
          </p:spPr>
          <p:txBody>
            <a:bodyPr wrap="none" lIns="0" tIns="0" rIns="0" bIns="0">
              <a:spAutoFit/>
            </a:bodyPr>
            <a:lstStyle/>
            <a:p>
              <a:pPr marL="742950" indent="-285750">
                <a:spcBef>
                  <a:spcPct val="20000"/>
                </a:spcBef>
                <a:buClr>
                  <a:schemeClr val="folHlink"/>
                </a:buClr>
                <a:buSzPct val="65000"/>
                <a:buFont typeface="Wingdings" pitchFamily="2" charset="2"/>
                <a:buNone/>
                <a:defRPr/>
              </a:pPr>
              <a:r>
                <a:rPr lang="en-US" sz="2300" dirty="0">
                  <a:solidFill>
                    <a:srgbClr val="000000"/>
                  </a:solidFill>
                  <a:latin typeface="Arial" charset="0"/>
                </a:rPr>
                <a:t> </a:t>
              </a:r>
              <a:endParaRPr lang="en-US" dirty="0">
                <a:effectLst>
                  <a:outerShdw blurRad="38100" dist="38100" dir="2700000" algn="tl">
                    <a:srgbClr val="C0C0C0"/>
                  </a:outerShdw>
                </a:effectLst>
                <a:latin typeface="Tahoma" pitchFamily="34" charset="0"/>
              </a:endParaRPr>
            </a:p>
          </p:txBody>
        </p:sp>
        <p:sp>
          <p:nvSpPr>
            <p:cNvPr id="74" name="Rectangle 146"/>
            <p:cNvSpPr>
              <a:spLocks noChangeArrowheads="1"/>
            </p:cNvSpPr>
            <p:nvPr/>
          </p:nvSpPr>
          <p:spPr bwMode="auto">
            <a:xfrm>
              <a:off x="1138" y="2501"/>
              <a:ext cx="111"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endParaRPr lang="en-US"/>
            </a:p>
          </p:txBody>
        </p:sp>
        <p:sp>
          <p:nvSpPr>
            <p:cNvPr id="75" name="Line 147"/>
            <p:cNvSpPr>
              <a:spLocks noChangeShapeType="1"/>
            </p:cNvSpPr>
            <p:nvPr/>
          </p:nvSpPr>
          <p:spPr bwMode="auto">
            <a:xfrm flipV="1">
              <a:off x="1215" y="2480"/>
              <a:ext cx="1" cy="139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 name="Line 148"/>
            <p:cNvSpPr>
              <a:spLocks noChangeShapeType="1"/>
            </p:cNvSpPr>
            <p:nvPr/>
          </p:nvSpPr>
          <p:spPr bwMode="auto">
            <a:xfrm flipV="1">
              <a:off x="1215" y="2480"/>
              <a:ext cx="1" cy="139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 name="Line 149"/>
            <p:cNvSpPr>
              <a:spLocks noChangeShapeType="1"/>
            </p:cNvSpPr>
            <p:nvPr/>
          </p:nvSpPr>
          <p:spPr bwMode="auto">
            <a:xfrm flipV="1">
              <a:off x="1215" y="3858"/>
              <a:ext cx="1" cy="2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 name="Line 150"/>
            <p:cNvSpPr>
              <a:spLocks noChangeShapeType="1"/>
            </p:cNvSpPr>
            <p:nvPr/>
          </p:nvSpPr>
          <p:spPr bwMode="auto">
            <a:xfrm>
              <a:off x="1215" y="3677"/>
              <a:ext cx="25"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9" name="Rectangle 151"/>
            <p:cNvSpPr>
              <a:spLocks noChangeArrowheads="1"/>
            </p:cNvSpPr>
            <p:nvPr/>
          </p:nvSpPr>
          <p:spPr bwMode="auto">
            <a:xfrm>
              <a:off x="993" y="3633"/>
              <a:ext cx="209"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endParaRPr lang="en-US"/>
            </a:p>
          </p:txBody>
        </p:sp>
        <p:sp>
          <p:nvSpPr>
            <p:cNvPr id="80" name="Rectangle 152"/>
            <p:cNvSpPr>
              <a:spLocks noChangeArrowheads="1"/>
            </p:cNvSpPr>
            <p:nvPr/>
          </p:nvSpPr>
          <p:spPr bwMode="auto">
            <a:xfrm>
              <a:off x="993" y="3636"/>
              <a:ext cx="66"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endParaRPr lang="en-US"/>
            </a:p>
          </p:txBody>
        </p:sp>
        <p:sp>
          <p:nvSpPr>
            <p:cNvPr id="81" name="Rectangle 153"/>
            <p:cNvSpPr>
              <a:spLocks noChangeArrowheads="1"/>
            </p:cNvSpPr>
            <p:nvPr/>
          </p:nvSpPr>
          <p:spPr bwMode="auto">
            <a:xfrm>
              <a:off x="993" y="3639"/>
              <a:ext cx="324" cy="122"/>
            </a:xfrm>
            <a:prstGeom prst="rect">
              <a:avLst/>
            </a:prstGeom>
            <a:noFill/>
            <a:ln w="38100">
              <a:noFill/>
              <a:miter lim="800000"/>
              <a:headEnd/>
              <a:tailEnd/>
            </a:ln>
          </p:spPr>
          <p:txBody>
            <a:bodyPr wrap="none" lIns="0" tIns="0" rIns="0" bIns="0">
              <a:spAutoFit/>
            </a:bodyPr>
            <a:lstStyle/>
            <a:p>
              <a:pPr marL="742950" indent="-285750">
                <a:spcBef>
                  <a:spcPct val="20000"/>
                </a:spcBef>
                <a:buClr>
                  <a:schemeClr val="folHlink"/>
                </a:buClr>
                <a:buSzPct val="65000"/>
                <a:buFont typeface="Wingdings" pitchFamily="2" charset="2"/>
                <a:buNone/>
                <a:defRPr/>
              </a:pPr>
              <a:r>
                <a:rPr lang="en-US" sz="1100">
                  <a:solidFill>
                    <a:srgbClr val="000000"/>
                  </a:solidFill>
                  <a:latin typeface="Helvetica" pitchFamily="34" charset="0"/>
                </a:rPr>
                <a:t>-</a:t>
              </a:r>
              <a:endParaRPr lang="en-US">
                <a:effectLst>
                  <a:outerShdw blurRad="38100" dist="38100" dir="2700000" algn="tl">
                    <a:srgbClr val="C0C0C0"/>
                  </a:outerShdw>
                </a:effectLst>
                <a:latin typeface="Tahoma" pitchFamily="34" charset="0"/>
              </a:endParaRPr>
            </a:p>
          </p:txBody>
        </p:sp>
        <p:sp>
          <p:nvSpPr>
            <p:cNvPr id="82" name="Rectangle 154"/>
            <p:cNvSpPr>
              <a:spLocks noChangeArrowheads="1"/>
            </p:cNvSpPr>
            <p:nvPr/>
          </p:nvSpPr>
          <p:spPr bwMode="auto">
            <a:xfrm>
              <a:off x="1021" y="3636"/>
              <a:ext cx="157"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endParaRPr lang="en-US"/>
            </a:p>
          </p:txBody>
        </p:sp>
        <p:sp>
          <p:nvSpPr>
            <p:cNvPr id="83" name="Rectangle 155"/>
            <p:cNvSpPr>
              <a:spLocks noChangeArrowheads="1"/>
            </p:cNvSpPr>
            <p:nvPr/>
          </p:nvSpPr>
          <p:spPr bwMode="auto">
            <a:xfrm>
              <a:off x="1140" y="3554"/>
              <a:ext cx="111"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endParaRPr lang="en-US"/>
            </a:p>
          </p:txBody>
        </p:sp>
        <p:sp>
          <p:nvSpPr>
            <p:cNvPr id="84" name="Line 156"/>
            <p:cNvSpPr>
              <a:spLocks noChangeShapeType="1"/>
            </p:cNvSpPr>
            <p:nvPr/>
          </p:nvSpPr>
          <p:spPr bwMode="auto">
            <a:xfrm>
              <a:off x="1215" y="3477"/>
              <a:ext cx="25"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5" name="Rectangle 157"/>
            <p:cNvSpPr>
              <a:spLocks noChangeArrowheads="1"/>
            </p:cNvSpPr>
            <p:nvPr/>
          </p:nvSpPr>
          <p:spPr bwMode="auto">
            <a:xfrm>
              <a:off x="999" y="3434"/>
              <a:ext cx="127"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endParaRPr lang="en-US"/>
            </a:p>
          </p:txBody>
        </p:sp>
        <p:sp>
          <p:nvSpPr>
            <p:cNvPr id="86" name="Rectangle 158"/>
            <p:cNvSpPr>
              <a:spLocks noChangeArrowheads="1"/>
            </p:cNvSpPr>
            <p:nvPr/>
          </p:nvSpPr>
          <p:spPr bwMode="auto">
            <a:xfrm>
              <a:off x="998" y="3437"/>
              <a:ext cx="66"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endParaRPr lang="en-US"/>
            </a:p>
          </p:txBody>
        </p:sp>
        <p:sp>
          <p:nvSpPr>
            <p:cNvPr id="87" name="Rectangle 159"/>
            <p:cNvSpPr>
              <a:spLocks noChangeArrowheads="1"/>
            </p:cNvSpPr>
            <p:nvPr/>
          </p:nvSpPr>
          <p:spPr bwMode="auto">
            <a:xfrm>
              <a:off x="1026" y="3437"/>
              <a:ext cx="86"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endParaRPr lang="en-US"/>
            </a:p>
          </p:txBody>
        </p:sp>
        <p:sp>
          <p:nvSpPr>
            <p:cNvPr id="88" name="Rectangle 160"/>
            <p:cNvSpPr>
              <a:spLocks noChangeArrowheads="1"/>
            </p:cNvSpPr>
            <p:nvPr/>
          </p:nvSpPr>
          <p:spPr bwMode="auto">
            <a:xfrm>
              <a:off x="1074" y="3355"/>
              <a:ext cx="111"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endParaRPr lang="en-US"/>
            </a:p>
          </p:txBody>
        </p:sp>
        <p:sp>
          <p:nvSpPr>
            <p:cNvPr id="89" name="Line 161"/>
            <p:cNvSpPr>
              <a:spLocks noChangeShapeType="1"/>
            </p:cNvSpPr>
            <p:nvPr/>
          </p:nvSpPr>
          <p:spPr bwMode="auto">
            <a:xfrm>
              <a:off x="1215" y="3277"/>
              <a:ext cx="25"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 name="Rectangle 162"/>
            <p:cNvSpPr>
              <a:spLocks noChangeArrowheads="1"/>
            </p:cNvSpPr>
            <p:nvPr/>
          </p:nvSpPr>
          <p:spPr bwMode="auto">
            <a:xfrm>
              <a:off x="993" y="3234"/>
              <a:ext cx="209"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endParaRPr lang="en-US"/>
            </a:p>
          </p:txBody>
        </p:sp>
        <p:sp>
          <p:nvSpPr>
            <p:cNvPr id="91" name="Rectangle 163"/>
            <p:cNvSpPr>
              <a:spLocks noChangeArrowheads="1"/>
            </p:cNvSpPr>
            <p:nvPr/>
          </p:nvSpPr>
          <p:spPr bwMode="auto">
            <a:xfrm>
              <a:off x="993" y="3235"/>
              <a:ext cx="66"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endParaRPr lang="en-US"/>
            </a:p>
          </p:txBody>
        </p:sp>
        <p:sp>
          <p:nvSpPr>
            <p:cNvPr id="92" name="Rectangle 164"/>
            <p:cNvSpPr>
              <a:spLocks noChangeArrowheads="1"/>
            </p:cNvSpPr>
            <p:nvPr/>
          </p:nvSpPr>
          <p:spPr bwMode="auto">
            <a:xfrm>
              <a:off x="1021" y="3235"/>
              <a:ext cx="157"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endParaRPr lang="en-US"/>
            </a:p>
          </p:txBody>
        </p:sp>
        <p:sp>
          <p:nvSpPr>
            <p:cNvPr id="93" name="Rectangle 165"/>
            <p:cNvSpPr>
              <a:spLocks noChangeArrowheads="1"/>
            </p:cNvSpPr>
            <p:nvPr/>
          </p:nvSpPr>
          <p:spPr bwMode="auto">
            <a:xfrm>
              <a:off x="1140" y="3154"/>
              <a:ext cx="111"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endParaRPr lang="en-US"/>
            </a:p>
          </p:txBody>
        </p:sp>
        <p:sp>
          <p:nvSpPr>
            <p:cNvPr id="94" name="Line 166"/>
            <p:cNvSpPr>
              <a:spLocks noChangeShapeType="1"/>
            </p:cNvSpPr>
            <p:nvPr/>
          </p:nvSpPr>
          <p:spPr bwMode="auto">
            <a:xfrm>
              <a:off x="1215" y="3077"/>
              <a:ext cx="25"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 name="Rectangle 167"/>
            <p:cNvSpPr>
              <a:spLocks noChangeArrowheads="1"/>
            </p:cNvSpPr>
            <p:nvPr/>
          </p:nvSpPr>
          <p:spPr bwMode="auto">
            <a:xfrm>
              <a:off x="1024" y="3034"/>
              <a:ext cx="9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endParaRPr lang="en-US"/>
            </a:p>
          </p:txBody>
        </p:sp>
        <p:sp>
          <p:nvSpPr>
            <p:cNvPr id="96" name="Rectangle 168"/>
            <p:cNvSpPr>
              <a:spLocks noChangeArrowheads="1"/>
            </p:cNvSpPr>
            <p:nvPr/>
          </p:nvSpPr>
          <p:spPr bwMode="auto">
            <a:xfrm>
              <a:off x="1024" y="3034"/>
              <a:ext cx="86"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endParaRPr lang="en-US"/>
            </a:p>
          </p:txBody>
        </p:sp>
        <p:sp>
          <p:nvSpPr>
            <p:cNvPr id="97" name="Rectangle 169"/>
            <p:cNvSpPr>
              <a:spLocks noChangeArrowheads="1"/>
            </p:cNvSpPr>
            <p:nvPr/>
          </p:nvSpPr>
          <p:spPr bwMode="auto">
            <a:xfrm>
              <a:off x="1072" y="2953"/>
              <a:ext cx="111"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endParaRPr lang="en-US"/>
            </a:p>
          </p:txBody>
        </p:sp>
        <p:sp>
          <p:nvSpPr>
            <p:cNvPr id="98" name="Line 170"/>
            <p:cNvSpPr>
              <a:spLocks noChangeShapeType="1"/>
            </p:cNvSpPr>
            <p:nvPr/>
          </p:nvSpPr>
          <p:spPr bwMode="auto">
            <a:xfrm>
              <a:off x="1215" y="2876"/>
              <a:ext cx="25"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 name="Rectangle 171"/>
            <p:cNvSpPr>
              <a:spLocks noChangeArrowheads="1"/>
            </p:cNvSpPr>
            <p:nvPr/>
          </p:nvSpPr>
          <p:spPr bwMode="auto">
            <a:xfrm>
              <a:off x="1019" y="2832"/>
              <a:ext cx="178"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endParaRPr lang="en-US"/>
            </a:p>
          </p:txBody>
        </p:sp>
        <p:sp>
          <p:nvSpPr>
            <p:cNvPr id="100" name="Rectangle 172"/>
            <p:cNvSpPr>
              <a:spLocks noChangeArrowheads="1"/>
            </p:cNvSpPr>
            <p:nvPr/>
          </p:nvSpPr>
          <p:spPr bwMode="auto">
            <a:xfrm>
              <a:off x="1019" y="2834"/>
              <a:ext cx="157"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endParaRPr lang="en-US"/>
            </a:p>
          </p:txBody>
        </p:sp>
        <p:sp>
          <p:nvSpPr>
            <p:cNvPr id="101" name="Rectangle 173"/>
            <p:cNvSpPr>
              <a:spLocks noChangeArrowheads="1"/>
            </p:cNvSpPr>
            <p:nvPr/>
          </p:nvSpPr>
          <p:spPr bwMode="auto">
            <a:xfrm>
              <a:off x="1138" y="2753"/>
              <a:ext cx="111"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endParaRPr lang="en-US"/>
            </a:p>
          </p:txBody>
        </p:sp>
        <p:sp>
          <p:nvSpPr>
            <p:cNvPr id="102" name="Line 174"/>
            <p:cNvSpPr>
              <a:spLocks noChangeShapeType="1"/>
            </p:cNvSpPr>
            <p:nvPr/>
          </p:nvSpPr>
          <p:spPr bwMode="auto">
            <a:xfrm>
              <a:off x="1215" y="2677"/>
              <a:ext cx="25"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 name="Rectangle 175"/>
            <p:cNvSpPr>
              <a:spLocks noChangeArrowheads="1"/>
            </p:cNvSpPr>
            <p:nvPr/>
          </p:nvSpPr>
          <p:spPr bwMode="auto">
            <a:xfrm>
              <a:off x="1024" y="2632"/>
              <a:ext cx="97"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endParaRPr lang="en-US"/>
            </a:p>
          </p:txBody>
        </p:sp>
        <p:sp>
          <p:nvSpPr>
            <p:cNvPr id="104" name="Rectangle 176"/>
            <p:cNvSpPr>
              <a:spLocks noChangeArrowheads="1"/>
            </p:cNvSpPr>
            <p:nvPr/>
          </p:nvSpPr>
          <p:spPr bwMode="auto">
            <a:xfrm>
              <a:off x="1024" y="2635"/>
              <a:ext cx="86"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endParaRPr lang="en-US"/>
            </a:p>
          </p:txBody>
        </p:sp>
        <p:sp>
          <p:nvSpPr>
            <p:cNvPr id="105" name="Rectangle 177"/>
            <p:cNvSpPr>
              <a:spLocks noChangeArrowheads="1"/>
            </p:cNvSpPr>
            <p:nvPr/>
          </p:nvSpPr>
          <p:spPr bwMode="auto">
            <a:xfrm>
              <a:off x="1071" y="2556"/>
              <a:ext cx="341" cy="254"/>
            </a:xfrm>
            <a:prstGeom prst="rect">
              <a:avLst/>
            </a:prstGeom>
            <a:noFill/>
            <a:ln w="38100">
              <a:noFill/>
              <a:miter lim="800000"/>
              <a:headEnd/>
              <a:tailEnd/>
            </a:ln>
          </p:spPr>
          <p:txBody>
            <a:bodyPr wrap="none" lIns="0" tIns="0" rIns="0" bIns="0">
              <a:spAutoFit/>
            </a:bodyPr>
            <a:lstStyle/>
            <a:p>
              <a:pPr marL="742950" indent="-285750">
                <a:spcBef>
                  <a:spcPct val="20000"/>
                </a:spcBef>
                <a:buClr>
                  <a:schemeClr val="folHlink"/>
                </a:buClr>
                <a:buSzPct val="65000"/>
                <a:buFont typeface="Wingdings" pitchFamily="2" charset="2"/>
                <a:buNone/>
                <a:defRPr/>
              </a:pPr>
              <a:r>
                <a:rPr lang="en-US" sz="2300">
                  <a:solidFill>
                    <a:srgbClr val="000000"/>
                  </a:solidFill>
                  <a:latin typeface="Arial" charset="0"/>
                </a:rPr>
                <a:t> </a:t>
              </a:r>
              <a:endParaRPr lang="en-US">
                <a:effectLst>
                  <a:outerShdw blurRad="38100" dist="38100" dir="2700000" algn="tl">
                    <a:srgbClr val="C0C0C0"/>
                  </a:outerShdw>
                </a:effectLst>
                <a:latin typeface="Tahoma" pitchFamily="34" charset="0"/>
              </a:endParaRPr>
            </a:p>
          </p:txBody>
        </p:sp>
        <p:sp>
          <p:nvSpPr>
            <p:cNvPr id="106" name="Rectangle 178"/>
            <p:cNvSpPr>
              <a:spLocks noChangeArrowheads="1"/>
            </p:cNvSpPr>
            <p:nvPr/>
          </p:nvSpPr>
          <p:spPr bwMode="auto">
            <a:xfrm>
              <a:off x="1072" y="2554"/>
              <a:ext cx="111"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endParaRPr lang="en-US"/>
            </a:p>
          </p:txBody>
        </p:sp>
        <p:sp>
          <p:nvSpPr>
            <p:cNvPr id="107" name="Line 179"/>
            <p:cNvSpPr>
              <a:spLocks noChangeShapeType="1"/>
            </p:cNvSpPr>
            <p:nvPr/>
          </p:nvSpPr>
          <p:spPr bwMode="auto">
            <a:xfrm flipV="1">
              <a:off x="1215" y="2480"/>
              <a:ext cx="1" cy="139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8" name="Freeform 180"/>
            <p:cNvSpPr>
              <a:spLocks/>
            </p:cNvSpPr>
            <p:nvPr/>
          </p:nvSpPr>
          <p:spPr bwMode="auto">
            <a:xfrm>
              <a:off x="1251" y="2489"/>
              <a:ext cx="351" cy="1382"/>
            </a:xfrm>
            <a:custGeom>
              <a:avLst/>
              <a:gdLst>
                <a:gd name="T0" fmla="*/ 5 w 700"/>
                <a:gd name="T1" fmla="*/ 0 h 2765"/>
                <a:gd name="T2" fmla="*/ 7 w 700"/>
                <a:gd name="T3" fmla="*/ 2 h 2765"/>
                <a:gd name="T4" fmla="*/ 8 w 700"/>
                <a:gd name="T5" fmla="*/ 4 h 2765"/>
                <a:gd name="T6" fmla="*/ 9 w 700"/>
                <a:gd name="T7" fmla="*/ 7 h 2765"/>
                <a:gd name="T8" fmla="*/ 11 w 700"/>
                <a:gd name="T9" fmla="*/ 9 h 2765"/>
                <a:gd name="T10" fmla="*/ 12 w 700"/>
                <a:gd name="T11" fmla="*/ 12 h 2765"/>
                <a:gd name="T12" fmla="*/ 14 w 700"/>
                <a:gd name="T13" fmla="*/ 14 h 2765"/>
                <a:gd name="T14" fmla="*/ 15 w 700"/>
                <a:gd name="T15" fmla="*/ 17 h 2765"/>
                <a:gd name="T16" fmla="*/ 17 w 700"/>
                <a:gd name="T17" fmla="*/ 19 h 2765"/>
                <a:gd name="T18" fmla="*/ 18 w 700"/>
                <a:gd name="T19" fmla="*/ 22 h 2765"/>
                <a:gd name="T20" fmla="*/ 19 w 700"/>
                <a:gd name="T21" fmla="*/ 24 h 2765"/>
                <a:gd name="T22" fmla="*/ 20 w 700"/>
                <a:gd name="T23" fmla="*/ 27 h 2765"/>
                <a:gd name="T24" fmla="*/ 21 w 700"/>
                <a:gd name="T25" fmla="*/ 29 h 2765"/>
                <a:gd name="T26" fmla="*/ 22 w 700"/>
                <a:gd name="T27" fmla="*/ 32 h 2765"/>
                <a:gd name="T28" fmla="*/ 22 w 700"/>
                <a:gd name="T29" fmla="*/ 34 h 2765"/>
                <a:gd name="T30" fmla="*/ 22 w 700"/>
                <a:gd name="T31" fmla="*/ 37 h 2765"/>
                <a:gd name="T32" fmla="*/ 22 w 700"/>
                <a:gd name="T33" fmla="*/ 39 h 2765"/>
                <a:gd name="T34" fmla="*/ 22 w 700"/>
                <a:gd name="T35" fmla="*/ 41 h 2765"/>
                <a:gd name="T36" fmla="*/ 21 w 700"/>
                <a:gd name="T37" fmla="*/ 44 h 2765"/>
                <a:gd name="T38" fmla="*/ 20 w 700"/>
                <a:gd name="T39" fmla="*/ 46 h 2765"/>
                <a:gd name="T40" fmla="*/ 19 w 700"/>
                <a:gd name="T41" fmla="*/ 49 h 2765"/>
                <a:gd name="T42" fmla="*/ 18 w 700"/>
                <a:gd name="T43" fmla="*/ 51 h 2765"/>
                <a:gd name="T44" fmla="*/ 17 w 700"/>
                <a:gd name="T45" fmla="*/ 54 h 2765"/>
                <a:gd name="T46" fmla="*/ 15 w 700"/>
                <a:gd name="T47" fmla="*/ 56 h 2765"/>
                <a:gd name="T48" fmla="*/ 14 w 700"/>
                <a:gd name="T49" fmla="*/ 59 h 2765"/>
                <a:gd name="T50" fmla="*/ 12 w 700"/>
                <a:gd name="T51" fmla="*/ 61 h 2765"/>
                <a:gd name="T52" fmla="*/ 11 w 700"/>
                <a:gd name="T53" fmla="*/ 64 h 2765"/>
                <a:gd name="T54" fmla="*/ 9 w 700"/>
                <a:gd name="T55" fmla="*/ 66 h 2765"/>
                <a:gd name="T56" fmla="*/ 8 w 700"/>
                <a:gd name="T57" fmla="*/ 69 h 2765"/>
                <a:gd name="T58" fmla="*/ 7 w 700"/>
                <a:gd name="T59" fmla="*/ 71 h 2765"/>
                <a:gd name="T60" fmla="*/ 5 w 700"/>
                <a:gd name="T61" fmla="*/ 74 h 2765"/>
                <a:gd name="T62" fmla="*/ 4 w 700"/>
                <a:gd name="T63" fmla="*/ 76 h 2765"/>
                <a:gd name="T64" fmla="*/ 3 w 700"/>
                <a:gd name="T65" fmla="*/ 78 h 2765"/>
                <a:gd name="T66" fmla="*/ 2 w 700"/>
                <a:gd name="T67" fmla="*/ 81 h 2765"/>
                <a:gd name="T68" fmla="*/ 1 w 700"/>
                <a:gd name="T69" fmla="*/ 83 h 2765"/>
                <a:gd name="T70" fmla="*/ 0 w 700"/>
                <a:gd name="T71" fmla="*/ 86 h 276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00"/>
                <a:gd name="T109" fmla="*/ 0 h 2765"/>
                <a:gd name="T110" fmla="*/ 700 w 700"/>
                <a:gd name="T111" fmla="*/ 2765 h 276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00" h="2765">
                  <a:moveTo>
                    <a:pt x="156" y="0"/>
                  </a:moveTo>
                  <a:lnTo>
                    <a:pt x="199" y="77"/>
                  </a:lnTo>
                  <a:lnTo>
                    <a:pt x="241" y="153"/>
                  </a:lnTo>
                  <a:lnTo>
                    <a:pt x="287" y="236"/>
                  </a:lnTo>
                  <a:lnTo>
                    <a:pt x="335" y="312"/>
                  </a:lnTo>
                  <a:lnTo>
                    <a:pt x="382" y="395"/>
                  </a:lnTo>
                  <a:lnTo>
                    <a:pt x="435" y="471"/>
                  </a:lnTo>
                  <a:lnTo>
                    <a:pt x="479" y="547"/>
                  </a:lnTo>
                  <a:lnTo>
                    <a:pt x="522" y="631"/>
                  </a:lnTo>
                  <a:lnTo>
                    <a:pt x="571" y="707"/>
                  </a:lnTo>
                  <a:lnTo>
                    <a:pt x="607" y="790"/>
                  </a:lnTo>
                  <a:lnTo>
                    <a:pt x="639" y="866"/>
                  </a:lnTo>
                  <a:lnTo>
                    <a:pt x="665" y="942"/>
                  </a:lnTo>
                  <a:lnTo>
                    <a:pt x="683" y="1026"/>
                  </a:lnTo>
                  <a:lnTo>
                    <a:pt x="695" y="1102"/>
                  </a:lnTo>
                  <a:lnTo>
                    <a:pt x="700" y="1185"/>
                  </a:lnTo>
                  <a:lnTo>
                    <a:pt x="695" y="1261"/>
                  </a:lnTo>
                  <a:lnTo>
                    <a:pt x="683" y="1337"/>
                  </a:lnTo>
                  <a:lnTo>
                    <a:pt x="665" y="1421"/>
                  </a:lnTo>
                  <a:lnTo>
                    <a:pt x="639" y="1497"/>
                  </a:lnTo>
                  <a:lnTo>
                    <a:pt x="607" y="1580"/>
                  </a:lnTo>
                  <a:lnTo>
                    <a:pt x="571" y="1658"/>
                  </a:lnTo>
                  <a:lnTo>
                    <a:pt x="522" y="1732"/>
                  </a:lnTo>
                  <a:lnTo>
                    <a:pt x="479" y="1815"/>
                  </a:lnTo>
                  <a:lnTo>
                    <a:pt x="435" y="1893"/>
                  </a:lnTo>
                  <a:lnTo>
                    <a:pt x="382" y="1975"/>
                  </a:lnTo>
                  <a:lnTo>
                    <a:pt x="335" y="2051"/>
                  </a:lnTo>
                  <a:lnTo>
                    <a:pt x="287" y="2129"/>
                  </a:lnTo>
                  <a:lnTo>
                    <a:pt x="241" y="2210"/>
                  </a:lnTo>
                  <a:lnTo>
                    <a:pt x="199" y="2286"/>
                  </a:lnTo>
                  <a:lnTo>
                    <a:pt x="156" y="2370"/>
                  </a:lnTo>
                  <a:lnTo>
                    <a:pt x="114" y="2446"/>
                  </a:lnTo>
                  <a:lnTo>
                    <a:pt x="83" y="2522"/>
                  </a:lnTo>
                  <a:lnTo>
                    <a:pt x="53" y="2605"/>
                  </a:lnTo>
                  <a:lnTo>
                    <a:pt x="25" y="2681"/>
                  </a:lnTo>
                  <a:lnTo>
                    <a:pt x="0" y="2765"/>
                  </a:lnTo>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9" name="Rectangle 181"/>
            <p:cNvSpPr>
              <a:spLocks noChangeArrowheads="1"/>
            </p:cNvSpPr>
            <p:nvPr/>
          </p:nvSpPr>
          <p:spPr bwMode="auto">
            <a:xfrm>
              <a:off x="1488" y="3926"/>
              <a:ext cx="339" cy="122"/>
            </a:xfrm>
            <a:prstGeom prst="rect">
              <a:avLst/>
            </a:prstGeom>
            <a:noFill/>
            <a:ln w="9525">
              <a:noFill/>
              <a:miter lim="800000"/>
              <a:headEnd/>
              <a:tailEnd/>
            </a:ln>
          </p:spPr>
          <p:txBody>
            <a:bodyPr wrap="none" lIns="0" tIns="0" rIns="0" bIns="0">
              <a:spAutoFit/>
            </a:bodyPr>
            <a:lstStyle/>
            <a:p>
              <a:pPr marL="742950" indent="-285750">
                <a:spcBef>
                  <a:spcPct val="20000"/>
                </a:spcBef>
                <a:buClr>
                  <a:schemeClr val="folHlink"/>
                </a:buClr>
                <a:buSzPct val="65000"/>
                <a:buFont typeface="Wingdings" pitchFamily="2" charset="2"/>
                <a:buNone/>
                <a:defRPr/>
              </a:pPr>
              <a:r>
                <a:rPr lang="en-US" sz="1100">
                  <a:solidFill>
                    <a:srgbClr val="000000"/>
                  </a:solidFill>
                  <a:latin typeface="Helvetica" pitchFamily="34" charset="0"/>
                </a:rPr>
                <a:t>0</a:t>
              </a:r>
              <a:endParaRPr lang="en-US">
                <a:effectLst>
                  <a:outerShdw blurRad="38100" dist="38100" dir="2700000" algn="tl">
                    <a:srgbClr val="C0C0C0"/>
                  </a:outerShdw>
                </a:effectLst>
                <a:latin typeface="Tahoma" pitchFamily="34" charset="0"/>
              </a:endParaRPr>
            </a:p>
          </p:txBody>
        </p:sp>
        <p:sp>
          <p:nvSpPr>
            <p:cNvPr id="110" name="Freeform 182"/>
            <p:cNvSpPr>
              <a:spLocks/>
            </p:cNvSpPr>
            <p:nvPr/>
          </p:nvSpPr>
          <p:spPr bwMode="auto">
            <a:xfrm>
              <a:off x="1775" y="2536"/>
              <a:ext cx="2479" cy="1193"/>
            </a:xfrm>
            <a:custGeom>
              <a:avLst/>
              <a:gdLst>
                <a:gd name="T0" fmla="*/ 6 w 4956"/>
                <a:gd name="T1" fmla="*/ 33 h 2385"/>
                <a:gd name="T2" fmla="*/ 15 w 4956"/>
                <a:gd name="T3" fmla="*/ 33 h 2385"/>
                <a:gd name="T4" fmla="*/ 18 w 4956"/>
                <a:gd name="T5" fmla="*/ 33 h 2385"/>
                <a:gd name="T6" fmla="*/ 21 w 4956"/>
                <a:gd name="T7" fmla="*/ 67 h 2385"/>
                <a:gd name="T8" fmla="*/ 30 w 4956"/>
                <a:gd name="T9" fmla="*/ 67 h 2385"/>
                <a:gd name="T10" fmla="*/ 38 w 4956"/>
                <a:gd name="T11" fmla="*/ 67 h 2385"/>
                <a:gd name="T12" fmla="*/ 39 w 4956"/>
                <a:gd name="T13" fmla="*/ 75 h 2385"/>
                <a:gd name="T14" fmla="*/ 44 w 4956"/>
                <a:gd name="T15" fmla="*/ 75 h 2385"/>
                <a:gd name="T16" fmla="*/ 53 w 4956"/>
                <a:gd name="T17" fmla="*/ 75 h 2385"/>
                <a:gd name="T18" fmla="*/ 58 w 4956"/>
                <a:gd name="T19" fmla="*/ 75 h 2385"/>
                <a:gd name="T20" fmla="*/ 59 w 4956"/>
                <a:gd name="T21" fmla="*/ 37 h 2385"/>
                <a:gd name="T22" fmla="*/ 65 w 4956"/>
                <a:gd name="T23" fmla="*/ 37 h 2385"/>
                <a:gd name="T24" fmla="*/ 74 w 4956"/>
                <a:gd name="T25" fmla="*/ 37 h 2385"/>
                <a:gd name="T26" fmla="*/ 78 w 4956"/>
                <a:gd name="T27" fmla="*/ 36 h 2385"/>
                <a:gd name="T28" fmla="*/ 79 w 4956"/>
                <a:gd name="T29" fmla="*/ 1 h 2385"/>
                <a:gd name="T30" fmla="*/ 86 w 4956"/>
                <a:gd name="T31" fmla="*/ 2 h 2385"/>
                <a:gd name="T32" fmla="*/ 94 w 4956"/>
                <a:gd name="T33" fmla="*/ 2 h 2385"/>
                <a:gd name="T34" fmla="*/ 97 w 4956"/>
                <a:gd name="T35" fmla="*/ 1 h 2385"/>
                <a:gd name="T36" fmla="*/ 101 w 4956"/>
                <a:gd name="T37" fmla="*/ 18 h 2385"/>
                <a:gd name="T38" fmla="*/ 109 w 4956"/>
                <a:gd name="T39" fmla="*/ 18 h 2385"/>
                <a:gd name="T40" fmla="*/ 116 w 4956"/>
                <a:gd name="T41" fmla="*/ 17 h 2385"/>
                <a:gd name="T42" fmla="*/ 117 w 4956"/>
                <a:gd name="T43" fmla="*/ 26 h 2385"/>
                <a:gd name="T44" fmla="*/ 124 w 4956"/>
                <a:gd name="T45" fmla="*/ 27 h 2385"/>
                <a:gd name="T46" fmla="*/ 132 w 4956"/>
                <a:gd name="T47" fmla="*/ 27 h 2385"/>
                <a:gd name="T48" fmla="*/ 137 w 4956"/>
                <a:gd name="T49" fmla="*/ 26 h 2385"/>
                <a:gd name="T50" fmla="*/ 138 w 4956"/>
                <a:gd name="T51" fmla="*/ 16 h 2385"/>
                <a:gd name="T52" fmla="*/ 144 w 4956"/>
                <a:gd name="T53" fmla="*/ 16 h 2385"/>
                <a:gd name="T54" fmla="*/ 153 w 4956"/>
                <a:gd name="T55" fmla="*/ 16 h 2385"/>
                <a:gd name="T56" fmla="*/ 151 w 4956"/>
                <a:gd name="T57" fmla="*/ 15 h 2385"/>
                <a:gd name="T58" fmla="*/ 142 w 4956"/>
                <a:gd name="T59" fmla="*/ 15 h 2385"/>
                <a:gd name="T60" fmla="*/ 137 w 4956"/>
                <a:gd name="T61" fmla="*/ 15 h 2385"/>
                <a:gd name="T62" fmla="*/ 136 w 4956"/>
                <a:gd name="T63" fmla="*/ 26 h 2385"/>
                <a:gd name="T64" fmla="*/ 131 w 4956"/>
                <a:gd name="T65" fmla="*/ 25 h 2385"/>
                <a:gd name="T66" fmla="*/ 123 w 4956"/>
                <a:gd name="T67" fmla="*/ 25 h 2385"/>
                <a:gd name="T68" fmla="*/ 118 w 4956"/>
                <a:gd name="T69" fmla="*/ 25 h 2385"/>
                <a:gd name="T70" fmla="*/ 116 w 4956"/>
                <a:gd name="T71" fmla="*/ 16 h 2385"/>
                <a:gd name="T72" fmla="*/ 108 w 4956"/>
                <a:gd name="T73" fmla="*/ 16 h 2385"/>
                <a:gd name="T74" fmla="*/ 99 w 4956"/>
                <a:gd name="T75" fmla="*/ 16 h 2385"/>
                <a:gd name="T76" fmla="*/ 98 w 4956"/>
                <a:gd name="T77" fmla="*/ 1 h 2385"/>
                <a:gd name="T78" fmla="*/ 93 w 4956"/>
                <a:gd name="T79" fmla="*/ 0 h 2385"/>
                <a:gd name="T80" fmla="*/ 85 w 4956"/>
                <a:gd name="T81" fmla="*/ 0 h 2385"/>
                <a:gd name="T82" fmla="*/ 78 w 4956"/>
                <a:gd name="T83" fmla="*/ 1 h 2385"/>
                <a:gd name="T84" fmla="*/ 77 w 4956"/>
                <a:gd name="T85" fmla="*/ 36 h 2385"/>
                <a:gd name="T86" fmla="*/ 73 w 4956"/>
                <a:gd name="T87" fmla="*/ 35 h 2385"/>
                <a:gd name="T88" fmla="*/ 64 w 4956"/>
                <a:gd name="T89" fmla="*/ 35 h 2385"/>
                <a:gd name="T90" fmla="*/ 58 w 4956"/>
                <a:gd name="T91" fmla="*/ 36 h 2385"/>
                <a:gd name="T92" fmla="*/ 57 w 4956"/>
                <a:gd name="T93" fmla="*/ 74 h 2385"/>
                <a:gd name="T94" fmla="*/ 52 w 4956"/>
                <a:gd name="T95" fmla="*/ 74 h 2385"/>
                <a:gd name="T96" fmla="*/ 43 w 4956"/>
                <a:gd name="T97" fmla="*/ 74 h 2385"/>
                <a:gd name="T98" fmla="*/ 40 w 4956"/>
                <a:gd name="T99" fmla="*/ 74 h 2385"/>
                <a:gd name="T100" fmla="*/ 37 w 4956"/>
                <a:gd name="T101" fmla="*/ 66 h 2385"/>
                <a:gd name="T102" fmla="*/ 29 w 4956"/>
                <a:gd name="T103" fmla="*/ 66 h 2385"/>
                <a:gd name="T104" fmla="*/ 20 w 4956"/>
                <a:gd name="T105" fmla="*/ 66 h 2385"/>
                <a:gd name="T106" fmla="*/ 19 w 4956"/>
                <a:gd name="T107" fmla="*/ 32 h 2385"/>
                <a:gd name="T108" fmla="*/ 14 w 4956"/>
                <a:gd name="T109" fmla="*/ 32 h 2385"/>
                <a:gd name="T110" fmla="*/ 5 w 4956"/>
                <a:gd name="T111" fmla="*/ 32 h 238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956"/>
                <a:gd name="T169" fmla="*/ 0 h 2385"/>
                <a:gd name="T170" fmla="*/ 4956 w 4956"/>
                <a:gd name="T171" fmla="*/ 2385 h 2385"/>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956" h="2385">
                  <a:moveTo>
                    <a:pt x="0" y="1000"/>
                  </a:moveTo>
                  <a:lnTo>
                    <a:pt x="0" y="1045"/>
                  </a:lnTo>
                  <a:lnTo>
                    <a:pt x="39" y="1045"/>
                  </a:lnTo>
                  <a:lnTo>
                    <a:pt x="76" y="1045"/>
                  </a:lnTo>
                  <a:lnTo>
                    <a:pt x="113" y="1045"/>
                  </a:lnTo>
                  <a:lnTo>
                    <a:pt x="153" y="1045"/>
                  </a:lnTo>
                  <a:lnTo>
                    <a:pt x="192" y="1045"/>
                  </a:lnTo>
                  <a:lnTo>
                    <a:pt x="229" y="1045"/>
                  </a:lnTo>
                  <a:lnTo>
                    <a:pt x="266" y="1045"/>
                  </a:lnTo>
                  <a:lnTo>
                    <a:pt x="304" y="1045"/>
                  </a:lnTo>
                  <a:lnTo>
                    <a:pt x="355" y="1045"/>
                  </a:lnTo>
                  <a:lnTo>
                    <a:pt x="391" y="1045"/>
                  </a:lnTo>
                  <a:lnTo>
                    <a:pt x="430" y="1045"/>
                  </a:lnTo>
                  <a:lnTo>
                    <a:pt x="467" y="1045"/>
                  </a:lnTo>
                  <a:lnTo>
                    <a:pt x="506" y="1045"/>
                  </a:lnTo>
                  <a:lnTo>
                    <a:pt x="544" y="1045"/>
                  </a:lnTo>
                  <a:lnTo>
                    <a:pt x="581" y="1045"/>
                  </a:lnTo>
                  <a:lnTo>
                    <a:pt x="581" y="1019"/>
                  </a:lnTo>
                  <a:lnTo>
                    <a:pt x="561" y="1029"/>
                  </a:lnTo>
                  <a:lnTo>
                    <a:pt x="566" y="1038"/>
                  </a:lnTo>
                  <a:lnTo>
                    <a:pt x="573" y="1039"/>
                  </a:lnTo>
                  <a:lnTo>
                    <a:pt x="561" y="1021"/>
                  </a:lnTo>
                  <a:lnTo>
                    <a:pt x="598" y="2108"/>
                  </a:lnTo>
                  <a:lnTo>
                    <a:pt x="600" y="2115"/>
                  </a:lnTo>
                  <a:lnTo>
                    <a:pt x="603" y="2124"/>
                  </a:lnTo>
                  <a:lnTo>
                    <a:pt x="610" y="2126"/>
                  </a:lnTo>
                  <a:lnTo>
                    <a:pt x="618" y="2132"/>
                  </a:lnTo>
                  <a:lnTo>
                    <a:pt x="654" y="2132"/>
                  </a:lnTo>
                  <a:lnTo>
                    <a:pt x="695" y="2132"/>
                  </a:lnTo>
                  <a:lnTo>
                    <a:pt x="746" y="2132"/>
                  </a:lnTo>
                  <a:lnTo>
                    <a:pt x="782" y="2132"/>
                  </a:lnTo>
                  <a:lnTo>
                    <a:pt x="821" y="2132"/>
                  </a:lnTo>
                  <a:lnTo>
                    <a:pt x="858" y="2132"/>
                  </a:lnTo>
                  <a:lnTo>
                    <a:pt x="897" y="2132"/>
                  </a:lnTo>
                  <a:lnTo>
                    <a:pt x="935" y="2132"/>
                  </a:lnTo>
                  <a:lnTo>
                    <a:pt x="972" y="2132"/>
                  </a:lnTo>
                  <a:lnTo>
                    <a:pt x="1010" y="2132"/>
                  </a:lnTo>
                  <a:lnTo>
                    <a:pt x="1049" y="2132"/>
                  </a:lnTo>
                  <a:lnTo>
                    <a:pt x="1086" y="2132"/>
                  </a:lnTo>
                  <a:lnTo>
                    <a:pt x="1137" y="2132"/>
                  </a:lnTo>
                  <a:lnTo>
                    <a:pt x="1173" y="2132"/>
                  </a:lnTo>
                  <a:lnTo>
                    <a:pt x="1214" y="2132"/>
                  </a:lnTo>
                  <a:lnTo>
                    <a:pt x="1214" y="2106"/>
                  </a:lnTo>
                  <a:lnTo>
                    <a:pt x="1195" y="2115"/>
                  </a:lnTo>
                  <a:lnTo>
                    <a:pt x="1198" y="2124"/>
                  </a:lnTo>
                  <a:lnTo>
                    <a:pt x="1205" y="2126"/>
                  </a:lnTo>
                  <a:lnTo>
                    <a:pt x="1193" y="2112"/>
                  </a:lnTo>
                  <a:lnTo>
                    <a:pt x="1231" y="2365"/>
                  </a:lnTo>
                  <a:lnTo>
                    <a:pt x="1232" y="2369"/>
                  </a:lnTo>
                  <a:lnTo>
                    <a:pt x="1236" y="2378"/>
                  </a:lnTo>
                  <a:lnTo>
                    <a:pt x="1241" y="2380"/>
                  </a:lnTo>
                  <a:lnTo>
                    <a:pt x="1249" y="2385"/>
                  </a:lnTo>
                  <a:lnTo>
                    <a:pt x="1288" y="2385"/>
                  </a:lnTo>
                  <a:lnTo>
                    <a:pt x="1326" y="2385"/>
                  </a:lnTo>
                  <a:lnTo>
                    <a:pt x="1365" y="2385"/>
                  </a:lnTo>
                  <a:lnTo>
                    <a:pt x="1402" y="2385"/>
                  </a:lnTo>
                  <a:lnTo>
                    <a:pt x="1440" y="2385"/>
                  </a:lnTo>
                  <a:lnTo>
                    <a:pt x="1477" y="2385"/>
                  </a:lnTo>
                  <a:lnTo>
                    <a:pt x="1526" y="2385"/>
                  </a:lnTo>
                  <a:lnTo>
                    <a:pt x="1564" y="2385"/>
                  </a:lnTo>
                  <a:lnTo>
                    <a:pt x="1603" y="2385"/>
                  </a:lnTo>
                  <a:lnTo>
                    <a:pt x="1640" y="2385"/>
                  </a:lnTo>
                  <a:lnTo>
                    <a:pt x="1678" y="2385"/>
                  </a:lnTo>
                  <a:lnTo>
                    <a:pt x="1717" y="2385"/>
                  </a:lnTo>
                  <a:lnTo>
                    <a:pt x="1754" y="2385"/>
                  </a:lnTo>
                  <a:lnTo>
                    <a:pt x="1792" y="2385"/>
                  </a:lnTo>
                  <a:lnTo>
                    <a:pt x="1831" y="2385"/>
                  </a:lnTo>
                  <a:lnTo>
                    <a:pt x="1831" y="2383"/>
                  </a:lnTo>
                  <a:lnTo>
                    <a:pt x="1839" y="2380"/>
                  </a:lnTo>
                  <a:lnTo>
                    <a:pt x="1844" y="2378"/>
                  </a:lnTo>
                  <a:lnTo>
                    <a:pt x="1850" y="2369"/>
                  </a:lnTo>
                  <a:lnTo>
                    <a:pt x="1853" y="2362"/>
                  </a:lnTo>
                  <a:lnTo>
                    <a:pt x="1890" y="1144"/>
                  </a:lnTo>
                  <a:lnTo>
                    <a:pt x="1868" y="1141"/>
                  </a:lnTo>
                  <a:lnTo>
                    <a:pt x="1868" y="1164"/>
                  </a:lnTo>
                  <a:lnTo>
                    <a:pt x="1877" y="1163"/>
                  </a:lnTo>
                  <a:lnTo>
                    <a:pt x="1884" y="1157"/>
                  </a:lnTo>
                  <a:lnTo>
                    <a:pt x="1887" y="1150"/>
                  </a:lnTo>
                  <a:lnTo>
                    <a:pt x="1868" y="1164"/>
                  </a:lnTo>
                  <a:lnTo>
                    <a:pt x="1919" y="1164"/>
                  </a:lnTo>
                  <a:lnTo>
                    <a:pt x="1955" y="1164"/>
                  </a:lnTo>
                  <a:lnTo>
                    <a:pt x="1994" y="1164"/>
                  </a:lnTo>
                  <a:lnTo>
                    <a:pt x="2031" y="1164"/>
                  </a:lnTo>
                  <a:lnTo>
                    <a:pt x="2071" y="1164"/>
                  </a:lnTo>
                  <a:lnTo>
                    <a:pt x="2108" y="1164"/>
                  </a:lnTo>
                  <a:lnTo>
                    <a:pt x="2145" y="1164"/>
                  </a:lnTo>
                  <a:lnTo>
                    <a:pt x="2183" y="1164"/>
                  </a:lnTo>
                  <a:lnTo>
                    <a:pt x="2218" y="1164"/>
                  </a:lnTo>
                  <a:lnTo>
                    <a:pt x="2259" y="1164"/>
                  </a:lnTo>
                  <a:lnTo>
                    <a:pt x="2310" y="1164"/>
                  </a:lnTo>
                  <a:lnTo>
                    <a:pt x="2346" y="1164"/>
                  </a:lnTo>
                  <a:lnTo>
                    <a:pt x="2385" y="1164"/>
                  </a:lnTo>
                  <a:lnTo>
                    <a:pt x="2423" y="1164"/>
                  </a:lnTo>
                  <a:lnTo>
                    <a:pt x="2462" y="1164"/>
                  </a:lnTo>
                  <a:lnTo>
                    <a:pt x="2470" y="1163"/>
                  </a:lnTo>
                  <a:lnTo>
                    <a:pt x="2477" y="1157"/>
                  </a:lnTo>
                  <a:lnTo>
                    <a:pt x="2480" y="1150"/>
                  </a:lnTo>
                  <a:lnTo>
                    <a:pt x="2482" y="1144"/>
                  </a:lnTo>
                  <a:lnTo>
                    <a:pt x="2521" y="23"/>
                  </a:lnTo>
                  <a:lnTo>
                    <a:pt x="2499" y="23"/>
                  </a:lnTo>
                  <a:lnTo>
                    <a:pt x="2499" y="43"/>
                  </a:lnTo>
                  <a:lnTo>
                    <a:pt x="2508" y="41"/>
                  </a:lnTo>
                  <a:lnTo>
                    <a:pt x="2514" y="40"/>
                  </a:lnTo>
                  <a:lnTo>
                    <a:pt x="2516" y="32"/>
                  </a:lnTo>
                  <a:lnTo>
                    <a:pt x="2499" y="45"/>
                  </a:lnTo>
                  <a:lnTo>
                    <a:pt x="2536" y="45"/>
                  </a:lnTo>
                  <a:lnTo>
                    <a:pt x="2576" y="45"/>
                  </a:lnTo>
                  <a:lnTo>
                    <a:pt x="2613" y="45"/>
                  </a:lnTo>
                  <a:lnTo>
                    <a:pt x="2650" y="45"/>
                  </a:lnTo>
                  <a:lnTo>
                    <a:pt x="2700" y="45"/>
                  </a:lnTo>
                  <a:lnTo>
                    <a:pt x="2737" y="45"/>
                  </a:lnTo>
                  <a:lnTo>
                    <a:pt x="2776" y="45"/>
                  </a:lnTo>
                  <a:lnTo>
                    <a:pt x="2814" y="45"/>
                  </a:lnTo>
                  <a:lnTo>
                    <a:pt x="2853" y="45"/>
                  </a:lnTo>
                  <a:lnTo>
                    <a:pt x="2890" y="45"/>
                  </a:lnTo>
                  <a:lnTo>
                    <a:pt x="2929" y="45"/>
                  </a:lnTo>
                  <a:lnTo>
                    <a:pt x="2967" y="45"/>
                  </a:lnTo>
                  <a:lnTo>
                    <a:pt x="3004" y="45"/>
                  </a:lnTo>
                  <a:lnTo>
                    <a:pt x="3041" y="45"/>
                  </a:lnTo>
                  <a:lnTo>
                    <a:pt x="3092" y="45"/>
                  </a:lnTo>
                  <a:lnTo>
                    <a:pt x="3092" y="23"/>
                  </a:lnTo>
                  <a:lnTo>
                    <a:pt x="3074" y="32"/>
                  </a:lnTo>
                  <a:lnTo>
                    <a:pt x="3077" y="40"/>
                  </a:lnTo>
                  <a:lnTo>
                    <a:pt x="3084" y="41"/>
                  </a:lnTo>
                  <a:lnTo>
                    <a:pt x="3072" y="23"/>
                  </a:lnTo>
                  <a:lnTo>
                    <a:pt x="3109" y="530"/>
                  </a:lnTo>
                  <a:lnTo>
                    <a:pt x="3111" y="539"/>
                  </a:lnTo>
                  <a:lnTo>
                    <a:pt x="3115" y="547"/>
                  </a:lnTo>
                  <a:lnTo>
                    <a:pt x="3120" y="549"/>
                  </a:lnTo>
                  <a:lnTo>
                    <a:pt x="3128" y="552"/>
                  </a:lnTo>
                  <a:lnTo>
                    <a:pt x="3167" y="552"/>
                  </a:lnTo>
                  <a:lnTo>
                    <a:pt x="3205" y="552"/>
                  </a:lnTo>
                  <a:lnTo>
                    <a:pt x="3242" y="552"/>
                  </a:lnTo>
                  <a:lnTo>
                    <a:pt x="3281" y="552"/>
                  </a:lnTo>
                  <a:lnTo>
                    <a:pt x="3319" y="552"/>
                  </a:lnTo>
                  <a:lnTo>
                    <a:pt x="3356" y="552"/>
                  </a:lnTo>
                  <a:lnTo>
                    <a:pt x="3392" y="552"/>
                  </a:lnTo>
                  <a:lnTo>
                    <a:pt x="3433" y="552"/>
                  </a:lnTo>
                  <a:lnTo>
                    <a:pt x="3484" y="552"/>
                  </a:lnTo>
                  <a:lnTo>
                    <a:pt x="3519" y="552"/>
                  </a:lnTo>
                  <a:lnTo>
                    <a:pt x="3558" y="552"/>
                  </a:lnTo>
                  <a:lnTo>
                    <a:pt x="3596" y="552"/>
                  </a:lnTo>
                  <a:lnTo>
                    <a:pt x="3635" y="552"/>
                  </a:lnTo>
                  <a:lnTo>
                    <a:pt x="3672" y="552"/>
                  </a:lnTo>
                  <a:lnTo>
                    <a:pt x="3710" y="552"/>
                  </a:lnTo>
                  <a:lnTo>
                    <a:pt x="3710" y="530"/>
                  </a:lnTo>
                  <a:lnTo>
                    <a:pt x="3689" y="539"/>
                  </a:lnTo>
                  <a:lnTo>
                    <a:pt x="3694" y="547"/>
                  </a:lnTo>
                  <a:lnTo>
                    <a:pt x="3701" y="549"/>
                  </a:lnTo>
                  <a:lnTo>
                    <a:pt x="3689" y="532"/>
                  </a:lnTo>
                  <a:lnTo>
                    <a:pt x="3727" y="818"/>
                  </a:lnTo>
                  <a:lnTo>
                    <a:pt x="3728" y="822"/>
                  </a:lnTo>
                  <a:lnTo>
                    <a:pt x="3732" y="829"/>
                  </a:lnTo>
                  <a:lnTo>
                    <a:pt x="3739" y="833"/>
                  </a:lnTo>
                  <a:lnTo>
                    <a:pt x="3747" y="838"/>
                  </a:lnTo>
                  <a:lnTo>
                    <a:pt x="3786" y="838"/>
                  </a:lnTo>
                  <a:lnTo>
                    <a:pt x="3824" y="838"/>
                  </a:lnTo>
                  <a:lnTo>
                    <a:pt x="3875" y="838"/>
                  </a:lnTo>
                  <a:lnTo>
                    <a:pt x="3910" y="838"/>
                  </a:lnTo>
                  <a:lnTo>
                    <a:pt x="3951" y="838"/>
                  </a:lnTo>
                  <a:lnTo>
                    <a:pt x="3987" y="838"/>
                  </a:lnTo>
                  <a:lnTo>
                    <a:pt x="4026" y="838"/>
                  </a:lnTo>
                  <a:lnTo>
                    <a:pt x="4063" y="838"/>
                  </a:lnTo>
                  <a:lnTo>
                    <a:pt x="4101" y="838"/>
                  </a:lnTo>
                  <a:lnTo>
                    <a:pt x="4140" y="838"/>
                  </a:lnTo>
                  <a:lnTo>
                    <a:pt x="4177" y="838"/>
                  </a:lnTo>
                  <a:lnTo>
                    <a:pt x="4215" y="838"/>
                  </a:lnTo>
                  <a:lnTo>
                    <a:pt x="4264" y="838"/>
                  </a:lnTo>
                  <a:lnTo>
                    <a:pt x="4301" y="838"/>
                  </a:lnTo>
                  <a:lnTo>
                    <a:pt x="4341" y="838"/>
                  </a:lnTo>
                  <a:lnTo>
                    <a:pt x="4341" y="837"/>
                  </a:lnTo>
                  <a:lnTo>
                    <a:pt x="4349" y="833"/>
                  </a:lnTo>
                  <a:lnTo>
                    <a:pt x="4356" y="829"/>
                  </a:lnTo>
                  <a:lnTo>
                    <a:pt x="4359" y="822"/>
                  </a:lnTo>
                  <a:lnTo>
                    <a:pt x="4361" y="818"/>
                  </a:lnTo>
                  <a:lnTo>
                    <a:pt x="4398" y="492"/>
                  </a:lnTo>
                  <a:lnTo>
                    <a:pt x="4378" y="487"/>
                  </a:lnTo>
                  <a:lnTo>
                    <a:pt x="4378" y="510"/>
                  </a:lnTo>
                  <a:lnTo>
                    <a:pt x="4386" y="507"/>
                  </a:lnTo>
                  <a:lnTo>
                    <a:pt x="4393" y="503"/>
                  </a:lnTo>
                  <a:lnTo>
                    <a:pt x="4395" y="496"/>
                  </a:lnTo>
                  <a:lnTo>
                    <a:pt x="4378" y="512"/>
                  </a:lnTo>
                  <a:lnTo>
                    <a:pt x="4415" y="512"/>
                  </a:lnTo>
                  <a:lnTo>
                    <a:pt x="4454" y="512"/>
                  </a:lnTo>
                  <a:lnTo>
                    <a:pt x="4492" y="512"/>
                  </a:lnTo>
                  <a:lnTo>
                    <a:pt x="4531" y="512"/>
                  </a:lnTo>
                  <a:lnTo>
                    <a:pt x="4568" y="512"/>
                  </a:lnTo>
                  <a:lnTo>
                    <a:pt x="4606" y="512"/>
                  </a:lnTo>
                  <a:lnTo>
                    <a:pt x="4657" y="512"/>
                  </a:lnTo>
                  <a:lnTo>
                    <a:pt x="4693" y="512"/>
                  </a:lnTo>
                  <a:lnTo>
                    <a:pt x="4732" y="512"/>
                  </a:lnTo>
                  <a:lnTo>
                    <a:pt x="4769" y="512"/>
                  </a:lnTo>
                  <a:lnTo>
                    <a:pt x="4806" y="512"/>
                  </a:lnTo>
                  <a:lnTo>
                    <a:pt x="4846" y="512"/>
                  </a:lnTo>
                  <a:lnTo>
                    <a:pt x="4883" y="512"/>
                  </a:lnTo>
                  <a:lnTo>
                    <a:pt x="4920" y="512"/>
                  </a:lnTo>
                  <a:lnTo>
                    <a:pt x="4956" y="512"/>
                  </a:lnTo>
                  <a:lnTo>
                    <a:pt x="4956" y="467"/>
                  </a:lnTo>
                  <a:lnTo>
                    <a:pt x="4920" y="467"/>
                  </a:lnTo>
                  <a:lnTo>
                    <a:pt x="4883" y="467"/>
                  </a:lnTo>
                  <a:lnTo>
                    <a:pt x="4846" y="467"/>
                  </a:lnTo>
                  <a:lnTo>
                    <a:pt x="4806" y="467"/>
                  </a:lnTo>
                  <a:lnTo>
                    <a:pt x="4769" y="467"/>
                  </a:lnTo>
                  <a:lnTo>
                    <a:pt x="4732" y="467"/>
                  </a:lnTo>
                  <a:lnTo>
                    <a:pt x="4693" y="467"/>
                  </a:lnTo>
                  <a:lnTo>
                    <a:pt x="4657" y="467"/>
                  </a:lnTo>
                  <a:lnTo>
                    <a:pt x="4606" y="467"/>
                  </a:lnTo>
                  <a:lnTo>
                    <a:pt x="4568" y="467"/>
                  </a:lnTo>
                  <a:lnTo>
                    <a:pt x="4531" y="467"/>
                  </a:lnTo>
                  <a:lnTo>
                    <a:pt x="4492" y="467"/>
                  </a:lnTo>
                  <a:lnTo>
                    <a:pt x="4454" y="467"/>
                  </a:lnTo>
                  <a:lnTo>
                    <a:pt x="4415" y="467"/>
                  </a:lnTo>
                  <a:lnTo>
                    <a:pt x="4378" y="467"/>
                  </a:lnTo>
                  <a:lnTo>
                    <a:pt x="4369" y="467"/>
                  </a:lnTo>
                  <a:lnTo>
                    <a:pt x="4361" y="471"/>
                  </a:lnTo>
                  <a:lnTo>
                    <a:pt x="4359" y="478"/>
                  </a:lnTo>
                  <a:lnTo>
                    <a:pt x="4358" y="487"/>
                  </a:lnTo>
                  <a:lnTo>
                    <a:pt x="4358" y="485"/>
                  </a:lnTo>
                  <a:lnTo>
                    <a:pt x="4318" y="811"/>
                  </a:lnTo>
                  <a:lnTo>
                    <a:pt x="4341" y="793"/>
                  </a:lnTo>
                  <a:lnTo>
                    <a:pt x="4332" y="793"/>
                  </a:lnTo>
                  <a:lnTo>
                    <a:pt x="4325" y="797"/>
                  </a:lnTo>
                  <a:lnTo>
                    <a:pt x="4322" y="804"/>
                  </a:lnTo>
                  <a:lnTo>
                    <a:pt x="4318" y="813"/>
                  </a:lnTo>
                  <a:lnTo>
                    <a:pt x="4341" y="813"/>
                  </a:lnTo>
                  <a:lnTo>
                    <a:pt x="4341" y="793"/>
                  </a:lnTo>
                  <a:lnTo>
                    <a:pt x="4301" y="793"/>
                  </a:lnTo>
                  <a:lnTo>
                    <a:pt x="4264" y="793"/>
                  </a:lnTo>
                  <a:lnTo>
                    <a:pt x="4215" y="793"/>
                  </a:lnTo>
                  <a:lnTo>
                    <a:pt x="4177" y="793"/>
                  </a:lnTo>
                  <a:lnTo>
                    <a:pt x="4140" y="793"/>
                  </a:lnTo>
                  <a:lnTo>
                    <a:pt x="4101" y="793"/>
                  </a:lnTo>
                  <a:lnTo>
                    <a:pt x="4063" y="793"/>
                  </a:lnTo>
                  <a:lnTo>
                    <a:pt x="4026" y="793"/>
                  </a:lnTo>
                  <a:lnTo>
                    <a:pt x="3987" y="793"/>
                  </a:lnTo>
                  <a:lnTo>
                    <a:pt x="3951" y="793"/>
                  </a:lnTo>
                  <a:lnTo>
                    <a:pt x="3910" y="793"/>
                  </a:lnTo>
                  <a:lnTo>
                    <a:pt x="3875" y="793"/>
                  </a:lnTo>
                  <a:lnTo>
                    <a:pt x="3824" y="793"/>
                  </a:lnTo>
                  <a:lnTo>
                    <a:pt x="3786" y="793"/>
                  </a:lnTo>
                  <a:lnTo>
                    <a:pt x="3747" y="793"/>
                  </a:lnTo>
                  <a:lnTo>
                    <a:pt x="3766" y="804"/>
                  </a:lnTo>
                  <a:lnTo>
                    <a:pt x="3762" y="797"/>
                  </a:lnTo>
                  <a:lnTo>
                    <a:pt x="3756" y="793"/>
                  </a:lnTo>
                  <a:lnTo>
                    <a:pt x="3747" y="813"/>
                  </a:lnTo>
                  <a:lnTo>
                    <a:pt x="3766" y="811"/>
                  </a:lnTo>
                  <a:lnTo>
                    <a:pt x="3730" y="529"/>
                  </a:lnTo>
                  <a:lnTo>
                    <a:pt x="3728" y="521"/>
                  </a:lnTo>
                  <a:lnTo>
                    <a:pt x="3723" y="512"/>
                  </a:lnTo>
                  <a:lnTo>
                    <a:pt x="3718" y="510"/>
                  </a:lnTo>
                  <a:lnTo>
                    <a:pt x="3710" y="507"/>
                  </a:lnTo>
                  <a:lnTo>
                    <a:pt x="3672" y="507"/>
                  </a:lnTo>
                  <a:lnTo>
                    <a:pt x="3635" y="507"/>
                  </a:lnTo>
                  <a:lnTo>
                    <a:pt x="3596" y="507"/>
                  </a:lnTo>
                  <a:lnTo>
                    <a:pt x="3558" y="507"/>
                  </a:lnTo>
                  <a:lnTo>
                    <a:pt x="3519" y="507"/>
                  </a:lnTo>
                  <a:lnTo>
                    <a:pt x="3484" y="507"/>
                  </a:lnTo>
                  <a:lnTo>
                    <a:pt x="3433" y="507"/>
                  </a:lnTo>
                  <a:lnTo>
                    <a:pt x="3392" y="507"/>
                  </a:lnTo>
                  <a:lnTo>
                    <a:pt x="3356" y="507"/>
                  </a:lnTo>
                  <a:lnTo>
                    <a:pt x="3319" y="507"/>
                  </a:lnTo>
                  <a:lnTo>
                    <a:pt x="3281" y="507"/>
                  </a:lnTo>
                  <a:lnTo>
                    <a:pt x="3242" y="507"/>
                  </a:lnTo>
                  <a:lnTo>
                    <a:pt x="3205" y="507"/>
                  </a:lnTo>
                  <a:lnTo>
                    <a:pt x="3167" y="507"/>
                  </a:lnTo>
                  <a:lnTo>
                    <a:pt x="3128" y="507"/>
                  </a:lnTo>
                  <a:lnTo>
                    <a:pt x="3149" y="521"/>
                  </a:lnTo>
                  <a:lnTo>
                    <a:pt x="3145" y="512"/>
                  </a:lnTo>
                  <a:lnTo>
                    <a:pt x="3137" y="510"/>
                  </a:lnTo>
                  <a:lnTo>
                    <a:pt x="3128" y="530"/>
                  </a:lnTo>
                  <a:lnTo>
                    <a:pt x="3152" y="529"/>
                  </a:lnTo>
                  <a:lnTo>
                    <a:pt x="3115" y="21"/>
                  </a:lnTo>
                  <a:lnTo>
                    <a:pt x="3111" y="14"/>
                  </a:lnTo>
                  <a:lnTo>
                    <a:pt x="3108" y="5"/>
                  </a:lnTo>
                  <a:lnTo>
                    <a:pt x="3101" y="3"/>
                  </a:lnTo>
                  <a:lnTo>
                    <a:pt x="3092" y="0"/>
                  </a:lnTo>
                  <a:lnTo>
                    <a:pt x="3041" y="0"/>
                  </a:lnTo>
                  <a:lnTo>
                    <a:pt x="3004" y="0"/>
                  </a:lnTo>
                  <a:lnTo>
                    <a:pt x="2967" y="0"/>
                  </a:lnTo>
                  <a:lnTo>
                    <a:pt x="2929" y="0"/>
                  </a:lnTo>
                  <a:lnTo>
                    <a:pt x="2890" y="0"/>
                  </a:lnTo>
                  <a:lnTo>
                    <a:pt x="2853" y="0"/>
                  </a:lnTo>
                  <a:lnTo>
                    <a:pt x="2814" y="0"/>
                  </a:lnTo>
                  <a:lnTo>
                    <a:pt x="2776" y="0"/>
                  </a:lnTo>
                  <a:lnTo>
                    <a:pt x="2737" y="0"/>
                  </a:lnTo>
                  <a:lnTo>
                    <a:pt x="2700" y="0"/>
                  </a:lnTo>
                  <a:lnTo>
                    <a:pt x="2650" y="0"/>
                  </a:lnTo>
                  <a:lnTo>
                    <a:pt x="2613" y="0"/>
                  </a:lnTo>
                  <a:lnTo>
                    <a:pt x="2576" y="0"/>
                  </a:lnTo>
                  <a:lnTo>
                    <a:pt x="2536" y="0"/>
                  </a:lnTo>
                  <a:lnTo>
                    <a:pt x="2499" y="0"/>
                  </a:lnTo>
                  <a:lnTo>
                    <a:pt x="2491" y="3"/>
                  </a:lnTo>
                  <a:lnTo>
                    <a:pt x="2482" y="5"/>
                  </a:lnTo>
                  <a:lnTo>
                    <a:pt x="2480" y="14"/>
                  </a:lnTo>
                  <a:lnTo>
                    <a:pt x="2479" y="23"/>
                  </a:lnTo>
                  <a:lnTo>
                    <a:pt x="2440" y="1141"/>
                  </a:lnTo>
                  <a:lnTo>
                    <a:pt x="2462" y="1119"/>
                  </a:lnTo>
                  <a:lnTo>
                    <a:pt x="2453" y="1121"/>
                  </a:lnTo>
                  <a:lnTo>
                    <a:pt x="2446" y="1126"/>
                  </a:lnTo>
                  <a:lnTo>
                    <a:pt x="2443" y="1132"/>
                  </a:lnTo>
                  <a:lnTo>
                    <a:pt x="2440" y="1141"/>
                  </a:lnTo>
                  <a:lnTo>
                    <a:pt x="2462" y="1141"/>
                  </a:lnTo>
                  <a:lnTo>
                    <a:pt x="2462" y="1119"/>
                  </a:lnTo>
                  <a:lnTo>
                    <a:pt x="2423" y="1119"/>
                  </a:lnTo>
                  <a:lnTo>
                    <a:pt x="2385" y="1119"/>
                  </a:lnTo>
                  <a:lnTo>
                    <a:pt x="2346" y="1119"/>
                  </a:lnTo>
                  <a:lnTo>
                    <a:pt x="2310" y="1119"/>
                  </a:lnTo>
                  <a:lnTo>
                    <a:pt x="2259" y="1119"/>
                  </a:lnTo>
                  <a:lnTo>
                    <a:pt x="2218" y="1119"/>
                  </a:lnTo>
                  <a:lnTo>
                    <a:pt x="2183" y="1119"/>
                  </a:lnTo>
                  <a:lnTo>
                    <a:pt x="2145" y="1119"/>
                  </a:lnTo>
                  <a:lnTo>
                    <a:pt x="2108" y="1119"/>
                  </a:lnTo>
                  <a:lnTo>
                    <a:pt x="2071" y="1119"/>
                  </a:lnTo>
                  <a:lnTo>
                    <a:pt x="2031" y="1119"/>
                  </a:lnTo>
                  <a:lnTo>
                    <a:pt x="1994" y="1119"/>
                  </a:lnTo>
                  <a:lnTo>
                    <a:pt x="1955" y="1119"/>
                  </a:lnTo>
                  <a:lnTo>
                    <a:pt x="1919" y="1119"/>
                  </a:lnTo>
                  <a:lnTo>
                    <a:pt x="1868" y="1119"/>
                  </a:lnTo>
                  <a:lnTo>
                    <a:pt x="1860" y="1121"/>
                  </a:lnTo>
                  <a:lnTo>
                    <a:pt x="1853" y="1126"/>
                  </a:lnTo>
                  <a:lnTo>
                    <a:pt x="1850" y="1132"/>
                  </a:lnTo>
                  <a:lnTo>
                    <a:pt x="1848" y="1141"/>
                  </a:lnTo>
                  <a:lnTo>
                    <a:pt x="1810" y="2360"/>
                  </a:lnTo>
                  <a:lnTo>
                    <a:pt x="1831" y="2340"/>
                  </a:lnTo>
                  <a:lnTo>
                    <a:pt x="1822" y="2342"/>
                  </a:lnTo>
                  <a:lnTo>
                    <a:pt x="1816" y="2344"/>
                  </a:lnTo>
                  <a:lnTo>
                    <a:pt x="1810" y="2351"/>
                  </a:lnTo>
                  <a:lnTo>
                    <a:pt x="1810" y="2360"/>
                  </a:lnTo>
                  <a:lnTo>
                    <a:pt x="1831" y="2360"/>
                  </a:lnTo>
                  <a:lnTo>
                    <a:pt x="1831" y="2340"/>
                  </a:lnTo>
                  <a:lnTo>
                    <a:pt x="1792" y="2340"/>
                  </a:lnTo>
                  <a:lnTo>
                    <a:pt x="1754" y="2340"/>
                  </a:lnTo>
                  <a:lnTo>
                    <a:pt x="1717" y="2340"/>
                  </a:lnTo>
                  <a:lnTo>
                    <a:pt x="1678" y="2340"/>
                  </a:lnTo>
                  <a:lnTo>
                    <a:pt x="1640" y="2340"/>
                  </a:lnTo>
                  <a:lnTo>
                    <a:pt x="1603" y="2340"/>
                  </a:lnTo>
                  <a:lnTo>
                    <a:pt x="1564" y="2340"/>
                  </a:lnTo>
                  <a:lnTo>
                    <a:pt x="1526" y="2340"/>
                  </a:lnTo>
                  <a:lnTo>
                    <a:pt x="1477" y="2340"/>
                  </a:lnTo>
                  <a:lnTo>
                    <a:pt x="1440" y="2340"/>
                  </a:lnTo>
                  <a:lnTo>
                    <a:pt x="1402" y="2340"/>
                  </a:lnTo>
                  <a:lnTo>
                    <a:pt x="1365" y="2340"/>
                  </a:lnTo>
                  <a:lnTo>
                    <a:pt x="1326" y="2340"/>
                  </a:lnTo>
                  <a:lnTo>
                    <a:pt x="1288" y="2340"/>
                  </a:lnTo>
                  <a:lnTo>
                    <a:pt x="1249" y="2340"/>
                  </a:lnTo>
                  <a:lnTo>
                    <a:pt x="1270" y="2351"/>
                  </a:lnTo>
                  <a:lnTo>
                    <a:pt x="1266" y="2344"/>
                  </a:lnTo>
                  <a:lnTo>
                    <a:pt x="1258" y="2342"/>
                  </a:lnTo>
                  <a:lnTo>
                    <a:pt x="1249" y="2360"/>
                  </a:lnTo>
                  <a:lnTo>
                    <a:pt x="1271" y="2358"/>
                  </a:lnTo>
                  <a:lnTo>
                    <a:pt x="1232" y="2104"/>
                  </a:lnTo>
                  <a:lnTo>
                    <a:pt x="1232" y="2097"/>
                  </a:lnTo>
                  <a:lnTo>
                    <a:pt x="1229" y="2090"/>
                  </a:lnTo>
                  <a:lnTo>
                    <a:pt x="1222" y="2088"/>
                  </a:lnTo>
                  <a:lnTo>
                    <a:pt x="1214" y="2086"/>
                  </a:lnTo>
                  <a:lnTo>
                    <a:pt x="1173" y="2086"/>
                  </a:lnTo>
                  <a:lnTo>
                    <a:pt x="1137" y="2086"/>
                  </a:lnTo>
                  <a:lnTo>
                    <a:pt x="1086" y="2086"/>
                  </a:lnTo>
                  <a:lnTo>
                    <a:pt x="1049" y="2086"/>
                  </a:lnTo>
                  <a:lnTo>
                    <a:pt x="1010" y="2086"/>
                  </a:lnTo>
                  <a:lnTo>
                    <a:pt x="972" y="2086"/>
                  </a:lnTo>
                  <a:lnTo>
                    <a:pt x="935" y="2086"/>
                  </a:lnTo>
                  <a:lnTo>
                    <a:pt x="897" y="2086"/>
                  </a:lnTo>
                  <a:lnTo>
                    <a:pt x="858" y="2086"/>
                  </a:lnTo>
                  <a:lnTo>
                    <a:pt x="821" y="2086"/>
                  </a:lnTo>
                  <a:lnTo>
                    <a:pt x="782" y="2086"/>
                  </a:lnTo>
                  <a:lnTo>
                    <a:pt x="746" y="2086"/>
                  </a:lnTo>
                  <a:lnTo>
                    <a:pt x="695" y="2086"/>
                  </a:lnTo>
                  <a:lnTo>
                    <a:pt x="654" y="2086"/>
                  </a:lnTo>
                  <a:lnTo>
                    <a:pt x="618" y="2086"/>
                  </a:lnTo>
                  <a:lnTo>
                    <a:pt x="637" y="2097"/>
                  </a:lnTo>
                  <a:lnTo>
                    <a:pt x="634" y="2090"/>
                  </a:lnTo>
                  <a:lnTo>
                    <a:pt x="627" y="2088"/>
                  </a:lnTo>
                  <a:lnTo>
                    <a:pt x="618" y="2106"/>
                  </a:lnTo>
                  <a:lnTo>
                    <a:pt x="641" y="2106"/>
                  </a:lnTo>
                  <a:lnTo>
                    <a:pt x="603" y="1019"/>
                  </a:lnTo>
                  <a:lnTo>
                    <a:pt x="600" y="1010"/>
                  </a:lnTo>
                  <a:lnTo>
                    <a:pt x="595" y="1003"/>
                  </a:lnTo>
                  <a:lnTo>
                    <a:pt x="590" y="1001"/>
                  </a:lnTo>
                  <a:lnTo>
                    <a:pt x="581" y="1000"/>
                  </a:lnTo>
                  <a:lnTo>
                    <a:pt x="544" y="1000"/>
                  </a:lnTo>
                  <a:lnTo>
                    <a:pt x="506" y="1000"/>
                  </a:lnTo>
                  <a:lnTo>
                    <a:pt x="467" y="1000"/>
                  </a:lnTo>
                  <a:lnTo>
                    <a:pt x="430" y="1000"/>
                  </a:lnTo>
                  <a:lnTo>
                    <a:pt x="391" y="1000"/>
                  </a:lnTo>
                  <a:lnTo>
                    <a:pt x="355" y="1000"/>
                  </a:lnTo>
                  <a:lnTo>
                    <a:pt x="304" y="1000"/>
                  </a:lnTo>
                  <a:lnTo>
                    <a:pt x="266" y="1000"/>
                  </a:lnTo>
                  <a:lnTo>
                    <a:pt x="229" y="1000"/>
                  </a:lnTo>
                  <a:lnTo>
                    <a:pt x="192" y="1000"/>
                  </a:lnTo>
                  <a:lnTo>
                    <a:pt x="153" y="1000"/>
                  </a:lnTo>
                  <a:lnTo>
                    <a:pt x="113" y="1000"/>
                  </a:lnTo>
                  <a:lnTo>
                    <a:pt x="76" y="1000"/>
                  </a:lnTo>
                  <a:lnTo>
                    <a:pt x="39" y="1000"/>
                  </a:lnTo>
                  <a:lnTo>
                    <a:pt x="0" y="100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1" name="Line 183"/>
            <p:cNvSpPr>
              <a:spLocks noChangeShapeType="1"/>
            </p:cNvSpPr>
            <p:nvPr/>
          </p:nvSpPr>
          <p:spPr bwMode="auto">
            <a:xfrm>
              <a:off x="1757" y="3873"/>
              <a:ext cx="2738"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 name="Line 184"/>
            <p:cNvSpPr>
              <a:spLocks noChangeShapeType="1"/>
            </p:cNvSpPr>
            <p:nvPr/>
          </p:nvSpPr>
          <p:spPr bwMode="auto">
            <a:xfrm>
              <a:off x="1757" y="3873"/>
              <a:ext cx="2738"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 name="Rectangle 185"/>
            <p:cNvSpPr>
              <a:spLocks noChangeArrowheads="1"/>
            </p:cNvSpPr>
            <p:nvPr/>
          </p:nvSpPr>
          <p:spPr bwMode="auto">
            <a:xfrm>
              <a:off x="1738" y="3904"/>
              <a:ext cx="86"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4" name="Line 186"/>
            <p:cNvSpPr>
              <a:spLocks noChangeShapeType="1"/>
            </p:cNvSpPr>
            <p:nvPr/>
          </p:nvSpPr>
          <p:spPr bwMode="auto">
            <a:xfrm flipV="1">
              <a:off x="2148" y="3853"/>
              <a:ext cx="1" cy="20"/>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 name="Rectangle 187"/>
            <p:cNvSpPr>
              <a:spLocks noChangeArrowheads="1"/>
            </p:cNvSpPr>
            <p:nvPr/>
          </p:nvSpPr>
          <p:spPr bwMode="auto">
            <a:xfrm>
              <a:off x="2103" y="3904"/>
              <a:ext cx="133"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6" name="Rectangle 188"/>
            <p:cNvSpPr>
              <a:spLocks noChangeArrowheads="1"/>
            </p:cNvSpPr>
            <p:nvPr/>
          </p:nvSpPr>
          <p:spPr bwMode="auto">
            <a:xfrm>
              <a:off x="1822" y="3936"/>
              <a:ext cx="389" cy="122"/>
            </a:xfrm>
            <a:prstGeom prst="rect">
              <a:avLst/>
            </a:prstGeom>
            <a:noFill/>
            <a:ln w="9525">
              <a:noFill/>
              <a:miter lim="800000"/>
              <a:headEnd/>
              <a:tailEnd/>
            </a:ln>
          </p:spPr>
          <p:txBody>
            <a:bodyPr wrap="none" lIns="0" tIns="0" rIns="0" bIns="0">
              <a:spAutoFit/>
            </a:bodyPr>
            <a:lstStyle/>
            <a:p>
              <a:pPr marL="742950" indent="-285750">
                <a:spcBef>
                  <a:spcPct val="20000"/>
                </a:spcBef>
                <a:buClr>
                  <a:schemeClr val="folHlink"/>
                </a:buClr>
                <a:buSzPct val="65000"/>
                <a:buFont typeface="Wingdings" pitchFamily="2" charset="2"/>
                <a:buNone/>
                <a:defRPr/>
              </a:pPr>
              <a:r>
                <a:rPr lang="en-US" sz="1100">
                  <a:solidFill>
                    <a:srgbClr val="000000"/>
                  </a:solidFill>
                  <a:latin typeface="Helvetica" pitchFamily="34" charset="0"/>
                </a:rPr>
                <a:t>20</a:t>
              </a:r>
              <a:endParaRPr lang="en-US">
                <a:effectLst>
                  <a:outerShdw blurRad="38100" dist="38100" dir="2700000" algn="tl">
                    <a:srgbClr val="C0C0C0"/>
                  </a:outerShdw>
                </a:effectLst>
                <a:latin typeface="Tahoma" pitchFamily="34" charset="0"/>
              </a:endParaRPr>
            </a:p>
          </p:txBody>
        </p:sp>
        <p:sp>
          <p:nvSpPr>
            <p:cNvPr id="117" name="Line 189"/>
            <p:cNvSpPr>
              <a:spLocks noChangeShapeType="1"/>
            </p:cNvSpPr>
            <p:nvPr/>
          </p:nvSpPr>
          <p:spPr bwMode="auto">
            <a:xfrm flipV="1">
              <a:off x="2539" y="3853"/>
              <a:ext cx="1" cy="20"/>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 name="Rectangle 190"/>
            <p:cNvSpPr>
              <a:spLocks noChangeArrowheads="1"/>
            </p:cNvSpPr>
            <p:nvPr/>
          </p:nvSpPr>
          <p:spPr bwMode="auto">
            <a:xfrm>
              <a:off x="2495" y="3904"/>
              <a:ext cx="134"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9" name="Rectangle 191"/>
            <p:cNvSpPr>
              <a:spLocks noChangeArrowheads="1"/>
            </p:cNvSpPr>
            <p:nvPr/>
          </p:nvSpPr>
          <p:spPr bwMode="auto">
            <a:xfrm>
              <a:off x="2206" y="3926"/>
              <a:ext cx="394" cy="122"/>
            </a:xfrm>
            <a:prstGeom prst="rect">
              <a:avLst/>
            </a:prstGeom>
            <a:noFill/>
            <a:ln w="9525">
              <a:noFill/>
              <a:miter lim="800000"/>
              <a:headEnd/>
              <a:tailEnd/>
            </a:ln>
          </p:spPr>
          <p:txBody>
            <a:bodyPr wrap="none" lIns="0" tIns="0" rIns="0" bIns="0">
              <a:spAutoFit/>
            </a:bodyPr>
            <a:lstStyle/>
            <a:p>
              <a:pPr marL="742950" indent="-285750">
                <a:spcBef>
                  <a:spcPct val="20000"/>
                </a:spcBef>
                <a:buClr>
                  <a:schemeClr val="folHlink"/>
                </a:buClr>
                <a:buSzPct val="65000"/>
                <a:buFont typeface="Wingdings" pitchFamily="2" charset="2"/>
                <a:buNone/>
                <a:defRPr/>
              </a:pPr>
              <a:r>
                <a:rPr lang="en-US" sz="1100">
                  <a:solidFill>
                    <a:srgbClr val="000000"/>
                  </a:solidFill>
                  <a:latin typeface="Helvetica" pitchFamily="34" charset="0"/>
                </a:rPr>
                <a:t>40</a:t>
              </a:r>
              <a:endParaRPr lang="en-US">
                <a:effectLst>
                  <a:outerShdw blurRad="38100" dist="38100" dir="2700000" algn="tl">
                    <a:srgbClr val="C0C0C0"/>
                  </a:outerShdw>
                </a:effectLst>
                <a:latin typeface="Tahoma" pitchFamily="34" charset="0"/>
              </a:endParaRPr>
            </a:p>
          </p:txBody>
        </p:sp>
        <p:sp>
          <p:nvSpPr>
            <p:cNvPr id="120" name="Line 192"/>
            <p:cNvSpPr>
              <a:spLocks noChangeShapeType="1"/>
            </p:cNvSpPr>
            <p:nvPr/>
          </p:nvSpPr>
          <p:spPr bwMode="auto">
            <a:xfrm flipV="1">
              <a:off x="2931" y="3853"/>
              <a:ext cx="1" cy="20"/>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 name="Rectangle 193"/>
            <p:cNvSpPr>
              <a:spLocks noChangeArrowheads="1"/>
            </p:cNvSpPr>
            <p:nvPr/>
          </p:nvSpPr>
          <p:spPr bwMode="auto">
            <a:xfrm>
              <a:off x="2886" y="3904"/>
              <a:ext cx="132"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2" name="Rectangle 194"/>
            <p:cNvSpPr>
              <a:spLocks noChangeArrowheads="1"/>
            </p:cNvSpPr>
            <p:nvPr/>
          </p:nvSpPr>
          <p:spPr bwMode="auto">
            <a:xfrm>
              <a:off x="2592" y="3926"/>
              <a:ext cx="394" cy="122"/>
            </a:xfrm>
            <a:prstGeom prst="rect">
              <a:avLst/>
            </a:prstGeom>
            <a:noFill/>
            <a:ln w="9525">
              <a:noFill/>
              <a:miter lim="800000"/>
              <a:headEnd/>
              <a:tailEnd/>
            </a:ln>
          </p:spPr>
          <p:txBody>
            <a:bodyPr wrap="none" lIns="0" tIns="0" rIns="0" bIns="0">
              <a:spAutoFit/>
            </a:bodyPr>
            <a:lstStyle/>
            <a:p>
              <a:pPr marL="742950" indent="-285750">
                <a:spcBef>
                  <a:spcPct val="20000"/>
                </a:spcBef>
                <a:buClr>
                  <a:schemeClr val="folHlink"/>
                </a:buClr>
                <a:buSzPct val="65000"/>
                <a:buFont typeface="Wingdings" pitchFamily="2" charset="2"/>
                <a:buNone/>
                <a:defRPr/>
              </a:pPr>
              <a:r>
                <a:rPr lang="en-US" sz="1100">
                  <a:solidFill>
                    <a:srgbClr val="000000"/>
                  </a:solidFill>
                  <a:latin typeface="Helvetica" pitchFamily="34" charset="0"/>
                </a:rPr>
                <a:t>60</a:t>
              </a:r>
              <a:endParaRPr lang="en-US">
                <a:effectLst>
                  <a:outerShdw blurRad="38100" dist="38100" dir="2700000" algn="tl">
                    <a:srgbClr val="C0C0C0"/>
                  </a:outerShdw>
                </a:effectLst>
                <a:latin typeface="Tahoma" pitchFamily="34" charset="0"/>
              </a:endParaRPr>
            </a:p>
          </p:txBody>
        </p:sp>
        <p:sp>
          <p:nvSpPr>
            <p:cNvPr id="123" name="Line 195"/>
            <p:cNvSpPr>
              <a:spLocks noChangeShapeType="1"/>
            </p:cNvSpPr>
            <p:nvPr/>
          </p:nvSpPr>
          <p:spPr bwMode="auto">
            <a:xfrm flipV="1">
              <a:off x="3322" y="3853"/>
              <a:ext cx="1" cy="20"/>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 name="Rectangle 196"/>
            <p:cNvSpPr>
              <a:spLocks noChangeArrowheads="1"/>
            </p:cNvSpPr>
            <p:nvPr/>
          </p:nvSpPr>
          <p:spPr bwMode="auto">
            <a:xfrm>
              <a:off x="3278" y="3904"/>
              <a:ext cx="133"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5" name="Rectangle 197"/>
            <p:cNvSpPr>
              <a:spLocks noChangeArrowheads="1"/>
            </p:cNvSpPr>
            <p:nvPr/>
          </p:nvSpPr>
          <p:spPr bwMode="auto">
            <a:xfrm>
              <a:off x="2976" y="3926"/>
              <a:ext cx="394" cy="122"/>
            </a:xfrm>
            <a:prstGeom prst="rect">
              <a:avLst/>
            </a:prstGeom>
            <a:noFill/>
            <a:ln w="9525">
              <a:noFill/>
              <a:miter lim="800000"/>
              <a:headEnd/>
              <a:tailEnd/>
            </a:ln>
          </p:spPr>
          <p:txBody>
            <a:bodyPr wrap="none" lIns="0" tIns="0" rIns="0" bIns="0">
              <a:spAutoFit/>
            </a:bodyPr>
            <a:lstStyle/>
            <a:p>
              <a:pPr marL="742950" indent="-285750">
                <a:spcBef>
                  <a:spcPct val="20000"/>
                </a:spcBef>
                <a:buClr>
                  <a:schemeClr val="folHlink"/>
                </a:buClr>
                <a:buSzPct val="65000"/>
                <a:buFont typeface="Wingdings" pitchFamily="2" charset="2"/>
                <a:buNone/>
                <a:defRPr/>
              </a:pPr>
              <a:r>
                <a:rPr lang="en-US" sz="1100">
                  <a:solidFill>
                    <a:srgbClr val="000000"/>
                  </a:solidFill>
                  <a:latin typeface="Helvetica" pitchFamily="34" charset="0"/>
                </a:rPr>
                <a:t>80</a:t>
              </a:r>
              <a:endParaRPr lang="en-US">
                <a:effectLst>
                  <a:outerShdw blurRad="38100" dist="38100" dir="2700000" algn="tl">
                    <a:srgbClr val="C0C0C0"/>
                  </a:outerShdw>
                </a:effectLst>
                <a:latin typeface="Tahoma" pitchFamily="34" charset="0"/>
              </a:endParaRPr>
            </a:p>
          </p:txBody>
        </p:sp>
        <p:sp>
          <p:nvSpPr>
            <p:cNvPr id="126" name="Line 198"/>
            <p:cNvSpPr>
              <a:spLocks noChangeShapeType="1"/>
            </p:cNvSpPr>
            <p:nvPr/>
          </p:nvSpPr>
          <p:spPr bwMode="auto">
            <a:xfrm flipV="1">
              <a:off x="3713" y="3853"/>
              <a:ext cx="1" cy="20"/>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7" name="Rectangle 199"/>
            <p:cNvSpPr>
              <a:spLocks noChangeArrowheads="1"/>
            </p:cNvSpPr>
            <p:nvPr/>
          </p:nvSpPr>
          <p:spPr bwMode="auto">
            <a:xfrm>
              <a:off x="3649" y="3904"/>
              <a:ext cx="181"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8" name="Rectangle 200"/>
            <p:cNvSpPr>
              <a:spLocks noChangeArrowheads="1"/>
            </p:cNvSpPr>
            <p:nvPr/>
          </p:nvSpPr>
          <p:spPr bwMode="auto">
            <a:xfrm>
              <a:off x="3360" y="3926"/>
              <a:ext cx="444" cy="122"/>
            </a:xfrm>
            <a:prstGeom prst="rect">
              <a:avLst/>
            </a:prstGeom>
            <a:noFill/>
            <a:ln w="9525">
              <a:noFill/>
              <a:miter lim="800000"/>
              <a:headEnd/>
              <a:tailEnd/>
            </a:ln>
          </p:spPr>
          <p:txBody>
            <a:bodyPr wrap="none" lIns="0" tIns="0" rIns="0" bIns="0">
              <a:spAutoFit/>
            </a:bodyPr>
            <a:lstStyle/>
            <a:p>
              <a:pPr marL="742950" indent="-285750">
                <a:spcBef>
                  <a:spcPct val="20000"/>
                </a:spcBef>
                <a:buClr>
                  <a:schemeClr val="folHlink"/>
                </a:buClr>
                <a:buSzPct val="65000"/>
                <a:buFont typeface="Wingdings" pitchFamily="2" charset="2"/>
                <a:buNone/>
                <a:defRPr/>
              </a:pPr>
              <a:r>
                <a:rPr lang="en-US" sz="1100">
                  <a:solidFill>
                    <a:srgbClr val="000000"/>
                  </a:solidFill>
                  <a:latin typeface="Helvetica" pitchFamily="34" charset="0"/>
                </a:rPr>
                <a:t>100</a:t>
              </a:r>
              <a:endParaRPr lang="en-US">
                <a:effectLst>
                  <a:outerShdw blurRad="38100" dist="38100" dir="2700000" algn="tl">
                    <a:srgbClr val="C0C0C0"/>
                  </a:outerShdw>
                </a:effectLst>
                <a:latin typeface="Tahoma" pitchFamily="34" charset="0"/>
              </a:endParaRPr>
            </a:p>
          </p:txBody>
        </p:sp>
        <p:sp>
          <p:nvSpPr>
            <p:cNvPr id="129" name="Line 201"/>
            <p:cNvSpPr>
              <a:spLocks noChangeShapeType="1"/>
            </p:cNvSpPr>
            <p:nvPr/>
          </p:nvSpPr>
          <p:spPr bwMode="auto">
            <a:xfrm flipV="1">
              <a:off x="4104" y="3853"/>
              <a:ext cx="1" cy="20"/>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0" name="Rectangle 202"/>
            <p:cNvSpPr>
              <a:spLocks noChangeArrowheads="1"/>
            </p:cNvSpPr>
            <p:nvPr/>
          </p:nvSpPr>
          <p:spPr bwMode="auto">
            <a:xfrm>
              <a:off x="4040" y="3904"/>
              <a:ext cx="181"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1" name="Rectangle 203"/>
            <p:cNvSpPr>
              <a:spLocks noChangeArrowheads="1"/>
            </p:cNvSpPr>
            <p:nvPr/>
          </p:nvSpPr>
          <p:spPr bwMode="auto">
            <a:xfrm>
              <a:off x="3744" y="3926"/>
              <a:ext cx="444" cy="122"/>
            </a:xfrm>
            <a:prstGeom prst="rect">
              <a:avLst/>
            </a:prstGeom>
            <a:noFill/>
            <a:ln w="9525">
              <a:noFill/>
              <a:miter lim="800000"/>
              <a:headEnd/>
              <a:tailEnd/>
            </a:ln>
          </p:spPr>
          <p:txBody>
            <a:bodyPr wrap="none" lIns="0" tIns="0" rIns="0" bIns="0">
              <a:spAutoFit/>
            </a:bodyPr>
            <a:lstStyle/>
            <a:p>
              <a:pPr marL="742950" indent="-285750">
                <a:spcBef>
                  <a:spcPct val="20000"/>
                </a:spcBef>
                <a:buClr>
                  <a:schemeClr val="folHlink"/>
                </a:buClr>
                <a:buSzPct val="65000"/>
                <a:buFont typeface="Wingdings" pitchFamily="2" charset="2"/>
                <a:buNone/>
                <a:defRPr/>
              </a:pPr>
              <a:r>
                <a:rPr lang="en-US" sz="1100">
                  <a:solidFill>
                    <a:srgbClr val="000000"/>
                  </a:solidFill>
                  <a:latin typeface="Helvetica" pitchFamily="34" charset="0"/>
                </a:rPr>
                <a:t>120</a:t>
              </a:r>
              <a:endParaRPr lang="en-US">
                <a:effectLst>
                  <a:outerShdw blurRad="38100" dist="38100" dir="2700000" algn="tl">
                    <a:srgbClr val="C0C0C0"/>
                  </a:outerShdw>
                </a:effectLst>
                <a:latin typeface="Tahoma" pitchFamily="34" charset="0"/>
              </a:endParaRPr>
            </a:p>
          </p:txBody>
        </p:sp>
        <p:sp>
          <p:nvSpPr>
            <p:cNvPr id="132" name="Line 204"/>
            <p:cNvSpPr>
              <a:spLocks noChangeShapeType="1"/>
            </p:cNvSpPr>
            <p:nvPr/>
          </p:nvSpPr>
          <p:spPr bwMode="auto">
            <a:xfrm flipV="1">
              <a:off x="4495" y="3853"/>
              <a:ext cx="1" cy="20"/>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 name="Line 205"/>
            <p:cNvSpPr>
              <a:spLocks noChangeShapeType="1"/>
            </p:cNvSpPr>
            <p:nvPr/>
          </p:nvSpPr>
          <p:spPr bwMode="auto">
            <a:xfrm flipH="1">
              <a:off x="4464" y="3873"/>
              <a:ext cx="31"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 name="Line 206"/>
            <p:cNvSpPr>
              <a:spLocks noChangeShapeType="1"/>
            </p:cNvSpPr>
            <p:nvPr/>
          </p:nvSpPr>
          <p:spPr bwMode="auto">
            <a:xfrm>
              <a:off x="1757" y="3873"/>
              <a:ext cx="2738"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 name="Rectangle 207"/>
            <p:cNvSpPr>
              <a:spLocks noChangeArrowheads="1"/>
            </p:cNvSpPr>
            <p:nvPr/>
          </p:nvSpPr>
          <p:spPr bwMode="auto">
            <a:xfrm>
              <a:off x="1738" y="3904"/>
              <a:ext cx="86"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6" name="Freeform 208"/>
            <p:cNvSpPr>
              <a:spLocks/>
            </p:cNvSpPr>
            <p:nvPr/>
          </p:nvSpPr>
          <p:spPr bwMode="auto">
            <a:xfrm>
              <a:off x="1776" y="2516"/>
              <a:ext cx="2454" cy="1276"/>
            </a:xfrm>
            <a:custGeom>
              <a:avLst/>
              <a:gdLst>
                <a:gd name="T0" fmla="*/ 5 w 4198"/>
                <a:gd name="T1" fmla="*/ 55 h 2098"/>
                <a:gd name="T2" fmla="*/ 11 w 4198"/>
                <a:gd name="T3" fmla="*/ 56 h 2098"/>
                <a:gd name="T4" fmla="*/ 18 w 4198"/>
                <a:gd name="T5" fmla="*/ 72 h 2098"/>
                <a:gd name="T6" fmla="*/ 25 w 4198"/>
                <a:gd name="T7" fmla="*/ 86 h 2098"/>
                <a:gd name="T8" fmla="*/ 32 w 4198"/>
                <a:gd name="T9" fmla="*/ 102 h 2098"/>
                <a:gd name="T10" fmla="*/ 37 w 4198"/>
                <a:gd name="T11" fmla="*/ 117 h 2098"/>
                <a:gd name="T12" fmla="*/ 45 w 4198"/>
                <a:gd name="T13" fmla="*/ 134 h 2098"/>
                <a:gd name="T14" fmla="*/ 51 w 4198"/>
                <a:gd name="T15" fmla="*/ 147 h 2098"/>
                <a:gd name="T16" fmla="*/ 58 w 4198"/>
                <a:gd name="T17" fmla="*/ 157 h 2098"/>
                <a:gd name="T18" fmla="*/ 65 w 4198"/>
                <a:gd name="T19" fmla="*/ 165 h 2098"/>
                <a:gd name="T20" fmla="*/ 72 w 4198"/>
                <a:gd name="T21" fmla="*/ 170 h 2098"/>
                <a:gd name="T22" fmla="*/ 78 w 4198"/>
                <a:gd name="T23" fmla="*/ 175 h 2098"/>
                <a:gd name="T24" fmla="*/ 85 w 4198"/>
                <a:gd name="T25" fmla="*/ 170 h 2098"/>
                <a:gd name="T26" fmla="*/ 92 w 4198"/>
                <a:gd name="T27" fmla="*/ 163 h 2098"/>
                <a:gd name="T28" fmla="*/ 99 w 4198"/>
                <a:gd name="T29" fmla="*/ 152 h 2098"/>
                <a:gd name="T30" fmla="*/ 106 w 4198"/>
                <a:gd name="T31" fmla="*/ 137 h 2098"/>
                <a:gd name="T32" fmla="*/ 113 w 4198"/>
                <a:gd name="T33" fmla="*/ 119 h 2098"/>
                <a:gd name="T34" fmla="*/ 120 w 4198"/>
                <a:gd name="T35" fmla="*/ 102 h 2098"/>
                <a:gd name="T36" fmla="*/ 126 w 4198"/>
                <a:gd name="T37" fmla="*/ 83 h 2098"/>
                <a:gd name="T38" fmla="*/ 133 w 4198"/>
                <a:gd name="T39" fmla="*/ 54 h 2098"/>
                <a:gd name="T40" fmla="*/ 140 w 4198"/>
                <a:gd name="T41" fmla="*/ 33 h 2098"/>
                <a:gd name="T42" fmla="*/ 146 w 4198"/>
                <a:gd name="T43" fmla="*/ 16 h 2098"/>
                <a:gd name="T44" fmla="*/ 153 w 4198"/>
                <a:gd name="T45" fmla="*/ 7 h 2098"/>
                <a:gd name="T46" fmla="*/ 160 w 4198"/>
                <a:gd name="T47" fmla="*/ 0 h 2098"/>
                <a:gd name="T48" fmla="*/ 167 w 4198"/>
                <a:gd name="T49" fmla="*/ 4 h 2098"/>
                <a:gd name="T50" fmla="*/ 174 w 4198"/>
                <a:gd name="T51" fmla="*/ 10 h 2098"/>
                <a:gd name="T52" fmla="*/ 181 w 4198"/>
                <a:gd name="T53" fmla="*/ 11 h 2098"/>
                <a:gd name="T54" fmla="*/ 187 w 4198"/>
                <a:gd name="T55" fmla="*/ 25 h 2098"/>
                <a:gd name="T56" fmla="*/ 194 w 4198"/>
                <a:gd name="T57" fmla="*/ 38 h 2098"/>
                <a:gd name="T58" fmla="*/ 201 w 4198"/>
                <a:gd name="T59" fmla="*/ 48 h 2098"/>
                <a:gd name="T60" fmla="*/ 208 w 4198"/>
                <a:gd name="T61" fmla="*/ 58 h 2098"/>
                <a:gd name="T62" fmla="*/ 215 w 4198"/>
                <a:gd name="T63" fmla="*/ 64 h 2098"/>
                <a:gd name="T64" fmla="*/ 221 w 4198"/>
                <a:gd name="T65" fmla="*/ 69 h 2098"/>
                <a:gd name="T66" fmla="*/ 228 w 4198"/>
                <a:gd name="T67" fmla="*/ 62 h 2098"/>
                <a:gd name="T68" fmla="*/ 235 w 4198"/>
                <a:gd name="T69" fmla="*/ 62 h 2098"/>
                <a:gd name="T70" fmla="*/ 241 w 4198"/>
                <a:gd name="T71" fmla="*/ 56 h 2098"/>
                <a:gd name="T72" fmla="*/ 249 w 4198"/>
                <a:gd name="T73" fmla="*/ 49 h 2098"/>
                <a:gd name="T74" fmla="*/ 255 w 4198"/>
                <a:gd name="T75" fmla="*/ 50 h 2098"/>
                <a:gd name="T76" fmla="*/ 262 w 4198"/>
                <a:gd name="T77" fmla="*/ 43 h 2098"/>
                <a:gd name="T78" fmla="*/ 269 w 4198"/>
                <a:gd name="T79" fmla="*/ 35 h 2098"/>
                <a:gd name="T80" fmla="*/ 276 w 4198"/>
                <a:gd name="T81" fmla="*/ 29 h 2098"/>
                <a:gd name="T82" fmla="*/ 282 w 4198"/>
                <a:gd name="T83" fmla="*/ 35 h 209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198"/>
                <a:gd name="T127" fmla="*/ 0 h 2098"/>
                <a:gd name="T128" fmla="*/ 4198 w 4198"/>
                <a:gd name="T129" fmla="*/ 2098 h 209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198" h="2098">
                  <a:moveTo>
                    <a:pt x="0" y="727"/>
                  </a:moveTo>
                  <a:lnTo>
                    <a:pt x="31" y="683"/>
                  </a:lnTo>
                  <a:lnTo>
                    <a:pt x="63" y="663"/>
                  </a:lnTo>
                  <a:lnTo>
                    <a:pt x="95" y="643"/>
                  </a:lnTo>
                  <a:lnTo>
                    <a:pt x="126" y="650"/>
                  </a:lnTo>
                  <a:lnTo>
                    <a:pt x="159" y="676"/>
                  </a:lnTo>
                  <a:lnTo>
                    <a:pt x="191" y="727"/>
                  </a:lnTo>
                  <a:lnTo>
                    <a:pt x="223" y="805"/>
                  </a:lnTo>
                  <a:lnTo>
                    <a:pt x="254" y="870"/>
                  </a:lnTo>
                  <a:lnTo>
                    <a:pt x="299" y="922"/>
                  </a:lnTo>
                  <a:lnTo>
                    <a:pt x="331" y="968"/>
                  </a:lnTo>
                  <a:lnTo>
                    <a:pt x="362" y="1033"/>
                  </a:lnTo>
                  <a:lnTo>
                    <a:pt x="394" y="1098"/>
                  </a:lnTo>
                  <a:lnTo>
                    <a:pt x="427" y="1162"/>
                  </a:lnTo>
                  <a:lnTo>
                    <a:pt x="459" y="1229"/>
                  </a:lnTo>
                  <a:lnTo>
                    <a:pt x="491" y="1293"/>
                  </a:lnTo>
                  <a:lnTo>
                    <a:pt x="522" y="1358"/>
                  </a:lnTo>
                  <a:lnTo>
                    <a:pt x="554" y="1403"/>
                  </a:lnTo>
                  <a:lnTo>
                    <a:pt x="587" y="1462"/>
                  </a:lnTo>
                  <a:lnTo>
                    <a:pt x="629" y="1532"/>
                  </a:lnTo>
                  <a:lnTo>
                    <a:pt x="661" y="1612"/>
                  </a:lnTo>
                  <a:lnTo>
                    <a:pt x="692" y="1676"/>
                  </a:lnTo>
                  <a:lnTo>
                    <a:pt x="725" y="1728"/>
                  </a:lnTo>
                  <a:lnTo>
                    <a:pt x="757" y="1761"/>
                  </a:lnTo>
                  <a:lnTo>
                    <a:pt x="789" y="1780"/>
                  </a:lnTo>
                  <a:lnTo>
                    <a:pt x="822" y="1832"/>
                  </a:lnTo>
                  <a:lnTo>
                    <a:pt x="854" y="1891"/>
                  </a:lnTo>
                  <a:lnTo>
                    <a:pt x="887" y="1923"/>
                  </a:lnTo>
                  <a:lnTo>
                    <a:pt x="918" y="1962"/>
                  </a:lnTo>
                  <a:lnTo>
                    <a:pt x="960" y="1988"/>
                  </a:lnTo>
                  <a:lnTo>
                    <a:pt x="992" y="2015"/>
                  </a:lnTo>
                  <a:lnTo>
                    <a:pt x="1025" y="2034"/>
                  </a:lnTo>
                  <a:lnTo>
                    <a:pt x="1057" y="2047"/>
                  </a:lnTo>
                  <a:lnTo>
                    <a:pt x="1088" y="2073"/>
                  </a:lnTo>
                  <a:lnTo>
                    <a:pt x="1120" y="2093"/>
                  </a:lnTo>
                  <a:lnTo>
                    <a:pt x="1153" y="2098"/>
                  </a:lnTo>
                  <a:lnTo>
                    <a:pt x="1185" y="2093"/>
                  </a:lnTo>
                  <a:lnTo>
                    <a:pt x="1217" y="2065"/>
                  </a:lnTo>
                  <a:lnTo>
                    <a:pt x="1248" y="2039"/>
                  </a:lnTo>
                  <a:lnTo>
                    <a:pt x="1292" y="2015"/>
                  </a:lnTo>
                  <a:lnTo>
                    <a:pt x="1325" y="1988"/>
                  </a:lnTo>
                  <a:lnTo>
                    <a:pt x="1356" y="1956"/>
                  </a:lnTo>
                  <a:lnTo>
                    <a:pt x="1388" y="1917"/>
                  </a:lnTo>
                  <a:lnTo>
                    <a:pt x="1420" y="1864"/>
                  </a:lnTo>
                  <a:lnTo>
                    <a:pt x="1453" y="1826"/>
                  </a:lnTo>
                  <a:lnTo>
                    <a:pt x="1485" y="1767"/>
                  </a:lnTo>
                  <a:lnTo>
                    <a:pt x="1516" y="1715"/>
                  </a:lnTo>
                  <a:lnTo>
                    <a:pt x="1548" y="1651"/>
                  </a:lnTo>
                  <a:lnTo>
                    <a:pt x="1580" y="1573"/>
                  </a:lnTo>
                  <a:lnTo>
                    <a:pt x="1623" y="1501"/>
                  </a:lnTo>
                  <a:lnTo>
                    <a:pt x="1655" y="1429"/>
                  </a:lnTo>
                  <a:lnTo>
                    <a:pt x="1688" y="1345"/>
                  </a:lnTo>
                  <a:lnTo>
                    <a:pt x="1719" y="1280"/>
                  </a:lnTo>
                  <a:lnTo>
                    <a:pt x="1752" y="1229"/>
                  </a:lnTo>
                  <a:lnTo>
                    <a:pt x="1784" y="1170"/>
                  </a:lnTo>
                  <a:lnTo>
                    <a:pt x="1816" y="1092"/>
                  </a:lnTo>
                  <a:lnTo>
                    <a:pt x="1848" y="1007"/>
                  </a:lnTo>
                  <a:lnTo>
                    <a:pt x="1879" y="897"/>
                  </a:lnTo>
                  <a:lnTo>
                    <a:pt x="1912" y="779"/>
                  </a:lnTo>
                  <a:lnTo>
                    <a:pt x="1954" y="655"/>
                  </a:lnTo>
                  <a:lnTo>
                    <a:pt x="1986" y="546"/>
                  </a:lnTo>
                  <a:lnTo>
                    <a:pt x="2017" y="467"/>
                  </a:lnTo>
                  <a:lnTo>
                    <a:pt x="2051" y="396"/>
                  </a:lnTo>
                  <a:lnTo>
                    <a:pt x="2082" y="330"/>
                  </a:lnTo>
                  <a:lnTo>
                    <a:pt x="2114" y="259"/>
                  </a:lnTo>
                  <a:lnTo>
                    <a:pt x="2146" y="187"/>
                  </a:lnTo>
                  <a:lnTo>
                    <a:pt x="2179" y="136"/>
                  </a:lnTo>
                  <a:lnTo>
                    <a:pt x="2210" y="104"/>
                  </a:lnTo>
                  <a:lnTo>
                    <a:pt x="2244" y="78"/>
                  </a:lnTo>
                  <a:lnTo>
                    <a:pt x="2285" y="52"/>
                  </a:lnTo>
                  <a:lnTo>
                    <a:pt x="2317" y="20"/>
                  </a:lnTo>
                  <a:lnTo>
                    <a:pt x="2350" y="0"/>
                  </a:lnTo>
                  <a:lnTo>
                    <a:pt x="2382" y="13"/>
                  </a:lnTo>
                  <a:lnTo>
                    <a:pt x="2414" y="20"/>
                  </a:lnTo>
                  <a:lnTo>
                    <a:pt x="2445" y="52"/>
                  </a:lnTo>
                  <a:lnTo>
                    <a:pt x="2478" y="85"/>
                  </a:lnTo>
                  <a:lnTo>
                    <a:pt x="2510" y="110"/>
                  </a:lnTo>
                  <a:lnTo>
                    <a:pt x="2542" y="117"/>
                  </a:lnTo>
                  <a:lnTo>
                    <a:pt x="2573" y="98"/>
                  </a:lnTo>
                  <a:lnTo>
                    <a:pt x="2618" y="104"/>
                  </a:lnTo>
                  <a:lnTo>
                    <a:pt x="2650" y="130"/>
                  </a:lnTo>
                  <a:lnTo>
                    <a:pt x="2681" y="176"/>
                  </a:lnTo>
                  <a:lnTo>
                    <a:pt x="2713" y="234"/>
                  </a:lnTo>
                  <a:lnTo>
                    <a:pt x="2745" y="298"/>
                  </a:lnTo>
                  <a:lnTo>
                    <a:pt x="2778" y="376"/>
                  </a:lnTo>
                  <a:lnTo>
                    <a:pt x="2810" y="429"/>
                  </a:lnTo>
                  <a:lnTo>
                    <a:pt x="2841" y="461"/>
                  </a:lnTo>
                  <a:lnTo>
                    <a:pt x="2873" y="494"/>
                  </a:lnTo>
                  <a:lnTo>
                    <a:pt x="2906" y="532"/>
                  </a:lnTo>
                  <a:lnTo>
                    <a:pt x="2948" y="578"/>
                  </a:lnTo>
                  <a:lnTo>
                    <a:pt x="2980" y="618"/>
                  </a:lnTo>
                  <a:lnTo>
                    <a:pt x="3011" y="663"/>
                  </a:lnTo>
                  <a:lnTo>
                    <a:pt x="3043" y="696"/>
                  </a:lnTo>
                  <a:lnTo>
                    <a:pt x="3076" y="727"/>
                  </a:lnTo>
                  <a:lnTo>
                    <a:pt x="3109" y="733"/>
                  </a:lnTo>
                  <a:lnTo>
                    <a:pt x="3141" y="774"/>
                  </a:lnTo>
                  <a:lnTo>
                    <a:pt x="3173" y="792"/>
                  </a:lnTo>
                  <a:lnTo>
                    <a:pt x="3206" y="812"/>
                  </a:lnTo>
                  <a:lnTo>
                    <a:pt x="3237" y="825"/>
                  </a:lnTo>
                  <a:lnTo>
                    <a:pt x="3279" y="805"/>
                  </a:lnTo>
                  <a:lnTo>
                    <a:pt x="3311" y="774"/>
                  </a:lnTo>
                  <a:lnTo>
                    <a:pt x="3344" y="748"/>
                  </a:lnTo>
                  <a:lnTo>
                    <a:pt x="3376" y="740"/>
                  </a:lnTo>
                  <a:lnTo>
                    <a:pt x="3407" y="753"/>
                  </a:lnTo>
                  <a:lnTo>
                    <a:pt x="3439" y="748"/>
                  </a:lnTo>
                  <a:lnTo>
                    <a:pt x="3471" y="733"/>
                  </a:lnTo>
                  <a:lnTo>
                    <a:pt x="3504" y="707"/>
                  </a:lnTo>
                  <a:lnTo>
                    <a:pt x="3536" y="676"/>
                  </a:lnTo>
                  <a:lnTo>
                    <a:pt x="3567" y="631"/>
                  </a:lnTo>
                  <a:lnTo>
                    <a:pt x="3611" y="604"/>
                  </a:lnTo>
                  <a:lnTo>
                    <a:pt x="3644" y="596"/>
                  </a:lnTo>
                  <a:lnTo>
                    <a:pt x="3675" y="596"/>
                  </a:lnTo>
                  <a:lnTo>
                    <a:pt x="3707" y="604"/>
                  </a:lnTo>
                  <a:lnTo>
                    <a:pt x="3739" y="604"/>
                  </a:lnTo>
                  <a:lnTo>
                    <a:pt x="3770" y="591"/>
                  </a:lnTo>
                  <a:lnTo>
                    <a:pt x="3804" y="559"/>
                  </a:lnTo>
                  <a:lnTo>
                    <a:pt x="3835" y="513"/>
                  </a:lnTo>
                  <a:lnTo>
                    <a:pt x="3867" y="474"/>
                  </a:lnTo>
                  <a:lnTo>
                    <a:pt x="3899" y="435"/>
                  </a:lnTo>
                  <a:lnTo>
                    <a:pt x="3942" y="416"/>
                  </a:lnTo>
                  <a:lnTo>
                    <a:pt x="3975" y="383"/>
                  </a:lnTo>
                  <a:lnTo>
                    <a:pt x="4007" y="357"/>
                  </a:lnTo>
                  <a:lnTo>
                    <a:pt x="4038" y="344"/>
                  </a:lnTo>
                  <a:lnTo>
                    <a:pt x="4070" y="352"/>
                  </a:lnTo>
                  <a:lnTo>
                    <a:pt x="4103" y="383"/>
                  </a:lnTo>
                  <a:lnTo>
                    <a:pt x="4135" y="422"/>
                  </a:lnTo>
                  <a:lnTo>
                    <a:pt x="4167" y="454"/>
                  </a:lnTo>
                  <a:lnTo>
                    <a:pt x="4198" y="494"/>
                  </a:lnTo>
                </a:path>
              </a:pathLst>
            </a:custGeom>
            <a:noFill/>
            <a:ln w="63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7" name="Rectangle 209"/>
            <p:cNvSpPr>
              <a:spLocks noChangeArrowheads="1"/>
            </p:cNvSpPr>
            <p:nvPr/>
          </p:nvSpPr>
          <p:spPr bwMode="auto">
            <a:xfrm>
              <a:off x="3456" y="2927"/>
              <a:ext cx="398" cy="254"/>
            </a:xfrm>
            <a:prstGeom prst="rect">
              <a:avLst/>
            </a:prstGeom>
            <a:noFill/>
            <a:ln w="9525">
              <a:noFill/>
              <a:miter lim="800000"/>
              <a:headEnd/>
              <a:tailEnd/>
            </a:ln>
          </p:spPr>
          <p:txBody>
            <a:bodyPr wrap="none" lIns="0" tIns="0" rIns="0" bIns="0">
              <a:spAutoFit/>
            </a:bodyPr>
            <a:lstStyle/>
            <a:p>
              <a:pPr marL="742950" indent="-285750">
                <a:spcBef>
                  <a:spcPct val="20000"/>
                </a:spcBef>
                <a:buClr>
                  <a:schemeClr val="folHlink"/>
                </a:buClr>
                <a:buSzPct val="65000"/>
                <a:buFont typeface="Wingdings" pitchFamily="2" charset="2"/>
                <a:buNone/>
                <a:defRPr/>
              </a:pPr>
              <a:r>
                <a:rPr lang="en-US" sz="2300" b="1" dirty="0">
                  <a:solidFill>
                    <a:srgbClr val="000000"/>
                  </a:solidFill>
                  <a:latin typeface="Arial" charset="0"/>
                </a:rPr>
                <a:t>b</a:t>
              </a:r>
              <a:endParaRPr lang="en-US" dirty="0">
                <a:effectLst>
                  <a:outerShdw blurRad="38100" dist="38100" dir="2700000" algn="tl">
                    <a:srgbClr val="C0C0C0"/>
                  </a:outerShdw>
                </a:effectLst>
                <a:latin typeface="Tahoma" pitchFamily="34" charset="0"/>
              </a:endParaRPr>
            </a:p>
          </p:txBody>
        </p:sp>
        <p:sp>
          <p:nvSpPr>
            <p:cNvPr id="138" name="Rectangle 210"/>
            <p:cNvSpPr>
              <a:spLocks noChangeArrowheads="1"/>
            </p:cNvSpPr>
            <p:nvPr/>
          </p:nvSpPr>
          <p:spPr bwMode="auto">
            <a:xfrm>
              <a:off x="3652" y="2918"/>
              <a:ext cx="291" cy="4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nvGrpSpPr>
            <p:cNvPr id="139" name="Group 211"/>
            <p:cNvGrpSpPr>
              <a:grpSpLocks/>
            </p:cNvGrpSpPr>
            <p:nvPr/>
          </p:nvGrpSpPr>
          <p:grpSpPr bwMode="auto">
            <a:xfrm>
              <a:off x="1440" y="2304"/>
              <a:ext cx="2832" cy="1537"/>
              <a:chOff x="1440" y="2304"/>
              <a:chExt cx="2832" cy="1537"/>
            </a:xfrm>
          </p:grpSpPr>
          <p:sp>
            <p:nvSpPr>
              <p:cNvPr id="140" name="Rectangle 212"/>
              <p:cNvSpPr>
                <a:spLocks noChangeArrowheads="1"/>
              </p:cNvSpPr>
              <p:nvPr/>
            </p:nvSpPr>
            <p:spPr bwMode="auto">
              <a:xfrm>
                <a:off x="1775" y="3022"/>
                <a:ext cx="292" cy="4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1" name="Rectangle 213"/>
              <p:cNvSpPr>
                <a:spLocks noChangeArrowheads="1"/>
              </p:cNvSpPr>
              <p:nvPr/>
            </p:nvSpPr>
            <p:spPr bwMode="auto">
              <a:xfrm>
                <a:off x="3969" y="2757"/>
                <a:ext cx="291" cy="45"/>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nvGrpSpPr>
              <p:cNvPr id="142" name="Group 214"/>
              <p:cNvGrpSpPr>
                <a:grpSpLocks/>
              </p:cNvGrpSpPr>
              <p:nvPr/>
            </p:nvGrpSpPr>
            <p:grpSpPr bwMode="auto">
              <a:xfrm>
                <a:off x="1440" y="2304"/>
                <a:ext cx="2832" cy="1537"/>
                <a:chOff x="1440" y="2304"/>
                <a:chExt cx="2832" cy="1537"/>
              </a:xfrm>
            </p:grpSpPr>
            <p:sp>
              <p:nvSpPr>
                <p:cNvPr id="143" name="Rectangle 215"/>
                <p:cNvSpPr>
                  <a:spLocks noChangeArrowheads="1"/>
                </p:cNvSpPr>
                <p:nvPr/>
              </p:nvSpPr>
              <p:spPr bwMode="auto">
                <a:xfrm>
                  <a:off x="1440" y="3024"/>
                  <a:ext cx="583" cy="254"/>
                </a:xfrm>
                <a:prstGeom prst="rect">
                  <a:avLst/>
                </a:prstGeom>
                <a:noFill/>
                <a:ln w="9525">
                  <a:noFill/>
                  <a:miter lim="800000"/>
                  <a:headEnd/>
                  <a:tailEnd/>
                </a:ln>
              </p:spPr>
              <p:txBody>
                <a:bodyPr wrap="none" lIns="0" tIns="0" rIns="0" bIns="0">
                  <a:spAutoFit/>
                </a:bodyPr>
                <a:lstStyle/>
                <a:p>
                  <a:pPr marL="742950" indent="-285750">
                    <a:spcBef>
                      <a:spcPct val="20000"/>
                    </a:spcBef>
                    <a:buClr>
                      <a:schemeClr val="folHlink"/>
                    </a:buClr>
                    <a:buSzPct val="65000"/>
                    <a:buFont typeface="Wingdings" pitchFamily="2" charset="2"/>
                    <a:buNone/>
                    <a:defRPr/>
                  </a:pPr>
                  <a:r>
                    <a:rPr lang="en-US" sz="2300" b="1">
                      <a:solidFill>
                        <a:srgbClr val="000000"/>
                      </a:solidFill>
                      <a:latin typeface="Arial" charset="0"/>
                    </a:rPr>
                    <a:t>	b</a:t>
                  </a:r>
                  <a:endParaRPr lang="en-US">
                    <a:effectLst>
                      <a:outerShdw blurRad="38100" dist="38100" dir="2700000" algn="tl">
                        <a:srgbClr val="C0C0C0"/>
                      </a:outerShdw>
                    </a:effectLst>
                    <a:latin typeface="Tahoma" pitchFamily="34" charset="0"/>
                  </a:endParaRPr>
                </a:p>
              </p:txBody>
            </p:sp>
            <p:sp>
              <p:nvSpPr>
                <p:cNvPr id="144" name="Rectangle 216"/>
                <p:cNvSpPr>
                  <a:spLocks noChangeArrowheads="1"/>
                </p:cNvSpPr>
                <p:nvPr/>
              </p:nvSpPr>
              <p:spPr bwMode="auto">
                <a:xfrm>
                  <a:off x="2360" y="2880"/>
                  <a:ext cx="576" cy="253"/>
                </a:xfrm>
                <a:prstGeom prst="rect">
                  <a:avLst/>
                </a:prstGeom>
                <a:noFill/>
                <a:ln w="9525">
                  <a:noFill/>
                  <a:miter lim="800000"/>
                  <a:headEnd/>
                  <a:tailEnd/>
                </a:ln>
              </p:spPr>
              <p:txBody>
                <a:bodyPr wrap="none" lIns="0" tIns="0" rIns="0" bIns="0">
                  <a:spAutoFit/>
                </a:bodyPr>
                <a:lstStyle/>
                <a:p>
                  <a:pPr marL="742950" indent="-285750">
                    <a:spcBef>
                      <a:spcPct val="20000"/>
                    </a:spcBef>
                    <a:buClr>
                      <a:schemeClr val="folHlink"/>
                    </a:buClr>
                    <a:buSzPct val="65000"/>
                    <a:buFont typeface="Wingdings" pitchFamily="2" charset="2"/>
                    <a:buNone/>
                    <a:defRPr/>
                  </a:pPr>
                  <a:r>
                    <a:rPr lang="en-US" sz="2300" b="1">
                      <a:solidFill>
                        <a:srgbClr val="000000"/>
                      </a:solidFill>
                      <a:latin typeface="Arial" charset="0"/>
                    </a:rPr>
                    <a:t>	b</a:t>
                  </a:r>
                  <a:endParaRPr lang="en-US">
                    <a:effectLst>
                      <a:outerShdw blurRad="38100" dist="38100" dir="2700000" algn="tl">
                        <a:srgbClr val="C0C0C0"/>
                      </a:outerShdw>
                    </a:effectLst>
                    <a:latin typeface="Tahoma" pitchFamily="34" charset="0"/>
                  </a:endParaRPr>
                </a:p>
              </p:txBody>
            </p:sp>
            <p:grpSp>
              <p:nvGrpSpPr>
                <p:cNvPr id="145" name="Group 217"/>
                <p:cNvGrpSpPr>
                  <a:grpSpLocks/>
                </p:cNvGrpSpPr>
                <p:nvPr/>
              </p:nvGrpSpPr>
              <p:grpSpPr bwMode="auto">
                <a:xfrm>
                  <a:off x="1878" y="2304"/>
                  <a:ext cx="2394" cy="1537"/>
                  <a:chOff x="1867" y="2304"/>
                  <a:chExt cx="2394" cy="1537"/>
                </a:xfrm>
              </p:grpSpPr>
              <p:sp>
                <p:nvSpPr>
                  <p:cNvPr id="147" name="Rectangle 218"/>
                  <p:cNvSpPr>
                    <a:spLocks noChangeArrowheads="1"/>
                  </p:cNvSpPr>
                  <p:nvPr/>
                </p:nvSpPr>
                <p:spPr bwMode="auto">
                  <a:xfrm>
                    <a:off x="2088" y="3567"/>
                    <a:ext cx="291" cy="46"/>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8" name="Rectangle 219"/>
                  <p:cNvSpPr>
                    <a:spLocks noChangeArrowheads="1"/>
                  </p:cNvSpPr>
                  <p:nvPr/>
                </p:nvSpPr>
                <p:spPr bwMode="auto">
                  <a:xfrm>
                    <a:off x="2403" y="3692"/>
                    <a:ext cx="290" cy="46"/>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9" name="Rectangle 220"/>
                  <p:cNvSpPr>
                    <a:spLocks noChangeArrowheads="1"/>
                  </p:cNvSpPr>
                  <p:nvPr/>
                </p:nvSpPr>
                <p:spPr bwMode="auto">
                  <a:xfrm>
                    <a:off x="2717" y="3087"/>
                    <a:ext cx="291" cy="4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0" name="Rectangle 221"/>
                  <p:cNvSpPr>
                    <a:spLocks noChangeArrowheads="1"/>
                  </p:cNvSpPr>
                  <p:nvPr/>
                </p:nvSpPr>
                <p:spPr bwMode="auto">
                  <a:xfrm>
                    <a:off x="3029" y="2524"/>
                    <a:ext cx="292" cy="45"/>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1" name="Rectangle 222"/>
                  <p:cNvSpPr>
                    <a:spLocks noChangeArrowheads="1"/>
                  </p:cNvSpPr>
                  <p:nvPr/>
                </p:nvSpPr>
                <p:spPr bwMode="auto">
                  <a:xfrm>
                    <a:off x="3346" y="2770"/>
                    <a:ext cx="291" cy="46"/>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2" name="Rectangle 223"/>
                  <p:cNvSpPr>
                    <a:spLocks noChangeArrowheads="1"/>
                  </p:cNvSpPr>
                  <p:nvPr/>
                </p:nvSpPr>
                <p:spPr bwMode="auto">
                  <a:xfrm>
                    <a:off x="1867" y="3030"/>
                    <a:ext cx="168"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3" name="Rectangle 224"/>
                  <p:cNvSpPr>
                    <a:spLocks noChangeArrowheads="1"/>
                  </p:cNvSpPr>
                  <p:nvPr/>
                </p:nvSpPr>
                <p:spPr bwMode="auto">
                  <a:xfrm>
                    <a:off x="2192" y="3550"/>
                    <a:ext cx="219"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4" name="Rectangle 225"/>
                  <p:cNvSpPr>
                    <a:spLocks noChangeArrowheads="1"/>
                  </p:cNvSpPr>
                  <p:nvPr/>
                </p:nvSpPr>
                <p:spPr bwMode="auto">
                  <a:xfrm>
                    <a:off x="2191" y="3596"/>
                    <a:ext cx="158"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5" name="Rectangle 226"/>
                  <p:cNvSpPr>
                    <a:spLocks noChangeArrowheads="1"/>
                  </p:cNvSpPr>
                  <p:nvPr/>
                </p:nvSpPr>
                <p:spPr bwMode="auto">
                  <a:xfrm>
                    <a:off x="2024" y="3454"/>
                    <a:ext cx="571" cy="253"/>
                  </a:xfrm>
                  <a:prstGeom prst="rect">
                    <a:avLst/>
                  </a:prstGeom>
                  <a:noFill/>
                  <a:ln w="9525">
                    <a:noFill/>
                    <a:miter lim="800000"/>
                    <a:headEnd/>
                    <a:tailEnd/>
                  </a:ln>
                </p:spPr>
                <p:txBody>
                  <a:bodyPr wrap="none" lIns="0" tIns="0" rIns="0" bIns="0">
                    <a:spAutoFit/>
                  </a:bodyPr>
                  <a:lstStyle/>
                  <a:p>
                    <a:pPr marL="742950" indent="-285750">
                      <a:spcBef>
                        <a:spcPct val="20000"/>
                      </a:spcBef>
                      <a:buClr>
                        <a:schemeClr val="folHlink"/>
                      </a:buClr>
                      <a:buSzPct val="65000"/>
                      <a:buFont typeface="Wingdings" pitchFamily="2" charset="2"/>
                      <a:buNone/>
                      <a:defRPr/>
                    </a:pPr>
                    <a:r>
                      <a:rPr lang="en-US" sz="2300" b="1">
                        <a:solidFill>
                          <a:srgbClr val="000000"/>
                        </a:solidFill>
                        <a:latin typeface="Arial" charset="0"/>
                      </a:rPr>
                      <a:t>	a</a:t>
                    </a:r>
                    <a:endParaRPr lang="en-US">
                      <a:effectLst>
                        <a:outerShdw blurRad="38100" dist="38100" dir="2700000" algn="tl">
                          <a:srgbClr val="C0C0C0"/>
                        </a:outerShdw>
                      </a:effectLst>
                      <a:latin typeface="Tahoma" pitchFamily="34" charset="0"/>
                    </a:endParaRPr>
                  </a:p>
                </p:txBody>
              </p:sp>
              <p:sp>
                <p:nvSpPr>
                  <p:cNvPr id="156" name="Rectangle 227"/>
                  <p:cNvSpPr>
                    <a:spLocks noChangeArrowheads="1"/>
                  </p:cNvSpPr>
                  <p:nvPr/>
                </p:nvSpPr>
                <p:spPr bwMode="auto">
                  <a:xfrm>
                    <a:off x="2517" y="3481"/>
                    <a:ext cx="219"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7" name="Rectangle 228"/>
                  <p:cNvSpPr>
                    <a:spLocks noChangeArrowheads="1"/>
                  </p:cNvSpPr>
                  <p:nvPr/>
                </p:nvSpPr>
                <p:spPr bwMode="auto">
                  <a:xfrm>
                    <a:off x="2517" y="3490"/>
                    <a:ext cx="158"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8" name="Rectangle 229"/>
                  <p:cNvSpPr>
                    <a:spLocks noChangeArrowheads="1"/>
                  </p:cNvSpPr>
                  <p:nvPr/>
                </p:nvSpPr>
                <p:spPr bwMode="auto">
                  <a:xfrm>
                    <a:off x="2602" y="3490"/>
                    <a:ext cx="115"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9" name="Rectangle 230"/>
                  <p:cNvSpPr>
                    <a:spLocks noChangeArrowheads="1"/>
                  </p:cNvSpPr>
                  <p:nvPr/>
                </p:nvSpPr>
                <p:spPr bwMode="auto">
                  <a:xfrm>
                    <a:off x="3138" y="2555"/>
                    <a:ext cx="378" cy="254"/>
                  </a:xfrm>
                  <a:prstGeom prst="rect">
                    <a:avLst/>
                  </a:prstGeom>
                  <a:noFill/>
                  <a:ln w="9525">
                    <a:noFill/>
                    <a:miter lim="800000"/>
                    <a:headEnd/>
                    <a:tailEnd/>
                  </a:ln>
                </p:spPr>
                <p:txBody>
                  <a:bodyPr wrap="none" lIns="0" tIns="0" rIns="0" bIns="0">
                    <a:spAutoFit/>
                  </a:bodyPr>
                  <a:lstStyle/>
                  <a:p>
                    <a:pPr marL="742950" indent="-285750">
                      <a:spcBef>
                        <a:spcPct val="20000"/>
                      </a:spcBef>
                      <a:buClr>
                        <a:schemeClr val="folHlink"/>
                      </a:buClr>
                      <a:buSzPct val="65000"/>
                      <a:buFont typeface="Wingdings" pitchFamily="2" charset="2"/>
                      <a:buNone/>
                      <a:defRPr/>
                    </a:pPr>
                    <a:r>
                      <a:rPr lang="en-US" sz="2300" b="1">
                        <a:solidFill>
                          <a:srgbClr val="000000"/>
                        </a:solidFill>
                        <a:latin typeface="Arial" charset="0"/>
                      </a:rPr>
                      <a:t>c</a:t>
                    </a:r>
                    <a:endParaRPr lang="en-US">
                      <a:effectLst>
                        <a:outerShdw blurRad="38100" dist="38100" dir="2700000" algn="tl">
                          <a:srgbClr val="C0C0C0"/>
                        </a:outerShdw>
                      </a:effectLst>
                      <a:latin typeface="Tahoma" pitchFamily="34" charset="0"/>
                    </a:endParaRPr>
                  </a:p>
                </p:txBody>
              </p:sp>
              <p:sp>
                <p:nvSpPr>
                  <p:cNvPr id="160" name="Rectangle 231"/>
                  <p:cNvSpPr>
                    <a:spLocks noChangeArrowheads="1"/>
                  </p:cNvSpPr>
                  <p:nvPr/>
                </p:nvSpPr>
                <p:spPr bwMode="auto">
                  <a:xfrm>
                    <a:off x="2689" y="2304"/>
                    <a:ext cx="563" cy="254"/>
                  </a:xfrm>
                  <a:prstGeom prst="rect">
                    <a:avLst/>
                  </a:prstGeom>
                  <a:noFill/>
                  <a:ln w="9525">
                    <a:noFill/>
                    <a:miter lim="800000"/>
                    <a:headEnd/>
                    <a:tailEnd/>
                  </a:ln>
                </p:spPr>
                <p:txBody>
                  <a:bodyPr wrap="none" lIns="0" tIns="0" rIns="0" bIns="0">
                    <a:spAutoFit/>
                  </a:bodyPr>
                  <a:lstStyle/>
                  <a:p>
                    <a:pPr marL="742950" indent="-285750">
                      <a:spcBef>
                        <a:spcPct val="20000"/>
                      </a:spcBef>
                      <a:buClr>
                        <a:schemeClr val="folHlink"/>
                      </a:buClr>
                      <a:buSzPct val="65000"/>
                      <a:buFont typeface="Wingdings" pitchFamily="2" charset="2"/>
                      <a:buNone/>
                      <a:defRPr/>
                    </a:pPr>
                    <a:r>
                      <a:rPr lang="en-US" sz="2300" b="1">
                        <a:solidFill>
                          <a:srgbClr val="000000"/>
                        </a:solidFill>
                        <a:latin typeface="Arial" charset="0"/>
                      </a:rPr>
                      <a:t>	c</a:t>
                    </a:r>
                    <a:endParaRPr lang="en-US">
                      <a:effectLst>
                        <a:outerShdw blurRad="38100" dist="38100" dir="2700000" algn="tl">
                          <a:srgbClr val="C0C0C0"/>
                        </a:outerShdw>
                      </a:effectLst>
                      <a:latin typeface="Tahoma" pitchFamily="34" charset="0"/>
                    </a:endParaRPr>
                  </a:p>
                </p:txBody>
              </p:sp>
              <p:sp>
                <p:nvSpPr>
                  <p:cNvPr id="161" name="Rectangle 232"/>
                  <p:cNvSpPr>
                    <a:spLocks noChangeArrowheads="1"/>
                  </p:cNvSpPr>
                  <p:nvPr/>
                </p:nvSpPr>
                <p:spPr bwMode="auto">
                  <a:xfrm>
                    <a:off x="3788" y="2961"/>
                    <a:ext cx="219"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2" name="Rectangle 233"/>
                  <p:cNvSpPr>
                    <a:spLocks noChangeArrowheads="1"/>
                  </p:cNvSpPr>
                  <p:nvPr/>
                </p:nvSpPr>
                <p:spPr bwMode="auto">
                  <a:xfrm>
                    <a:off x="3788" y="2969"/>
                    <a:ext cx="167"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3" name="Rectangle 234"/>
                  <p:cNvSpPr>
                    <a:spLocks noChangeArrowheads="1"/>
                  </p:cNvSpPr>
                  <p:nvPr/>
                </p:nvSpPr>
                <p:spPr bwMode="auto">
                  <a:xfrm>
                    <a:off x="3882" y="2969"/>
                    <a:ext cx="116"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4" name="Rectangle 235"/>
                  <p:cNvSpPr>
                    <a:spLocks noChangeArrowheads="1"/>
                  </p:cNvSpPr>
                  <p:nvPr/>
                </p:nvSpPr>
                <p:spPr bwMode="auto">
                  <a:xfrm>
                    <a:off x="4112" y="2544"/>
                    <a:ext cx="149"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5" name="Rectangle 236"/>
                  <p:cNvSpPr>
                    <a:spLocks noChangeArrowheads="1"/>
                  </p:cNvSpPr>
                  <p:nvPr/>
                </p:nvSpPr>
                <p:spPr bwMode="auto">
                  <a:xfrm>
                    <a:off x="3792" y="2544"/>
                    <a:ext cx="378" cy="253"/>
                  </a:xfrm>
                  <a:prstGeom prst="rect">
                    <a:avLst/>
                  </a:prstGeom>
                  <a:noFill/>
                  <a:ln w="9525">
                    <a:noFill/>
                    <a:miter lim="800000"/>
                    <a:headEnd/>
                    <a:tailEnd/>
                  </a:ln>
                </p:spPr>
                <p:txBody>
                  <a:bodyPr wrap="none" lIns="0" tIns="0" rIns="0" bIns="0">
                    <a:spAutoFit/>
                  </a:bodyPr>
                  <a:lstStyle/>
                  <a:p>
                    <a:pPr marL="742950" indent="-285750">
                      <a:spcBef>
                        <a:spcPct val="20000"/>
                      </a:spcBef>
                      <a:buClr>
                        <a:schemeClr val="folHlink"/>
                      </a:buClr>
                      <a:buSzPct val="65000"/>
                      <a:buFont typeface="Wingdings" pitchFamily="2" charset="2"/>
                      <a:buNone/>
                      <a:defRPr/>
                    </a:pPr>
                    <a:r>
                      <a:rPr lang="en-US" sz="2300" b="1">
                        <a:solidFill>
                          <a:srgbClr val="000000"/>
                        </a:solidFill>
                        <a:latin typeface="Arial" charset="0"/>
                      </a:rPr>
                      <a:t>c</a:t>
                    </a:r>
                    <a:endParaRPr lang="en-US">
                      <a:effectLst>
                        <a:outerShdw blurRad="38100" dist="38100" dir="2700000" algn="tl">
                          <a:srgbClr val="C0C0C0"/>
                        </a:outerShdw>
                      </a:effectLst>
                      <a:latin typeface="Tahoma" pitchFamily="34" charset="0"/>
                    </a:endParaRPr>
                  </a:p>
                </p:txBody>
              </p:sp>
            </p:grpSp>
            <p:sp>
              <p:nvSpPr>
                <p:cNvPr id="146" name="Rectangle 237"/>
                <p:cNvSpPr>
                  <a:spLocks noChangeArrowheads="1"/>
                </p:cNvSpPr>
                <p:nvPr/>
              </p:nvSpPr>
              <p:spPr bwMode="auto">
                <a:xfrm>
                  <a:off x="1728" y="3552"/>
                  <a:ext cx="573" cy="254"/>
                </a:xfrm>
                <a:prstGeom prst="rect">
                  <a:avLst/>
                </a:prstGeom>
                <a:noFill/>
                <a:ln w="9525">
                  <a:noFill/>
                  <a:miter lim="800000"/>
                  <a:headEnd/>
                  <a:tailEnd/>
                </a:ln>
              </p:spPr>
              <p:txBody>
                <a:bodyPr wrap="none" lIns="0" tIns="0" rIns="0" bIns="0">
                  <a:spAutoFit/>
                </a:bodyPr>
                <a:lstStyle/>
                <a:p>
                  <a:pPr marL="742950" indent="-285750">
                    <a:spcBef>
                      <a:spcPct val="20000"/>
                    </a:spcBef>
                    <a:buClr>
                      <a:schemeClr val="folHlink"/>
                    </a:buClr>
                    <a:buSzPct val="65000"/>
                    <a:buFont typeface="Wingdings" pitchFamily="2" charset="2"/>
                    <a:buNone/>
                    <a:defRPr/>
                  </a:pPr>
                  <a:r>
                    <a:rPr lang="en-US" sz="2300" b="1">
                      <a:solidFill>
                        <a:srgbClr val="000000"/>
                      </a:solidFill>
                      <a:latin typeface="Arial" charset="0"/>
                    </a:rPr>
                    <a:t>	a</a:t>
                  </a:r>
                  <a:endParaRPr lang="en-US">
                    <a:effectLst>
                      <a:outerShdw blurRad="38100" dist="38100" dir="2700000" algn="tl">
                        <a:srgbClr val="C0C0C0"/>
                      </a:outerShdw>
                    </a:effectLst>
                    <a:latin typeface="Tahoma" pitchFamily="34" charset="0"/>
                  </a:endParaRPr>
                </a:p>
              </p:txBody>
            </p:sp>
          </p:grpSp>
        </p:grpSp>
      </p:grpSp>
      <p:sp>
        <p:nvSpPr>
          <p:cNvPr id="166" name="Text Box 238"/>
          <p:cNvSpPr txBox="1">
            <a:spLocks noChangeArrowheads="1"/>
          </p:cNvSpPr>
          <p:nvPr/>
        </p:nvSpPr>
        <p:spPr bwMode="auto">
          <a:xfrm>
            <a:off x="5235575" y="5867400"/>
            <a:ext cx="307022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sz="3000" dirty="0" err="1">
                <a:solidFill>
                  <a:schemeClr val="tx2"/>
                </a:solidFill>
              </a:rPr>
              <a:t>baabccbc</a:t>
            </a:r>
            <a:endParaRPr lang="en-US" sz="3000" dirty="0">
              <a:solidFill>
                <a:schemeClr val="tx2"/>
              </a:solidFill>
            </a:endParaRPr>
          </a:p>
        </p:txBody>
      </p:sp>
      <p:sp>
        <p:nvSpPr>
          <p:cNvPr id="168" name="AutoShape 242"/>
          <p:cNvSpPr>
            <a:spLocks noChangeArrowheads="1"/>
          </p:cNvSpPr>
          <p:nvPr/>
        </p:nvSpPr>
        <p:spPr bwMode="auto">
          <a:xfrm>
            <a:off x="5885763" y="3125893"/>
            <a:ext cx="419100" cy="342900"/>
          </a:xfrm>
          <a:prstGeom prst="downArrow">
            <a:avLst>
              <a:gd name="adj1" fmla="val 50000"/>
              <a:gd name="adj2" fmla="val 25000"/>
            </a:avLst>
          </a:prstGeom>
          <a:solidFill>
            <a:srgbClr val="FF0000"/>
          </a:solidFill>
          <a:ln w="9525">
            <a:solidFill>
              <a:schemeClr val="tx1"/>
            </a:solidFill>
            <a:miter lim="800000"/>
            <a:headEnd/>
            <a:tailEnd/>
          </a:ln>
          <a:effectLst>
            <a:outerShdw dist="107763" dir="8100000" algn="ctr" rotWithShape="0">
              <a:schemeClr val="bg2"/>
            </a:outerShdw>
          </a:effectLst>
        </p:spPr>
        <p:txBody>
          <a:bodyPr wrap="none" anchor="ctr"/>
          <a:lstStyle/>
          <a:p>
            <a:pPr>
              <a:defRPr/>
            </a:pPr>
            <a:endParaRPr lang="en-US">
              <a:latin typeface="Arial" charset="0"/>
            </a:endParaRPr>
          </a:p>
        </p:txBody>
      </p:sp>
      <p:sp>
        <p:nvSpPr>
          <p:cNvPr id="169" name="AutoShape 243"/>
          <p:cNvSpPr>
            <a:spLocks noChangeArrowheads="1"/>
          </p:cNvSpPr>
          <p:nvPr/>
        </p:nvSpPr>
        <p:spPr bwMode="auto">
          <a:xfrm>
            <a:off x="5905500" y="5638800"/>
            <a:ext cx="419100" cy="342900"/>
          </a:xfrm>
          <a:prstGeom prst="downArrow">
            <a:avLst>
              <a:gd name="adj1" fmla="val 50000"/>
              <a:gd name="adj2" fmla="val 25000"/>
            </a:avLst>
          </a:prstGeom>
          <a:solidFill>
            <a:srgbClr val="FF0000"/>
          </a:solidFill>
          <a:ln w="9525">
            <a:solidFill>
              <a:schemeClr val="tx1"/>
            </a:solidFill>
            <a:miter lim="800000"/>
            <a:headEnd/>
            <a:tailEnd/>
          </a:ln>
          <a:effectLst>
            <a:outerShdw dist="107763" dir="8100000" algn="ctr" rotWithShape="0">
              <a:schemeClr val="bg2"/>
            </a:outerShdw>
          </a:effectLst>
        </p:spPr>
        <p:txBody>
          <a:bodyPr wrap="none" anchor="ctr"/>
          <a:lstStyle/>
          <a:p>
            <a:pPr>
              <a:defRPr/>
            </a:pPr>
            <a:endParaRPr lang="en-US">
              <a:latin typeface="Arial" charset="0"/>
            </a:endParaRPr>
          </a:p>
        </p:txBody>
      </p:sp>
    </p:spTree>
    <p:extLst>
      <p:ext uri="{BB962C8B-B14F-4D97-AF65-F5344CB8AC3E}">
        <p14:creationId xmlns:p14="http://schemas.microsoft.com/office/powerpoint/2010/main" val="81200657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Big Data On Time Series</a:t>
            </a:r>
            <a:endParaRPr lang="en-US" dirty="0"/>
          </a:p>
        </p:txBody>
      </p:sp>
      <p:sp>
        <p:nvSpPr>
          <p:cNvPr id="5" name="Footer Placeholder 4"/>
          <p:cNvSpPr>
            <a:spLocks noGrp="1"/>
          </p:cNvSpPr>
          <p:nvPr>
            <p:ph type="ftr" sz="quarter" idx="11"/>
          </p:nvPr>
        </p:nvSpPr>
        <p:spPr/>
        <p:txBody>
          <a:bodyPr/>
          <a:lstStyle/>
          <a:p>
            <a:r>
              <a:rPr lang="en-US" smtClean="0"/>
              <a:t>ĐẠI HỌC BÁCH KHOA TP.HCM</a:t>
            </a:r>
            <a:endParaRPr lang="en-US"/>
          </a:p>
        </p:txBody>
      </p:sp>
      <p:sp>
        <p:nvSpPr>
          <p:cNvPr id="68610" name="Rectangle 2"/>
          <p:cNvSpPr>
            <a:spLocks noGrp="1" noChangeArrowheads="1"/>
          </p:cNvSpPr>
          <p:nvPr>
            <p:ph type="title"/>
          </p:nvPr>
        </p:nvSpPr>
        <p:spPr/>
        <p:txBody>
          <a:bodyPr/>
          <a:lstStyle/>
          <a:p>
            <a:pPr algn="l"/>
            <a:r>
              <a:rPr lang="en-US" sz="2700" dirty="0" smtClean="0"/>
              <a:t>KHAI PHÁ</a:t>
            </a:r>
            <a:endParaRPr lang="en-US" sz="2700" dirty="0"/>
          </a:p>
        </p:txBody>
      </p:sp>
      <p:sp>
        <p:nvSpPr>
          <p:cNvPr id="68611" name="Rectangle 3"/>
          <p:cNvSpPr>
            <a:spLocks noGrp="1" noChangeArrowheads="1"/>
          </p:cNvSpPr>
          <p:nvPr>
            <p:ph type="body" idx="1"/>
          </p:nvPr>
        </p:nvSpPr>
        <p:spPr>
          <a:xfrm>
            <a:off x="619125" y="1392238"/>
            <a:ext cx="7824788" cy="4852987"/>
          </a:xfrm>
        </p:spPr>
        <p:txBody>
          <a:bodyPr/>
          <a:lstStyle/>
          <a:p>
            <a:r>
              <a:rPr lang="en-US" b="1" dirty="0" err="1" smtClean="0"/>
              <a:t>Phép</a:t>
            </a:r>
            <a:r>
              <a:rPr lang="en-US" b="1" dirty="0" smtClean="0"/>
              <a:t> </a:t>
            </a:r>
            <a:r>
              <a:rPr lang="en-US" b="1" dirty="0" err="1" smtClean="0"/>
              <a:t>biến</a:t>
            </a:r>
            <a:r>
              <a:rPr lang="en-US" b="1" dirty="0" smtClean="0"/>
              <a:t> </a:t>
            </a:r>
            <a:r>
              <a:rPr lang="en-US" b="1" dirty="0" err="1" smtClean="0"/>
              <a:t>đổi</a:t>
            </a:r>
            <a:r>
              <a:rPr lang="en-US" b="1" dirty="0" smtClean="0"/>
              <a:t> SAX</a:t>
            </a:r>
            <a:endParaRPr lang="en-US" b="1" dirty="0"/>
          </a:p>
        </p:txBody>
      </p:sp>
      <p:sp>
        <p:nvSpPr>
          <p:cNvPr id="2" name="Slide Number Placeholder 1"/>
          <p:cNvSpPr>
            <a:spLocks noGrp="1"/>
          </p:cNvSpPr>
          <p:nvPr>
            <p:ph type="sldNum" sz="quarter" idx="12"/>
          </p:nvPr>
        </p:nvSpPr>
        <p:spPr/>
        <p:txBody>
          <a:bodyPr/>
          <a:lstStyle/>
          <a:p>
            <a:fld id="{65AB6E83-971A-4F88-B711-8988B568B83E}" type="slidenum">
              <a:rPr lang="en-US" smtClean="0"/>
              <a:t>52</a:t>
            </a:fld>
            <a:endParaRPr lang="en-US" dirty="0"/>
          </a:p>
        </p:txBody>
      </p:sp>
      <p:pic>
        <p:nvPicPr>
          <p:cNvPr id="7" name="Picture 5"/>
          <p:cNvPicPr>
            <a:picLocks noChangeAspect="1" noChangeArrowheads="1"/>
          </p:cNvPicPr>
          <p:nvPr/>
        </p:nvPicPr>
        <p:blipFill>
          <a:blip r:embed="rId2">
            <a:lum bright="-24000" contrast="54000"/>
            <a:extLst>
              <a:ext uri="{28A0092B-C50C-407E-A947-70E740481C1C}">
                <a14:useLocalDpi xmlns:a14="http://schemas.microsoft.com/office/drawing/2010/main" val="0"/>
              </a:ext>
            </a:extLst>
          </a:blip>
          <a:srcRect/>
          <a:stretch>
            <a:fillRect/>
          </a:stretch>
        </p:blipFill>
        <p:spPr bwMode="auto">
          <a:xfrm>
            <a:off x="1066800" y="1949450"/>
            <a:ext cx="6858000" cy="437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795555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Big Data On Time Series</a:t>
            </a:r>
            <a:endParaRPr lang="en-US" dirty="0"/>
          </a:p>
        </p:txBody>
      </p:sp>
      <p:sp>
        <p:nvSpPr>
          <p:cNvPr id="5" name="Footer Placeholder 4"/>
          <p:cNvSpPr>
            <a:spLocks noGrp="1"/>
          </p:cNvSpPr>
          <p:nvPr>
            <p:ph type="ftr" sz="quarter" idx="11"/>
          </p:nvPr>
        </p:nvSpPr>
        <p:spPr/>
        <p:txBody>
          <a:bodyPr/>
          <a:lstStyle/>
          <a:p>
            <a:r>
              <a:rPr lang="en-US" smtClean="0"/>
              <a:t>ĐẠI HỌC BÁCH KHOA TP.HCM</a:t>
            </a:r>
            <a:endParaRPr lang="en-US"/>
          </a:p>
        </p:txBody>
      </p:sp>
      <p:sp>
        <p:nvSpPr>
          <p:cNvPr id="68610" name="Rectangle 2"/>
          <p:cNvSpPr>
            <a:spLocks noGrp="1" noChangeArrowheads="1"/>
          </p:cNvSpPr>
          <p:nvPr>
            <p:ph type="title"/>
          </p:nvPr>
        </p:nvSpPr>
        <p:spPr/>
        <p:txBody>
          <a:bodyPr/>
          <a:lstStyle/>
          <a:p>
            <a:pPr algn="l"/>
            <a:r>
              <a:rPr lang="en-US" sz="2700" dirty="0" smtClean="0"/>
              <a:t>KHAI PHÁ</a:t>
            </a:r>
            <a:endParaRPr lang="en-US" sz="2700" dirty="0"/>
          </a:p>
        </p:txBody>
      </p:sp>
      <p:sp>
        <p:nvSpPr>
          <p:cNvPr id="68611" name="Rectangle 3"/>
          <p:cNvSpPr>
            <a:spLocks noGrp="1" noChangeArrowheads="1"/>
          </p:cNvSpPr>
          <p:nvPr>
            <p:ph type="body" idx="1"/>
          </p:nvPr>
        </p:nvSpPr>
        <p:spPr>
          <a:xfrm>
            <a:off x="619125" y="1392238"/>
            <a:ext cx="7824788" cy="4852987"/>
          </a:xfrm>
        </p:spPr>
        <p:txBody>
          <a:bodyPr/>
          <a:lstStyle/>
          <a:p>
            <a:r>
              <a:rPr lang="en-US" b="1" dirty="0" err="1" smtClean="0"/>
              <a:t>Phép</a:t>
            </a:r>
            <a:r>
              <a:rPr lang="en-US" b="1" dirty="0" smtClean="0"/>
              <a:t> </a:t>
            </a:r>
            <a:r>
              <a:rPr lang="en-US" b="1" dirty="0" err="1" smtClean="0"/>
              <a:t>biến</a:t>
            </a:r>
            <a:r>
              <a:rPr lang="en-US" b="1" dirty="0" smtClean="0"/>
              <a:t> </a:t>
            </a:r>
            <a:r>
              <a:rPr lang="en-US" b="1" dirty="0" err="1" smtClean="0"/>
              <a:t>đổi</a:t>
            </a:r>
            <a:r>
              <a:rPr lang="en-US" b="1" dirty="0" smtClean="0"/>
              <a:t> SAX</a:t>
            </a:r>
          </a:p>
          <a:p>
            <a:pPr lvl="1"/>
            <a:r>
              <a:rPr lang="en-US" dirty="0" err="1"/>
              <a:t>Chuẩn</a:t>
            </a:r>
            <a:r>
              <a:rPr lang="en-US" dirty="0"/>
              <a:t> </a:t>
            </a:r>
            <a:r>
              <a:rPr lang="en-US" dirty="0" err="1"/>
              <a:t>hóa</a:t>
            </a:r>
            <a:r>
              <a:rPr lang="en-US" dirty="0"/>
              <a:t> </a:t>
            </a:r>
            <a:r>
              <a:rPr lang="en-US" dirty="0" err="1"/>
              <a:t>dữ</a:t>
            </a:r>
            <a:r>
              <a:rPr lang="en-US" dirty="0"/>
              <a:t> </a:t>
            </a:r>
            <a:r>
              <a:rPr lang="en-US" dirty="0" err="1"/>
              <a:t>liệu</a:t>
            </a:r>
            <a:r>
              <a:rPr lang="en-US" dirty="0"/>
              <a:t> </a:t>
            </a:r>
            <a:r>
              <a:rPr lang="en-US" dirty="0" err="1"/>
              <a:t>chuỗi</a:t>
            </a:r>
            <a:r>
              <a:rPr lang="en-US" dirty="0"/>
              <a:t> </a:t>
            </a:r>
            <a:r>
              <a:rPr lang="en-US" dirty="0" err="1"/>
              <a:t>thời</a:t>
            </a:r>
            <a:r>
              <a:rPr lang="en-US" dirty="0"/>
              <a:t> </a:t>
            </a:r>
            <a:r>
              <a:rPr lang="en-US" dirty="0" err="1"/>
              <a:t>gian</a:t>
            </a:r>
            <a:r>
              <a:rPr lang="en-US" dirty="0"/>
              <a:t> </a:t>
            </a:r>
          </a:p>
          <a:p>
            <a:pPr lvl="1"/>
            <a:r>
              <a:rPr lang="en-US" dirty="0"/>
              <a:t>Thu </a:t>
            </a:r>
            <a:r>
              <a:rPr lang="en-US" dirty="0" err="1"/>
              <a:t>giảm</a:t>
            </a:r>
            <a:r>
              <a:rPr lang="en-US" dirty="0"/>
              <a:t> </a:t>
            </a:r>
            <a:r>
              <a:rPr lang="en-US" dirty="0" err="1"/>
              <a:t>số</a:t>
            </a:r>
            <a:r>
              <a:rPr lang="en-US" dirty="0"/>
              <a:t> </a:t>
            </a:r>
            <a:r>
              <a:rPr lang="en-US" dirty="0" err="1"/>
              <a:t>chiều</a:t>
            </a:r>
            <a:r>
              <a:rPr lang="en-US" dirty="0"/>
              <a:t> </a:t>
            </a:r>
            <a:r>
              <a:rPr lang="en-US" dirty="0" err="1"/>
              <a:t>của</a:t>
            </a:r>
            <a:r>
              <a:rPr lang="en-US" dirty="0"/>
              <a:t> </a:t>
            </a:r>
            <a:r>
              <a:rPr lang="en-US" dirty="0" err="1"/>
              <a:t>dữ</a:t>
            </a:r>
            <a:r>
              <a:rPr lang="en-US" dirty="0"/>
              <a:t> </a:t>
            </a:r>
            <a:r>
              <a:rPr lang="en-US" dirty="0" err="1"/>
              <a:t>liệu</a:t>
            </a:r>
            <a:r>
              <a:rPr lang="en-US" dirty="0"/>
              <a:t> </a:t>
            </a:r>
            <a:r>
              <a:rPr lang="en-US" dirty="0" err="1"/>
              <a:t>dùng</a:t>
            </a:r>
            <a:r>
              <a:rPr lang="en-US" dirty="0"/>
              <a:t> </a:t>
            </a:r>
            <a:r>
              <a:rPr lang="en-US" dirty="0" err="1"/>
              <a:t>phương</a:t>
            </a:r>
            <a:r>
              <a:rPr lang="en-US" dirty="0"/>
              <a:t> </a:t>
            </a:r>
            <a:r>
              <a:rPr lang="en-US" dirty="0" err="1"/>
              <a:t>pháp</a:t>
            </a:r>
            <a:r>
              <a:rPr lang="en-US" dirty="0"/>
              <a:t> PAA. Ta </a:t>
            </a:r>
            <a:r>
              <a:rPr lang="en-US" dirty="0" err="1"/>
              <a:t>thu</a:t>
            </a:r>
            <a:r>
              <a:rPr lang="en-US" dirty="0"/>
              <a:t> </a:t>
            </a:r>
            <a:r>
              <a:rPr lang="en-US" dirty="0" err="1"/>
              <a:t>được</a:t>
            </a:r>
            <a:r>
              <a:rPr lang="en-US" dirty="0"/>
              <a:t> </a:t>
            </a:r>
            <a:r>
              <a:rPr lang="en-US" dirty="0" err="1"/>
              <a:t>chuỗi</a:t>
            </a:r>
            <a:r>
              <a:rPr lang="en-US" dirty="0"/>
              <a:t> </a:t>
            </a:r>
            <a:r>
              <a:rPr lang="en-US" dirty="0" err="1"/>
              <a:t>dữ</a:t>
            </a:r>
            <a:r>
              <a:rPr lang="en-US" dirty="0"/>
              <a:t> </a:t>
            </a:r>
            <a:r>
              <a:rPr lang="en-US" dirty="0" err="1"/>
              <a:t>liệu</a:t>
            </a:r>
            <a:r>
              <a:rPr lang="en-US" dirty="0"/>
              <a:t>: </a:t>
            </a:r>
            <a:r>
              <a:rPr lang="en-US" i="1" dirty="0">
                <a:effectLst>
                  <a:outerShdw blurRad="38100" dist="38100" dir="2700000" algn="tl">
                    <a:srgbClr val="000000"/>
                  </a:outerShdw>
                </a:effectLst>
              </a:rPr>
              <a:t>Y=y</a:t>
            </a:r>
            <a:r>
              <a:rPr lang="en-US" i="1" baseline="-25000" dirty="0">
                <a:effectLst>
                  <a:outerShdw blurRad="38100" dist="38100" dir="2700000" algn="tl">
                    <a:srgbClr val="000000"/>
                  </a:outerShdw>
                </a:effectLst>
              </a:rPr>
              <a:t>1</a:t>
            </a:r>
            <a:r>
              <a:rPr lang="en-US" i="1" dirty="0">
                <a:effectLst>
                  <a:outerShdw blurRad="38100" dist="38100" dir="2700000" algn="tl">
                    <a:srgbClr val="000000"/>
                  </a:outerShdw>
                </a:effectLst>
              </a:rPr>
              <a:t>, y</a:t>
            </a:r>
            <a:r>
              <a:rPr lang="en-US" i="1" baseline="-25000" dirty="0">
                <a:effectLst>
                  <a:outerShdw blurRad="38100" dist="38100" dir="2700000" algn="tl">
                    <a:srgbClr val="000000"/>
                  </a:outerShdw>
                </a:effectLst>
              </a:rPr>
              <a:t>2</a:t>
            </a:r>
            <a:r>
              <a:rPr lang="en-US" i="1" dirty="0">
                <a:effectLst>
                  <a:outerShdw blurRad="38100" dist="38100" dir="2700000" algn="tl">
                    <a:srgbClr val="000000"/>
                  </a:outerShdw>
                </a:effectLst>
              </a:rPr>
              <a:t>,…,</a:t>
            </a:r>
            <a:r>
              <a:rPr lang="en-US" i="1" dirty="0" err="1">
                <a:effectLst>
                  <a:outerShdw blurRad="38100" dist="38100" dir="2700000" algn="tl">
                    <a:srgbClr val="000000"/>
                  </a:outerShdw>
                </a:effectLst>
              </a:rPr>
              <a:t>y</a:t>
            </a:r>
            <a:r>
              <a:rPr lang="en-US" i="1" baseline="-25000" dirty="0" err="1">
                <a:effectLst>
                  <a:outerShdw blurRad="38100" dist="38100" dir="2700000" algn="tl">
                    <a:srgbClr val="000000"/>
                  </a:outerShdw>
                </a:effectLst>
              </a:rPr>
              <a:t>N</a:t>
            </a:r>
            <a:endParaRPr lang="en-US" i="1" baseline="-25000" dirty="0">
              <a:effectLst>
                <a:outerShdw blurRad="38100" dist="38100" dir="2700000" algn="tl">
                  <a:srgbClr val="000000"/>
                </a:outerShdw>
              </a:effectLst>
            </a:endParaRPr>
          </a:p>
          <a:p>
            <a:pPr lvl="1"/>
            <a:r>
              <a:rPr lang="en-US" i="1" dirty="0" err="1"/>
              <a:t>y</a:t>
            </a:r>
            <a:r>
              <a:rPr lang="en-US" i="1" baseline="-25000" dirty="0" err="1"/>
              <a:t>i</a:t>
            </a:r>
            <a:r>
              <a:rPr lang="en-US" baseline="-25000" dirty="0"/>
              <a:t>  </a:t>
            </a:r>
            <a:r>
              <a:rPr lang="en-US" dirty="0"/>
              <a:t>&lt; </a:t>
            </a:r>
            <a:r>
              <a:rPr lang="en-US" i="1" dirty="0"/>
              <a:t> β</a:t>
            </a:r>
            <a:r>
              <a:rPr lang="en-US" i="1" baseline="-25000" dirty="0"/>
              <a:t>1 </a:t>
            </a:r>
            <a:r>
              <a:rPr lang="en-US" i="1" dirty="0" err="1"/>
              <a:t>được</a:t>
            </a:r>
            <a:r>
              <a:rPr lang="en-US" i="1" dirty="0"/>
              <a:t> </a:t>
            </a:r>
            <a:r>
              <a:rPr lang="en-US" i="1" dirty="0" err="1"/>
              <a:t>m</a:t>
            </a:r>
            <a:r>
              <a:rPr lang="en-US" dirty="0" err="1"/>
              <a:t>ã</a:t>
            </a:r>
            <a:r>
              <a:rPr lang="en-US" dirty="0"/>
              <a:t> </a:t>
            </a:r>
            <a:r>
              <a:rPr lang="en-US" dirty="0" err="1"/>
              <a:t>hóa</a:t>
            </a:r>
            <a:r>
              <a:rPr lang="en-US" dirty="0"/>
              <a:t> </a:t>
            </a:r>
            <a:r>
              <a:rPr lang="en-US" dirty="0" err="1"/>
              <a:t>thành</a:t>
            </a:r>
            <a:r>
              <a:rPr lang="en-US" dirty="0"/>
              <a:t> </a:t>
            </a:r>
            <a:r>
              <a:rPr lang="en-US" i="1" dirty="0"/>
              <a:t>“</a:t>
            </a:r>
            <a:r>
              <a:rPr lang="en-US" b="1" dirty="0"/>
              <a:t>a</a:t>
            </a:r>
            <a:r>
              <a:rPr lang="en-US" i="1" dirty="0"/>
              <a:t>”</a:t>
            </a:r>
            <a:r>
              <a:rPr lang="en-US" dirty="0"/>
              <a:t>.  </a:t>
            </a:r>
          </a:p>
          <a:p>
            <a:pPr lvl="1"/>
            <a:r>
              <a:rPr lang="en-US" i="1" dirty="0" err="1"/>
              <a:t>y</a:t>
            </a:r>
            <a:r>
              <a:rPr lang="en-US" i="1" baseline="-25000" dirty="0" err="1"/>
              <a:t>i</a:t>
            </a:r>
            <a:r>
              <a:rPr lang="en-US" baseline="-25000" dirty="0"/>
              <a:t>  </a:t>
            </a:r>
            <a:r>
              <a:rPr lang="en-US" dirty="0"/>
              <a:t>&gt;= </a:t>
            </a:r>
            <a:r>
              <a:rPr lang="en-US" i="1" dirty="0"/>
              <a:t> β</a:t>
            </a:r>
            <a:r>
              <a:rPr lang="en-US" i="1" baseline="-25000" dirty="0"/>
              <a:t>1 </a:t>
            </a:r>
            <a:r>
              <a:rPr lang="en-US" dirty="0" err="1"/>
              <a:t>và</a:t>
            </a:r>
            <a:r>
              <a:rPr lang="en-US" dirty="0"/>
              <a:t> </a:t>
            </a:r>
            <a:r>
              <a:rPr lang="en-US" i="1" dirty="0" err="1"/>
              <a:t>y</a:t>
            </a:r>
            <a:r>
              <a:rPr lang="en-US" i="1" baseline="-25000" dirty="0" err="1"/>
              <a:t>i</a:t>
            </a:r>
            <a:r>
              <a:rPr lang="en-US" baseline="-25000" dirty="0"/>
              <a:t>  </a:t>
            </a:r>
            <a:r>
              <a:rPr lang="en-US" dirty="0"/>
              <a:t>&lt; </a:t>
            </a:r>
            <a:r>
              <a:rPr lang="en-US" i="1" dirty="0"/>
              <a:t> β</a:t>
            </a:r>
            <a:r>
              <a:rPr lang="en-US" i="1" baseline="-25000" dirty="0"/>
              <a:t>2</a:t>
            </a:r>
            <a:r>
              <a:rPr lang="en-US" dirty="0"/>
              <a:t> </a:t>
            </a:r>
            <a:r>
              <a:rPr lang="en-US" dirty="0" err="1"/>
              <a:t>mã</a:t>
            </a:r>
            <a:r>
              <a:rPr lang="en-US" dirty="0"/>
              <a:t> </a:t>
            </a:r>
            <a:r>
              <a:rPr lang="en-US" dirty="0" err="1"/>
              <a:t>hóa</a:t>
            </a:r>
            <a:r>
              <a:rPr lang="en-US" dirty="0"/>
              <a:t> </a:t>
            </a:r>
            <a:r>
              <a:rPr lang="en-US" dirty="0" err="1"/>
              <a:t>thành</a:t>
            </a:r>
            <a:r>
              <a:rPr lang="en-US" i="1" dirty="0" err="1"/>
              <a:t>“</a:t>
            </a:r>
            <a:r>
              <a:rPr lang="en-US" b="1" dirty="0" err="1"/>
              <a:t>b</a:t>
            </a:r>
            <a:r>
              <a:rPr lang="en-US" i="1" dirty="0"/>
              <a:t>”</a:t>
            </a:r>
            <a:r>
              <a:rPr lang="en-US" dirty="0"/>
              <a:t> </a:t>
            </a:r>
          </a:p>
          <a:p>
            <a:pPr lvl="1"/>
            <a:r>
              <a:rPr lang="en-US" i="1" dirty="0" err="1"/>
              <a:t>y</a:t>
            </a:r>
            <a:r>
              <a:rPr lang="en-US" i="1" baseline="-25000" dirty="0" err="1"/>
              <a:t>i</a:t>
            </a:r>
            <a:r>
              <a:rPr lang="en-US" baseline="-25000" dirty="0"/>
              <a:t>  </a:t>
            </a:r>
            <a:r>
              <a:rPr lang="en-US" dirty="0"/>
              <a:t>&gt;= </a:t>
            </a:r>
            <a:r>
              <a:rPr lang="en-US" i="1" dirty="0"/>
              <a:t> β</a:t>
            </a:r>
            <a:r>
              <a:rPr lang="en-US" i="1" baseline="-25000" dirty="0"/>
              <a:t>2 </a:t>
            </a:r>
            <a:r>
              <a:rPr lang="en-US" dirty="0" err="1"/>
              <a:t>và</a:t>
            </a:r>
            <a:r>
              <a:rPr lang="en-US" dirty="0"/>
              <a:t> </a:t>
            </a:r>
            <a:r>
              <a:rPr lang="en-US" i="1" dirty="0" err="1"/>
              <a:t>y</a:t>
            </a:r>
            <a:r>
              <a:rPr lang="en-US" i="1" baseline="-25000" dirty="0" err="1"/>
              <a:t>i</a:t>
            </a:r>
            <a:r>
              <a:rPr lang="en-US" baseline="-25000" dirty="0"/>
              <a:t>  </a:t>
            </a:r>
            <a:r>
              <a:rPr lang="en-US" dirty="0"/>
              <a:t>&lt; </a:t>
            </a:r>
            <a:r>
              <a:rPr lang="en-US" i="1" dirty="0"/>
              <a:t> β</a:t>
            </a:r>
            <a:r>
              <a:rPr lang="en-US" i="1" baseline="-25000" dirty="0"/>
              <a:t>3</a:t>
            </a:r>
            <a:r>
              <a:rPr lang="en-US" dirty="0"/>
              <a:t> </a:t>
            </a:r>
            <a:r>
              <a:rPr lang="en-US" dirty="0" err="1"/>
              <a:t>mã</a:t>
            </a:r>
            <a:r>
              <a:rPr lang="en-US" dirty="0"/>
              <a:t> </a:t>
            </a:r>
            <a:r>
              <a:rPr lang="en-US" dirty="0" err="1"/>
              <a:t>hóa</a:t>
            </a:r>
            <a:r>
              <a:rPr lang="en-US" dirty="0"/>
              <a:t> </a:t>
            </a:r>
            <a:r>
              <a:rPr lang="en-US" dirty="0" err="1"/>
              <a:t>thành</a:t>
            </a:r>
            <a:r>
              <a:rPr lang="en-US" i="1" dirty="0" err="1"/>
              <a:t>“</a:t>
            </a:r>
            <a:r>
              <a:rPr lang="en-US" b="1" dirty="0" err="1"/>
              <a:t>c</a:t>
            </a:r>
            <a:r>
              <a:rPr lang="en-US" i="1" dirty="0"/>
              <a:t>”</a:t>
            </a:r>
            <a:endParaRPr lang="en-US" b="1" dirty="0"/>
          </a:p>
        </p:txBody>
      </p:sp>
      <p:sp>
        <p:nvSpPr>
          <p:cNvPr id="2" name="Slide Number Placeholder 1"/>
          <p:cNvSpPr>
            <a:spLocks noGrp="1"/>
          </p:cNvSpPr>
          <p:nvPr>
            <p:ph type="sldNum" sz="quarter" idx="12"/>
          </p:nvPr>
        </p:nvSpPr>
        <p:spPr/>
        <p:txBody>
          <a:bodyPr/>
          <a:lstStyle/>
          <a:p>
            <a:fld id="{65AB6E83-971A-4F88-B711-8988B568B83E}" type="slidenum">
              <a:rPr lang="en-US" smtClean="0"/>
              <a:t>53</a:t>
            </a:fld>
            <a:endParaRPr lang="en-US" dirty="0"/>
          </a:p>
        </p:txBody>
      </p:sp>
    </p:spTree>
    <p:extLst>
      <p:ext uri="{BB962C8B-B14F-4D97-AF65-F5344CB8AC3E}">
        <p14:creationId xmlns:p14="http://schemas.microsoft.com/office/powerpoint/2010/main" val="415025922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Big Data On Time Series</a:t>
            </a:r>
            <a:endParaRPr lang="en-US" dirty="0"/>
          </a:p>
        </p:txBody>
      </p:sp>
      <p:sp>
        <p:nvSpPr>
          <p:cNvPr id="5" name="Footer Placeholder 4"/>
          <p:cNvSpPr>
            <a:spLocks noGrp="1"/>
          </p:cNvSpPr>
          <p:nvPr>
            <p:ph type="ftr" sz="quarter" idx="11"/>
          </p:nvPr>
        </p:nvSpPr>
        <p:spPr/>
        <p:txBody>
          <a:bodyPr/>
          <a:lstStyle/>
          <a:p>
            <a:r>
              <a:rPr lang="en-US" smtClean="0"/>
              <a:t>ĐẠI HỌC BÁCH KHOA TP.HCM</a:t>
            </a:r>
            <a:endParaRPr lang="en-US"/>
          </a:p>
        </p:txBody>
      </p:sp>
      <p:sp>
        <p:nvSpPr>
          <p:cNvPr id="68610" name="Rectangle 2"/>
          <p:cNvSpPr>
            <a:spLocks noGrp="1" noChangeArrowheads="1"/>
          </p:cNvSpPr>
          <p:nvPr>
            <p:ph type="title"/>
          </p:nvPr>
        </p:nvSpPr>
        <p:spPr/>
        <p:txBody>
          <a:bodyPr/>
          <a:lstStyle/>
          <a:p>
            <a:pPr algn="l"/>
            <a:r>
              <a:rPr lang="en-US" sz="2700" dirty="0" smtClean="0"/>
              <a:t>KHAI PHÁ</a:t>
            </a:r>
            <a:endParaRPr lang="en-US" sz="2700" dirty="0"/>
          </a:p>
        </p:txBody>
      </p:sp>
      <p:sp>
        <p:nvSpPr>
          <p:cNvPr id="68611" name="Rectangle 3"/>
          <p:cNvSpPr>
            <a:spLocks noGrp="1" noChangeArrowheads="1"/>
          </p:cNvSpPr>
          <p:nvPr>
            <p:ph type="body" idx="1"/>
          </p:nvPr>
        </p:nvSpPr>
        <p:spPr>
          <a:xfrm>
            <a:off x="619125" y="1392238"/>
            <a:ext cx="7824788" cy="4852987"/>
          </a:xfrm>
        </p:spPr>
        <p:txBody>
          <a:bodyPr/>
          <a:lstStyle/>
          <a:p>
            <a:r>
              <a:rPr lang="en-US" b="1" dirty="0" err="1" smtClean="0"/>
              <a:t>Phép</a:t>
            </a:r>
            <a:r>
              <a:rPr lang="en-US" b="1" dirty="0" smtClean="0"/>
              <a:t> </a:t>
            </a:r>
            <a:r>
              <a:rPr lang="en-US" b="1" dirty="0" err="1" smtClean="0"/>
              <a:t>biến</a:t>
            </a:r>
            <a:r>
              <a:rPr lang="en-US" b="1" dirty="0" smtClean="0"/>
              <a:t> </a:t>
            </a:r>
            <a:r>
              <a:rPr lang="en-US" b="1" dirty="0" err="1" smtClean="0"/>
              <a:t>đổi</a:t>
            </a:r>
            <a:r>
              <a:rPr lang="en-US" b="1" dirty="0" smtClean="0"/>
              <a:t> SAX</a:t>
            </a:r>
            <a:endParaRPr lang="en-US" b="1" dirty="0"/>
          </a:p>
        </p:txBody>
      </p:sp>
      <p:sp>
        <p:nvSpPr>
          <p:cNvPr id="2" name="Slide Number Placeholder 1"/>
          <p:cNvSpPr>
            <a:spLocks noGrp="1"/>
          </p:cNvSpPr>
          <p:nvPr>
            <p:ph type="sldNum" sz="quarter" idx="12"/>
          </p:nvPr>
        </p:nvSpPr>
        <p:spPr/>
        <p:txBody>
          <a:bodyPr/>
          <a:lstStyle/>
          <a:p>
            <a:fld id="{65AB6E83-971A-4F88-B711-8988B568B83E}" type="slidenum">
              <a:rPr lang="en-US" smtClean="0"/>
              <a:t>54</a:t>
            </a:fld>
            <a:endParaRPr lang="en-US" dirty="0"/>
          </a:p>
        </p:txBody>
      </p:sp>
      <p:pic>
        <p:nvPicPr>
          <p:cNvPr id="8" name="Picture 5"/>
          <p:cNvPicPr>
            <a:picLocks noChangeAspect="1" noChangeArrowheads="1"/>
          </p:cNvPicPr>
          <p:nvPr/>
        </p:nvPicPr>
        <p:blipFill>
          <a:blip r:embed="rId2">
            <a:lum bright="-30000" contrast="48000"/>
            <a:extLst>
              <a:ext uri="{28A0092B-C50C-407E-A947-70E740481C1C}">
                <a14:useLocalDpi xmlns:a14="http://schemas.microsoft.com/office/drawing/2010/main" val="0"/>
              </a:ext>
            </a:extLst>
          </a:blip>
          <a:srcRect/>
          <a:stretch>
            <a:fillRect/>
          </a:stretch>
        </p:blipFill>
        <p:spPr bwMode="auto">
          <a:xfrm>
            <a:off x="990600" y="1905000"/>
            <a:ext cx="586740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7"/>
          <p:cNvSpPr txBox="1">
            <a:spLocks noChangeArrowheads="1"/>
          </p:cNvSpPr>
          <p:nvPr/>
        </p:nvSpPr>
        <p:spPr bwMode="auto">
          <a:xfrm>
            <a:off x="762000" y="4648200"/>
            <a:ext cx="7762875"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lnSpc>
                <a:spcPct val="90000"/>
              </a:lnSpc>
            </a:pPr>
            <a:r>
              <a:rPr lang="en-US" sz="2200" dirty="0" err="1" smtClean="0"/>
              <a:t>Ưu</a:t>
            </a:r>
            <a:r>
              <a:rPr lang="en-US" sz="2200" dirty="0" smtClean="0"/>
              <a:t> </a:t>
            </a:r>
            <a:r>
              <a:rPr lang="en-US" sz="2200" dirty="0" err="1" smtClean="0"/>
              <a:t>điểm</a:t>
            </a:r>
            <a:r>
              <a:rPr lang="en-US" sz="2200" dirty="0" smtClean="0"/>
              <a:t>: </a:t>
            </a:r>
          </a:p>
          <a:p>
            <a:pPr lvl="2">
              <a:lnSpc>
                <a:spcPct val="90000"/>
              </a:lnSpc>
            </a:pPr>
            <a:r>
              <a:rPr lang="en-US" sz="2000" dirty="0" err="1" smtClean="0"/>
              <a:t>Có</a:t>
            </a:r>
            <a:r>
              <a:rPr lang="en-US" sz="2000" dirty="0" smtClean="0"/>
              <a:t> </a:t>
            </a:r>
            <a:r>
              <a:rPr lang="en-US" sz="2000" dirty="0" err="1" smtClean="0"/>
              <a:t>thể</a:t>
            </a:r>
            <a:r>
              <a:rPr lang="en-US" sz="2000" dirty="0" smtClean="0"/>
              <a:t> </a:t>
            </a:r>
            <a:r>
              <a:rPr lang="en-US" sz="2000" dirty="0" err="1" smtClean="0"/>
              <a:t>áp</a:t>
            </a:r>
            <a:r>
              <a:rPr lang="en-US" sz="2000" dirty="0" smtClean="0"/>
              <a:t> </a:t>
            </a:r>
            <a:r>
              <a:rPr lang="en-US" sz="2000" dirty="0" err="1" smtClean="0"/>
              <a:t>dụng</a:t>
            </a:r>
            <a:r>
              <a:rPr lang="en-US" sz="2000" dirty="0" smtClean="0"/>
              <a:t> </a:t>
            </a:r>
            <a:r>
              <a:rPr lang="en-US" sz="2000" dirty="0" err="1" smtClean="0"/>
              <a:t>các</a:t>
            </a:r>
            <a:r>
              <a:rPr lang="en-US" sz="2000" dirty="0" smtClean="0"/>
              <a:t> </a:t>
            </a:r>
            <a:r>
              <a:rPr lang="en-US" sz="2000" dirty="0" err="1" smtClean="0"/>
              <a:t>kỹ</a:t>
            </a:r>
            <a:r>
              <a:rPr lang="en-US" sz="2000" dirty="0" smtClean="0"/>
              <a:t> </a:t>
            </a:r>
            <a:r>
              <a:rPr lang="en-US" sz="2000" dirty="0" err="1" smtClean="0"/>
              <a:t>thuật</a:t>
            </a:r>
            <a:r>
              <a:rPr lang="en-US" sz="2000" dirty="0" smtClean="0"/>
              <a:t> </a:t>
            </a:r>
            <a:r>
              <a:rPr lang="en-US" sz="2000" dirty="0" err="1" smtClean="0"/>
              <a:t>xử</a:t>
            </a:r>
            <a:r>
              <a:rPr lang="en-US" sz="2000" dirty="0" smtClean="0"/>
              <a:t> </a:t>
            </a:r>
            <a:r>
              <a:rPr lang="en-US" sz="2000" dirty="0" err="1" smtClean="0"/>
              <a:t>lý</a:t>
            </a:r>
            <a:r>
              <a:rPr lang="en-US" sz="2000" dirty="0" smtClean="0"/>
              <a:t> </a:t>
            </a:r>
            <a:r>
              <a:rPr lang="en-US" sz="2000" dirty="0" err="1" smtClean="0"/>
              <a:t>trên</a:t>
            </a:r>
            <a:r>
              <a:rPr lang="en-US" sz="2000" dirty="0" smtClean="0"/>
              <a:t> </a:t>
            </a:r>
            <a:r>
              <a:rPr lang="en-US" sz="2000" dirty="0" err="1" smtClean="0"/>
              <a:t>dữ</a:t>
            </a:r>
            <a:r>
              <a:rPr lang="en-US" sz="2000" dirty="0" smtClean="0"/>
              <a:t> </a:t>
            </a:r>
            <a:r>
              <a:rPr lang="en-US" sz="2000" dirty="0" err="1" smtClean="0"/>
              <a:t>liệu</a:t>
            </a:r>
            <a:r>
              <a:rPr lang="en-US" sz="2000" dirty="0" smtClean="0"/>
              <a:t> </a:t>
            </a:r>
            <a:r>
              <a:rPr lang="en-US" sz="2000" dirty="0" err="1" smtClean="0"/>
              <a:t>chuỗi</a:t>
            </a:r>
            <a:r>
              <a:rPr lang="en-US" sz="2000" dirty="0" smtClean="0"/>
              <a:t> </a:t>
            </a:r>
            <a:r>
              <a:rPr lang="en-US" sz="2000" dirty="0" err="1" smtClean="0"/>
              <a:t>ký</a:t>
            </a:r>
            <a:r>
              <a:rPr lang="en-US" sz="2000" dirty="0" smtClean="0"/>
              <a:t> </a:t>
            </a:r>
            <a:r>
              <a:rPr lang="en-US" sz="2000" dirty="0" err="1" smtClean="0"/>
              <a:t>hiệu</a:t>
            </a:r>
            <a:r>
              <a:rPr lang="en-US" sz="2000" dirty="0" smtClean="0"/>
              <a:t> </a:t>
            </a:r>
            <a:r>
              <a:rPr lang="en-US" sz="2000" dirty="0" err="1" smtClean="0"/>
              <a:t>để</a:t>
            </a:r>
            <a:r>
              <a:rPr lang="en-US" sz="2000" dirty="0" smtClean="0"/>
              <a:t> </a:t>
            </a:r>
            <a:r>
              <a:rPr lang="en-US" sz="2000" dirty="0" err="1" smtClean="0"/>
              <a:t>thực</a:t>
            </a:r>
            <a:r>
              <a:rPr lang="en-US" sz="2000" dirty="0" smtClean="0"/>
              <a:t> </a:t>
            </a:r>
            <a:r>
              <a:rPr lang="en-US" sz="2000" dirty="0" err="1" smtClean="0"/>
              <a:t>hiện</a:t>
            </a:r>
            <a:r>
              <a:rPr lang="en-US" sz="2000" dirty="0" smtClean="0"/>
              <a:t> </a:t>
            </a:r>
            <a:r>
              <a:rPr lang="en-US" sz="2000" dirty="0" err="1" smtClean="0"/>
              <a:t>xử</a:t>
            </a:r>
            <a:r>
              <a:rPr lang="en-US" sz="2000" dirty="0" smtClean="0"/>
              <a:t> </a:t>
            </a:r>
            <a:r>
              <a:rPr lang="en-US" sz="2000" dirty="0" err="1" smtClean="0"/>
              <a:t>lý</a:t>
            </a:r>
            <a:r>
              <a:rPr lang="en-US" sz="2000" dirty="0" smtClean="0"/>
              <a:t>, </a:t>
            </a:r>
            <a:r>
              <a:rPr lang="en-US" sz="2000" dirty="0" err="1" smtClean="0"/>
              <a:t>phân</a:t>
            </a:r>
            <a:r>
              <a:rPr lang="en-US" sz="2000" dirty="0" smtClean="0"/>
              <a:t> </a:t>
            </a:r>
            <a:r>
              <a:rPr lang="en-US" sz="2000" dirty="0" err="1" smtClean="0"/>
              <a:t>tích</a:t>
            </a:r>
            <a:r>
              <a:rPr lang="en-US" sz="2000" dirty="0" smtClean="0"/>
              <a:t> </a:t>
            </a:r>
            <a:r>
              <a:rPr lang="en-US" sz="2000" dirty="0" err="1" smtClean="0"/>
              <a:t>dữ</a:t>
            </a:r>
            <a:r>
              <a:rPr lang="en-US" sz="2000" dirty="0" smtClean="0"/>
              <a:t> </a:t>
            </a:r>
            <a:r>
              <a:rPr lang="en-US" sz="2000" dirty="0" err="1" smtClean="0"/>
              <a:t>liệu</a:t>
            </a:r>
            <a:r>
              <a:rPr lang="en-US" sz="2000" dirty="0" smtClean="0"/>
              <a:t> </a:t>
            </a:r>
            <a:r>
              <a:rPr lang="en-US" sz="2000" dirty="0" err="1" smtClean="0"/>
              <a:t>chuỗi</a:t>
            </a:r>
            <a:r>
              <a:rPr lang="en-US" sz="2000" dirty="0" smtClean="0"/>
              <a:t> </a:t>
            </a:r>
            <a:r>
              <a:rPr lang="en-US" sz="2000" dirty="0" err="1" smtClean="0"/>
              <a:t>thời</a:t>
            </a:r>
            <a:r>
              <a:rPr lang="en-US" sz="2000" dirty="0" smtClean="0"/>
              <a:t> </a:t>
            </a:r>
            <a:r>
              <a:rPr lang="en-US" sz="2000" dirty="0" err="1" smtClean="0"/>
              <a:t>gian</a:t>
            </a:r>
            <a:r>
              <a:rPr lang="en-US" sz="2000" dirty="0" smtClean="0"/>
              <a:t>.</a:t>
            </a:r>
          </a:p>
          <a:p>
            <a:pPr lvl="2">
              <a:lnSpc>
                <a:spcPct val="90000"/>
              </a:lnSpc>
            </a:pPr>
            <a:r>
              <a:rPr lang="en-US" sz="2000" dirty="0" err="1" smtClean="0"/>
              <a:t>Vận</a:t>
            </a:r>
            <a:r>
              <a:rPr lang="en-US" sz="2000" dirty="0" smtClean="0"/>
              <a:t> </a:t>
            </a:r>
            <a:r>
              <a:rPr lang="en-US" sz="2000" dirty="0" err="1" smtClean="0"/>
              <a:t>dụng</a:t>
            </a:r>
            <a:r>
              <a:rPr lang="en-US" sz="2000" dirty="0" smtClean="0"/>
              <a:t> </a:t>
            </a:r>
            <a:r>
              <a:rPr lang="en-US" sz="2000" dirty="0" err="1" smtClean="0"/>
              <a:t>các</a:t>
            </a:r>
            <a:r>
              <a:rPr lang="en-US" sz="2000" dirty="0" smtClean="0"/>
              <a:t> </a:t>
            </a:r>
            <a:r>
              <a:rPr lang="en-US" sz="2000" dirty="0" err="1" smtClean="0"/>
              <a:t>giải</a:t>
            </a:r>
            <a:r>
              <a:rPr lang="en-US" sz="2000" dirty="0" smtClean="0"/>
              <a:t> </a:t>
            </a:r>
            <a:r>
              <a:rPr lang="en-US" sz="2000" dirty="0" err="1" smtClean="0"/>
              <a:t>thuật</a:t>
            </a:r>
            <a:r>
              <a:rPr lang="en-US" sz="2000" dirty="0" smtClean="0"/>
              <a:t> </a:t>
            </a:r>
            <a:r>
              <a:rPr lang="en-US" sz="2000" dirty="0" err="1" smtClean="0"/>
              <a:t>nhận</a:t>
            </a:r>
            <a:r>
              <a:rPr lang="en-US" sz="2000" dirty="0" smtClean="0"/>
              <a:t> </a:t>
            </a:r>
            <a:r>
              <a:rPr lang="en-US" sz="2000" dirty="0" err="1" smtClean="0"/>
              <a:t>dạng</a:t>
            </a:r>
            <a:r>
              <a:rPr lang="en-US" sz="2000" dirty="0" smtClean="0"/>
              <a:t> </a:t>
            </a:r>
            <a:r>
              <a:rPr lang="en-US" sz="2000" dirty="0" err="1" smtClean="0"/>
              <a:t>mô</a:t>
            </a:r>
            <a:r>
              <a:rPr lang="en-US" sz="2000" dirty="0" smtClean="0"/>
              <a:t> </a:t>
            </a:r>
            <a:r>
              <a:rPr lang="en-US" sz="2000" dirty="0" err="1" smtClean="0"/>
              <a:t>típ</a:t>
            </a:r>
            <a:r>
              <a:rPr lang="en-US" sz="2000" dirty="0" smtClean="0"/>
              <a:t> </a:t>
            </a:r>
            <a:r>
              <a:rPr lang="en-US" sz="2000" dirty="0" err="1" smtClean="0"/>
              <a:t>đã</a:t>
            </a:r>
            <a:r>
              <a:rPr lang="en-US" sz="2000" dirty="0" smtClean="0"/>
              <a:t> </a:t>
            </a:r>
            <a:r>
              <a:rPr lang="en-US" sz="2000" dirty="0" err="1" smtClean="0"/>
              <a:t>được</a:t>
            </a:r>
            <a:r>
              <a:rPr lang="en-US" sz="2000" dirty="0" smtClean="0"/>
              <a:t> </a:t>
            </a:r>
            <a:r>
              <a:rPr lang="en-US" sz="2000" dirty="0" err="1" smtClean="0"/>
              <a:t>nghiên</a:t>
            </a:r>
            <a:r>
              <a:rPr lang="en-US" sz="2000" dirty="0" smtClean="0"/>
              <a:t> </a:t>
            </a:r>
            <a:r>
              <a:rPr lang="en-US" sz="2000" dirty="0" err="1" smtClean="0"/>
              <a:t>cứu</a:t>
            </a:r>
            <a:r>
              <a:rPr lang="en-US" sz="2000" dirty="0" smtClean="0"/>
              <a:t> </a:t>
            </a:r>
            <a:r>
              <a:rPr lang="en-US" sz="2000" dirty="0" err="1" smtClean="0"/>
              <a:t>trước</a:t>
            </a:r>
            <a:r>
              <a:rPr lang="en-US" sz="2000" dirty="0" smtClean="0"/>
              <a:t> </a:t>
            </a:r>
            <a:r>
              <a:rPr lang="en-US" sz="2000" dirty="0" err="1" smtClean="0"/>
              <a:t>đây</a:t>
            </a:r>
            <a:r>
              <a:rPr lang="en-US" sz="2000" dirty="0" smtClean="0"/>
              <a:t> </a:t>
            </a:r>
            <a:r>
              <a:rPr lang="en-US" sz="2000" dirty="0" err="1" smtClean="0"/>
              <a:t>trong</a:t>
            </a:r>
            <a:r>
              <a:rPr lang="en-US" sz="2000" dirty="0" smtClean="0"/>
              <a:t> </a:t>
            </a:r>
            <a:r>
              <a:rPr lang="en-US" sz="2000" dirty="0" err="1" smtClean="0"/>
              <a:t>lĩnh</a:t>
            </a:r>
            <a:r>
              <a:rPr lang="en-US" sz="2000" dirty="0" smtClean="0"/>
              <a:t> </a:t>
            </a:r>
            <a:r>
              <a:rPr lang="en-US" sz="2000" dirty="0" err="1" smtClean="0"/>
              <a:t>vực</a:t>
            </a:r>
            <a:r>
              <a:rPr lang="en-US" sz="2000" dirty="0" smtClean="0"/>
              <a:t> </a:t>
            </a:r>
            <a:r>
              <a:rPr lang="en-US" sz="2000" dirty="0" err="1" smtClean="0"/>
              <a:t>sinh</a:t>
            </a:r>
            <a:r>
              <a:rPr lang="en-US" sz="2000" dirty="0" smtClean="0"/>
              <a:t> </a:t>
            </a:r>
            <a:r>
              <a:rPr lang="en-US" sz="2000" dirty="0" err="1" smtClean="0"/>
              <a:t>học</a:t>
            </a:r>
            <a:r>
              <a:rPr lang="en-US" sz="2000" dirty="0" smtClean="0"/>
              <a:t> </a:t>
            </a:r>
            <a:r>
              <a:rPr lang="en-US" sz="2000" dirty="0" err="1" smtClean="0"/>
              <a:t>tính</a:t>
            </a:r>
            <a:r>
              <a:rPr lang="en-US" sz="2000" dirty="0" smtClean="0"/>
              <a:t> </a:t>
            </a:r>
            <a:r>
              <a:rPr lang="en-US" sz="2000" dirty="0" err="1" smtClean="0"/>
              <a:t>toán</a:t>
            </a:r>
            <a:endParaRPr lang="en-US" sz="2000" dirty="0" smtClean="0"/>
          </a:p>
          <a:p>
            <a:pPr lvl="2">
              <a:lnSpc>
                <a:spcPct val="90000"/>
              </a:lnSpc>
              <a:buFontTx/>
              <a:buNone/>
            </a:pPr>
            <a:endParaRPr lang="en-US" sz="2000" dirty="0"/>
          </a:p>
        </p:txBody>
      </p:sp>
    </p:spTree>
    <p:extLst>
      <p:ext uri="{BB962C8B-B14F-4D97-AF65-F5344CB8AC3E}">
        <p14:creationId xmlns:p14="http://schemas.microsoft.com/office/powerpoint/2010/main" val="12828417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Big Data On Time Series</a:t>
            </a:r>
            <a:endParaRPr lang="en-US" dirty="0"/>
          </a:p>
        </p:txBody>
      </p:sp>
      <p:sp>
        <p:nvSpPr>
          <p:cNvPr id="5" name="Footer Placeholder 4"/>
          <p:cNvSpPr>
            <a:spLocks noGrp="1"/>
          </p:cNvSpPr>
          <p:nvPr>
            <p:ph type="ftr" sz="quarter" idx="11"/>
          </p:nvPr>
        </p:nvSpPr>
        <p:spPr/>
        <p:txBody>
          <a:bodyPr/>
          <a:lstStyle/>
          <a:p>
            <a:r>
              <a:rPr lang="en-US" smtClean="0"/>
              <a:t>ĐẠI HỌC BÁCH KHOA TP.HCM</a:t>
            </a:r>
            <a:endParaRPr lang="en-US"/>
          </a:p>
        </p:txBody>
      </p:sp>
      <p:sp>
        <p:nvSpPr>
          <p:cNvPr id="68610" name="Rectangle 2"/>
          <p:cNvSpPr>
            <a:spLocks noGrp="1" noChangeArrowheads="1"/>
          </p:cNvSpPr>
          <p:nvPr>
            <p:ph type="title"/>
          </p:nvPr>
        </p:nvSpPr>
        <p:spPr/>
        <p:txBody>
          <a:bodyPr/>
          <a:lstStyle/>
          <a:p>
            <a:pPr algn="l"/>
            <a:r>
              <a:rPr lang="en-US" sz="2700" dirty="0" smtClean="0"/>
              <a:t>KHAI PHÁ</a:t>
            </a:r>
            <a:endParaRPr lang="en-US" sz="2700" dirty="0"/>
          </a:p>
        </p:txBody>
      </p:sp>
      <p:sp>
        <p:nvSpPr>
          <p:cNvPr id="68611" name="Rectangle 3"/>
          <p:cNvSpPr>
            <a:spLocks noGrp="1" noChangeArrowheads="1"/>
          </p:cNvSpPr>
          <p:nvPr>
            <p:ph type="body" idx="1"/>
          </p:nvPr>
        </p:nvSpPr>
        <p:spPr>
          <a:xfrm>
            <a:off x="619125" y="1392238"/>
            <a:ext cx="7824788" cy="4852987"/>
          </a:xfrm>
        </p:spPr>
        <p:txBody>
          <a:bodyPr/>
          <a:lstStyle/>
          <a:p>
            <a:r>
              <a:rPr lang="en-US" b="1" dirty="0" err="1" smtClean="0"/>
              <a:t>Các</a:t>
            </a:r>
            <a:r>
              <a:rPr lang="en-US" b="1" dirty="0" smtClean="0"/>
              <a:t> </a:t>
            </a:r>
            <a:r>
              <a:rPr lang="en-US" b="1" dirty="0" err="1" smtClean="0"/>
              <a:t>phương</a:t>
            </a:r>
            <a:r>
              <a:rPr lang="en-US" b="1" dirty="0" smtClean="0"/>
              <a:t> </a:t>
            </a:r>
            <a:r>
              <a:rPr lang="en-US" b="1" dirty="0" err="1" smtClean="0"/>
              <a:t>pháp</a:t>
            </a:r>
            <a:r>
              <a:rPr lang="en-US" b="1" dirty="0" smtClean="0"/>
              <a:t> </a:t>
            </a:r>
            <a:r>
              <a:rPr lang="en-US" b="1" dirty="0" err="1" smtClean="0"/>
              <a:t>đo</a:t>
            </a:r>
            <a:r>
              <a:rPr lang="en-US" b="1" dirty="0" smtClean="0"/>
              <a:t> </a:t>
            </a:r>
            <a:r>
              <a:rPr lang="en-US" b="1" dirty="0" err="1" smtClean="0"/>
              <a:t>khoảng</a:t>
            </a:r>
            <a:r>
              <a:rPr lang="en-US" b="1" dirty="0" smtClean="0"/>
              <a:t> </a:t>
            </a:r>
            <a:r>
              <a:rPr lang="en-US" b="1" dirty="0" err="1" smtClean="0"/>
              <a:t>cách</a:t>
            </a:r>
            <a:r>
              <a:rPr lang="en-US" b="1" dirty="0" smtClean="0"/>
              <a:t>:</a:t>
            </a:r>
          </a:p>
          <a:p>
            <a:pPr lvl="1"/>
            <a:r>
              <a:rPr lang="en-US" b="1" dirty="0" smtClean="0"/>
              <a:t>Euclid:</a:t>
            </a:r>
          </a:p>
          <a:p>
            <a:pPr lvl="1"/>
            <a:endParaRPr lang="en-US" b="1" dirty="0"/>
          </a:p>
          <a:p>
            <a:pPr marL="457200" lvl="1" indent="0">
              <a:buNone/>
            </a:pPr>
            <a:endParaRPr lang="en-US" b="1" dirty="0" smtClean="0"/>
          </a:p>
          <a:p>
            <a:pPr lvl="1"/>
            <a:r>
              <a:rPr lang="en-US" b="1" dirty="0" err="1" smtClean="0"/>
              <a:t>Xoắn</a:t>
            </a:r>
            <a:r>
              <a:rPr lang="en-US" b="1" dirty="0" smtClean="0"/>
              <a:t> </a:t>
            </a:r>
            <a:r>
              <a:rPr lang="en-US" b="1" dirty="0" err="1" smtClean="0"/>
              <a:t>thời</a:t>
            </a:r>
            <a:r>
              <a:rPr lang="en-US" b="1" dirty="0" smtClean="0"/>
              <a:t> </a:t>
            </a:r>
            <a:r>
              <a:rPr lang="en-US" b="1" dirty="0" err="1" smtClean="0"/>
              <a:t>gian</a:t>
            </a:r>
            <a:r>
              <a:rPr lang="en-US" b="1" dirty="0" smtClean="0"/>
              <a:t> </a:t>
            </a:r>
            <a:r>
              <a:rPr lang="en-US" b="1" dirty="0" err="1" smtClean="0"/>
              <a:t>động</a:t>
            </a:r>
            <a:r>
              <a:rPr lang="en-US" b="1" dirty="0" smtClean="0"/>
              <a:t> (</a:t>
            </a:r>
            <a:r>
              <a:rPr lang="en-US" dirty="0"/>
              <a:t>Dynamic Time Warping – DTW </a:t>
            </a:r>
            <a:r>
              <a:rPr lang="en-US" dirty="0" smtClean="0"/>
              <a:t>)</a:t>
            </a:r>
            <a:r>
              <a:rPr lang="en-US" b="1" dirty="0" smtClean="0"/>
              <a:t>	</a:t>
            </a:r>
            <a:endParaRPr lang="en-US" b="1" dirty="0"/>
          </a:p>
        </p:txBody>
      </p:sp>
      <p:sp>
        <p:nvSpPr>
          <p:cNvPr id="2" name="Slide Number Placeholder 1"/>
          <p:cNvSpPr>
            <a:spLocks noGrp="1"/>
          </p:cNvSpPr>
          <p:nvPr>
            <p:ph type="sldNum" sz="quarter" idx="12"/>
          </p:nvPr>
        </p:nvSpPr>
        <p:spPr/>
        <p:txBody>
          <a:bodyPr/>
          <a:lstStyle/>
          <a:p>
            <a:fld id="{65AB6E83-971A-4F88-B711-8988B568B83E}" type="slidenum">
              <a:rPr lang="en-US" smtClean="0"/>
              <a:t>55</a:t>
            </a:fld>
            <a:endParaRPr lang="en-US" dirty="0"/>
          </a:p>
        </p:txBody>
      </p:sp>
      <p:grpSp>
        <p:nvGrpSpPr>
          <p:cNvPr id="7" name="Group 3"/>
          <p:cNvGrpSpPr>
            <a:grpSpLocks/>
          </p:cNvGrpSpPr>
          <p:nvPr/>
        </p:nvGrpSpPr>
        <p:grpSpPr bwMode="auto">
          <a:xfrm>
            <a:off x="1393825" y="2209800"/>
            <a:ext cx="2667000" cy="1219200"/>
            <a:chOff x="294" y="2763"/>
            <a:chExt cx="1527" cy="693"/>
          </a:xfrm>
        </p:grpSpPr>
        <p:sp>
          <p:nvSpPr>
            <p:cNvPr id="8" name="Line 19"/>
            <p:cNvSpPr>
              <a:spLocks noChangeShapeType="1"/>
            </p:cNvSpPr>
            <p:nvPr/>
          </p:nvSpPr>
          <p:spPr bwMode="auto">
            <a:xfrm>
              <a:off x="1260" y="3204"/>
              <a:ext cx="317" cy="92"/>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9" name="Rectangle 5"/>
            <p:cNvSpPr>
              <a:spLocks noChangeArrowheads="1"/>
            </p:cNvSpPr>
            <p:nvPr/>
          </p:nvSpPr>
          <p:spPr bwMode="auto">
            <a:xfrm>
              <a:off x="1571" y="3191"/>
              <a:ext cx="250"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sz="2000" b="1">
                  <a:solidFill>
                    <a:srgbClr val="000099"/>
                  </a:solidFill>
                </a:rPr>
                <a:t>C</a:t>
              </a:r>
              <a:endParaRPr lang="en-US" sz="2000" b="1"/>
            </a:p>
          </p:txBody>
        </p:sp>
        <p:sp>
          <p:nvSpPr>
            <p:cNvPr id="10" name="Freeform 6"/>
            <p:cNvSpPr>
              <a:spLocks/>
            </p:cNvSpPr>
            <p:nvPr/>
          </p:nvSpPr>
          <p:spPr bwMode="auto">
            <a:xfrm>
              <a:off x="294" y="2920"/>
              <a:ext cx="939" cy="536"/>
            </a:xfrm>
            <a:custGeom>
              <a:avLst/>
              <a:gdLst>
                <a:gd name="T0" fmla="*/ 29 w 2132"/>
                <a:gd name="T1" fmla="*/ 1361 h 1494"/>
                <a:gd name="T2" fmla="*/ 68 w 2132"/>
                <a:gd name="T3" fmla="*/ 1159 h 1494"/>
                <a:gd name="T4" fmla="*/ 108 w 2132"/>
                <a:gd name="T5" fmla="*/ 957 h 1494"/>
                <a:gd name="T6" fmla="*/ 148 w 2132"/>
                <a:gd name="T7" fmla="*/ 782 h 1494"/>
                <a:gd name="T8" fmla="*/ 187 w 2132"/>
                <a:gd name="T9" fmla="*/ 548 h 1494"/>
                <a:gd name="T10" fmla="*/ 227 w 2132"/>
                <a:gd name="T11" fmla="*/ 351 h 1494"/>
                <a:gd name="T12" fmla="*/ 261 w 2132"/>
                <a:gd name="T13" fmla="*/ 176 h 1494"/>
                <a:gd name="T14" fmla="*/ 301 w 2132"/>
                <a:gd name="T15" fmla="*/ 54 h 1494"/>
                <a:gd name="T16" fmla="*/ 340 w 2132"/>
                <a:gd name="T17" fmla="*/ 6 h 1494"/>
                <a:gd name="T18" fmla="*/ 380 w 2132"/>
                <a:gd name="T19" fmla="*/ 27 h 1494"/>
                <a:gd name="T20" fmla="*/ 420 w 2132"/>
                <a:gd name="T21" fmla="*/ 107 h 1494"/>
                <a:gd name="T22" fmla="*/ 459 w 2132"/>
                <a:gd name="T23" fmla="*/ 192 h 1494"/>
                <a:gd name="T24" fmla="*/ 499 w 2132"/>
                <a:gd name="T25" fmla="*/ 224 h 1494"/>
                <a:gd name="T26" fmla="*/ 539 w 2132"/>
                <a:gd name="T27" fmla="*/ 229 h 1494"/>
                <a:gd name="T28" fmla="*/ 579 w 2132"/>
                <a:gd name="T29" fmla="*/ 240 h 1494"/>
                <a:gd name="T30" fmla="*/ 618 w 2132"/>
                <a:gd name="T31" fmla="*/ 240 h 1494"/>
                <a:gd name="T32" fmla="*/ 658 w 2132"/>
                <a:gd name="T33" fmla="*/ 229 h 1494"/>
                <a:gd name="T34" fmla="*/ 698 w 2132"/>
                <a:gd name="T35" fmla="*/ 218 h 1494"/>
                <a:gd name="T36" fmla="*/ 737 w 2132"/>
                <a:gd name="T37" fmla="*/ 197 h 1494"/>
                <a:gd name="T38" fmla="*/ 777 w 2132"/>
                <a:gd name="T39" fmla="*/ 181 h 1494"/>
                <a:gd name="T40" fmla="*/ 811 w 2132"/>
                <a:gd name="T41" fmla="*/ 181 h 1494"/>
                <a:gd name="T42" fmla="*/ 851 w 2132"/>
                <a:gd name="T43" fmla="*/ 170 h 1494"/>
                <a:gd name="T44" fmla="*/ 890 w 2132"/>
                <a:gd name="T45" fmla="*/ 160 h 1494"/>
                <a:gd name="T46" fmla="*/ 930 w 2132"/>
                <a:gd name="T47" fmla="*/ 160 h 1494"/>
                <a:gd name="T48" fmla="*/ 970 w 2132"/>
                <a:gd name="T49" fmla="*/ 165 h 1494"/>
                <a:gd name="T50" fmla="*/ 1009 w 2132"/>
                <a:gd name="T51" fmla="*/ 165 h 1494"/>
                <a:gd name="T52" fmla="*/ 1049 w 2132"/>
                <a:gd name="T53" fmla="*/ 165 h 1494"/>
                <a:gd name="T54" fmla="*/ 1089 w 2132"/>
                <a:gd name="T55" fmla="*/ 170 h 1494"/>
                <a:gd name="T56" fmla="*/ 1128 w 2132"/>
                <a:gd name="T57" fmla="*/ 181 h 1494"/>
                <a:gd name="T58" fmla="*/ 1168 w 2132"/>
                <a:gd name="T59" fmla="*/ 192 h 1494"/>
                <a:gd name="T60" fmla="*/ 1208 w 2132"/>
                <a:gd name="T61" fmla="*/ 192 h 1494"/>
                <a:gd name="T62" fmla="*/ 1248 w 2132"/>
                <a:gd name="T63" fmla="*/ 197 h 1494"/>
                <a:gd name="T64" fmla="*/ 1287 w 2132"/>
                <a:gd name="T65" fmla="*/ 202 h 1494"/>
                <a:gd name="T66" fmla="*/ 1327 w 2132"/>
                <a:gd name="T67" fmla="*/ 213 h 1494"/>
                <a:gd name="T68" fmla="*/ 1361 w 2132"/>
                <a:gd name="T69" fmla="*/ 218 h 1494"/>
                <a:gd name="T70" fmla="*/ 1401 w 2132"/>
                <a:gd name="T71" fmla="*/ 224 h 1494"/>
                <a:gd name="T72" fmla="*/ 1440 w 2132"/>
                <a:gd name="T73" fmla="*/ 229 h 1494"/>
                <a:gd name="T74" fmla="*/ 1480 w 2132"/>
                <a:gd name="T75" fmla="*/ 234 h 1494"/>
                <a:gd name="T76" fmla="*/ 1520 w 2132"/>
                <a:gd name="T77" fmla="*/ 240 h 1494"/>
                <a:gd name="T78" fmla="*/ 1559 w 2132"/>
                <a:gd name="T79" fmla="*/ 229 h 1494"/>
                <a:gd name="T80" fmla="*/ 1599 w 2132"/>
                <a:gd name="T81" fmla="*/ 218 h 1494"/>
                <a:gd name="T82" fmla="*/ 1639 w 2132"/>
                <a:gd name="T83" fmla="*/ 213 h 1494"/>
                <a:gd name="T84" fmla="*/ 1678 w 2132"/>
                <a:gd name="T85" fmla="*/ 208 h 1494"/>
                <a:gd name="T86" fmla="*/ 1718 w 2132"/>
                <a:gd name="T87" fmla="*/ 197 h 1494"/>
                <a:gd name="T88" fmla="*/ 1758 w 2132"/>
                <a:gd name="T89" fmla="*/ 186 h 1494"/>
                <a:gd name="T90" fmla="*/ 1798 w 2132"/>
                <a:gd name="T91" fmla="*/ 181 h 1494"/>
                <a:gd name="T92" fmla="*/ 1837 w 2132"/>
                <a:gd name="T93" fmla="*/ 197 h 1494"/>
                <a:gd name="T94" fmla="*/ 1877 w 2132"/>
                <a:gd name="T95" fmla="*/ 266 h 1494"/>
                <a:gd name="T96" fmla="*/ 1911 w 2132"/>
                <a:gd name="T97" fmla="*/ 404 h 1494"/>
                <a:gd name="T98" fmla="*/ 1951 w 2132"/>
                <a:gd name="T99" fmla="*/ 622 h 1494"/>
                <a:gd name="T100" fmla="*/ 1990 w 2132"/>
                <a:gd name="T101" fmla="*/ 867 h 1494"/>
                <a:gd name="T102" fmla="*/ 2030 w 2132"/>
                <a:gd name="T103" fmla="*/ 973 h 1494"/>
                <a:gd name="T104" fmla="*/ 2070 w 2132"/>
                <a:gd name="T105" fmla="*/ 1122 h 1494"/>
                <a:gd name="T106" fmla="*/ 2109 w 2132"/>
                <a:gd name="T107" fmla="*/ 1329 h 149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132"/>
                <a:gd name="T163" fmla="*/ 0 h 1494"/>
                <a:gd name="T164" fmla="*/ 2132 w 2132"/>
                <a:gd name="T165" fmla="*/ 1494 h 149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132" h="1494">
                  <a:moveTo>
                    <a:pt x="0" y="1494"/>
                  </a:moveTo>
                  <a:lnTo>
                    <a:pt x="6" y="1451"/>
                  </a:lnTo>
                  <a:lnTo>
                    <a:pt x="17" y="1409"/>
                  </a:lnTo>
                  <a:lnTo>
                    <a:pt x="29" y="1361"/>
                  </a:lnTo>
                  <a:lnTo>
                    <a:pt x="40" y="1313"/>
                  </a:lnTo>
                  <a:lnTo>
                    <a:pt x="46" y="1265"/>
                  </a:lnTo>
                  <a:lnTo>
                    <a:pt x="57" y="1212"/>
                  </a:lnTo>
                  <a:lnTo>
                    <a:pt x="68" y="1159"/>
                  </a:lnTo>
                  <a:lnTo>
                    <a:pt x="80" y="1111"/>
                  </a:lnTo>
                  <a:lnTo>
                    <a:pt x="85" y="1058"/>
                  </a:lnTo>
                  <a:lnTo>
                    <a:pt x="97" y="1005"/>
                  </a:lnTo>
                  <a:lnTo>
                    <a:pt x="108" y="957"/>
                  </a:lnTo>
                  <a:lnTo>
                    <a:pt x="119" y="909"/>
                  </a:lnTo>
                  <a:lnTo>
                    <a:pt x="125" y="861"/>
                  </a:lnTo>
                  <a:lnTo>
                    <a:pt x="136" y="819"/>
                  </a:lnTo>
                  <a:lnTo>
                    <a:pt x="148" y="782"/>
                  </a:lnTo>
                  <a:lnTo>
                    <a:pt x="153" y="723"/>
                  </a:lnTo>
                  <a:lnTo>
                    <a:pt x="165" y="659"/>
                  </a:lnTo>
                  <a:lnTo>
                    <a:pt x="176" y="601"/>
                  </a:lnTo>
                  <a:lnTo>
                    <a:pt x="187" y="548"/>
                  </a:lnTo>
                  <a:lnTo>
                    <a:pt x="193" y="495"/>
                  </a:lnTo>
                  <a:lnTo>
                    <a:pt x="204" y="447"/>
                  </a:lnTo>
                  <a:lnTo>
                    <a:pt x="216" y="399"/>
                  </a:lnTo>
                  <a:lnTo>
                    <a:pt x="227" y="351"/>
                  </a:lnTo>
                  <a:lnTo>
                    <a:pt x="233" y="303"/>
                  </a:lnTo>
                  <a:lnTo>
                    <a:pt x="244" y="261"/>
                  </a:lnTo>
                  <a:lnTo>
                    <a:pt x="255" y="213"/>
                  </a:lnTo>
                  <a:lnTo>
                    <a:pt x="261" y="176"/>
                  </a:lnTo>
                  <a:lnTo>
                    <a:pt x="272" y="139"/>
                  </a:lnTo>
                  <a:lnTo>
                    <a:pt x="284" y="107"/>
                  </a:lnTo>
                  <a:lnTo>
                    <a:pt x="295" y="75"/>
                  </a:lnTo>
                  <a:lnTo>
                    <a:pt x="301" y="54"/>
                  </a:lnTo>
                  <a:lnTo>
                    <a:pt x="312" y="32"/>
                  </a:lnTo>
                  <a:lnTo>
                    <a:pt x="323" y="16"/>
                  </a:lnTo>
                  <a:lnTo>
                    <a:pt x="335" y="11"/>
                  </a:lnTo>
                  <a:lnTo>
                    <a:pt x="340" y="6"/>
                  </a:lnTo>
                  <a:lnTo>
                    <a:pt x="352" y="0"/>
                  </a:lnTo>
                  <a:lnTo>
                    <a:pt x="363" y="6"/>
                  </a:lnTo>
                  <a:lnTo>
                    <a:pt x="374" y="11"/>
                  </a:lnTo>
                  <a:lnTo>
                    <a:pt x="380" y="27"/>
                  </a:lnTo>
                  <a:lnTo>
                    <a:pt x="391" y="43"/>
                  </a:lnTo>
                  <a:lnTo>
                    <a:pt x="403" y="59"/>
                  </a:lnTo>
                  <a:lnTo>
                    <a:pt x="408" y="80"/>
                  </a:lnTo>
                  <a:lnTo>
                    <a:pt x="420" y="107"/>
                  </a:lnTo>
                  <a:lnTo>
                    <a:pt x="431" y="128"/>
                  </a:lnTo>
                  <a:lnTo>
                    <a:pt x="442" y="154"/>
                  </a:lnTo>
                  <a:lnTo>
                    <a:pt x="448" y="176"/>
                  </a:lnTo>
                  <a:lnTo>
                    <a:pt x="459" y="192"/>
                  </a:lnTo>
                  <a:lnTo>
                    <a:pt x="471" y="208"/>
                  </a:lnTo>
                  <a:lnTo>
                    <a:pt x="482" y="218"/>
                  </a:lnTo>
                  <a:lnTo>
                    <a:pt x="488" y="224"/>
                  </a:lnTo>
                  <a:lnTo>
                    <a:pt x="499" y="224"/>
                  </a:lnTo>
                  <a:lnTo>
                    <a:pt x="510" y="224"/>
                  </a:lnTo>
                  <a:lnTo>
                    <a:pt x="522" y="229"/>
                  </a:lnTo>
                  <a:lnTo>
                    <a:pt x="528" y="229"/>
                  </a:lnTo>
                  <a:lnTo>
                    <a:pt x="539" y="229"/>
                  </a:lnTo>
                  <a:lnTo>
                    <a:pt x="550" y="234"/>
                  </a:lnTo>
                  <a:lnTo>
                    <a:pt x="556" y="234"/>
                  </a:lnTo>
                  <a:lnTo>
                    <a:pt x="567" y="234"/>
                  </a:lnTo>
                  <a:lnTo>
                    <a:pt x="579" y="240"/>
                  </a:lnTo>
                  <a:lnTo>
                    <a:pt x="590" y="240"/>
                  </a:lnTo>
                  <a:lnTo>
                    <a:pt x="596" y="240"/>
                  </a:lnTo>
                  <a:lnTo>
                    <a:pt x="607" y="240"/>
                  </a:lnTo>
                  <a:lnTo>
                    <a:pt x="618" y="240"/>
                  </a:lnTo>
                  <a:lnTo>
                    <a:pt x="630" y="240"/>
                  </a:lnTo>
                  <a:lnTo>
                    <a:pt x="635" y="234"/>
                  </a:lnTo>
                  <a:lnTo>
                    <a:pt x="647" y="234"/>
                  </a:lnTo>
                  <a:lnTo>
                    <a:pt x="658" y="229"/>
                  </a:lnTo>
                  <a:lnTo>
                    <a:pt x="669" y="229"/>
                  </a:lnTo>
                  <a:lnTo>
                    <a:pt x="675" y="224"/>
                  </a:lnTo>
                  <a:lnTo>
                    <a:pt x="686" y="218"/>
                  </a:lnTo>
                  <a:lnTo>
                    <a:pt x="698" y="218"/>
                  </a:lnTo>
                  <a:lnTo>
                    <a:pt x="703" y="213"/>
                  </a:lnTo>
                  <a:lnTo>
                    <a:pt x="715" y="208"/>
                  </a:lnTo>
                  <a:lnTo>
                    <a:pt x="726" y="202"/>
                  </a:lnTo>
                  <a:lnTo>
                    <a:pt x="737" y="197"/>
                  </a:lnTo>
                  <a:lnTo>
                    <a:pt x="743" y="192"/>
                  </a:lnTo>
                  <a:lnTo>
                    <a:pt x="754" y="186"/>
                  </a:lnTo>
                  <a:lnTo>
                    <a:pt x="766" y="186"/>
                  </a:lnTo>
                  <a:lnTo>
                    <a:pt x="777" y="181"/>
                  </a:lnTo>
                  <a:lnTo>
                    <a:pt x="783" y="181"/>
                  </a:lnTo>
                  <a:lnTo>
                    <a:pt x="794" y="181"/>
                  </a:lnTo>
                  <a:lnTo>
                    <a:pt x="805" y="181"/>
                  </a:lnTo>
                  <a:lnTo>
                    <a:pt x="811" y="181"/>
                  </a:lnTo>
                  <a:lnTo>
                    <a:pt x="822" y="176"/>
                  </a:lnTo>
                  <a:lnTo>
                    <a:pt x="834" y="176"/>
                  </a:lnTo>
                  <a:lnTo>
                    <a:pt x="845" y="170"/>
                  </a:lnTo>
                  <a:lnTo>
                    <a:pt x="851" y="170"/>
                  </a:lnTo>
                  <a:lnTo>
                    <a:pt x="862" y="165"/>
                  </a:lnTo>
                  <a:lnTo>
                    <a:pt x="873" y="165"/>
                  </a:lnTo>
                  <a:lnTo>
                    <a:pt x="885" y="165"/>
                  </a:lnTo>
                  <a:lnTo>
                    <a:pt x="890" y="160"/>
                  </a:lnTo>
                  <a:lnTo>
                    <a:pt x="902" y="160"/>
                  </a:lnTo>
                  <a:lnTo>
                    <a:pt x="913" y="160"/>
                  </a:lnTo>
                  <a:lnTo>
                    <a:pt x="924" y="160"/>
                  </a:lnTo>
                  <a:lnTo>
                    <a:pt x="930" y="160"/>
                  </a:lnTo>
                  <a:lnTo>
                    <a:pt x="941" y="165"/>
                  </a:lnTo>
                  <a:lnTo>
                    <a:pt x="953" y="165"/>
                  </a:lnTo>
                  <a:lnTo>
                    <a:pt x="958" y="165"/>
                  </a:lnTo>
                  <a:lnTo>
                    <a:pt x="970" y="165"/>
                  </a:lnTo>
                  <a:lnTo>
                    <a:pt x="981" y="165"/>
                  </a:lnTo>
                  <a:lnTo>
                    <a:pt x="992" y="165"/>
                  </a:lnTo>
                  <a:lnTo>
                    <a:pt x="998" y="165"/>
                  </a:lnTo>
                  <a:lnTo>
                    <a:pt x="1009" y="165"/>
                  </a:lnTo>
                  <a:lnTo>
                    <a:pt x="1021" y="165"/>
                  </a:lnTo>
                  <a:lnTo>
                    <a:pt x="1032" y="165"/>
                  </a:lnTo>
                  <a:lnTo>
                    <a:pt x="1038" y="165"/>
                  </a:lnTo>
                  <a:lnTo>
                    <a:pt x="1049" y="165"/>
                  </a:lnTo>
                  <a:lnTo>
                    <a:pt x="1060" y="170"/>
                  </a:lnTo>
                  <a:lnTo>
                    <a:pt x="1072" y="170"/>
                  </a:lnTo>
                  <a:lnTo>
                    <a:pt x="1077" y="170"/>
                  </a:lnTo>
                  <a:lnTo>
                    <a:pt x="1089" y="170"/>
                  </a:lnTo>
                  <a:lnTo>
                    <a:pt x="1100" y="176"/>
                  </a:lnTo>
                  <a:lnTo>
                    <a:pt x="1106" y="176"/>
                  </a:lnTo>
                  <a:lnTo>
                    <a:pt x="1117" y="181"/>
                  </a:lnTo>
                  <a:lnTo>
                    <a:pt x="1128" y="181"/>
                  </a:lnTo>
                  <a:lnTo>
                    <a:pt x="1140" y="186"/>
                  </a:lnTo>
                  <a:lnTo>
                    <a:pt x="1145" y="192"/>
                  </a:lnTo>
                  <a:lnTo>
                    <a:pt x="1157" y="192"/>
                  </a:lnTo>
                  <a:lnTo>
                    <a:pt x="1168" y="192"/>
                  </a:lnTo>
                  <a:lnTo>
                    <a:pt x="1180" y="192"/>
                  </a:lnTo>
                  <a:lnTo>
                    <a:pt x="1185" y="192"/>
                  </a:lnTo>
                  <a:lnTo>
                    <a:pt x="1197" y="192"/>
                  </a:lnTo>
                  <a:lnTo>
                    <a:pt x="1208" y="192"/>
                  </a:lnTo>
                  <a:lnTo>
                    <a:pt x="1219" y="192"/>
                  </a:lnTo>
                  <a:lnTo>
                    <a:pt x="1225" y="192"/>
                  </a:lnTo>
                  <a:lnTo>
                    <a:pt x="1236" y="192"/>
                  </a:lnTo>
                  <a:lnTo>
                    <a:pt x="1248" y="197"/>
                  </a:lnTo>
                  <a:lnTo>
                    <a:pt x="1253" y="197"/>
                  </a:lnTo>
                  <a:lnTo>
                    <a:pt x="1265" y="197"/>
                  </a:lnTo>
                  <a:lnTo>
                    <a:pt x="1276" y="202"/>
                  </a:lnTo>
                  <a:lnTo>
                    <a:pt x="1287" y="202"/>
                  </a:lnTo>
                  <a:lnTo>
                    <a:pt x="1293" y="208"/>
                  </a:lnTo>
                  <a:lnTo>
                    <a:pt x="1304" y="208"/>
                  </a:lnTo>
                  <a:lnTo>
                    <a:pt x="1316" y="208"/>
                  </a:lnTo>
                  <a:lnTo>
                    <a:pt x="1327" y="213"/>
                  </a:lnTo>
                  <a:lnTo>
                    <a:pt x="1333" y="213"/>
                  </a:lnTo>
                  <a:lnTo>
                    <a:pt x="1344" y="218"/>
                  </a:lnTo>
                  <a:lnTo>
                    <a:pt x="1355" y="218"/>
                  </a:lnTo>
                  <a:lnTo>
                    <a:pt x="1361" y="218"/>
                  </a:lnTo>
                  <a:lnTo>
                    <a:pt x="1372" y="224"/>
                  </a:lnTo>
                  <a:lnTo>
                    <a:pt x="1384" y="224"/>
                  </a:lnTo>
                  <a:lnTo>
                    <a:pt x="1395" y="224"/>
                  </a:lnTo>
                  <a:lnTo>
                    <a:pt x="1401" y="224"/>
                  </a:lnTo>
                  <a:lnTo>
                    <a:pt x="1412" y="229"/>
                  </a:lnTo>
                  <a:lnTo>
                    <a:pt x="1423" y="229"/>
                  </a:lnTo>
                  <a:lnTo>
                    <a:pt x="1435" y="229"/>
                  </a:lnTo>
                  <a:lnTo>
                    <a:pt x="1440" y="229"/>
                  </a:lnTo>
                  <a:lnTo>
                    <a:pt x="1452" y="229"/>
                  </a:lnTo>
                  <a:lnTo>
                    <a:pt x="1463" y="229"/>
                  </a:lnTo>
                  <a:lnTo>
                    <a:pt x="1474" y="229"/>
                  </a:lnTo>
                  <a:lnTo>
                    <a:pt x="1480" y="234"/>
                  </a:lnTo>
                  <a:lnTo>
                    <a:pt x="1491" y="234"/>
                  </a:lnTo>
                  <a:lnTo>
                    <a:pt x="1503" y="234"/>
                  </a:lnTo>
                  <a:lnTo>
                    <a:pt x="1508" y="240"/>
                  </a:lnTo>
                  <a:lnTo>
                    <a:pt x="1520" y="240"/>
                  </a:lnTo>
                  <a:lnTo>
                    <a:pt x="1531" y="234"/>
                  </a:lnTo>
                  <a:lnTo>
                    <a:pt x="1542" y="234"/>
                  </a:lnTo>
                  <a:lnTo>
                    <a:pt x="1548" y="234"/>
                  </a:lnTo>
                  <a:lnTo>
                    <a:pt x="1559" y="229"/>
                  </a:lnTo>
                  <a:lnTo>
                    <a:pt x="1571" y="229"/>
                  </a:lnTo>
                  <a:lnTo>
                    <a:pt x="1582" y="224"/>
                  </a:lnTo>
                  <a:lnTo>
                    <a:pt x="1588" y="224"/>
                  </a:lnTo>
                  <a:lnTo>
                    <a:pt x="1599" y="218"/>
                  </a:lnTo>
                  <a:lnTo>
                    <a:pt x="1610" y="218"/>
                  </a:lnTo>
                  <a:lnTo>
                    <a:pt x="1622" y="218"/>
                  </a:lnTo>
                  <a:lnTo>
                    <a:pt x="1627" y="218"/>
                  </a:lnTo>
                  <a:lnTo>
                    <a:pt x="1639" y="213"/>
                  </a:lnTo>
                  <a:lnTo>
                    <a:pt x="1650" y="213"/>
                  </a:lnTo>
                  <a:lnTo>
                    <a:pt x="1656" y="213"/>
                  </a:lnTo>
                  <a:lnTo>
                    <a:pt x="1667" y="208"/>
                  </a:lnTo>
                  <a:lnTo>
                    <a:pt x="1678" y="208"/>
                  </a:lnTo>
                  <a:lnTo>
                    <a:pt x="1690" y="208"/>
                  </a:lnTo>
                  <a:lnTo>
                    <a:pt x="1695" y="202"/>
                  </a:lnTo>
                  <a:lnTo>
                    <a:pt x="1707" y="202"/>
                  </a:lnTo>
                  <a:lnTo>
                    <a:pt x="1718" y="197"/>
                  </a:lnTo>
                  <a:lnTo>
                    <a:pt x="1729" y="192"/>
                  </a:lnTo>
                  <a:lnTo>
                    <a:pt x="1735" y="192"/>
                  </a:lnTo>
                  <a:lnTo>
                    <a:pt x="1746" y="186"/>
                  </a:lnTo>
                  <a:lnTo>
                    <a:pt x="1758" y="186"/>
                  </a:lnTo>
                  <a:lnTo>
                    <a:pt x="1763" y="181"/>
                  </a:lnTo>
                  <a:lnTo>
                    <a:pt x="1775" y="181"/>
                  </a:lnTo>
                  <a:lnTo>
                    <a:pt x="1786" y="181"/>
                  </a:lnTo>
                  <a:lnTo>
                    <a:pt x="1798" y="181"/>
                  </a:lnTo>
                  <a:lnTo>
                    <a:pt x="1803" y="181"/>
                  </a:lnTo>
                  <a:lnTo>
                    <a:pt x="1815" y="181"/>
                  </a:lnTo>
                  <a:lnTo>
                    <a:pt x="1826" y="186"/>
                  </a:lnTo>
                  <a:lnTo>
                    <a:pt x="1837" y="197"/>
                  </a:lnTo>
                  <a:lnTo>
                    <a:pt x="1843" y="208"/>
                  </a:lnTo>
                  <a:lnTo>
                    <a:pt x="1854" y="224"/>
                  </a:lnTo>
                  <a:lnTo>
                    <a:pt x="1866" y="245"/>
                  </a:lnTo>
                  <a:lnTo>
                    <a:pt x="1877" y="266"/>
                  </a:lnTo>
                  <a:lnTo>
                    <a:pt x="1883" y="298"/>
                  </a:lnTo>
                  <a:lnTo>
                    <a:pt x="1894" y="330"/>
                  </a:lnTo>
                  <a:lnTo>
                    <a:pt x="1905" y="367"/>
                  </a:lnTo>
                  <a:lnTo>
                    <a:pt x="1911" y="404"/>
                  </a:lnTo>
                  <a:lnTo>
                    <a:pt x="1922" y="452"/>
                  </a:lnTo>
                  <a:lnTo>
                    <a:pt x="1934" y="505"/>
                  </a:lnTo>
                  <a:lnTo>
                    <a:pt x="1945" y="564"/>
                  </a:lnTo>
                  <a:lnTo>
                    <a:pt x="1951" y="622"/>
                  </a:lnTo>
                  <a:lnTo>
                    <a:pt x="1962" y="691"/>
                  </a:lnTo>
                  <a:lnTo>
                    <a:pt x="1973" y="766"/>
                  </a:lnTo>
                  <a:lnTo>
                    <a:pt x="1985" y="840"/>
                  </a:lnTo>
                  <a:lnTo>
                    <a:pt x="1990" y="867"/>
                  </a:lnTo>
                  <a:lnTo>
                    <a:pt x="2002" y="888"/>
                  </a:lnTo>
                  <a:lnTo>
                    <a:pt x="2013" y="914"/>
                  </a:lnTo>
                  <a:lnTo>
                    <a:pt x="2024" y="941"/>
                  </a:lnTo>
                  <a:lnTo>
                    <a:pt x="2030" y="973"/>
                  </a:lnTo>
                  <a:lnTo>
                    <a:pt x="2041" y="1005"/>
                  </a:lnTo>
                  <a:lnTo>
                    <a:pt x="2053" y="1042"/>
                  </a:lnTo>
                  <a:lnTo>
                    <a:pt x="2058" y="1079"/>
                  </a:lnTo>
                  <a:lnTo>
                    <a:pt x="2070" y="1122"/>
                  </a:lnTo>
                  <a:lnTo>
                    <a:pt x="2081" y="1164"/>
                  </a:lnTo>
                  <a:lnTo>
                    <a:pt x="2092" y="1212"/>
                  </a:lnTo>
                  <a:lnTo>
                    <a:pt x="2098" y="1270"/>
                  </a:lnTo>
                  <a:lnTo>
                    <a:pt x="2109" y="1329"/>
                  </a:lnTo>
                  <a:lnTo>
                    <a:pt x="2121" y="1387"/>
                  </a:lnTo>
                  <a:lnTo>
                    <a:pt x="2132" y="1456"/>
                  </a:lnTo>
                </a:path>
              </a:pathLst>
            </a:custGeom>
            <a:noFill/>
            <a:ln w="25400">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 name="Freeform 7"/>
            <p:cNvSpPr>
              <a:spLocks/>
            </p:cNvSpPr>
            <p:nvPr/>
          </p:nvSpPr>
          <p:spPr bwMode="auto">
            <a:xfrm>
              <a:off x="294" y="2929"/>
              <a:ext cx="949" cy="280"/>
            </a:xfrm>
            <a:custGeom>
              <a:avLst/>
              <a:gdLst>
                <a:gd name="T0" fmla="*/ 0 w 728"/>
                <a:gd name="T1" fmla="*/ 240 h 264"/>
                <a:gd name="T2" fmla="*/ 112 w 728"/>
                <a:gd name="T3" fmla="*/ 176 h 264"/>
                <a:gd name="T4" fmla="*/ 152 w 728"/>
                <a:gd name="T5" fmla="*/ 240 h 264"/>
                <a:gd name="T6" fmla="*/ 184 w 728"/>
                <a:gd name="T7" fmla="*/ 144 h 264"/>
                <a:gd name="T8" fmla="*/ 296 w 728"/>
                <a:gd name="T9" fmla="*/ 128 h 264"/>
                <a:gd name="T10" fmla="*/ 384 w 728"/>
                <a:gd name="T11" fmla="*/ 208 h 264"/>
                <a:gd name="T12" fmla="*/ 408 w 728"/>
                <a:gd name="T13" fmla="*/ 56 h 264"/>
                <a:gd name="T14" fmla="*/ 432 w 728"/>
                <a:gd name="T15" fmla="*/ 0 h 264"/>
                <a:gd name="T16" fmla="*/ 480 w 728"/>
                <a:gd name="T17" fmla="*/ 16 h 264"/>
                <a:gd name="T18" fmla="*/ 496 w 728"/>
                <a:gd name="T19" fmla="*/ 80 h 264"/>
                <a:gd name="T20" fmla="*/ 512 w 728"/>
                <a:gd name="T21" fmla="*/ 192 h 264"/>
                <a:gd name="T22" fmla="*/ 568 w 728"/>
                <a:gd name="T23" fmla="*/ 216 h 264"/>
                <a:gd name="T24" fmla="*/ 640 w 728"/>
                <a:gd name="T25" fmla="*/ 240 h 264"/>
                <a:gd name="T26" fmla="*/ 728 w 728"/>
                <a:gd name="T27" fmla="*/ 264 h 26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28"/>
                <a:gd name="T43" fmla="*/ 0 h 264"/>
                <a:gd name="T44" fmla="*/ 728 w 728"/>
                <a:gd name="T45" fmla="*/ 264 h 26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28" h="264">
                  <a:moveTo>
                    <a:pt x="0" y="240"/>
                  </a:moveTo>
                  <a:lnTo>
                    <a:pt x="112" y="176"/>
                  </a:lnTo>
                  <a:lnTo>
                    <a:pt x="152" y="240"/>
                  </a:lnTo>
                  <a:lnTo>
                    <a:pt x="184" y="144"/>
                  </a:lnTo>
                  <a:lnTo>
                    <a:pt x="296" y="128"/>
                  </a:lnTo>
                  <a:lnTo>
                    <a:pt x="384" y="208"/>
                  </a:lnTo>
                  <a:lnTo>
                    <a:pt x="408" y="56"/>
                  </a:lnTo>
                  <a:lnTo>
                    <a:pt x="432" y="0"/>
                  </a:lnTo>
                  <a:lnTo>
                    <a:pt x="480" y="16"/>
                  </a:lnTo>
                  <a:lnTo>
                    <a:pt x="496" y="80"/>
                  </a:lnTo>
                  <a:lnTo>
                    <a:pt x="512" y="192"/>
                  </a:lnTo>
                  <a:lnTo>
                    <a:pt x="568" y="216"/>
                  </a:lnTo>
                  <a:lnTo>
                    <a:pt x="640" y="240"/>
                  </a:lnTo>
                  <a:lnTo>
                    <a:pt x="728" y="264"/>
                  </a:lnTo>
                </a:path>
              </a:pathLst>
            </a:custGeom>
            <a:noFill/>
            <a:ln w="25400">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 name="Line 23"/>
            <p:cNvSpPr>
              <a:spLocks noChangeShapeType="1"/>
            </p:cNvSpPr>
            <p:nvPr/>
          </p:nvSpPr>
          <p:spPr bwMode="auto">
            <a:xfrm>
              <a:off x="304" y="3184"/>
              <a:ext cx="0" cy="204"/>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 name="Line 24"/>
            <p:cNvSpPr>
              <a:spLocks noChangeShapeType="1"/>
            </p:cNvSpPr>
            <p:nvPr/>
          </p:nvSpPr>
          <p:spPr bwMode="auto">
            <a:xfrm>
              <a:off x="346" y="3167"/>
              <a:ext cx="0" cy="68"/>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 name="Line 25"/>
            <p:cNvSpPr>
              <a:spLocks noChangeShapeType="1"/>
            </p:cNvSpPr>
            <p:nvPr/>
          </p:nvSpPr>
          <p:spPr bwMode="auto">
            <a:xfrm>
              <a:off x="388" y="3073"/>
              <a:ext cx="0" cy="51"/>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26"/>
            <p:cNvSpPr>
              <a:spLocks noChangeShapeType="1"/>
            </p:cNvSpPr>
            <p:nvPr/>
          </p:nvSpPr>
          <p:spPr bwMode="auto">
            <a:xfrm>
              <a:off x="429" y="2954"/>
              <a:ext cx="0" cy="170"/>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27"/>
            <p:cNvSpPr>
              <a:spLocks noChangeShapeType="1"/>
            </p:cNvSpPr>
            <p:nvPr/>
          </p:nvSpPr>
          <p:spPr bwMode="auto">
            <a:xfrm>
              <a:off x="471" y="2946"/>
              <a:ext cx="0" cy="221"/>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28"/>
            <p:cNvSpPr>
              <a:spLocks noChangeShapeType="1"/>
            </p:cNvSpPr>
            <p:nvPr/>
          </p:nvSpPr>
          <p:spPr bwMode="auto">
            <a:xfrm>
              <a:off x="524" y="2997"/>
              <a:ext cx="0" cy="85"/>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29"/>
            <p:cNvSpPr>
              <a:spLocks noChangeShapeType="1"/>
            </p:cNvSpPr>
            <p:nvPr/>
          </p:nvSpPr>
          <p:spPr bwMode="auto">
            <a:xfrm>
              <a:off x="576" y="2997"/>
              <a:ext cx="0" cy="76"/>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30"/>
            <p:cNvSpPr>
              <a:spLocks noChangeShapeType="1"/>
            </p:cNvSpPr>
            <p:nvPr/>
          </p:nvSpPr>
          <p:spPr bwMode="auto">
            <a:xfrm>
              <a:off x="628" y="2988"/>
              <a:ext cx="0" cy="77"/>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31"/>
            <p:cNvSpPr>
              <a:spLocks noChangeShapeType="1"/>
            </p:cNvSpPr>
            <p:nvPr/>
          </p:nvSpPr>
          <p:spPr bwMode="auto">
            <a:xfrm>
              <a:off x="680" y="2988"/>
              <a:ext cx="9" cy="68"/>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32"/>
            <p:cNvSpPr>
              <a:spLocks noChangeShapeType="1"/>
            </p:cNvSpPr>
            <p:nvPr/>
          </p:nvSpPr>
          <p:spPr bwMode="auto">
            <a:xfrm>
              <a:off x="732" y="2971"/>
              <a:ext cx="0" cy="111"/>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 name="Line 33"/>
            <p:cNvSpPr>
              <a:spLocks noChangeShapeType="1"/>
            </p:cNvSpPr>
            <p:nvPr/>
          </p:nvSpPr>
          <p:spPr bwMode="auto">
            <a:xfrm>
              <a:off x="784" y="2997"/>
              <a:ext cx="0" cy="127"/>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 name="Line 34"/>
            <p:cNvSpPr>
              <a:spLocks noChangeShapeType="1"/>
            </p:cNvSpPr>
            <p:nvPr/>
          </p:nvSpPr>
          <p:spPr bwMode="auto">
            <a:xfrm>
              <a:off x="888" y="2946"/>
              <a:ext cx="0" cy="51"/>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 name="Line 35"/>
            <p:cNvSpPr>
              <a:spLocks noChangeShapeType="1"/>
            </p:cNvSpPr>
            <p:nvPr/>
          </p:nvSpPr>
          <p:spPr bwMode="auto">
            <a:xfrm>
              <a:off x="971" y="3005"/>
              <a:ext cx="0" cy="128"/>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Line 36"/>
            <p:cNvSpPr>
              <a:spLocks noChangeShapeType="1"/>
            </p:cNvSpPr>
            <p:nvPr/>
          </p:nvSpPr>
          <p:spPr bwMode="auto">
            <a:xfrm>
              <a:off x="1014" y="2997"/>
              <a:ext cx="0" cy="144"/>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 name="Line 37"/>
            <p:cNvSpPr>
              <a:spLocks noChangeShapeType="1"/>
            </p:cNvSpPr>
            <p:nvPr/>
          </p:nvSpPr>
          <p:spPr bwMode="auto">
            <a:xfrm>
              <a:off x="1066" y="2997"/>
              <a:ext cx="0" cy="161"/>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 name="Line 38"/>
            <p:cNvSpPr>
              <a:spLocks noChangeShapeType="1"/>
            </p:cNvSpPr>
            <p:nvPr/>
          </p:nvSpPr>
          <p:spPr bwMode="auto">
            <a:xfrm>
              <a:off x="1118" y="3048"/>
              <a:ext cx="0" cy="136"/>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 name="Line 39"/>
            <p:cNvSpPr>
              <a:spLocks noChangeShapeType="1"/>
            </p:cNvSpPr>
            <p:nvPr/>
          </p:nvSpPr>
          <p:spPr bwMode="auto">
            <a:xfrm>
              <a:off x="1181" y="3201"/>
              <a:ext cx="0" cy="85"/>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 name="Line 40"/>
            <p:cNvSpPr>
              <a:spLocks noChangeShapeType="1"/>
            </p:cNvSpPr>
            <p:nvPr/>
          </p:nvSpPr>
          <p:spPr bwMode="auto">
            <a:xfrm>
              <a:off x="1222" y="3201"/>
              <a:ext cx="0" cy="161"/>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 name="Line 41"/>
            <p:cNvSpPr>
              <a:spLocks noChangeShapeType="1"/>
            </p:cNvSpPr>
            <p:nvPr/>
          </p:nvSpPr>
          <p:spPr bwMode="auto">
            <a:xfrm flipV="1">
              <a:off x="1147" y="2900"/>
              <a:ext cx="294" cy="62"/>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31" name="Rectangle 27"/>
            <p:cNvSpPr>
              <a:spLocks noChangeArrowheads="1"/>
            </p:cNvSpPr>
            <p:nvPr/>
          </p:nvSpPr>
          <p:spPr bwMode="auto">
            <a:xfrm>
              <a:off x="1424" y="2763"/>
              <a:ext cx="2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sz="2000" b="1">
                  <a:solidFill>
                    <a:schemeClr val="accent1"/>
                  </a:solidFill>
                </a:rPr>
                <a:t>Q</a:t>
              </a:r>
            </a:p>
          </p:txBody>
        </p:sp>
      </p:grpSp>
      <p:graphicFrame>
        <p:nvGraphicFramePr>
          <p:cNvPr id="32" name="Object 2"/>
          <p:cNvGraphicFramePr>
            <a:graphicFrameLocks noChangeAspect="1"/>
          </p:cNvGraphicFramePr>
          <p:nvPr>
            <p:extLst/>
          </p:nvPr>
        </p:nvGraphicFramePr>
        <p:xfrm>
          <a:off x="4221163" y="2690813"/>
          <a:ext cx="2789237" cy="738187"/>
        </p:xfrm>
        <a:graphic>
          <a:graphicData uri="http://schemas.openxmlformats.org/presentationml/2006/ole">
            <mc:AlternateContent xmlns:mc="http://schemas.openxmlformats.org/markup-compatibility/2006">
              <mc:Choice xmlns:v="urn:schemas-microsoft-com:vml" Requires="v">
                <p:oleObj spid="_x0000_s5124" name="Equation" r:id="rId3" imgW="1536480" imgH="406080" progId="Equation.DSMT4">
                  <p:embed/>
                </p:oleObj>
              </mc:Choice>
              <mc:Fallback>
                <p:oleObj name="Equation" r:id="rId3" imgW="1536480" imgH="4060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1163" y="2690813"/>
                        <a:ext cx="2789237" cy="738187"/>
                      </a:xfrm>
                      <a:prstGeom prst="rect">
                        <a:avLst/>
                      </a:prstGeom>
                      <a:noFill/>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pic>
                </p:oleObj>
              </mc:Fallback>
            </mc:AlternateContent>
          </a:graphicData>
        </a:graphic>
      </p:graphicFrame>
      <p:pic>
        <p:nvPicPr>
          <p:cNvPr id="33" name="Picture 4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78190" y="4495800"/>
            <a:ext cx="2569936"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34581" y="4038600"/>
            <a:ext cx="224275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550259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Big Data On Time Series</a:t>
            </a:r>
            <a:endParaRPr lang="en-US" dirty="0"/>
          </a:p>
        </p:txBody>
      </p:sp>
      <p:sp>
        <p:nvSpPr>
          <p:cNvPr id="5" name="Footer Placeholder 4"/>
          <p:cNvSpPr>
            <a:spLocks noGrp="1"/>
          </p:cNvSpPr>
          <p:nvPr>
            <p:ph type="ftr" sz="quarter" idx="11"/>
          </p:nvPr>
        </p:nvSpPr>
        <p:spPr/>
        <p:txBody>
          <a:bodyPr/>
          <a:lstStyle/>
          <a:p>
            <a:r>
              <a:rPr lang="en-US" smtClean="0"/>
              <a:t>ĐẠI HỌC BÁCH KHOA TP.HCM</a:t>
            </a:r>
            <a:endParaRPr lang="en-US"/>
          </a:p>
        </p:txBody>
      </p:sp>
      <p:sp>
        <p:nvSpPr>
          <p:cNvPr id="68610" name="Rectangle 2"/>
          <p:cNvSpPr>
            <a:spLocks noGrp="1" noChangeArrowheads="1"/>
          </p:cNvSpPr>
          <p:nvPr>
            <p:ph type="title"/>
          </p:nvPr>
        </p:nvSpPr>
        <p:spPr/>
        <p:txBody>
          <a:bodyPr/>
          <a:lstStyle/>
          <a:p>
            <a:pPr algn="l"/>
            <a:r>
              <a:rPr lang="en-US" sz="2700" dirty="0" smtClean="0"/>
              <a:t>KHAI PHÁ</a:t>
            </a:r>
            <a:endParaRPr lang="en-US" sz="2700" dirty="0"/>
          </a:p>
        </p:txBody>
      </p:sp>
      <p:sp>
        <p:nvSpPr>
          <p:cNvPr id="68611" name="Rectangle 3"/>
          <p:cNvSpPr>
            <a:spLocks noGrp="1" noChangeArrowheads="1"/>
          </p:cNvSpPr>
          <p:nvPr>
            <p:ph type="body" idx="1"/>
          </p:nvPr>
        </p:nvSpPr>
        <p:spPr>
          <a:xfrm>
            <a:off x="619125" y="1392238"/>
            <a:ext cx="7824788" cy="4852987"/>
          </a:xfrm>
        </p:spPr>
        <p:txBody>
          <a:bodyPr/>
          <a:lstStyle/>
          <a:p>
            <a:r>
              <a:rPr lang="en-US" b="1" dirty="0" err="1" smtClean="0"/>
              <a:t>Các</a:t>
            </a:r>
            <a:r>
              <a:rPr lang="en-US" b="1" dirty="0" smtClean="0"/>
              <a:t> </a:t>
            </a:r>
            <a:r>
              <a:rPr lang="en-US" b="1" dirty="0" err="1" smtClean="0"/>
              <a:t>phương</a:t>
            </a:r>
            <a:r>
              <a:rPr lang="en-US" b="1" dirty="0" smtClean="0"/>
              <a:t> </a:t>
            </a:r>
            <a:r>
              <a:rPr lang="en-US" b="1" dirty="0" err="1" smtClean="0"/>
              <a:t>pháp</a:t>
            </a:r>
            <a:r>
              <a:rPr lang="en-US" b="1" dirty="0" smtClean="0"/>
              <a:t> </a:t>
            </a:r>
            <a:r>
              <a:rPr lang="en-US" b="1" dirty="0" err="1" smtClean="0"/>
              <a:t>đo</a:t>
            </a:r>
            <a:r>
              <a:rPr lang="en-US" b="1" dirty="0" smtClean="0"/>
              <a:t> </a:t>
            </a:r>
            <a:r>
              <a:rPr lang="en-US" b="1" dirty="0" err="1" smtClean="0"/>
              <a:t>khoảng</a:t>
            </a:r>
            <a:r>
              <a:rPr lang="en-US" b="1" dirty="0" smtClean="0"/>
              <a:t> </a:t>
            </a:r>
            <a:r>
              <a:rPr lang="en-US" b="1" dirty="0" err="1" smtClean="0"/>
              <a:t>cách</a:t>
            </a:r>
            <a:r>
              <a:rPr lang="en-US" b="1" dirty="0" smtClean="0"/>
              <a:t>:</a:t>
            </a:r>
          </a:p>
          <a:p>
            <a:pPr lvl="1"/>
            <a:r>
              <a:rPr lang="en-US" b="1" dirty="0" smtClean="0"/>
              <a:t>Euclid:</a:t>
            </a:r>
          </a:p>
          <a:p>
            <a:pPr lvl="2"/>
            <a:r>
              <a:rPr lang="en-US" dirty="0" err="1" smtClean="0"/>
              <a:t>Ưu</a:t>
            </a:r>
            <a:r>
              <a:rPr lang="en-US" dirty="0" smtClean="0"/>
              <a:t> </a:t>
            </a:r>
            <a:r>
              <a:rPr lang="en-US" dirty="0" err="1" smtClean="0"/>
              <a:t>điểm</a:t>
            </a:r>
            <a:r>
              <a:rPr lang="en-US" dirty="0" smtClean="0"/>
              <a:t>: </a:t>
            </a:r>
            <a:r>
              <a:rPr lang="en-US" dirty="0" err="1"/>
              <a:t>thời</a:t>
            </a:r>
            <a:r>
              <a:rPr lang="en-US" dirty="0"/>
              <a:t> </a:t>
            </a:r>
            <a:r>
              <a:rPr lang="en-US" dirty="0" err="1"/>
              <a:t>gian</a:t>
            </a:r>
            <a:r>
              <a:rPr lang="en-US" dirty="0"/>
              <a:t> </a:t>
            </a:r>
            <a:r>
              <a:rPr lang="en-US" dirty="0" err="1"/>
              <a:t>tính</a:t>
            </a:r>
            <a:r>
              <a:rPr lang="en-US" dirty="0"/>
              <a:t> </a:t>
            </a:r>
            <a:r>
              <a:rPr lang="en-US" dirty="0" err="1"/>
              <a:t>toán</a:t>
            </a:r>
            <a:r>
              <a:rPr lang="en-US" dirty="0"/>
              <a:t> </a:t>
            </a:r>
            <a:r>
              <a:rPr lang="en-US" dirty="0" err="1"/>
              <a:t>nhanh</a:t>
            </a:r>
            <a:r>
              <a:rPr lang="en-US" dirty="0"/>
              <a:t>, </a:t>
            </a:r>
            <a:r>
              <a:rPr lang="en-US" dirty="0" err="1" smtClean="0"/>
              <a:t>dễ</a:t>
            </a:r>
            <a:r>
              <a:rPr lang="en-US" dirty="0" smtClean="0"/>
              <a:t> </a:t>
            </a:r>
            <a:r>
              <a:rPr lang="en-US" dirty="0" err="1"/>
              <a:t>dàng</a:t>
            </a:r>
            <a:r>
              <a:rPr lang="en-US" dirty="0"/>
              <a:t> </a:t>
            </a:r>
            <a:r>
              <a:rPr lang="en-US" dirty="0" err="1"/>
              <a:t>lập</a:t>
            </a:r>
            <a:r>
              <a:rPr lang="en-US" dirty="0"/>
              <a:t> </a:t>
            </a:r>
            <a:r>
              <a:rPr lang="en-US" dirty="0" err="1"/>
              <a:t>chỉ</a:t>
            </a:r>
            <a:r>
              <a:rPr lang="en-US" dirty="0"/>
              <a:t> </a:t>
            </a:r>
            <a:r>
              <a:rPr lang="en-US" dirty="0" err="1"/>
              <a:t>mục</a:t>
            </a:r>
            <a:r>
              <a:rPr lang="en-US" dirty="0"/>
              <a:t>, </a:t>
            </a:r>
            <a:r>
              <a:rPr lang="en-US" dirty="0" err="1"/>
              <a:t>giảm</a:t>
            </a:r>
            <a:r>
              <a:rPr lang="en-US" dirty="0"/>
              <a:t> </a:t>
            </a:r>
            <a:r>
              <a:rPr lang="en-US" dirty="0" err="1"/>
              <a:t>thời</a:t>
            </a:r>
            <a:r>
              <a:rPr lang="en-US" dirty="0"/>
              <a:t> </a:t>
            </a:r>
            <a:r>
              <a:rPr lang="en-US" dirty="0" err="1"/>
              <a:t>gian</a:t>
            </a:r>
            <a:r>
              <a:rPr lang="en-US" dirty="0"/>
              <a:t> </a:t>
            </a:r>
            <a:r>
              <a:rPr lang="en-US" dirty="0" err="1"/>
              <a:t>tìm</a:t>
            </a:r>
            <a:r>
              <a:rPr lang="en-US" dirty="0"/>
              <a:t> </a:t>
            </a:r>
            <a:r>
              <a:rPr lang="en-US" dirty="0" err="1" smtClean="0"/>
              <a:t>kiếm</a:t>
            </a:r>
            <a:r>
              <a:rPr lang="en-US" dirty="0" smtClean="0"/>
              <a:t>.</a:t>
            </a:r>
          </a:p>
          <a:p>
            <a:pPr lvl="2"/>
            <a:r>
              <a:rPr lang="en-US" dirty="0" err="1" smtClean="0"/>
              <a:t>Nhược</a:t>
            </a:r>
            <a:r>
              <a:rPr lang="en-US" dirty="0" smtClean="0"/>
              <a:t> </a:t>
            </a:r>
            <a:r>
              <a:rPr lang="en-US" dirty="0" err="1" smtClean="0"/>
              <a:t>điểm</a:t>
            </a:r>
            <a:r>
              <a:rPr lang="en-US" dirty="0" smtClean="0"/>
              <a:t>: </a:t>
            </a:r>
            <a:r>
              <a:rPr lang="en-US" dirty="0" err="1" smtClean="0"/>
              <a:t>thiếu</a:t>
            </a:r>
            <a:r>
              <a:rPr lang="en-US" dirty="0" smtClean="0"/>
              <a:t> </a:t>
            </a:r>
            <a:r>
              <a:rPr lang="en-US" dirty="0" err="1"/>
              <a:t>linh</a:t>
            </a:r>
            <a:r>
              <a:rPr lang="en-US" dirty="0"/>
              <a:t> </a:t>
            </a:r>
            <a:r>
              <a:rPr lang="en-US" dirty="0" err="1"/>
              <a:t>hoạt</a:t>
            </a:r>
            <a:r>
              <a:rPr lang="en-US" dirty="0"/>
              <a:t> </a:t>
            </a:r>
            <a:r>
              <a:rPr lang="en-US" dirty="0" err="1"/>
              <a:t>để</a:t>
            </a:r>
            <a:r>
              <a:rPr lang="en-US" dirty="0"/>
              <a:t> </a:t>
            </a:r>
            <a:r>
              <a:rPr lang="en-US" dirty="0" err="1"/>
              <a:t>áp</a:t>
            </a:r>
            <a:r>
              <a:rPr lang="en-US" dirty="0"/>
              <a:t> </a:t>
            </a:r>
            <a:r>
              <a:rPr lang="en-US" dirty="0" err="1"/>
              <a:t>dụng</a:t>
            </a:r>
            <a:r>
              <a:rPr lang="en-US" dirty="0"/>
              <a:t> </a:t>
            </a:r>
            <a:r>
              <a:rPr lang="en-US" dirty="0" err="1"/>
              <a:t>trong</a:t>
            </a:r>
            <a:r>
              <a:rPr lang="en-US" dirty="0"/>
              <a:t> </a:t>
            </a:r>
            <a:r>
              <a:rPr lang="en-US" dirty="0" err="1"/>
              <a:t>các</a:t>
            </a:r>
            <a:r>
              <a:rPr lang="en-US" dirty="0"/>
              <a:t> </a:t>
            </a:r>
            <a:r>
              <a:rPr lang="en-US" dirty="0" err="1"/>
              <a:t>kỹ</a:t>
            </a:r>
            <a:r>
              <a:rPr lang="en-US" dirty="0"/>
              <a:t> </a:t>
            </a:r>
            <a:r>
              <a:rPr lang="en-US" dirty="0" err="1"/>
              <a:t>thuật</a:t>
            </a:r>
            <a:r>
              <a:rPr lang="en-US" dirty="0"/>
              <a:t> </a:t>
            </a:r>
            <a:r>
              <a:rPr lang="en-US" dirty="0" err="1"/>
              <a:t>biến</a:t>
            </a:r>
            <a:r>
              <a:rPr lang="en-US" dirty="0"/>
              <a:t> </a:t>
            </a:r>
            <a:r>
              <a:rPr lang="en-US" dirty="0" err="1"/>
              <a:t>đổi</a:t>
            </a:r>
            <a:r>
              <a:rPr lang="en-US" dirty="0"/>
              <a:t> </a:t>
            </a:r>
            <a:r>
              <a:rPr lang="en-US" dirty="0" err="1"/>
              <a:t>như</a:t>
            </a:r>
            <a:r>
              <a:rPr lang="en-US" dirty="0"/>
              <a:t> </a:t>
            </a:r>
            <a:r>
              <a:rPr lang="en-US" i="1" dirty="0" err="1"/>
              <a:t>tịnh</a:t>
            </a:r>
            <a:r>
              <a:rPr lang="en-US" i="1" dirty="0"/>
              <a:t> </a:t>
            </a:r>
            <a:r>
              <a:rPr lang="en-US" i="1" dirty="0" err="1"/>
              <a:t>tiến</a:t>
            </a:r>
            <a:r>
              <a:rPr lang="en-US" dirty="0"/>
              <a:t> (shifting), </a:t>
            </a:r>
            <a:r>
              <a:rPr lang="en-US" i="1" dirty="0" err="1"/>
              <a:t>kéo</a:t>
            </a:r>
            <a:r>
              <a:rPr lang="en-US" i="1" dirty="0"/>
              <a:t> </a:t>
            </a:r>
            <a:r>
              <a:rPr lang="en-US" i="1" dirty="0" err="1"/>
              <a:t>dãn</a:t>
            </a:r>
            <a:r>
              <a:rPr lang="en-US" dirty="0"/>
              <a:t> (stretching) hay </a:t>
            </a:r>
            <a:r>
              <a:rPr lang="en-US" i="1" dirty="0"/>
              <a:t>co </a:t>
            </a:r>
            <a:r>
              <a:rPr lang="en-US" i="1" dirty="0" err="1"/>
              <a:t>lại</a:t>
            </a:r>
            <a:r>
              <a:rPr lang="en-US" dirty="0"/>
              <a:t> (contracting) </a:t>
            </a:r>
            <a:r>
              <a:rPr lang="en-US" dirty="0" err="1"/>
              <a:t>trên</a:t>
            </a:r>
            <a:r>
              <a:rPr lang="en-US" dirty="0"/>
              <a:t> </a:t>
            </a:r>
            <a:r>
              <a:rPr lang="en-US" dirty="0" err="1"/>
              <a:t>trục</a:t>
            </a:r>
            <a:r>
              <a:rPr lang="en-US" dirty="0"/>
              <a:t> </a:t>
            </a:r>
            <a:r>
              <a:rPr lang="en-US" dirty="0" err="1"/>
              <a:t>thời</a:t>
            </a:r>
            <a:r>
              <a:rPr lang="en-US" dirty="0"/>
              <a:t> </a:t>
            </a:r>
            <a:r>
              <a:rPr lang="en-US" dirty="0" err="1" smtClean="0"/>
              <a:t>gian</a:t>
            </a:r>
            <a:r>
              <a:rPr lang="en-US" dirty="0" smtClean="0"/>
              <a:t>, </a:t>
            </a:r>
            <a:r>
              <a:rPr lang="en-US" dirty="0" err="1"/>
              <a:t>chỉ</a:t>
            </a:r>
            <a:r>
              <a:rPr lang="en-US" dirty="0"/>
              <a:t> </a:t>
            </a:r>
            <a:r>
              <a:rPr lang="en-US" dirty="0" err="1"/>
              <a:t>áp</a:t>
            </a:r>
            <a:r>
              <a:rPr lang="en-US" dirty="0"/>
              <a:t> </a:t>
            </a:r>
            <a:r>
              <a:rPr lang="en-US" dirty="0" err="1"/>
              <a:t>dụng</a:t>
            </a:r>
            <a:r>
              <a:rPr lang="en-US" dirty="0"/>
              <a:t> </a:t>
            </a:r>
            <a:r>
              <a:rPr lang="en-US" dirty="0" err="1"/>
              <a:t>khi</a:t>
            </a:r>
            <a:r>
              <a:rPr lang="en-US" dirty="0"/>
              <a:t> </a:t>
            </a:r>
            <a:r>
              <a:rPr lang="en-US" dirty="0" err="1"/>
              <a:t>những</a:t>
            </a:r>
            <a:r>
              <a:rPr lang="en-US" dirty="0"/>
              <a:t> </a:t>
            </a:r>
            <a:r>
              <a:rPr lang="en-US" dirty="0" err="1"/>
              <a:t>chuỗi</a:t>
            </a:r>
            <a:r>
              <a:rPr lang="en-US" dirty="0"/>
              <a:t> </a:t>
            </a:r>
            <a:r>
              <a:rPr lang="en-US" dirty="0" err="1"/>
              <a:t>có</a:t>
            </a:r>
            <a:r>
              <a:rPr lang="en-US" dirty="0"/>
              <a:t> </a:t>
            </a:r>
            <a:r>
              <a:rPr lang="en-US" dirty="0" err="1"/>
              <a:t>chiều</a:t>
            </a:r>
            <a:r>
              <a:rPr lang="en-US" dirty="0"/>
              <a:t> </a:t>
            </a:r>
            <a:r>
              <a:rPr lang="en-US" dirty="0" err="1"/>
              <a:t>dài</a:t>
            </a:r>
            <a:r>
              <a:rPr lang="en-US" dirty="0"/>
              <a:t> </a:t>
            </a:r>
            <a:r>
              <a:rPr lang="en-US" dirty="0" err="1"/>
              <a:t>bằng</a:t>
            </a:r>
            <a:r>
              <a:rPr lang="en-US" dirty="0"/>
              <a:t> </a:t>
            </a:r>
            <a:r>
              <a:rPr lang="en-US" dirty="0" err="1" smtClean="0"/>
              <a:t>nhau</a:t>
            </a:r>
            <a:r>
              <a:rPr lang="en-US" dirty="0" smtClean="0"/>
              <a:t>, </a:t>
            </a:r>
            <a:r>
              <a:rPr lang="en-US" dirty="0" err="1"/>
              <a:t>dễ</a:t>
            </a:r>
            <a:r>
              <a:rPr lang="en-US" dirty="0"/>
              <a:t> </a:t>
            </a:r>
            <a:r>
              <a:rPr lang="en-US" dirty="0" err="1"/>
              <a:t>bị</a:t>
            </a:r>
            <a:r>
              <a:rPr lang="en-US" dirty="0"/>
              <a:t> </a:t>
            </a:r>
            <a:r>
              <a:rPr lang="en-US" dirty="0" err="1"/>
              <a:t>ảnh</a:t>
            </a:r>
            <a:r>
              <a:rPr lang="en-US" dirty="0"/>
              <a:t> </a:t>
            </a:r>
            <a:r>
              <a:rPr lang="en-US" dirty="0" err="1"/>
              <a:t>hưởng</a:t>
            </a:r>
            <a:r>
              <a:rPr lang="en-US" dirty="0"/>
              <a:t> </a:t>
            </a:r>
            <a:r>
              <a:rPr lang="en-US" dirty="0" err="1"/>
              <a:t>bởi</a:t>
            </a:r>
            <a:r>
              <a:rPr lang="en-US" dirty="0"/>
              <a:t> </a:t>
            </a:r>
            <a:r>
              <a:rPr lang="en-US" dirty="0" err="1" smtClean="0"/>
              <a:t>nhiễu</a:t>
            </a:r>
            <a:r>
              <a:rPr lang="en-US" dirty="0" smtClean="0"/>
              <a:t>.</a:t>
            </a:r>
            <a:endParaRPr lang="en-US" dirty="0"/>
          </a:p>
          <a:p>
            <a:pPr lvl="2"/>
            <a:endParaRPr lang="en-US" b="1" dirty="0" smtClean="0"/>
          </a:p>
          <a:p>
            <a:pPr lvl="1"/>
            <a:endParaRPr lang="en-US" b="1" dirty="0"/>
          </a:p>
          <a:p>
            <a:pPr marL="457200" lvl="1" indent="0">
              <a:buNone/>
            </a:pPr>
            <a:endParaRPr lang="en-US" b="1" dirty="0" smtClean="0"/>
          </a:p>
          <a:p>
            <a:pPr lvl="1"/>
            <a:endParaRPr lang="en-US" b="1" dirty="0"/>
          </a:p>
        </p:txBody>
      </p:sp>
      <p:sp>
        <p:nvSpPr>
          <p:cNvPr id="2" name="Slide Number Placeholder 1"/>
          <p:cNvSpPr>
            <a:spLocks noGrp="1"/>
          </p:cNvSpPr>
          <p:nvPr>
            <p:ph type="sldNum" sz="quarter" idx="12"/>
          </p:nvPr>
        </p:nvSpPr>
        <p:spPr/>
        <p:txBody>
          <a:bodyPr/>
          <a:lstStyle/>
          <a:p>
            <a:fld id="{65AB6E83-971A-4F88-B711-8988B568B83E}" type="slidenum">
              <a:rPr lang="en-US" smtClean="0"/>
              <a:t>56</a:t>
            </a:fld>
            <a:endParaRPr lang="en-US" dirty="0"/>
          </a:p>
        </p:txBody>
      </p:sp>
    </p:spTree>
    <p:extLst>
      <p:ext uri="{BB962C8B-B14F-4D97-AF65-F5344CB8AC3E}">
        <p14:creationId xmlns:p14="http://schemas.microsoft.com/office/powerpoint/2010/main" val="416145275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Big Data On Time Series</a:t>
            </a:r>
            <a:endParaRPr lang="en-US" dirty="0"/>
          </a:p>
        </p:txBody>
      </p:sp>
      <p:sp>
        <p:nvSpPr>
          <p:cNvPr id="5" name="Footer Placeholder 4"/>
          <p:cNvSpPr>
            <a:spLocks noGrp="1"/>
          </p:cNvSpPr>
          <p:nvPr>
            <p:ph type="ftr" sz="quarter" idx="11"/>
          </p:nvPr>
        </p:nvSpPr>
        <p:spPr/>
        <p:txBody>
          <a:bodyPr/>
          <a:lstStyle/>
          <a:p>
            <a:r>
              <a:rPr lang="en-US" smtClean="0"/>
              <a:t>ĐẠI HỌC BÁCH KHOA TP.HCM</a:t>
            </a:r>
            <a:endParaRPr lang="en-US"/>
          </a:p>
        </p:txBody>
      </p:sp>
      <p:sp>
        <p:nvSpPr>
          <p:cNvPr id="68610" name="Rectangle 2"/>
          <p:cNvSpPr>
            <a:spLocks noGrp="1" noChangeArrowheads="1"/>
          </p:cNvSpPr>
          <p:nvPr>
            <p:ph type="title"/>
          </p:nvPr>
        </p:nvSpPr>
        <p:spPr/>
        <p:txBody>
          <a:bodyPr/>
          <a:lstStyle/>
          <a:p>
            <a:pPr algn="l"/>
            <a:r>
              <a:rPr lang="en-US" sz="2700" dirty="0" smtClean="0"/>
              <a:t>KHAI PHÁ</a:t>
            </a:r>
            <a:endParaRPr lang="en-US" sz="2700" dirty="0"/>
          </a:p>
        </p:txBody>
      </p:sp>
      <mc:AlternateContent xmlns:mc="http://schemas.openxmlformats.org/markup-compatibility/2006" xmlns:a14="http://schemas.microsoft.com/office/drawing/2010/main">
        <mc:Choice Requires="a14">
          <p:sp>
            <p:nvSpPr>
              <p:cNvPr id="68611" name="Rectangle 3"/>
              <p:cNvSpPr>
                <a:spLocks noGrp="1" noChangeArrowheads="1"/>
              </p:cNvSpPr>
              <p:nvPr>
                <p:ph type="body" idx="1"/>
              </p:nvPr>
            </p:nvSpPr>
            <p:spPr>
              <a:xfrm>
                <a:off x="619125" y="1392238"/>
                <a:ext cx="7824788" cy="4852987"/>
              </a:xfrm>
            </p:spPr>
            <p:txBody>
              <a:bodyPr/>
              <a:lstStyle/>
              <a:p>
                <a:r>
                  <a:rPr lang="en-US" b="1" dirty="0" err="1" smtClean="0"/>
                  <a:t>Các</a:t>
                </a:r>
                <a:r>
                  <a:rPr lang="en-US" b="1" dirty="0" smtClean="0"/>
                  <a:t> </a:t>
                </a:r>
                <a:r>
                  <a:rPr lang="en-US" b="1" dirty="0" err="1" smtClean="0"/>
                  <a:t>phương</a:t>
                </a:r>
                <a:r>
                  <a:rPr lang="en-US" b="1" dirty="0" smtClean="0"/>
                  <a:t> </a:t>
                </a:r>
                <a:r>
                  <a:rPr lang="en-US" b="1" dirty="0" err="1" smtClean="0"/>
                  <a:t>pháp</a:t>
                </a:r>
                <a:r>
                  <a:rPr lang="en-US" b="1" dirty="0" smtClean="0"/>
                  <a:t> </a:t>
                </a:r>
                <a:r>
                  <a:rPr lang="en-US" b="1" dirty="0" err="1" smtClean="0"/>
                  <a:t>đo</a:t>
                </a:r>
                <a:r>
                  <a:rPr lang="en-US" b="1" dirty="0" smtClean="0"/>
                  <a:t> </a:t>
                </a:r>
                <a:r>
                  <a:rPr lang="en-US" b="1" dirty="0" err="1" smtClean="0"/>
                  <a:t>khoảng</a:t>
                </a:r>
                <a:r>
                  <a:rPr lang="en-US" b="1" dirty="0" smtClean="0"/>
                  <a:t> </a:t>
                </a:r>
                <a:r>
                  <a:rPr lang="en-US" b="1" dirty="0" err="1" smtClean="0"/>
                  <a:t>cách</a:t>
                </a:r>
                <a:r>
                  <a:rPr lang="en-US" b="1" dirty="0" smtClean="0"/>
                  <a:t>:</a:t>
                </a:r>
              </a:p>
              <a:p>
                <a:pPr lvl="1"/>
                <a:r>
                  <a:rPr lang="en-US" b="1" dirty="0" smtClean="0"/>
                  <a:t>DTW:</a:t>
                </a:r>
              </a:p>
              <a:p>
                <a:pPr lvl="2"/>
                <a:r>
                  <a:rPr lang="en-US" dirty="0" err="1"/>
                  <a:t>S</a:t>
                </a:r>
                <a:r>
                  <a:rPr lang="en-US" dirty="0" err="1" smtClean="0"/>
                  <a:t>ắp</a:t>
                </a:r>
                <a:r>
                  <a:rPr lang="en-US" dirty="0" smtClean="0"/>
                  <a:t> </a:t>
                </a:r>
                <a:r>
                  <a:rPr lang="en-US" dirty="0" err="1"/>
                  <a:t>xếp</a:t>
                </a:r>
                <a:r>
                  <a:rPr lang="en-US" dirty="0"/>
                  <a:t> </a:t>
                </a:r>
                <a:r>
                  <a:rPr lang="en-US" dirty="0" err="1"/>
                  <a:t>hai</a:t>
                </a:r>
                <a:r>
                  <a:rPr lang="en-US" dirty="0"/>
                  <a:t> </a:t>
                </a:r>
                <a:r>
                  <a:rPr lang="en-US" dirty="0" err="1"/>
                  <a:t>chuỗi</a:t>
                </a:r>
                <a:r>
                  <a:rPr lang="en-US" dirty="0"/>
                  <a:t> </a:t>
                </a:r>
                <a:r>
                  <a:rPr lang="en-US" dirty="0" err="1"/>
                  <a:t>thời</a:t>
                </a:r>
                <a:r>
                  <a:rPr lang="en-US" dirty="0"/>
                  <a:t> </a:t>
                </a:r>
                <a:r>
                  <a:rPr lang="en-US" dirty="0" err="1"/>
                  <a:t>gian</a:t>
                </a:r>
                <a:r>
                  <a:rPr lang="en-US" dirty="0"/>
                  <a:t> </a:t>
                </a:r>
                <a:r>
                  <a:rPr lang="en-US" dirty="0" err="1"/>
                  <a:t>sao</a:t>
                </a:r>
                <a:r>
                  <a:rPr lang="en-US" dirty="0"/>
                  <a:t> </a:t>
                </a:r>
                <a:r>
                  <a:rPr lang="en-US" dirty="0" err="1"/>
                  <a:t>cho</a:t>
                </a:r>
                <a:r>
                  <a:rPr lang="en-US" dirty="0"/>
                  <a:t> </a:t>
                </a:r>
                <a:r>
                  <a:rPr lang="en-US" dirty="0" err="1"/>
                  <a:t>giá</a:t>
                </a:r>
                <a:r>
                  <a:rPr lang="en-US" dirty="0"/>
                  <a:t> </a:t>
                </a:r>
                <a:r>
                  <a:rPr lang="en-US" dirty="0" err="1"/>
                  <a:t>trị</a:t>
                </a:r>
                <a:r>
                  <a:rPr lang="en-US" dirty="0"/>
                  <a:t> </a:t>
                </a:r>
                <a:r>
                  <a:rPr lang="en-US" dirty="0" err="1"/>
                  <a:t>khoảng</a:t>
                </a:r>
                <a:r>
                  <a:rPr lang="en-US" dirty="0"/>
                  <a:t> </a:t>
                </a:r>
                <a:r>
                  <a:rPr lang="en-US" dirty="0" err="1"/>
                  <a:t>cách</a:t>
                </a:r>
                <a:r>
                  <a:rPr lang="en-US" dirty="0"/>
                  <a:t> </a:t>
                </a:r>
                <a:r>
                  <a:rPr lang="en-US" dirty="0" err="1"/>
                  <a:t>là</a:t>
                </a:r>
                <a:r>
                  <a:rPr lang="en-US" dirty="0"/>
                  <a:t> </a:t>
                </a:r>
                <a:r>
                  <a:rPr lang="en-US" dirty="0" err="1"/>
                  <a:t>nhỏ</a:t>
                </a:r>
                <a:r>
                  <a:rPr lang="en-US" dirty="0"/>
                  <a:t> </a:t>
                </a:r>
                <a:r>
                  <a:rPr lang="en-US" dirty="0" err="1" smtClean="0"/>
                  <a:t>nhất</a:t>
                </a:r>
                <a:endParaRPr lang="en-US" dirty="0" smtClean="0"/>
              </a:p>
              <a:p>
                <a:pPr lvl="2"/>
                <a:endParaRPr lang="en-US" i="1" dirty="0" smtClean="0"/>
              </a:p>
              <a:p>
                <a:pPr lvl="2"/>
                <a:endParaRPr lang="en-US" i="1" dirty="0"/>
              </a:p>
              <a:p>
                <a:pPr lvl="2"/>
                <a14:m>
                  <m:oMath xmlns:m="http://schemas.openxmlformats.org/officeDocument/2006/math">
                    <m:r>
                      <a:rPr lang="en-US" i="1">
                        <a:latin typeface="Cambria Math" panose="02040503050406030204" pitchFamily="18" charset="0"/>
                      </a:rPr>
                      <m:t>𝐷𝑇𝑊</m:t>
                    </m:r>
                    <m:r>
                      <a:rPr lang="en-US" i="1">
                        <a:latin typeface="Cambria Math" panose="02040503050406030204" pitchFamily="18" charset="0"/>
                      </a:rPr>
                      <m:t>(</m:t>
                    </m:r>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𝐶</m:t>
                    </m:r>
                    <m:r>
                      <a:rPr lang="en-US" i="1">
                        <a:latin typeface="Cambria Math" panose="02040503050406030204" pitchFamily="18" charset="0"/>
                      </a:rPr>
                      <m:t>)=</m:t>
                    </m:r>
                    <m:func>
                      <m:funcPr>
                        <m:ctrlPr>
                          <a:rPr lang="en-US" i="1">
                            <a:latin typeface="Cambria Math"/>
                          </a:rPr>
                        </m:ctrlPr>
                      </m:funcPr>
                      <m:fName>
                        <m:r>
                          <a:rPr lang="en-US" i="1">
                            <a:latin typeface="Cambria Math" panose="02040503050406030204" pitchFamily="18" charset="0"/>
                          </a:rPr>
                          <m:t>𝑚𝑖𝑛</m:t>
                        </m:r>
                      </m:fName>
                      <m:e>
                        <m:d>
                          <m:dPr>
                            <m:begChr m:val="{"/>
                            <m:endChr m:val=""/>
                            <m:ctrlPr>
                              <a:rPr lang="en-US" i="1">
                                <a:latin typeface="Cambria Math"/>
                              </a:rPr>
                            </m:ctrlPr>
                          </m:dPr>
                          <m:e>
                            <m:rad>
                              <m:radPr>
                                <m:degHide m:val="on"/>
                                <m:ctrlPr>
                                  <a:rPr lang="en-US" i="1">
                                    <a:latin typeface="Cambria Math"/>
                                  </a:rPr>
                                </m:ctrlPr>
                              </m:radPr>
                              <m:deg/>
                              <m:e>
                                <m:nary>
                                  <m:naryPr>
                                    <m:chr m:val="∑"/>
                                    <m:limLoc m:val="subSup"/>
                                    <m:ctrlPr>
                                      <a:rPr lang="en-US" i="1">
                                        <a:latin typeface="Cambria Math"/>
                                      </a:rPr>
                                    </m:ctrlPr>
                                  </m:naryPr>
                                  <m:sub>
                                    <m:r>
                                      <a:rPr lang="en-US" i="1">
                                        <a:latin typeface="Cambria Math" panose="02040503050406030204" pitchFamily="18" charset="0"/>
                                      </a:rPr>
                                      <m:t>𝑘</m:t>
                                    </m:r>
                                    <m:r>
                                      <a:rPr lang="en-US" i="1">
                                        <a:latin typeface="Cambria Math" panose="02040503050406030204" pitchFamily="18" charset="0"/>
                                      </a:rPr>
                                      <m:t>=1</m:t>
                                    </m:r>
                                  </m:sub>
                                  <m:sup>
                                    <m:r>
                                      <a:rPr lang="en-US" i="1">
                                        <a:latin typeface="Cambria Math" panose="02040503050406030204" pitchFamily="18" charset="0"/>
                                      </a:rPr>
                                      <m:t>𝐾</m:t>
                                    </m:r>
                                  </m:sup>
                                  <m:e>
                                    <m:sSub>
                                      <m:sSubPr>
                                        <m:ctrlPr>
                                          <a:rPr lang="en-US" i="1">
                                            <a:latin typeface="Cambria Math"/>
                                          </a:rPr>
                                        </m:ctrlPr>
                                      </m:sSubPr>
                                      <m:e>
                                        <m:r>
                                          <a:rPr lang="en-US" i="1">
                                            <a:latin typeface="Cambria Math" panose="02040503050406030204" pitchFamily="18" charset="0"/>
                                          </a:rPr>
                                          <m:t>𝑤</m:t>
                                        </m:r>
                                      </m:e>
                                      <m:sub>
                                        <m:r>
                                          <a:rPr lang="en-US" i="1">
                                            <a:latin typeface="Cambria Math" panose="02040503050406030204" pitchFamily="18" charset="0"/>
                                          </a:rPr>
                                          <m:t>𝑘</m:t>
                                        </m:r>
                                      </m:sub>
                                    </m:sSub>
                                  </m:e>
                                </m:nary>
                              </m:e>
                            </m:rad>
                          </m:e>
                        </m:d>
                      </m:e>
                    </m:func>
                  </m:oMath>
                </a14:m>
                <a:endParaRPr lang="en-US" dirty="0" smtClean="0"/>
              </a:p>
              <a:p>
                <a:pPr lvl="2"/>
                <a:endParaRPr lang="en-US" dirty="0"/>
              </a:p>
              <a:p>
                <a:pPr lvl="2"/>
                <a:endParaRPr lang="en-US" b="1" dirty="0" smtClean="0"/>
              </a:p>
              <a:p>
                <a:pPr lvl="1"/>
                <a:endParaRPr lang="en-US" b="1" dirty="0"/>
              </a:p>
              <a:p>
                <a:pPr marL="457200" lvl="1" indent="0">
                  <a:buNone/>
                </a:pPr>
                <a:endParaRPr lang="en-US" b="1" dirty="0" smtClean="0"/>
              </a:p>
              <a:p>
                <a:pPr lvl="1"/>
                <a:endParaRPr lang="en-US" b="1" dirty="0"/>
              </a:p>
            </p:txBody>
          </p:sp>
        </mc:Choice>
        <mc:Fallback xmlns="">
          <p:sp>
            <p:nvSpPr>
              <p:cNvPr id="68611" name="Rectangle 3"/>
              <p:cNvSpPr>
                <a:spLocks noGrp="1" noRot="1" noChangeAspect="1" noMove="1" noResize="1" noEditPoints="1" noAdjustHandles="1" noChangeArrowheads="1" noChangeShapeType="1" noTextEdit="1"/>
              </p:cNvSpPr>
              <p:nvPr>
                <p:ph type="body" idx="1"/>
              </p:nvPr>
            </p:nvSpPr>
            <p:spPr>
              <a:xfrm>
                <a:off x="619125" y="1392238"/>
                <a:ext cx="7824788" cy="4852987"/>
              </a:xfrm>
              <a:blipFill rotWithShape="0">
                <a:blip r:embed="rId3"/>
                <a:stretch>
                  <a:fillRect l="-1403" t="-1256"/>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65AB6E83-971A-4F88-B711-8988B568B83E}" type="slidenum">
              <a:rPr lang="en-US" smtClean="0"/>
              <a:t>57</a:t>
            </a:fld>
            <a:endParaRPr lang="en-US" dirty="0"/>
          </a:p>
        </p:txBody>
      </p:sp>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3060235"/>
            <a:ext cx="3153247" cy="3322012"/>
          </a:xfrm>
          <a:prstGeom prst="rect">
            <a:avLst/>
          </a:prstGeom>
        </p:spPr>
      </p:pic>
    </p:spTree>
    <p:extLst>
      <p:ext uri="{BB962C8B-B14F-4D97-AF65-F5344CB8AC3E}">
        <p14:creationId xmlns:p14="http://schemas.microsoft.com/office/powerpoint/2010/main" val="105659260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Big Data On Time Series</a:t>
            </a:r>
            <a:endParaRPr lang="en-US" dirty="0"/>
          </a:p>
        </p:txBody>
      </p:sp>
      <p:sp>
        <p:nvSpPr>
          <p:cNvPr id="5" name="Footer Placeholder 4"/>
          <p:cNvSpPr>
            <a:spLocks noGrp="1"/>
          </p:cNvSpPr>
          <p:nvPr>
            <p:ph type="ftr" sz="quarter" idx="11"/>
          </p:nvPr>
        </p:nvSpPr>
        <p:spPr/>
        <p:txBody>
          <a:bodyPr/>
          <a:lstStyle/>
          <a:p>
            <a:r>
              <a:rPr lang="en-US" smtClean="0"/>
              <a:t>ĐẠI HỌC BÁCH KHOA TP.HCM</a:t>
            </a:r>
            <a:endParaRPr lang="en-US"/>
          </a:p>
        </p:txBody>
      </p:sp>
      <p:sp>
        <p:nvSpPr>
          <p:cNvPr id="68610" name="Rectangle 2"/>
          <p:cNvSpPr>
            <a:spLocks noGrp="1" noChangeArrowheads="1"/>
          </p:cNvSpPr>
          <p:nvPr>
            <p:ph type="title"/>
          </p:nvPr>
        </p:nvSpPr>
        <p:spPr/>
        <p:txBody>
          <a:bodyPr/>
          <a:lstStyle/>
          <a:p>
            <a:pPr algn="l"/>
            <a:r>
              <a:rPr lang="en-US" sz="2700" dirty="0" smtClean="0"/>
              <a:t>KHAI PHÁ</a:t>
            </a:r>
            <a:endParaRPr lang="en-US" sz="2700" dirty="0"/>
          </a:p>
        </p:txBody>
      </p:sp>
      <mc:AlternateContent xmlns:mc="http://schemas.openxmlformats.org/markup-compatibility/2006" xmlns:a14="http://schemas.microsoft.com/office/drawing/2010/main">
        <mc:Choice Requires="a14">
          <p:sp>
            <p:nvSpPr>
              <p:cNvPr id="68611" name="Rectangle 3"/>
              <p:cNvSpPr>
                <a:spLocks noGrp="1" noChangeArrowheads="1"/>
              </p:cNvSpPr>
              <p:nvPr>
                <p:ph type="body" idx="1"/>
              </p:nvPr>
            </p:nvSpPr>
            <p:spPr>
              <a:xfrm>
                <a:off x="619125" y="1392238"/>
                <a:ext cx="7824788" cy="4852987"/>
              </a:xfrm>
            </p:spPr>
            <p:txBody>
              <a:bodyPr/>
              <a:lstStyle/>
              <a:p>
                <a:r>
                  <a:rPr lang="en-US" b="1" dirty="0" err="1" smtClean="0"/>
                  <a:t>Các</a:t>
                </a:r>
                <a:r>
                  <a:rPr lang="en-US" b="1" dirty="0" smtClean="0"/>
                  <a:t> </a:t>
                </a:r>
                <a:r>
                  <a:rPr lang="en-US" b="1" dirty="0" err="1" smtClean="0"/>
                  <a:t>phương</a:t>
                </a:r>
                <a:r>
                  <a:rPr lang="en-US" b="1" dirty="0" smtClean="0"/>
                  <a:t> </a:t>
                </a:r>
                <a:r>
                  <a:rPr lang="en-US" b="1" dirty="0" err="1" smtClean="0"/>
                  <a:t>pháp</a:t>
                </a:r>
                <a:r>
                  <a:rPr lang="en-US" b="1" dirty="0" smtClean="0"/>
                  <a:t> </a:t>
                </a:r>
                <a:r>
                  <a:rPr lang="en-US" b="1" dirty="0" err="1" smtClean="0"/>
                  <a:t>đo</a:t>
                </a:r>
                <a:r>
                  <a:rPr lang="en-US" b="1" dirty="0" smtClean="0"/>
                  <a:t> </a:t>
                </a:r>
                <a:r>
                  <a:rPr lang="en-US" b="1" dirty="0" err="1" smtClean="0"/>
                  <a:t>khoảng</a:t>
                </a:r>
                <a:r>
                  <a:rPr lang="en-US" b="1" dirty="0" smtClean="0"/>
                  <a:t> </a:t>
                </a:r>
                <a:r>
                  <a:rPr lang="en-US" b="1" dirty="0" err="1" smtClean="0"/>
                  <a:t>cách</a:t>
                </a:r>
                <a:r>
                  <a:rPr lang="en-US" b="1" dirty="0" smtClean="0"/>
                  <a:t>:</a:t>
                </a:r>
              </a:p>
              <a:p>
                <a:pPr lvl="1"/>
                <a:r>
                  <a:rPr lang="en-US" b="1" dirty="0" smtClean="0"/>
                  <a:t>DTW:</a:t>
                </a:r>
              </a:p>
              <a:p>
                <a:pPr lvl="2"/>
                <a14:m>
                  <m:oMath xmlns:m="http://schemas.openxmlformats.org/officeDocument/2006/math">
                    <m:r>
                      <a:rPr lang="en-US" i="1">
                        <a:latin typeface="Cambria Math" panose="02040503050406030204" pitchFamily="18" charset="0"/>
                      </a:rPr>
                      <m:t>𝑄</m:t>
                    </m:r>
                    <m:r>
                      <a:rPr lang="en-US">
                        <a:latin typeface="Cambria Math" panose="02040503050406030204" pitchFamily="18" charset="0"/>
                      </a:rPr>
                      <m:t>=</m:t>
                    </m:r>
                    <m:d>
                      <m:dPr>
                        <m:ctrlPr>
                          <a:rPr lang="en-US" i="1">
                            <a:latin typeface="Cambria Math"/>
                          </a:rPr>
                        </m:ctrlPr>
                      </m:dPr>
                      <m:e>
                        <m:r>
                          <a:rPr lang="en-US">
                            <a:latin typeface="Cambria Math" panose="02040503050406030204" pitchFamily="18" charset="0"/>
                          </a:rPr>
                          <m:t>5, 6, 3, 2, 9, 5, 9, 4, 8, 5</m:t>
                        </m:r>
                      </m:e>
                    </m:d>
                  </m:oMath>
                </a14:m>
                <a:endParaRPr lang="en-US" dirty="0" smtClean="0"/>
              </a:p>
              <a:p>
                <a:pPr lvl="2"/>
                <a14:m>
                  <m:oMath xmlns:m="http://schemas.openxmlformats.org/officeDocument/2006/math">
                    <m:r>
                      <a:rPr lang="en-US" i="1">
                        <a:latin typeface="Cambria Math" panose="02040503050406030204" pitchFamily="18" charset="0"/>
                      </a:rPr>
                      <m:t>𝐶</m:t>
                    </m:r>
                    <m:r>
                      <a:rPr lang="en-US">
                        <a:latin typeface="Cambria Math" panose="02040503050406030204" pitchFamily="18" charset="0"/>
                      </a:rPr>
                      <m:t>=</m:t>
                    </m:r>
                    <m:d>
                      <m:dPr>
                        <m:ctrlPr>
                          <a:rPr lang="en-US" i="1">
                            <a:latin typeface="Cambria Math"/>
                          </a:rPr>
                        </m:ctrlPr>
                      </m:dPr>
                      <m:e>
                        <m:r>
                          <a:rPr lang="en-US">
                            <a:latin typeface="Cambria Math" panose="02040503050406030204" pitchFamily="18" charset="0"/>
                          </a:rPr>
                          <m:t>3, 4, 1, 8, 3, 7, 4, 4, 8, 2</m:t>
                        </m:r>
                      </m:e>
                    </m:d>
                  </m:oMath>
                </a14:m>
                <a:endParaRPr lang="en-US" dirty="0"/>
              </a:p>
              <a:p>
                <a:pPr lvl="2"/>
                <a:endParaRPr lang="en-US" b="1" dirty="0" smtClean="0"/>
              </a:p>
              <a:p>
                <a:pPr lvl="1"/>
                <a:endParaRPr lang="en-US" b="1" dirty="0"/>
              </a:p>
              <a:p>
                <a:pPr marL="457200" lvl="1" indent="0">
                  <a:buNone/>
                </a:pPr>
                <a:endParaRPr lang="en-US" b="1" dirty="0" smtClean="0"/>
              </a:p>
              <a:p>
                <a:pPr lvl="1"/>
                <a:endParaRPr lang="en-US" b="1" dirty="0"/>
              </a:p>
            </p:txBody>
          </p:sp>
        </mc:Choice>
        <mc:Fallback xmlns="">
          <p:sp>
            <p:nvSpPr>
              <p:cNvPr id="68611" name="Rectangle 3"/>
              <p:cNvSpPr>
                <a:spLocks noGrp="1" noRot="1" noChangeAspect="1" noMove="1" noResize="1" noEditPoints="1" noAdjustHandles="1" noChangeArrowheads="1" noChangeShapeType="1" noTextEdit="1"/>
              </p:cNvSpPr>
              <p:nvPr>
                <p:ph type="body" idx="1"/>
              </p:nvPr>
            </p:nvSpPr>
            <p:spPr>
              <a:xfrm>
                <a:off x="619125" y="1392238"/>
                <a:ext cx="7824788" cy="4852987"/>
              </a:xfrm>
              <a:blipFill rotWithShape="0">
                <a:blip r:embed="rId3"/>
                <a:stretch>
                  <a:fillRect l="-1403" t="-1256"/>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65AB6E83-971A-4F88-B711-8988B568B83E}" type="slidenum">
              <a:rPr lang="en-US" smtClean="0"/>
              <a:t>58</a:t>
            </a:fld>
            <a:endParaRPr lang="en-US" dirty="0"/>
          </a:p>
        </p:txBody>
      </p:sp>
      <p:pic>
        <p:nvPicPr>
          <p:cNvPr id="7" name="Picture 6"/>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52600" y="3276600"/>
            <a:ext cx="5334000" cy="3101340"/>
          </a:xfrm>
          <a:prstGeom prst="rect">
            <a:avLst/>
          </a:prstGeom>
          <a:noFill/>
          <a:ln w="9525">
            <a:noFill/>
            <a:miter lim="800000"/>
            <a:headEnd/>
            <a:tailEnd/>
          </a:ln>
        </p:spPr>
      </p:pic>
    </p:spTree>
    <p:extLst>
      <p:ext uri="{BB962C8B-B14F-4D97-AF65-F5344CB8AC3E}">
        <p14:creationId xmlns:p14="http://schemas.microsoft.com/office/powerpoint/2010/main" val="196953840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Big Data On Time Series</a:t>
            </a:r>
            <a:endParaRPr lang="en-US" dirty="0"/>
          </a:p>
        </p:txBody>
      </p:sp>
      <p:sp>
        <p:nvSpPr>
          <p:cNvPr id="5" name="Footer Placeholder 4"/>
          <p:cNvSpPr>
            <a:spLocks noGrp="1"/>
          </p:cNvSpPr>
          <p:nvPr>
            <p:ph type="ftr" sz="quarter" idx="11"/>
          </p:nvPr>
        </p:nvSpPr>
        <p:spPr/>
        <p:txBody>
          <a:bodyPr/>
          <a:lstStyle/>
          <a:p>
            <a:r>
              <a:rPr lang="en-US" smtClean="0"/>
              <a:t>ĐẠI HỌC BÁCH KHOA TP.HCM</a:t>
            </a:r>
            <a:endParaRPr lang="en-US"/>
          </a:p>
        </p:txBody>
      </p:sp>
      <p:sp>
        <p:nvSpPr>
          <p:cNvPr id="68610" name="Rectangle 2"/>
          <p:cNvSpPr>
            <a:spLocks noGrp="1" noChangeArrowheads="1"/>
          </p:cNvSpPr>
          <p:nvPr>
            <p:ph type="title"/>
          </p:nvPr>
        </p:nvSpPr>
        <p:spPr/>
        <p:txBody>
          <a:bodyPr/>
          <a:lstStyle/>
          <a:p>
            <a:pPr algn="l"/>
            <a:r>
              <a:rPr lang="en-US" sz="2700" dirty="0" smtClean="0"/>
              <a:t>KHAI PHÁ</a:t>
            </a:r>
            <a:endParaRPr lang="en-US" sz="2700" dirty="0"/>
          </a:p>
        </p:txBody>
      </p:sp>
      <p:sp>
        <p:nvSpPr>
          <p:cNvPr id="68611" name="Rectangle 3"/>
          <p:cNvSpPr>
            <a:spLocks noGrp="1" noChangeArrowheads="1"/>
          </p:cNvSpPr>
          <p:nvPr>
            <p:ph type="body" idx="1"/>
          </p:nvPr>
        </p:nvSpPr>
        <p:spPr>
          <a:xfrm>
            <a:off x="619125" y="1392238"/>
            <a:ext cx="7824788" cy="4852987"/>
          </a:xfrm>
        </p:spPr>
        <p:txBody>
          <a:bodyPr/>
          <a:lstStyle/>
          <a:p>
            <a:r>
              <a:rPr lang="en-US" b="1" dirty="0" err="1" smtClean="0"/>
              <a:t>Các</a:t>
            </a:r>
            <a:r>
              <a:rPr lang="en-US" b="1" dirty="0" smtClean="0"/>
              <a:t> </a:t>
            </a:r>
            <a:r>
              <a:rPr lang="en-US" b="1" dirty="0" err="1" smtClean="0"/>
              <a:t>phương</a:t>
            </a:r>
            <a:r>
              <a:rPr lang="en-US" b="1" dirty="0" smtClean="0"/>
              <a:t> </a:t>
            </a:r>
            <a:r>
              <a:rPr lang="en-US" b="1" dirty="0" err="1" smtClean="0"/>
              <a:t>pháp</a:t>
            </a:r>
            <a:r>
              <a:rPr lang="en-US" b="1" dirty="0" smtClean="0"/>
              <a:t> </a:t>
            </a:r>
            <a:r>
              <a:rPr lang="en-US" b="1" dirty="0" err="1" smtClean="0"/>
              <a:t>đo</a:t>
            </a:r>
            <a:r>
              <a:rPr lang="en-US" b="1" dirty="0" smtClean="0"/>
              <a:t> </a:t>
            </a:r>
            <a:r>
              <a:rPr lang="en-US" b="1" dirty="0" err="1" smtClean="0"/>
              <a:t>khoảng</a:t>
            </a:r>
            <a:r>
              <a:rPr lang="en-US" b="1" dirty="0" smtClean="0"/>
              <a:t> </a:t>
            </a:r>
            <a:r>
              <a:rPr lang="en-US" b="1" dirty="0" err="1" smtClean="0"/>
              <a:t>cách</a:t>
            </a:r>
            <a:r>
              <a:rPr lang="en-US" b="1" dirty="0" smtClean="0"/>
              <a:t>:</a:t>
            </a:r>
          </a:p>
          <a:p>
            <a:pPr lvl="1"/>
            <a:r>
              <a:rPr lang="en-US" b="1" dirty="0" smtClean="0"/>
              <a:t>DTW:</a:t>
            </a:r>
          </a:p>
          <a:p>
            <a:pPr lvl="2"/>
            <a:endParaRPr lang="en-US" dirty="0"/>
          </a:p>
          <a:p>
            <a:pPr lvl="2"/>
            <a:endParaRPr lang="en-US" b="1" dirty="0" smtClean="0"/>
          </a:p>
          <a:p>
            <a:pPr lvl="1"/>
            <a:endParaRPr lang="en-US" b="1" dirty="0"/>
          </a:p>
          <a:p>
            <a:pPr marL="457200" lvl="1" indent="0">
              <a:buNone/>
            </a:pPr>
            <a:endParaRPr lang="en-US" b="1" dirty="0" smtClean="0"/>
          </a:p>
          <a:p>
            <a:pPr lvl="1"/>
            <a:endParaRPr lang="en-US" b="1" dirty="0"/>
          </a:p>
        </p:txBody>
      </p:sp>
      <p:sp>
        <p:nvSpPr>
          <p:cNvPr id="2" name="Slide Number Placeholder 1"/>
          <p:cNvSpPr>
            <a:spLocks noGrp="1"/>
          </p:cNvSpPr>
          <p:nvPr>
            <p:ph type="sldNum" sz="quarter" idx="12"/>
          </p:nvPr>
        </p:nvSpPr>
        <p:spPr/>
        <p:txBody>
          <a:bodyPr/>
          <a:lstStyle/>
          <a:p>
            <a:fld id="{65AB6E83-971A-4F88-B711-8988B568B83E}" type="slidenum">
              <a:rPr lang="en-US" smtClean="0"/>
              <a:t>59</a:t>
            </a:fld>
            <a:endParaRPr lang="en-US" dirty="0"/>
          </a:p>
        </p:txBody>
      </p:sp>
      <p:pic>
        <p:nvPicPr>
          <p:cNvPr id="7" name="Picture 6"/>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81200" y="2286000"/>
            <a:ext cx="5410200" cy="3809365"/>
          </a:xfrm>
          <a:prstGeom prst="rect">
            <a:avLst/>
          </a:prstGeom>
          <a:noFill/>
          <a:ln w="9525">
            <a:noFill/>
            <a:miter lim="800000"/>
            <a:headEnd/>
            <a:tailEnd/>
          </a:ln>
        </p:spPr>
      </p:pic>
    </p:spTree>
    <p:extLst>
      <p:ext uri="{BB962C8B-B14F-4D97-AF65-F5344CB8AC3E}">
        <p14:creationId xmlns:p14="http://schemas.microsoft.com/office/powerpoint/2010/main" val="31435187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lgn="just"/>
            <a:r>
              <a:rPr lang="en-US" dirty="0" smtClean="0"/>
              <a:t>One </a:t>
            </a:r>
            <a:r>
              <a:rPr lang="en-US" dirty="0"/>
              <a:t>of the great examples of </a:t>
            </a:r>
            <a:r>
              <a:rPr lang="en-US" dirty="0" smtClean="0"/>
              <a:t>the advantages </a:t>
            </a:r>
            <a:r>
              <a:rPr lang="en-US" dirty="0"/>
              <a:t>to be reaped from collecting data as a time </a:t>
            </a:r>
            <a:r>
              <a:rPr lang="en-US" dirty="0" smtClean="0"/>
              <a:t>series - and doing </a:t>
            </a:r>
            <a:r>
              <a:rPr lang="en-US" dirty="0"/>
              <a:t>it as a </a:t>
            </a:r>
            <a:r>
              <a:rPr lang="en-US" dirty="0" err="1"/>
              <a:t>crowdsourced</a:t>
            </a:r>
            <a:r>
              <a:rPr lang="en-US" dirty="0"/>
              <a:t>, open source, big data </a:t>
            </a:r>
            <a:r>
              <a:rPr lang="en-US" dirty="0" smtClean="0"/>
              <a:t>project - comes from the </a:t>
            </a:r>
            <a:r>
              <a:rPr lang="en-US" dirty="0"/>
              <a:t>mid-19th </a:t>
            </a:r>
            <a:r>
              <a:rPr lang="en-US" dirty="0" smtClean="0"/>
              <a:t>century</a:t>
            </a:r>
          </a:p>
          <a:p>
            <a:pPr algn="just"/>
            <a:r>
              <a:rPr lang="en-US" dirty="0" smtClean="0"/>
              <a:t>Meteorology, astronomy, oceanography, cartography, geochemical</a:t>
            </a:r>
            <a:endParaRPr lang="en-US" dirty="0"/>
          </a:p>
        </p:txBody>
      </p:sp>
      <p:sp>
        <p:nvSpPr>
          <p:cNvPr id="4" name="Date Placeholder 3"/>
          <p:cNvSpPr>
            <a:spLocks noGrp="1"/>
          </p:cNvSpPr>
          <p:nvPr>
            <p:ph type="dt" sz="half" idx="10"/>
          </p:nvPr>
        </p:nvSpPr>
        <p:spPr/>
        <p:txBody>
          <a:bodyPr/>
          <a:lstStyle/>
          <a:p>
            <a:r>
              <a:rPr lang="en-US" smtClean="0"/>
              <a:t>Big Data On Time Series</a:t>
            </a:r>
            <a:endParaRPr lang="en-US" dirty="0"/>
          </a:p>
        </p:txBody>
      </p:sp>
      <p:sp>
        <p:nvSpPr>
          <p:cNvPr id="5" name="Footer Placeholder 4"/>
          <p:cNvSpPr>
            <a:spLocks noGrp="1"/>
          </p:cNvSpPr>
          <p:nvPr>
            <p:ph type="ftr" sz="quarter" idx="11"/>
          </p:nvPr>
        </p:nvSpPr>
        <p:spPr/>
        <p:txBody>
          <a:bodyPr/>
          <a:lstStyle/>
          <a:p>
            <a:r>
              <a:rPr lang="en-US" smtClean="0"/>
              <a:t>ĐẠI HỌC BÁCH KHOA TP.HCM</a:t>
            </a:r>
            <a:endParaRPr lang="en-US" dirty="0"/>
          </a:p>
        </p:txBody>
      </p:sp>
      <p:sp>
        <p:nvSpPr>
          <p:cNvPr id="6" name="Slide Number Placeholder 5"/>
          <p:cNvSpPr>
            <a:spLocks noGrp="1"/>
          </p:cNvSpPr>
          <p:nvPr>
            <p:ph type="sldNum" sz="quarter" idx="12"/>
          </p:nvPr>
        </p:nvSpPr>
        <p:spPr/>
        <p:txBody>
          <a:bodyPr/>
          <a:lstStyle/>
          <a:p>
            <a:fld id="{65AB6E83-971A-4F88-B711-8988B568B83E}" type="slidenum">
              <a:rPr lang="en-US" smtClean="0"/>
              <a:t>6</a:t>
            </a:fld>
            <a:endParaRPr lang="en-US" dirty="0"/>
          </a:p>
        </p:txBody>
      </p:sp>
    </p:spTree>
    <p:extLst>
      <p:ext uri="{BB962C8B-B14F-4D97-AF65-F5344CB8AC3E}">
        <p14:creationId xmlns:p14="http://schemas.microsoft.com/office/powerpoint/2010/main" val="2199339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Big Data On Time Series</a:t>
            </a:r>
            <a:endParaRPr lang="en-US" dirty="0"/>
          </a:p>
        </p:txBody>
      </p:sp>
      <p:sp>
        <p:nvSpPr>
          <p:cNvPr id="5" name="Footer Placeholder 4"/>
          <p:cNvSpPr>
            <a:spLocks noGrp="1"/>
          </p:cNvSpPr>
          <p:nvPr>
            <p:ph type="ftr" sz="quarter" idx="11"/>
          </p:nvPr>
        </p:nvSpPr>
        <p:spPr/>
        <p:txBody>
          <a:bodyPr/>
          <a:lstStyle/>
          <a:p>
            <a:r>
              <a:rPr lang="en-US" smtClean="0"/>
              <a:t>ĐẠI HỌC BÁCH KHOA TP.HCM</a:t>
            </a:r>
            <a:endParaRPr lang="en-US"/>
          </a:p>
        </p:txBody>
      </p:sp>
      <p:sp>
        <p:nvSpPr>
          <p:cNvPr id="68610" name="Rectangle 2"/>
          <p:cNvSpPr>
            <a:spLocks noGrp="1" noChangeArrowheads="1"/>
          </p:cNvSpPr>
          <p:nvPr>
            <p:ph type="title"/>
          </p:nvPr>
        </p:nvSpPr>
        <p:spPr/>
        <p:txBody>
          <a:bodyPr/>
          <a:lstStyle/>
          <a:p>
            <a:pPr algn="l"/>
            <a:r>
              <a:rPr lang="en-US" sz="2700" dirty="0" smtClean="0"/>
              <a:t>KHAI PHÁ</a:t>
            </a:r>
            <a:endParaRPr lang="en-US" sz="2700" dirty="0"/>
          </a:p>
        </p:txBody>
      </p:sp>
      <mc:AlternateContent xmlns:mc="http://schemas.openxmlformats.org/markup-compatibility/2006" xmlns:a14="http://schemas.microsoft.com/office/drawing/2010/main">
        <mc:Choice Requires="a14">
          <p:sp>
            <p:nvSpPr>
              <p:cNvPr id="68611" name="Rectangle 3"/>
              <p:cNvSpPr>
                <a:spLocks noGrp="1" noChangeArrowheads="1"/>
              </p:cNvSpPr>
              <p:nvPr>
                <p:ph type="body" idx="1"/>
              </p:nvPr>
            </p:nvSpPr>
            <p:spPr>
              <a:xfrm>
                <a:off x="619125" y="1392238"/>
                <a:ext cx="7824788" cy="4852987"/>
              </a:xfrm>
            </p:spPr>
            <p:txBody>
              <a:bodyPr/>
              <a:lstStyle/>
              <a:p>
                <a:r>
                  <a:rPr lang="en-US" b="1" dirty="0" err="1" smtClean="0"/>
                  <a:t>Các</a:t>
                </a:r>
                <a:r>
                  <a:rPr lang="en-US" b="1" dirty="0" smtClean="0"/>
                  <a:t> </a:t>
                </a:r>
                <a:r>
                  <a:rPr lang="en-US" b="1" dirty="0" err="1" smtClean="0"/>
                  <a:t>phương</a:t>
                </a:r>
                <a:r>
                  <a:rPr lang="en-US" b="1" dirty="0" smtClean="0"/>
                  <a:t> </a:t>
                </a:r>
                <a:r>
                  <a:rPr lang="en-US" b="1" dirty="0" err="1" smtClean="0"/>
                  <a:t>pháp</a:t>
                </a:r>
                <a:r>
                  <a:rPr lang="en-US" b="1" dirty="0" smtClean="0"/>
                  <a:t> </a:t>
                </a:r>
                <a:r>
                  <a:rPr lang="en-US" b="1" dirty="0" err="1" smtClean="0"/>
                  <a:t>đo</a:t>
                </a:r>
                <a:r>
                  <a:rPr lang="en-US" b="1" dirty="0" smtClean="0"/>
                  <a:t> </a:t>
                </a:r>
                <a:r>
                  <a:rPr lang="en-US" b="1" dirty="0" err="1" smtClean="0"/>
                  <a:t>khoảng</a:t>
                </a:r>
                <a:r>
                  <a:rPr lang="en-US" b="1" dirty="0" smtClean="0"/>
                  <a:t> </a:t>
                </a:r>
                <a:r>
                  <a:rPr lang="en-US" b="1" dirty="0" err="1" smtClean="0"/>
                  <a:t>cách</a:t>
                </a:r>
                <a:r>
                  <a:rPr lang="en-US" b="1" dirty="0" smtClean="0"/>
                  <a:t>:</a:t>
                </a:r>
              </a:p>
              <a:p>
                <a:pPr lvl="1"/>
                <a:r>
                  <a:rPr lang="en-US" b="1" dirty="0" smtClean="0"/>
                  <a:t>DTW:</a:t>
                </a:r>
              </a:p>
              <a:p>
                <a:pPr lvl="2"/>
                <a:r>
                  <a:rPr lang="en-US" dirty="0" err="1" smtClean="0"/>
                  <a:t>Ưu</a:t>
                </a:r>
                <a:r>
                  <a:rPr lang="en-US" dirty="0" smtClean="0"/>
                  <a:t> </a:t>
                </a:r>
                <a:r>
                  <a:rPr lang="en-US" dirty="0" err="1" smtClean="0"/>
                  <a:t>điểm</a:t>
                </a:r>
                <a:r>
                  <a:rPr lang="en-US" dirty="0" smtClean="0"/>
                  <a:t>: </a:t>
                </a:r>
                <a:r>
                  <a:rPr lang="en-US" dirty="0" err="1" smtClean="0"/>
                  <a:t>cho</a:t>
                </a:r>
                <a:r>
                  <a:rPr lang="en-US" dirty="0" smtClean="0"/>
                  <a:t> </a:t>
                </a:r>
                <a:r>
                  <a:rPr lang="en-US" dirty="0" err="1"/>
                  <a:t>kết</a:t>
                </a:r>
                <a:r>
                  <a:rPr lang="en-US" dirty="0"/>
                  <a:t> </a:t>
                </a:r>
                <a:r>
                  <a:rPr lang="en-US" dirty="0" err="1"/>
                  <a:t>quả</a:t>
                </a:r>
                <a:r>
                  <a:rPr lang="en-US" dirty="0"/>
                  <a:t> </a:t>
                </a:r>
                <a:r>
                  <a:rPr lang="en-US" dirty="0" err="1"/>
                  <a:t>chính</a:t>
                </a:r>
                <a:r>
                  <a:rPr lang="en-US" dirty="0"/>
                  <a:t> </a:t>
                </a:r>
                <a:r>
                  <a:rPr lang="en-US" dirty="0" err="1"/>
                  <a:t>xác</a:t>
                </a:r>
                <a:r>
                  <a:rPr lang="en-US" dirty="0"/>
                  <a:t> </a:t>
                </a:r>
                <a:r>
                  <a:rPr lang="en-US" dirty="0" err="1"/>
                  <a:t>hơn</a:t>
                </a:r>
                <a:r>
                  <a:rPr lang="en-US" dirty="0"/>
                  <a:t> so </a:t>
                </a:r>
                <a:r>
                  <a:rPr lang="en-US" dirty="0" err="1"/>
                  <a:t>với</a:t>
                </a:r>
                <a:r>
                  <a:rPr lang="en-US" dirty="0"/>
                  <a:t> </a:t>
                </a:r>
                <a:r>
                  <a:rPr lang="en-US" dirty="0" err="1"/>
                  <a:t>độ</a:t>
                </a:r>
                <a:r>
                  <a:rPr lang="en-US" dirty="0"/>
                  <a:t> </a:t>
                </a:r>
                <a:r>
                  <a:rPr lang="en-US" dirty="0" err="1"/>
                  <a:t>đo</a:t>
                </a:r>
                <a:r>
                  <a:rPr lang="en-US" dirty="0"/>
                  <a:t> Euclid </a:t>
                </a:r>
                <a:r>
                  <a:rPr lang="en-US" dirty="0" err="1"/>
                  <a:t>và</a:t>
                </a:r>
                <a:r>
                  <a:rPr lang="en-US" dirty="0"/>
                  <a:t> </a:t>
                </a:r>
                <a:r>
                  <a:rPr lang="en-US" dirty="0" err="1"/>
                  <a:t>cho</a:t>
                </a:r>
                <a:r>
                  <a:rPr lang="en-US" dirty="0"/>
                  <a:t> </a:t>
                </a:r>
                <a:r>
                  <a:rPr lang="en-US" dirty="0" err="1"/>
                  <a:t>phép</a:t>
                </a:r>
                <a:r>
                  <a:rPr lang="en-US" dirty="0"/>
                  <a:t> </a:t>
                </a:r>
                <a:r>
                  <a:rPr lang="en-US" dirty="0" err="1"/>
                  <a:t>nhận</a:t>
                </a:r>
                <a:r>
                  <a:rPr lang="en-US" dirty="0"/>
                  <a:t> </a:t>
                </a:r>
                <a:r>
                  <a:rPr lang="en-US" dirty="0" err="1"/>
                  <a:t>dạng</a:t>
                </a:r>
                <a:r>
                  <a:rPr lang="en-US" dirty="0"/>
                  <a:t> </a:t>
                </a:r>
                <a:r>
                  <a:rPr lang="en-US" dirty="0" err="1"/>
                  <a:t>mẫu</a:t>
                </a:r>
                <a:r>
                  <a:rPr lang="en-US" dirty="0"/>
                  <a:t> </a:t>
                </a:r>
                <a:r>
                  <a:rPr lang="en-US" dirty="0" err="1"/>
                  <a:t>có</a:t>
                </a:r>
                <a:r>
                  <a:rPr lang="en-US" dirty="0"/>
                  <a:t> </a:t>
                </a:r>
                <a:r>
                  <a:rPr lang="en-US" dirty="0" err="1"/>
                  <a:t>hình</a:t>
                </a:r>
                <a:r>
                  <a:rPr lang="en-US" dirty="0"/>
                  <a:t> </a:t>
                </a:r>
                <a:r>
                  <a:rPr lang="en-US" dirty="0" err="1"/>
                  <a:t>dạng</a:t>
                </a:r>
                <a:r>
                  <a:rPr lang="en-US" dirty="0"/>
                  <a:t> </a:t>
                </a:r>
                <a:r>
                  <a:rPr lang="en-US" dirty="0" err="1"/>
                  <a:t>giống</a:t>
                </a:r>
                <a:r>
                  <a:rPr lang="en-US" dirty="0"/>
                  <a:t> </a:t>
                </a:r>
                <a:r>
                  <a:rPr lang="en-US" dirty="0" err="1"/>
                  <a:t>nhau</a:t>
                </a:r>
                <a:r>
                  <a:rPr lang="en-US" dirty="0"/>
                  <a:t> </a:t>
                </a:r>
                <a:r>
                  <a:rPr lang="en-US" dirty="0" err="1"/>
                  <a:t>nhưng</a:t>
                </a:r>
                <a:r>
                  <a:rPr lang="en-US" dirty="0"/>
                  <a:t> </a:t>
                </a:r>
                <a:r>
                  <a:rPr lang="en-US" dirty="0" err="1"/>
                  <a:t>chiều</a:t>
                </a:r>
                <a:r>
                  <a:rPr lang="en-US" dirty="0"/>
                  <a:t> </a:t>
                </a:r>
                <a:r>
                  <a:rPr lang="en-US" dirty="0" err="1"/>
                  <a:t>dài</a:t>
                </a:r>
                <a:r>
                  <a:rPr lang="en-US" dirty="0"/>
                  <a:t> </a:t>
                </a:r>
                <a:r>
                  <a:rPr lang="en-US" dirty="0" err="1"/>
                  <a:t>hình</a:t>
                </a:r>
                <a:r>
                  <a:rPr lang="en-US" dirty="0"/>
                  <a:t> </a:t>
                </a:r>
                <a:r>
                  <a:rPr lang="en-US" dirty="0" err="1"/>
                  <a:t>dạng</a:t>
                </a:r>
                <a:r>
                  <a:rPr lang="en-US" dirty="0"/>
                  <a:t> </a:t>
                </a:r>
                <a:r>
                  <a:rPr lang="en-US" dirty="0" err="1"/>
                  <a:t>về</a:t>
                </a:r>
                <a:r>
                  <a:rPr lang="en-US" dirty="0"/>
                  <a:t> </a:t>
                </a:r>
                <a:r>
                  <a:rPr lang="en-US" dirty="0" err="1"/>
                  <a:t>thời</a:t>
                </a:r>
                <a:r>
                  <a:rPr lang="en-US" dirty="0"/>
                  <a:t> </a:t>
                </a:r>
                <a:r>
                  <a:rPr lang="en-US" dirty="0" err="1"/>
                  <a:t>gian</a:t>
                </a:r>
                <a:r>
                  <a:rPr lang="en-US" dirty="0"/>
                  <a:t> </a:t>
                </a:r>
                <a:r>
                  <a:rPr lang="en-US" dirty="0" err="1"/>
                  <a:t>có</a:t>
                </a:r>
                <a:r>
                  <a:rPr lang="en-US" dirty="0"/>
                  <a:t> </a:t>
                </a:r>
                <a:r>
                  <a:rPr lang="en-US" dirty="0" err="1"/>
                  <a:t>thể</a:t>
                </a:r>
                <a:r>
                  <a:rPr lang="en-US" dirty="0"/>
                  <a:t> </a:t>
                </a:r>
                <a:r>
                  <a:rPr lang="en-US" dirty="0" err="1"/>
                  <a:t>khác</a:t>
                </a:r>
                <a:r>
                  <a:rPr lang="en-US" dirty="0"/>
                  <a:t> </a:t>
                </a:r>
                <a:r>
                  <a:rPr lang="en-US" dirty="0" err="1"/>
                  <a:t>nhau</a:t>
                </a:r>
                <a:r>
                  <a:rPr lang="en-US" dirty="0" smtClean="0"/>
                  <a:t>.</a:t>
                </a:r>
              </a:p>
              <a:p>
                <a:pPr lvl="2"/>
                <a:r>
                  <a:rPr lang="en-US" dirty="0" err="1" smtClean="0"/>
                  <a:t>Nhược</a:t>
                </a:r>
                <a:r>
                  <a:rPr lang="en-US" dirty="0" smtClean="0"/>
                  <a:t> </a:t>
                </a:r>
                <a:r>
                  <a:rPr lang="en-US" dirty="0" err="1" smtClean="0"/>
                  <a:t>điểm</a:t>
                </a:r>
                <a:r>
                  <a:rPr lang="en-US" dirty="0" smtClean="0"/>
                  <a:t>: </a:t>
                </a:r>
                <a:r>
                  <a:rPr lang="en-US" dirty="0" err="1"/>
                  <a:t>thời</a:t>
                </a:r>
                <a:r>
                  <a:rPr lang="en-US" dirty="0"/>
                  <a:t> </a:t>
                </a:r>
                <a:r>
                  <a:rPr lang="en-US" dirty="0" err="1"/>
                  <a:t>gian</a:t>
                </a:r>
                <a:r>
                  <a:rPr lang="en-US" dirty="0"/>
                  <a:t> </a:t>
                </a:r>
                <a:r>
                  <a:rPr lang="en-US" dirty="0" err="1"/>
                  <a:t>chạy</a:t>
                </a:r>
                <a:r>
                  <a:rPr lang="en-US" dirty="0"/>
                  <a:t> </a:t>
                </a:r>
                <a:r>
                  <a:rPr lang="en-US" dirty="0" err="1"/>
                  <a:t>lâu</a:t>
                </a:r>
                <a:r>
                  <a:rPr lang="en-US" dirty="0"/>
                  <a:t> </a:t>
                </a:r>
                <a:r>
                  <a:rPr lang="en-US" dirty="0" err="1"/>
                  <a:t>và</a:t>
                </a:r>
                <a:r>
                  <a:rPr lang="en-US" dirty="0"/>
                  <a:t> </a:t>
                </a:r>
                <a:r>
                  <a:rPr lang="en-US" dirty="0" err="1"/>
                  <a:t>độ</a:t>
                </a:r>
                <a:r>
                  <a:rPr lang="en-US" dirty="0"/>
                  <a:t> </a:t>
                </a:r>
                <a:r>
                  <a:rPr lang="en-US" dirty="0" err="1"/>
                  <a:t>phức</a:t>
                </a:r>
                <a:r>
                  <a:rPr lang="en-US" dirty="0"/>
                  <a:t> </a:t>
                </a:r>
                <a:r>
                  <a:rPr lang="en-US" dirty="0" err="1"/>
                  <a:t>tạp</a:t>
                </a:r>
                <a:r>
                  <a:rPr lang="en-US" dirty="0"/>
                  <a:t> </a:t>
                </a:r>
                <a:r>
                  <a:rPr lang="en-US" dirty="0" err="1"/>
                  <a:t>l</a:t>
                </a:r>
                <a:r>
                  <a:rPr lang="en-US" dirty="0"/>
                  <a:t>à</a:t>
                </a:r>
                <a:r>
                  <a:rPr lang="en-US" dirty="0" smtClean="0"/>
                  <a:t> </a:t>
                </a:r>
                <a14:m>
                  <m:oMath xmlns:m="http://schemas.openxmlformats.org/officeDocument/2006/math">
                    <m:r>
                      <a:rPr lang="en-US" i="1">
                        <a:latin typeface="Cambria Math" panose="02040503050406030204" pitchFamily="18" charset="0"/>
                      </a:rPr>
                      <m:t>𝑂</m:t>
                    </m:r>
                    <m:r>
                      <a:rPr lang="en-US" i="1">
                        <a:latin typeface="Cambria Math" panose="02040503050406030204" pitchFamily="18" charset="0"/>
                      </a:rPr>
                      <m:t>(</m:t>
                    </m:r>
                    <m:r>
                      <a:rPr lang="en-US" i="1">
                        <a:latin typeface="Cambria Math" panose="02040503050406030204" pitchFamily="18" charset="0"/>
                      </a:rPr>
                      <m:t>𝑛𝑚</m:t>
                    </m:r>
                    <m:r>
                      <a:rPr lang="en-US" i="1">
                        <a:latin typeface="Cambria Math" panose="02040503050406030204" pitchFamily="18" charset="0"/>
                      </a:rPr>
                      <m:t>)</m:t>
                    </m:r>
                  </m:oMath>
                </a14:m>
                <a:r>
                  <a:rPr lang="en-US" dirty="0"/>
                  <a:t>, </a:t>
                </a:r>
                <a:r>
                  <a:rPr lang="en-US" dirty="0" err="1"/>
                  <a:t>tuy</a:t>
                </a:r>
                <a:r>
                  <a:rPr lang="en-US" dirty="0"/>
                  <a:t> </a:t>
                </a:r>
                <a:r>
                  <a:rPr lang="en-US" dirty="0" err="1"/>
                  <a:t>nhiên</a:t>
                </a:r>
                <a:r>
                  <a:rPr lang="en-US" dirty="0"/>
                  <a:t> </a:t>
                </a:r>
                <a:r>
                  <a:rPr lang="en-US" dirty="0" err="1"/>
                  <a:t>gần</a:t>
                </a:r>
                <a:r>
                  <a:rPr lang="en-US" dirty="0"/>
                  <a:t> </a:t>
                </a:r>
                <a:r>
                  <a:rPr lang="en-US" dirty="0" err="1"/>
                  <a:t>đây</a:t>
                </a:r>
                <a:r>
                  <a:rPr lang="en-US" dirty="0"/>
                  <a:t> </a:t>
                </a:r>
                <a:r>
                  <a:rPr lang="en-US" dirty="0" err="1"/>
                  <a:t>đã</a:t>
                </a:r>
                <a:r>
                  <a:rPr lang="en-US" dirty="0"/>
                  <a:t> </a:t>
                </a:r>
                <a:r>
                  <a:rPr lang="en-US" dirty="0" err="1"/>
                  <a:t>có</a:t>
                </a:r>
                <a:r>
                  <a:rPr lang="en-US" dirty="0"/>
                  <a:t> </a:t>
                </a:r>
                <a:r>
                  <a:rPr lang="en-US" dirty="0" err="1"/>
                  <a:t>những</a:t>
                </a:r>
                <a:r>
                  <a:rPr lang="en-US" dirty="0"/>
                  <a:t> </a:t>
                </a:r>
                <a:r>
                  <a:rPr lang="en-US" dirty="0" err="1"/>
                  <a:t>công</a:t>
                </a:r>
                <a:r>
                  <a:rPr lang="en-US" dirty="0"/>
                  <a:t> </a:t>
                </a:r>
                <a:r>
                  <a:rPr lang="en-US" dirty="0" err="1"/>
                  <a:t>trình</a:t>
                </a:r>
                <a:r>
                  <a:rPr lang="en-US" dirty="0"/>
                  <a:t> </a:t>
                </a:r>
                <a:r>
                  <a:rPr lang="en-US" dirty="0" err="1"/>
                  <a:t>tăng</a:t>
                </a:r>
                <a:r>
                  <a:rPr lang="en-US" dirty="0"/>
                  <a:t> </a:t>
                </a:r>
                <a:r>
                  <a:rPr lang="en-US" dirty="0" err="1"/>
                  <a:t>tốc</a:t>
                </a:r>
                <a:r>
                  <a:rPr lang="en-US" dirty="0"/>
                  <a:t> </a:t>
                </a:r>
                <a:r>
                  <a:rPr lang="en-US" dirty="0" err="1"/>
                  <a:t>độ</a:t>
                </a:r>
                <a:r>
                  <a:rPr lang="en-US" dirty="0"/>
                  <a:t> </a:t>
                </a:r>
                <a:r>
                  <a:rPr lang="en-US" dirty="0" err="1"/>
                  <a:t>tìm</a:t>
                </a:r>
                <a:r>
                  <a:rPr lang="en-US" dirty="0"/>
                  <a:t> </a:t>
                </a:r>
                <a:r>
                  <a:rPr lang="en-US" dirty="0" err="1"/>
                  <a:t>kiếm</a:t>
                </a:r>
                <a:r>
                  <a:rPr lang="en-US" dirty="0"/>
                  <a:t> </a:t>
                </a:r>
                <a:r>
                  <a:rPr lang="en-US" dirty="0" err="1"/>
                  <a:t>tương</a:t>
                </a:r>
                <a:r>
                  <a:rPr lang="en-US" dirty="0"/>
                  <a:t> </a:t>
                </a:r>
                <a:r>
                  <a:rPr lang="en-US" dirty="0" err="1"/>
                  <a:t>tự</a:t>
                </a:r>
                <a:r>
                  <a:rPr lang="en-US" dirty="0"/>
                  <a:t> </a:t>
                </a:r>
                <a:r>
                  <a:rPr lang="en-US" dirty="0" err="1"/>
                  <a:t>dùng</a:t>
                </a:r>
                <a:r>
                  <a:rPr lang="en-US" dirty="0"/>
                  <a:t> </a:t>
                </a:r>
                <a:r>
                  <a:rPr lang="en-US" dirty="0" err="1"/>
                  <a:t>độ</a:t>
                </a:r>
                <a:r>
                  <a:rPr lang="en-US" dirty="0"/>
                  <a:t> </a:t>
                </a:r>
                <a:r>
                  <a:rPr lang="en-US" dirty="0" err="1"/>
                  <a:t>đo</a:t>
                </a:r>
                <a:r>
                  <a:rPr lang="en-US" dirty="0"/>
                  <a:t> DTW.</a:t>
                </a:r>
              </a:p>
              <a:p>
                <a:pPr lvl="2"/>
                <a:endParaRPr lang="en-US" dirty="0"/>
              </a:p>
              <a:p>
                <a:pPr lvl="2"/>
                <a:endParaRPr lang="en-US" b="1" dirty="0" smtClean="0"/>
              </a:p>
              <a:p>
                <a:pPr lvl="1"/>
                <a:endParaRPr lang="en-US" b="1" dirty="0"/>
              </a:p>
              <a:p>
                <a:pPr marL="457200" lvl="1" indent="0">
                  <a:buNone/>
                </a:pPr>
                <a:endParaRPr lang="en-US" b="1" dirty="0" smtClean="0"/>
              </a:p>
              <a:p>
                <a:pPr lvl="1"/>
                <a:endParaRPr lang="en-US" b="1" dirty="0"/>
              </a:p>
            </p:txBody>
          </p:sp>
        </mc:Choice>
        <mc:Fallback xmlns="">
          <p:sp>
            <p:nvSpPr>
              <p:cNvPr id="68611" name="Rectangle 3"/>
              <p:cNvSpPr>
                <a:spLocks noGrp="1" noRot="1" noChangeAspect="1" noMove="1" noResize="1" noEditPoints="1" noAdjustHandles="1" noChangeArrowheads="1" noChangeShapeType="1" noTextEdit="1"/>
              </p:cNvSpPr>
              <p:nvPr>
                <p:ph type="body" idx="1"/>
              </p:nvPr>
            </p:nvSpPr>
            <p:spPr>
              <a:xfrm>
                <a:off x="619125" y="1392238"/>
                <a:ext cx="7824788" cy="4852987"/>
              </a:xfrm>
              <a:blipFill rotWithShape="0">
                <a:blip r:embed="rId3"/>
                <a:stretch>
                  <a:fillRect l="-1403" t="-1256"/>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65AB6E83-971A-4F88-B711-8988B568B83E}" type="slidenum">
              <a:rPr lang="en-US" smtClean="0"/>
              <a:t>60</a:t>
            </a:fld>
            <a:endParaRPr lang="en-US" dirty="0"/>
          </a:p>
        </p:txBody>
      </p:sp>
    </p:spTree>
    <p:extLst>
      <p:ext uri="{BB962C8B-B14F-4D97-AF65-F5344CB8AC3E}">
        <p14:creationId xmlns:p14="http://schemas.microsoft.com/office/powerpoint/2010/main" val="56665774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Big Data On Time Series</a:t>
            </a:r>
            <a:endParaRPr lang="en-US" dirty="0"/>
          </a:p>
        </p:txBody>
      </p:sp>
      <p:sp>
        <p:nvSpPr>
          <p:cNvPr id="5" name="Footer Placeholder 4"/>
          <p:cNvSpPr>
            <a:spLocks noGrp="1"/>
          </p:cNvSpPr>
          <p:nvPr>
            <p:ph type="ftr" sz="quarter" idx="11"/>
          </p:nvPr>
        </p:nvSpPr>
        <p:spPr/>
        <p:txBody>
          <a:bodyPr/>
          <a:lstStyle/>
          <a:p>
            <a:r>
              <a:rPr lang="en-US" smtClean="0"/>
              <a:t>ĐẠI HỌC BÁCH KHOA TP.HCM</a:t>
            </a:r>
            <a:endParaRPr lang="en-US"/>
          </a:p>
        </p:txBody>
      </p:sp>
      <p:sp>
        <p:nvSpPr>
          <p:cNvPr id="68610" name="Rectangle 2"/>
          <p:cNvSpPr>
            <a:spLocks noGrp="1" noChangeArrowheads="1"/>
          </p:cNvSpPr>
          <p:nvPr>
            <p:ph type="title"/>
          </p:nvPr>
        </p:nvSpPr>
        <p:spPr/>
        <p:txBody>
          <a:bodyPr/>
          <a:lstStyle/>
          <a:p>
            <a:pPr algn="l"/>
            <a:r>
              <a:rPr lang="en-US" sz="2700" dirty="0" smtClean="0"/>
              <a:t>KHAI PHÁ</a:t>
            </a:r>
            <a:endParaRPr lang="en-US" sz="2700" dirty="0"/>
          </a:p>
        </p:txBody>
      </p:sp>
      <p:sp>
        <p:nvSpPr>
          <p:cNvPr id="68611" name="Rectangle 3"/>
          <p:cNvSpPr>
            <a:spLocks noGrp="1" noChangeArrowheads="1"/>
          </p:cNvSpPr>
          <p:nvPr>
            <p:ph type="body" idx="1"/>
          </p:nvPr>
        </p:nvSpPr>
        <p:spPr>
          <a:xfrm>
            <a:off x="619125" y="1392238"/>
            <a:ext cx="7824788" cy="4852987"/>
          </a:xfrm>
        </p:spPr>
        <p:txBody>
          <a:bodyPr/>
          <a:lstStyle/>
          <a:p>
            <a:r>
              <a:rPr lang="en-US" b="1" dirty="0" err="1"/>
              <a:t>Phát</a:t>
            </a:r>
            <a:r>
              <a:rPr lang="en-US" b="1" dirty="0"/>
              <a:t> </a:t>
            </a:r>
            <a:r>
              <a:rPr lang="en-US" b="1" dirty="0" err="1"/>
              <a:t>hiện</a:t>
            </a:r>
            <a:r>
              <a:rPr lang="en-US" b="1" dirty="0"/>
              <a:t> motifs</a:t>
            </a:r>
            <a:r>
              <a:rPr lang="en-US" b="1" dirty="0" smtClean="0"/>
              <a:t>:</a:t>
            </a:r>
          </a:p>
        </p:txBody>
      </p:sp>
      <p:sp>
        <p:nvSpPr>
          <p:cNvPr id="2" name="Slide Number Placeholder 1"/>
          <p:cNvSpPr>
            <a:spLocks noGrp="1"/>
          </p:cNvSpPr>
          <p:nvPr>
            <p:ph type="sldNum" sz="quarter" idx="12"/>
          </p:nvPr>
        </p:nvSpPr>
        <p:spPr/>
        <p:txBody>
          <a:bodyPr/>
          <a:lstStyle/>
          <a:p>
            <a:fld id="{65AB6E83-971A-4F88-B711-8988B568B83E}" type="slidenum">
              <a:rPr lang="en-US" smtClean="0"/>
              <a:t>61</a:t>
            </a:fld>
            <a:endParaRPr lang="en-US" dirty="0"/>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3057" y="2057400"/>
            <a:ext cx="7565143" cy="331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9656683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Big Data On Time Series</a:t>
            </a:r>
            <a:endParaRPr lang="en-US" dirty="0"/>
          </a:p>
        </p:txBody>
      </p:sp>
      <p:sp>
        <p:nvSpPr>
          <p:cNvPr id="5" name="Footer Placeholder 4"/>
          <p:cNvSpPr>
            <a:spLocks noGrp="1"/>
          </p:cNvSpPr>
          <p:nvPr>
            <p:ph type="ftr" sz="quarter" idx="11"/>
          </p:nvPr>
        </p:nvSpPr>
        <p:spPr/>
        <p:txBody>
          <a:bodyPr/>
          <a:lstStyle/>
          <a:p>
            <a:r>
              <a:rPr lang="en-US" smtClean="0"/>
              <a:t>ĐẠI HỌC BÁCH KHOA TP.HCM</a:t>
            </a:r>
            <a:endParaRPr lang="en-US"/>
          </a:p>
        </p:txBody>
      </p:sp>
      <p:sp>
        <p:nvSpPr>
          <p:cNvPr id="68610" name="Rectangle 2"/>
          <p:cNvSpPr>
            <a:spLocks noGrp="1" noChangeArrowheads="1"/>
          </p:cNvSpPr>
          <p:nvPr>
            <p:ph type="title"/>
          </p:nvPr>
        </p:nvSpPr>
        <p:spPr/>
        <p:txBody>
          <a:bodyPr/>
          <a:lstStyle/>
          <a:p>
            <a:pPr algn="l"/>
            <a:r>
              <a:rPr lang="en-US" sz="2700" dirty="0" smtClean="0"/>
              <a:t>KHAI PHÁ</a:t>
            </a:r>
            <a:endParaRPr lang="en-US" sz="2700" dirty="0"/>
          </a:p>
        </p:txBody>
      </p:sp>
      <p:sp>
        <p:nvSpPr>
          <p:cNvPr id="68611" name="Rectangle 3"/>
          <p:cNvSpPr>
            <a:spLocks noGrp="1" noChangeArrowheads="1"/>
          </p:cNvSpPr>
          <p:nvPr>
            <p:ph type="body" idx="1"/>
          </p:nvPr>
        </p:nvSpPr>
        <p:spPr>
          <a:xfrm>
            <a:off x="619125" y="1392238"/>
            <a:ext cx="7824788" cy="4852987"/>
          </a:xfrm>
        </p:spPr>
        <p:txBody>
          <a:bodyPr/>
          <a:lstStyle/>
          <a:p>
            <a:r>
              <a:rPr lang="en-US" b="1" dirty="0" err="1" smtClean="0"/>
              <a:t>Phát</a:t>
            </a:r>
            <a:r>
              <a:rPr lang="en-US" b="1" dirty="0" smtClean="0"/>
              <a:t> </a:t>
            </a:r>
            <a:r>
              <a:rPr lang="en-US" b="1" dirty="0" err="1" smtClean="0"/>
              <a:t>hiện</a:t>
            </a:r>
            <a:r>
              <a:rPr lang="en-US" b="1" dirty="0" smtClean="0"/>
              <a:t> motifs:</a:t>
            </a:r>
          </a:p>
          <a:p>
            <a:pPr lvl="1"/>
            <a:r>
              <a:rPr lang="en-US" b="1" dirty="0" err="1" smtClean="0"/>
              <a:t>Lợi</a:t>
            </a:r>
            <a:r>
              <a:rPr lang="en-US" b="1" dirty="0" smtClean="0"/>
              <a:t> </a:t>
            </a:r>
            <a:r>
              <a:rPr lang="en-US" b="1" dirty="0" err="1" smtClean="0"/>
              <a:t>ích</a:t>
            </a:r>
            <a:r>
              <a:rPr lang="en-US" b="1" dirty="0" smtClean="0"/>
              <a:t>: </a:t>
            </a:r>
          </a:p>
          <a:p>
            <a:pPr lvl="2"/>
            <a:r>
              <a:rPr lang="en-US" dirty="0" err="1"/>
              <a:t>Tóm</a:t>
            </a:r>
            <a:r>
              <a:rPr lang="en-US" dirty="0"/>
              <a:t> </a:t>
            </a:r>
            <a:r>
              <a:rPr lang="en-US" dirty="0" err="1"/>
              <a:t>tắt</a:t>
            </a:r>
            <a:r>
              <a:rPr lang="en-US" dirty="0"/>
              <a:t> </a:t>
            </a:r>
            <a:r>
              <a:rPr lang="en-US" dirty="0" err="1"/>
              <a:t>và</a:t>
            </a:r>
            <a:r>
              <a:rPr lang="en-US" dirty="0"/>
              <a:t> </a:t>
            </a:r>
            <a:r>
              <a:rPr lang="en-US" dirty="0" err="1"/>
              <a:t>trực</a:t>
            </a:r>
            <a:r>
              <a:rPr lang="en-US" dirty="0"/>
              <a:t> </a:t>
            </a:r>
            <a:r>
              <a:rPr lang="en-US" dirty="0" err="1"/>
              <a:t>quan</a:t>
            </a:r>
            <a:r>
              <a:rPr lang="en-US" dirty="0"/>
              <a:t> </a:t>
            </a:r>
            <a:r>
              <a:rPr lang="en-US" dirty="0" err="1"/>
              <a:t>hóa</a:t>
            </a:r>
            <a:r>
              <a:rPr lang="en-US" dirty="0"/>
              <a:t> </a:t>
            </a:r>
            <a:r>
              <a:rPr lang="en-US" dirty="0" err="1"/>
              <a:t>dữ</a:t>
            </a:r>
            <a:r>
              <a:rPr lang="en-US" dirty="0"/>
              <a:t> </a:t>
            </a:r>
            <a:r>
              <a:rPr lang="en-US" dirty="0" err="1"/>
              <a:t>liệu</a:t>
            </a:r>
            <a:r>
              <a:rPr lang="en-US" dirty="0"/>
              <a:t> </a:t>
            </a:r>
            <a:r>
              <a:rPr lang="en-US" dirty="0" err="1"/>
              <a:t>chuỗi</a:t>
            </a:r>
            <a:r>
              <a:rPr lang="en-US" dirty="0"/>
              <a:t> </a:t>
            </a:r>
            <a:r>
              <a:rPr lang="en-US" dirty="0" err="1"/>
              <a:t>thời</a:t>
            </a:r>
            <a:r>
              <a:rPr lang="en-US" dirty="0"/>
              <a:t> </a:t>
            </a:r>
            <a:r>
              <a:rPr lang="en-US" dirty="0" err="1" smtClean="0"/>
              <a:t>gian</a:t>
            </a:r>
            <a:r>
              <a:rPr lang="en-US" dirty="0" smtClean="0"/>
              <a:t>. </a:t>
            </a:r>
            <a:endParaRPr lang="en-US" dirty="0"/>
          </a:p>
          <a:p>
            <a:pPr lvl="2"/>
            <a:r>
              <a:rPr lang="en-US" dirty="0" err="1"/>
              <a:t>Áp</a:t>
            </a:r>
            <a:r>
              <a:rPr lang="en-US" dirty="0"/>
              <a:t> </a:t>
            </a:r>
            <a:r>
              <a:rPr lang="en-US" dirty="0" err="1"/>
              <a:t>dụng</a:t>
            </a:r>
            <a:r>
              <a:rPr lang="en-US" dirty="0"/>
              <a:t> </a:t>
            </a:r>
            <a:r>
              <a:rPr lang="en-US" dirty="0" err="1"/>
              <a:t>vào</a:t>
            </a:r>
            <a:r>
              <a:rPr lang="en-US" dirty="0"/>
              <a:t> </a:t>
            </a:r>
            <a:r>
              <a:rPr lang="en-US" dirty="0" err="1"/>
              <a:t>một</a:t>
            </a:r>
            <a:r>
              <a:rPr lang="en-US" dirty="0"/>
              <a:t> </a:t>
            </a:r>
            <a:r>
              <a:rPr lang="en-US" dirty="0" err="1"/>
              <a:t>số</a:t>
            </a:r>
            <a:r>
              <a:rPr lang="en-US" dirty="0"/>
              <a:t> </a:t>
            </a:r>
            <a:r>
              <a:rPr lang="en-US" dirty="0" err="1"/>
              <a:t>công</a:t>
            </a:r>
            <a:r>
              <a:rPr lang="en-US" dirty="0"/>
              <a:t> </a:t>
            </a:r>
            <a:r>
              <a:rPr lang="en-US" dirty="0" err="1"/>
              <a:t>việc</a:t>
            </a:r>
            <a:r>
              <a:rPr lang="en-US" dirty="0"/>
              <a:t> </a:t>
            </a:r>
            <a:r>
              <a:rPr lang="en-US" i="1" dirty="0" err="1"/>
              <a:t>khai</a:t>
            </a:r>
            <a:r>
              <a:rPr lang="en-US" i="1" dirty="0"/>
              <a:t> </a:t>
            </a:r>
            <a:r>
              <a:rPr lang="en-US" i="1" dirty="0" err="1"/>
              <a:t>phá</a:t>
            </a:r>
            <a:r>
              <a:rPr lang="en-US" i="1" dirty="0"/>
              <a:t> </a:t>
            </a:r>
            <a:r>
              <a:rPr lang="en-US" i="1" dirty="0" err="1"/>
              <a:t>dữ</a:t>
            </a:r>
            <a:r>
              <a:rPr lang="en-US" i="1" dirty="0"/>
              <a:t> </a:t>
            </a:r>
            <a:r>
              <a:rPr lang="en-US" i="1" dirty="0" err="1"/>
              <a:t>liệu</a:t>
            </a:r>
            <a:r>
              <a:rPr lang="en-US" i="1" dirty="0"/>
              <a:t> </a:t>
            </a:r>
            <a:r>
              <a:rPr lang="en-US" i="1" dirty="0" err="1"/>
              <a:t>chuỗi</a:t>
            </a:r>
            <a:r>
              <a:rPr lang="en-US" i="1" dirty="0"/>
              <a:t> </a:t>
            </a:r>
            <a:r>
              <a:rPr lang="en-US" i="1" dirty="0" err="1"/>
              <a:t>thời</a:t>
            </a:r>
            <a:r>
              <a:rPr lang="en-US" i="1" dirty="0"/>
              <a:t> </a:t>
            </a:r>
            <a:r>
              <a:rPr lang="en-US" i="1" dirty="0" err="1"/>
              <a:t>gian</a:t>
            </a:r>
            <a:r>
              <a:rPr lang="en-US" i="1" dirty="0"/>
              <a:t> (data-mining)</a:t>
            </a:r>
            <a:r>
              <a:rPr lang="en-US" dirty="0"/>
              <a:t> </a:t>
            </a:r>
          </a:p>
          <a:p>
            <a:pPr lvl="3"/>
            <a:r>
              <a:rPr lang="en-US" dirty="0" err="1"/>
              <a:t>Khám</a:t>
            </a:r>
            <a:r>
              <a:rPr lang="en-US" dirty="0"/>
              <a:t> </a:t>
            </a:r>
            <a:r>
              <a:rPr lang="en-US" dirty="0" err="1"/>
              <a:t>phá</a:t>
            </a:r>
            <a:r>
              <a:rPr lang="en-US" dirty="0"/>
              <a:t> </a:t>
            </a:r>
            <a:r>
              <a:rPr lang="en-US" dirty="0" err="1"/>
              <a:t>các</a:t>
            </a:r>
            <a:r>
              <a:rPr lang="en-US" dirty="0"/>
              <a:t> </a:t>
            </a:r>
            <a:r>
              <a:rPr lang="en-US" dirty="0" err="1"/>
              <a:t>luật</a:t>
            </a:r>
            <a:r>
              <a:rPr lang="en-US" dirty="0"/>
              <a:t> </a:t>
            </a:r>
            <a:r>
              <a:rPr lang="en-US" dirty="0" err="1"/>
              <a:t>kết</a:t>
            </a:r>
            <a:r>
              <a:rPr lang="en-US" dirty="0"/>
              <a:t> </a:t>
            </a:r>
            <a:r>
              <a:rPr lang="en-US" dirty="0" err="1"/>
              <a:t>hợp</a:t>
            </a:r>
            <a:r>
              <a:rPr lang="en-US" dirty="0"/>
              <a:t> </a:t>
            </a:r>
            <a:r>
              <a:rPr lang="en-US" dirty="0" err="1"/>
              <a:t>trong</a:t>
            </a:r>
            <a:r>
              <a:rPr lang="en-US" dirty="0"/>
              <a:t> </a:t>
            </a:r>
            <a:r>
              <a:rPr lang="en-US" dirty="0" err="1"/>
              <a:t>dữ</a:t>
            </a:r>
            <a:r>
              <a:rPr lang="en-US" dirty="0"/>
              <a:t> </a:t>
            </a:r>
            <a:r>
              <a:rPr lang="en-US" dirty="0" err="1"/>
              <a:t>liệu</a:t>
            </a:r>
            <a:r>
              <a:rPr lang="en-US" dirty="0"/>
              <a:t> </a:t>
            </a:r>
            <a:r>
              <a:rPr lang="en-US" dirty="0" err="1"/>
              <a:t>chuỗi</a:t>
            </a:r>
            <a:r>
              <a:rPr lang="en-US" dirty="0"/>
              <a:t> </a:t>
            </a:r>
            <a:r>
              <a:rPr lang="en-US" dirty="0" err="1"/>
              <a:t>thời</a:t>
            </a:r>
            <a:r>
              <a:rPr lang="en-US" dirty="0"/>
              <a:t> </a:t>
            </a:r>
            <a:r>
              <a:rPr lang="en-US" dirty="0" err="1"/>
              <a:t>gian</a:t>
            </a:r>
            <a:r>
              <a:rPr lang="en-US" dirty="0"/>
              <a:t> </a:t>
            </a:r>
          </a:p>
          <a:p>
            <a:pPr lvl="3"/>
            <a:r>
              <a:rPr lang="en-US" dirty="0" err="1"/>
              <a:t>Tìm</a:t>
            </a:r>
            <a:r>
              <a:rPr lang="en-US" dirty="0"/>
              <a:t> </a:t>
            </a:r>
            <a:r>
              <a:rPr lang="en-US" dirty="0" err="1"/>
              <a:t>điểm</a:t>
            </a:r>
            <a:r>
              <a:rPr lang="en-US" dirty="0"/>
              <a:t> </a:t>
            </a:r>
            <a:r>
              <a:rPr lang="en-US" dirty="0" err="1"/>
              <a:t>khởi</a:t>
            </a:r>
            <a:r>
              <a:rPr lang="en-US" dirty="0"/>
              <a:t> </a:t>
            </a:r>
            <a:r>
              <a:rPr lang="en-US" dirty="0" err="1"/>
              <a:t>đầu</a:t>
            </a:r>
            <a:r>
              <a:rPr lang="en-US" dirty="0"/>
              <a:t> </a:t>
            </a:r>
            <a:r>
              <a:rPr lang="en-US" dirty="0" err="1"/>
              <a:t>và</a:t>
            </a:r>
            <a:r>
              <a:rPr lang="en-US" dirty="0"/>
              <a:t> </a:t>
            </a:r>
            <a:r>
              <a:rPr lang="en-US" dirty="0" err="1"/>
              <a:t>giá</a:t>
            </a:r>
            <a:r>
              <a:rPr lang="en-US" dirty="0"/>
              <a:t> </a:t>
            </a:r>
            <a:r>
              <a:rPr lang="en-US" dirty="0" err="1"/>
              <a:t>trị</a:t>
            </a:r>
            <a:r>
              <a:rPr lang="en-US" dirty="0"/>
              <a:t> </a:t>
            </a:r>
            <a:r>
              <a:rPr lang="en-US" i="1" dirty="0"/>
              <a:t>K </a:t>
            </a:r>
            <a:r>
              <a:rPr lang="en-US" dirty="0" err="1"/>
              <a:t>trong</a:t>
            </a:r>
            <a:r>
              <a:rPr lang="en-US" dirty="0"/>
              <a:t> </a:t>
            </a:r>
            <a:r>
              <a:rPr lang="en-US" dirty="0" err="1"/>
              <a:t>giải</a:t>
            </a:r>
            <a:r>
              <a:rPr lang="en-US" dirty="0"/>
              <a:t> </a:t>
            </a:r>
            <a:r>
              <a:rPr lang="en-US" dirty="0" err="1"/>
              <a:t>thuật</a:t>
            </a:r>
            <a:r>
              <a:rPr lang="en-US" dirty="0"/>
              <a:t> </a:t>
            </a:r>
            <a:r>
              <a:rPr lang="en-US" i="1" dirty="0"/>
              <a:t>K-Means</a:t>
            </a:r>
            <a:r>
              <a:rPr lang="en-US" dirty="0"/>
              <a:t> </a:t>
            </a:r>
            <a:r>
              <a:rPr lang="en-US" dirty="0" err="1"/>
              <a:t>dùng</a:t>
            </a:r>
            <a:r>
              <a:rPr lang="en-US" dirty="0"/>
              <a:t> </a:t>
            </a:r>
            <a:r>
              <a:rPr lang="en-US" dirty="0" err="1"/>
              <a:t>để</a:t>
            </a:r>
            <a:r>
              <a:rPr lang="en-US" dirty="0"/>
              <a:t> </a:t>
            </a:r>
            <a:r>
              <a:rPr lang="en-US" dirty="0" err="1"/>
              <a:t>gom</a:t>
            </a:r>
            <a:r>
              <a:rPr lang="en-US" dirty="0"/>
              <a:t> </a:t>
            </a:r>
            <a:r>
              <a:rPr lang="en-US" dirty="0" err="1"/>
              <a:t>cụm</a:t>
            </a:r>
            <a:r>
              <a:rPr lang="en-US" dirty="0"/>
              <a:t> (clustering) </a:t>
            </a:r>
            <a:r>
              <a:rPr lang="en-US" dirty="0" err="1"/>
              <a:t>dữ</a:t>
            </a:r>
            <a:r>
              <a:rPr lang="en-US" dirty="0"/>
              <a:t> </a:t>
            </a:r>
            <a:r>
              <a:rPr lang="en-US" dirty="0" err="1"/>
              <a:t>liệu</a:t>
            </a:r>
            <a:r>
              <a:rPr lang="en-US" dirty="0"/>
              <a:t> </a:t>
            </a:r>
            <a:r>
              <a:rPr lang="en-US" dirty="0" err="1"/>
              <a:t>chuỗi</a:t>
            </a:r>
            <a:r>
              <a:rPr lang="en-US" dirty="0"/>
              <a:t> </a:t>
            </a:r>
            <a:r>
              <a:rPr lang="en-US" dirty="0" err="1"/>
              <a:t>thời</a:t>
            </a:r>
            <a:r>
              <a:rPr lang="en-US" dirty="0"/>
              <a:t> </a:t>
            </a:r>
            <a:r>
              <a:rPr lang="en-US" dirty="0" err="1"/>
              <a:t>gian</a:t>
            </a:r>
            <a:r>
              <a:rPr lang="en-US" dirty="0"/>
              <a:t> </a:t>
            </a:r>
            <a:r>
              <a:rPr lang="en-US" dirty="0" smtClean="0"/>
              <a:t>	</a:t>
            </a:r>
            <a:endParaRPr lang="en-US" dirty="0"/>
          </a:p>
          <a:p>
            <a:pPr lvl="3"/>
            <a:r>
              <a:rPr lang="en-US" dirty="0" err="1"/>
              <a:t>Xây</a:t>
            </a:r>
            <a:r>
              <a:rPr lang="en-US" dirty="0"/>
              <a:t> </a:t>
            </a:r>
            <a:r>
              <a:rPr lang="en-US" dirty="0" err="1"/>
              <a:t>dựng</a:t>
            </a:r>
            <a:r>
              <a:rPr lang="en-US" dirty="0"/>
              <a:t> </a:t>
            </a:r>
            <a:r>
              <a:rPr lang="en-US" dirty="0" err="1"/>
              <a:t>các</a:t>
            </a:r>
            <a:r>
              <a:rPr lang="en-US" dirty="0"/>
              <a:t> </a:t>
            </a:r>
            <a:r>
              <a:rPr lang="en-US" dirty="0" err="1"/>
              <a:t>mẫu</a:t>
            </a:r>
            <a:r>
              <a:rPr lang="en-US" dirty="0"/>
              <a:t> </a:t>
            </a:r>
            <a:r>
              <a:rPr lang="en-US" dirty="0" err="1"/>
              <a:t>dữ</a:t>
            </a:r>
            <a:r>
              <a:rPr lang="en-US" dirty="0"/>
              <a:t> </a:t>
            </a:r>
            <a:r>
              <a:rPr lang="en-US" dirty="0" err="1"/>
              <a:t>liệu</a:t>
            </a:r>
            <a:r>
              <a:rPr lang="en-US" dirty="0"/>
              <a:t> </a:t>
            </a:r>
            <a:r>
              <a:rPr lang="en-US" dirty="0" err="1"/>
              <a:t>điển</a:t>
            </a:r>
            <a:r>
              <a:rPr lang="en-US" dirty="0"/>
              <a:t> </a:t>
            </a:r>
            <a:r>
              <a:rPr lang="en-US" dirty="0" err="1"/>
              <a:t>hình</a:t>
            </a:r>
            <a:r>
              <a:rPr lang="en-US" dirty="0"/>
              <a:t> </a:t>
            </a:r>
            <a:r>
              <a:rPr lang="en-US" dirty="0" err="1"/>
              <a:t>trong</a:t>
            </a:r>
            <a:r>
              <a:rPr lang="en-US" dirty="0"/>
              <a:t> </a:t>
            </a:r>
            <a:r>
              <a:rPr lang="en-US" dirty="0" err="1"/>
              <a:t>một</a:t>
            </a:r>
            <a:r>
              <a:rPr lang="en-US" dirty="0"/>
              <a:t> </a:t>
            </a:r>
            <a:r>
              <a:rPr lang="en-US" dirty="0" err="1"/>
              <a:t>số</a:t>
            </a:r>
            <a:r>
              <a:rPr lang="en-US" dirty="0"/>
              <a:t> </a:t>
            </a:r>
            <a:r>
              <a:rPr lang="en-US" dirty="0" err="1"/>
              <a:t>giải</a:t>
            </a:r>
            <a:r>
              <a:rPr lang="en-US" dirty="0"/>
              <a:t> </a:t>
            </a:r>
            <a:r>
              <a:rPr lang="en-US" dirty="0" err="1"/>
              <a:t>thuật</a:t>
            </a:r>
            <a:r>
              <a:rPr lang="en-US" dirty="0"/>
              <a:t> </a:t>
            </a:r>
            <a:r>
              <a:rPr lang="en-US" dirty="0" err="1"/>
              <a:t>phân</a:t>
            </a:r>
            <a:r>
              <a:rPr lang="en-US" dirty="0"/>
              <a:t> </a:t>
            </a:r>
            <a:r>
              <a:rPr lang="en-US" dirty="0" err="1"/>
              <a:t>lớp</a:t>
            </a:r>
            <a:r>
              <a:rPr lang="en-US" dirty="0"/>
              <a:t> (classification) </a:t>
            </a:r>
            <a:r>
              <a:rPr lang="en-US" dirty="0" err="1"/>
              <a:t>dữ</a:t>
            </a:r>
            <a:r>
              <a:rPr lang="en-US" dirty="0"/>
              <a:t> </a:t>
            </a:r>
            <a:r>
              <a:rPr lang="en-US" dirty="0" err="1"/>
              <a:t>liệu</a:t>
            </a:r>
            <a:endParaRPr lang="en-US" b="1" dirty="0"/>
          </a:p>
        </p:txBody>
      </p:sp>
      <p:sp>
        <p:nvSpPr>
          <p:cNvPr id="2" name="Slide Number Placeholder 1"/>
          <p:cNvSpPr>
            <a:spLocks noGrp="1"/>
          </p:cNvSpPr>
          <p:nvPr>
            <p:ph type="sldNum" sz="quarter" idx="12"/>
          </p:nvPr>
        </p:nvSpPr>
        <p:spPr/>
        <p:txBody>
          <a:bodyPr/>
          <a:lstStyle/>
          <a:p>
            <a:fld id="{65AB6E83-971A-4F88-B711-8988B568B83E}" type="slidenum">
              <a:rPr lang="en-US" smtClean="0"/>
              <a:t>62</a:t>
            </a:fld>
            <a:endParaRPr lang="en-US" dirty="0"/>
          </a:p>
        </p:txBody>
      </p:sp>
    </p:spTree>
    <p:extLst>
      <p:ext uri="{BB962C8B-B14F-4D97-AF65-F5344CB8AC3E}">
        <p14:creationId xmlns:p14="http://schemas.microsoft.com/office/powerpoint/2010/main" val="334819510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Big Data On Time Series</a:t>
            </a:r>
            <a:endParaRPr lang="en-US" dirty="0"/>
          </a:p>
        </p:txBody>
      </p:sp>
      <p:sp>
        <p:nvSpPr>
          <p:cNvPr id="5" name="Footer Placeholder 4"/>
          <p:cNvSpPr>
            <a:spLocks noGrp="1"/>
          </p:cNvSpPr>
          <p:nvPr>
            <p:ph type="ftr" sz="quarter" idx="11"/>
          </p:nvPr>
        </p:nvSpPr>
        <p:spPr/>
        <p:txBody>
          <a:bodyPr/>
          <a:lstStyle/>
          <a:p>
            <a:r>
              <a:rPr lang="en-US" smtClean="0"/>
              <a:t>ĐẠI HỌC BÁCH KHOA TP.HCM</a:t>
            </a:r>
            <a:endParaRPr lang="en-US"/>
          </a:p>
        </p:txBody>
      </p:sp>
      <p:sp>
        <p:nvSpPr>
          <p:cNvPr id="68610" name="Rectangle 2"/>
          <p:cNvSpPr>
            <a:spLocks noGrp="1" noChangeArrowheads="1"/>
          </p:cNvSpPr>
          <p:nvPr>
            <p:ph type="title"/>
          </p:nvPr>
        </p:nvSpPr>
        <p:spPr/>
        <p:txBody>
          <a:bodyPr/>
          <a:lstStyle/>
          <a:p>
            <a:pPr algn="l"/>
            <a:r>
              <a:rPr lang="en-US" sz="2700" dirty="0" smtClean="0"/>
              <a:t>KHAI PHÁ</a:t>
            </a:r>
            <a:endParaRPr lang="en-US" sz="2700" dirty="0"/>
          </a:p>
        </p:txBody>
      </p:sp>
      <p:sp>
        <p:nvSpPr>
          <p:cNvPr id="68611" name="Rectangle 3"/>
          <p:cNvSpPr>
            <a:spLocks noGrp="1" noChangeArrowheads="1"/>
          </p:cNvSpPr>
          <p:nvPr>
            <p:ph type="body" idx="1"/>
          </p:nvPr>
        </p:nvSpPr>
        <p:spPr>
          <a:xfrm>
            <a:off x="619125" y="1392238"/>
            <a:ext cx="7824788" cy="4852987"/>
          </a:xfrm>
        </p:spPr>
        <p:txBody>
          <a:bodyPr/>
          <a:lstStyle/>
          <a:p>
            <a:r>
              <a:rPr lang="en-US" b="1" dirty="0" err="1" smtClean="0"/>
              <a:t>Phát</a:t>
            </a:r>
            <a:r>
              <a:rPr lang="en-US" b="1" dirty="0" smtClean="0"/>
              <a:t> </a:t>
            </a:r>
            <a:r>
              <a:rPr lang="en-US" b="1" dirty="0" err="1" smtClean="0"/>
              <a:t>hiện</a:t>
            </a:r>
            <a:r>
              <a:rPr lang="en-US" b="1" dirty="0" smtClean="0"/>
              <a:t> motifs:</a:t>
            </a:r>
          </a:p>
          <a:p>
            <a:pPr lvl="1"/>
            <a:r>
              <a:rPr lang="en-US" b="1" dirty="0" err="1" smtClean="0"/>
              <a:t>Ví</a:t>
            </a:r>
            <a:r>
              <a:rPr lang="en-US" b="1" dirty="0" smtClean="0"/>
              <a:t> </a:t>
            </a:r>
            <a:r>
              <a:rPr lang="en-US" b="1" dirty="0" err="1" smtClean="0"/>
              <a:t>dụ</a:t>
            </a:r>
            <a:r>
              <a:rPr lang="en-US" b="1" dirty="0" smtClean="0"/>
              <a:t>:</a:t>
            </a:r>
          </a:p>
          <a:p>
            <a:pPr lvl="2"/>
            <a:r>
              <a:rPr lang="vi-VN" dirty="0" smtClean="0">
                <a:latin typeface="Times New Roman" pitchFamily="18" charset="0"/>
                <a:cs typeface="Times New Roman" pitchFamily="18" charset="0"/>
              </a:rPr>
              <a:t>Tìm </a:t>
            </a:r>
            <a:r>
              <a:rPr lang="vi-VN" dirty="0">
                <a:latin typeface="Times New Roman" pitchFamily="18" charset="0"/>
                <a:cs typeface="Times New Roman" pitchFamily="18" charset="0"/>
              </a:rPr>
              <a:t>trong quá khứ, những giai đoạn mà số lượng sản</a:t>
            </a:r>
            <a:r>
              <a:rPr lang="en-US" dirty="0">
                <a:latin typeface="Times New Roman" pitchFamily="18" charset="0"/>
                <a:cs typeface="Times New Roman" pitchFamily="18" charset="0"/>
              </a:rPr>
              <a:t> </a:t>
            </a:r>
            <a:r>
              <a:rPr lang="vi-VN" dirty="0">
                <a:latin typeface="Times New Roman" pitchFamily="18" charset="0"/>
                <a:cs typeface="Times New Roman" pitchFamily="18" charset="0"/>
              </a:rPr>
              <a:t>phẩm bán được</a:t>
            </a:r>
            <a:r>
              <a:rPr lang="en-US" dirty="0">
                <a:latin typeface="Times New Roman" pitchFamily="18" charset="0"/>
                <a:cs typeface="Times New Roman" pitchFamily="18" charset="0"/>
              </a:rPr>
              <a:t> </a:t>
            </a:r>
            <a:r>
              <a:rPr lang="vi-VN" dirty="0">
                <a:latin typeface="Times New Roman" pitchFamily="18" charset="0"/>
                <a:cs typeface="Times New Roman" pitchFamily="18" charset="0"/>
              </a:rPr>
              <a:t>như tháng vừa </a:t>
            </a:r>
            <a:r>
              <a:rPr lang="vi-VN" dirty="0" smtClean="0">
                <a:latin typeface="Times New Roman" pitchFamily="18" charset="0"/>
                <a:cs typeface="Times New Roman" pitchFamily="18" charset="0"/>
              </a:rPr>
              <a:t>rồi.</a:t>
            </a:r>
            <a:endParaRPr lang="en-US" dirty="0">
              <a:latin typeface="Times New Roman" pitchFamily="18" charset="0"/>
              <a:cs typeface="Times New Roman" pitchFamily="18" charset="0"/>
            </a:endParaRPr>
          </a:p>
          <a:p>
            <a:pPr lvl="2"/>
            <a:r>
              <a:rPr lang="en-US" sz="2400" dirty="0" err="1" smtClean="0">
                <a:latin typeface="Times New Roman" pitchFamily="18" charset="0"/>
                <a:cs typeface="Times New Roman" pitchFamily="18" charset="0"/>
              </a:rPr>
              <a:t>Tìm</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những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sản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phẩm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có</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kỳ</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bán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hàng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giống</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nhau</a:t>
            </a:r>
            <a:r>
              <a:rPr lang="en-US" sz="2400" dirty="0" smtClean="0">
                <a:latin typeface="Times New Roman" pitchFamily="18" charset="0"/>
                <a:cs typeface="Times New Roman" pitchFamily="18" charset="0"/>
              </a:rPr>
              <a:t>.</a:t>
            </a:r>
          </a:p>
          <a:p>
            <a:pPr lvl="2"/>
            <a:r>
              <a:rPr lang="vi-VN" sz="2400" dirty="0" smtClean="0">
                <a:latin typeface="Times New Roman" pitchFamily="18" charset="0"/>
                <a:cs typeface="Times New Roman" pitchFamily="18" charset="0"/>
              </a:rPr>
              <a:t>Tìm </a:t>
            </a:r>
            <a:r>
              <a:rPr lang="vi-VN" sz="2400" dirty="0">
                <a:latin typeface="Times New Roman" pitchFamily="18" charset="0"/>
                <a:cs typeface="Times New Roman" pitchFamily="18" charset="0"/>
              </a:rPr>
              <a:t>đoạn nhạc bản quyền trong một bài </a:t>
            </a:r>
            <a:r>
              <a:rPr lang="vi-VN" sz="2400" dirty="0" smtClean="0">
                <a:latin typeface="Times New Roman" pitchFamily="18" charset="0"/>
                <a:cs typeface="Times New Roman" pitchFamily="18" charset="0"/>
              </a:rPr>
              <a:t>hát.</a:t>
            </a:r>
            <a:endParaRPr lang="en-US" dirty="0" smtClean="0">
              <a:latin typeface="Times New Roman" pitchFamily="18" charset="0"/>
              <a:cs typeface="Times New Roman" pitchFamily="18" charset="0"/>
            </a:endParaRPr>
          </a:p>
          <a:p>
            <a:pPr lvl="2"/>
            <a:r>
              <a:rPr lang="vi-VN" sz="2400" dirty="0" smtClean="0">
                <a:latin typeface="Times New Roman" pitchFamily="18" charset="0"/>
                <a:cs typeface="Times New Roman" pitchFamily="18" charset="0"/>
              </a:rPr>
              <a:t>Tìm </a:t>
            </a:r>
            <a:r>
              <a:rPr lang="vi-VN" sz="2400" dirty="0">
                <a:latin typeface="Times New Roman" pitchFamily="18" charset="0"/>
                <a:cs typeface="Times New Roman" pitchFamily="18" charset="0"/>
              </a:rPr>
              <a:t>những tháng trong quá khứ mà lượng mưa giống</a:t>
            </a:r>
            <a:r>
              <a:rPr lang="en-US" sz="2400" dirty="0">
                <a:latin typeface="Times New Roman" pitchFamily="18" charset="0"/>
                <a:cs typeface="Times New Roman" pitchFamily="18" charset="0"/>
              </a:rPr>
              <a:t> </a:t>
            </a:r>
            <a:r>
              <a:rPr lang="vi-VN" sz="2400" dirty="0">
                <a:latin typeface="Times New Roman" pitchFamily="18" charset="0"/>
                <a:cs typeface="Times New Roman" pitchFamily="18" charset="0"/>
              </a:rPr>
              <a:t>như tháng vừa</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rồi</a:t>
            </a:r>
            <a:r>
              <a:rPr lang="en-US" sz="2400" smtClean="0">
                <a:latin typeface="Times New Roman" pitchFamily="18" charset="0"/>
                <a:cs typeface="Times New Roman" pitchFamily="18" charset="0"/>
              </a:rPr>
              <a:t>.</a:t>
            </a:r>
          </a:p>
          <a:p>
            <a:pPr lvl="2"/>
            <a:r>
              <a:rPr lang="vi-VN" sz="2400" smtClean="0">
                <a:latin typeface="Times New Roman" pitchFamily="18" charset="0"/>
                <a:cs typeface="Times New Roman" pitchFamily="18" charset="0"/>
              </a:rPr>
              <a:t>Tìm </a:t>
            </a:r>
            <a:r>
              <a:rPr lang="vi-VN" sz="2400" dirty="0">
                <a:latin typeface="Times New Roman" pitchFamily="18" charset="0"/>
                <a:cs typeface="Times New Roman" pitchFamily="18" charset="0"/>
              </a:rPr>
              <a:t>những năm khô hạn, mực nước các sông ở mức thấp.</a:t>
            </a:r>
            <a:endParaRPr lang="en-US" b="1" dirty="0"/>
          </a:p>
        </p:txBody>
      </p:sp>
      <p:sp>
        <p:nvSpPr>
          <p:cNvPr id="2" name="Slide Number Placeholder 1"/>
          <p:cNvSpPr>
            <a:spLocks noGrp="1"/>
          </p:cNvSpPr>
          <p:nvPr>
            <p:ph type="sldNum" sz="quarter" idx="12"/>
          </p:nvPr>
        </p:nvSpPr>
        <p:spPr/>
        <p:txBody>
          <a:bodyPr/>
          <a:lstStyle/>
          <a:p>
            <a:fld id="{65AB6E83-971A-4F88-B711-8988B568B83E}" type="slidenum">
              <a:rPr lang="en-US" smtClean="0"/>
              <a:t>63</a:t>
            </a:fld>
            <a:endParaRPr lang="en-US" dirty="0"/>
          </a:p>
        </p:txBody>
      </p:sp>
    </p:spTree>
    <p:extLst>
      <p:ext uri="{BB962C8B-B14F-4D97-AF65-F5344CB8AC3E}">
        <p14:creationId xmlns:p14="http://schemas.microsoft.com/office/powerpoint/2010/main" val="342910956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Big Data On Time Series</a:t>
            </a:r>
            <a:endParaRPr lang="en-US" dirty="0"/>
          </a:p>
        </p:txBody>
      </p:sp>
      <p:sp>
        <p:nvSpPr>
          <p:cNvPr id="5" name="Footer Placeholder 4"/>
          <p:cNvSpPr>
            <a:spLocks noGrp="1"/>
          </p:cNvSpPr>
          <p:nvPr>
            <p:ph type="ftr" sz="quarter" idx="11"/>
          </p:nvPr>
        </p:nvSpPr>
        <p:spPr/>
        <p:txBody>
          <a:bodyPr/>
          <a:lstStyle/>
          <a:p>
            <a:r>
              <a:rPr lang="en-US" smtClean="0"/>
              <a:t>ĐẠI HỌC BÁCH KHOA TP.HCM</a:t>
            </a:r>
            <a:endParaRPr lang="en-US"/>
          </a:p>
        </p:txBody>
      </p:sp>
      <p:sp>
        <p:nvSpPr>
          <p:cNvPr id="68610" name="Rectangle 2"/>
          <p:cNvSpPr>
            <a:spLocks noGrp="1" noChangeArrowheads="1"/>
          </p:cNvSpPr>
          <p:nvPr>
            <p:ph type="title"/>
          </p:nvPr>
        </p:nvSpPr>
        <p:spPr/>
        <p:txBody>
          <a:bodyPr/>
          <a:lstStyle/>
          <a:p>
            <a:pPr algn="l"/>
            <a:r>
              <a:rPr lang="en-US" sz="2700" dirty="0" smtClean="0"/>
              <a:t>KHAI PHÁ</a:t>
            </a:r>
            <a:endParaRPr lang="en-US" sz="2700" dirty="0"/>
          </a:p>
        </p:txBody>
      </p:sp>
      <p:sp>
        <p:nvSpPr>
          <p:cNvPr id="68611" name="Rectangle 3"/>
          <p:cNvSpPr>
            <a:spLocks noGrp="1" noChangeArrowheads="1"/>
          </p:cNvSpPr>
          <p:nvPr>
            <p:ph type="body" idx="1"/>
          </p:nvPr>
        </p:nvSpPr>
        <p:spPr>
          <a:xfrm>
            <a:off x="619125" y="1392238"/>
            <a:ext cx="7824788" cy="4852987"/>
          </a:xfrm>
        </p:spPr>
        <p:txBody>
          <a:bodyPr/>
          <a:lstStyle/>
          <a:p>
            <a:r>
              <a:rPr lang="en-US" b="1" dirty="0" err="1" smtClean="0"/>
              <a:t>Phát</a:t>
            </a:r>
            <a:r>
              <a:rPr lang="en-US" b="1" dirty="0" smtClean="0"/>
              <a:t> </a:t>
            </a:r>
            <a:r>
              <a:rPr lang="en-US" b="1" dirty="0" err="1" smtClean="0"/>
              <a:t>hiện</a:t>
            </a:r>
            <a:r>
              <a:rPr lang="en-US" b="1" dirty="0" smtClean="0"/>
              <a:t> </a:t>
            </a:r>
            <a:r>
              <a:rPr lang="en-US" b="1" dirty="0" err="1" smtClean="0"/>
              <a:t>chuỗi</a:t>
            </a:r>
            <a:r>
              <a:rPr lang="en-US" b="1" dirty="0" smtClean="0"/>
              <a:t> con </a:t>
            </a:r>
            <a:r>
              <a:rPr lang="en-US" b="1" dirty="0" err="1" smtClean="0"/>
              <a:t>bất</a:t>
            </a:r>
            <a:r>
              <a:rPr lang="en-US" b="1" dirty="0" smtClean="0"/>
              <a:t> </a:t>
            </a:r>
            <a:r>
              <a:rPr lang="en-US" b="1" dirty="0" err="1" smtClean="0"/>
              <a:t>thường</a:t>
            </a:r>
            <a:r>
              <a:rPr lang="en-US" b="1" dirty="0" smtClean="0"/>
              <a:t>:</a:t>
            </a:r>
          </a:p>
          <a:p>
            <a:pPr lvl="1"/>
            <a:r>
              <a:rPr lang="en-US" dirty="0" err="1" smtClean="0"/>
              <a:t>Có</a:t>
            </a:r>
            <a:r>
              <a:rPr lang="en-US" dirty="0" smtClean="0"/>
              <a:t> ý </a:t>
            </a:r>
            <a:r>
              <a:rPr lang="en-US" dirty="0" err="1" smtClean="0"/>
              <a:t>nghĩa</a:t>
            </a:r>
            <a:r>
              <a:rPr lang="en-US" dirty="0" smtClean="0"/>
              <a:t> </a:t>
            </a:r>
            <a:r>
              <a:rPr lang="en-US" dirty="0" err="1" smtClean="0"/>
              <a:t>rất</a:t>
            </a:r>
            <a:r>
              <a:rPr lang="en-US" dirty="0" smtClean="0"/>
              <a:t> </a:t>
            </a:r>
            <a:r>
              <a:rPr lang="en-US" dirty="0" err="1" smtClean="0"/>
              <a:t>quan</a:t>
            </a:r>
            <a:r>
              <a:rPr lang="en-US" dirty="0" smtClean="0"/>
              <a:t> </a:t>
            </a:r>
            <a:r>
              <a:rPr lang="en-US" dirty="0" err="1" smtClean="0"/>
              <a:t>trọng</a:t>
            </a:r>
            <a:r>
              <a:rPr lang="en-US" dirty="0" smtClean="0"/>
              <a:t> </a:t>
            </a:r>
            <a:r>
              <a:rPr lang="en-US" dirty="0" err="1" smtClean="0"/>
              <a:t>trong</a:t>
            </a:r>
            <a:r>
              <a:rPr lang="en-US" dirty="0" smtClean="0"/>
              <a:t> </a:t>
            </a:r>
            <a:r>
              <a:rPr lang="en-US" dirty="0" err="1" smtClean="0"/>
              <a:t>nhiều</a:t>
            </a:r>
            <a:r>
              <a:rPr lang="en-US" dirty="0" smtClean="0"/>
              <a:t> </a:t>
            </a:r>
            <a:r>
              <a:rPr lang="en-US" dirty="0" err="1" smtClean="0"/>
              <a:t>lĩnh</a:t>
            </a:r>
            <a:r>
              <a:rPr lang="en-US" dirty="0" smtClean="0"/>
              <a:t> </a:t>
            </a:r>
            <a:r>
              <a:rPr lang="en-US" dirty="0" err="1" smtClean="0"/>
              <a:t>vực</a:t>
            </a:r>
            <a:r>
              <a:rPr lang="en-US" dirty="0" smtClean="0"/>
              <a:t>: </a:t>
            </a:r>
            <a:r>
              <a:rPr lang="en-US" dirty="0" err="1" smtClean="0"/>
              <a:t>phát</a:t>
            </a:r>
            <a:r>
              <a:rPr lang="en-US" dirty="0" smtClean="0"/>
              <a:t> </a:t>
            </a:r>
            <a:r>
              <a:rPr lang="en-US" dirty="0" err="1" smtClean="0"/>
              <a:t>hiện</a:t>
            </a:r>
            <a:r>
              <a:rPr lang="en-US" dirty="0" smtClean="0"/>
              <a:t> </a:t>
            </a:r>
            <a:r>
              <a:rPr lang="en-US" dirty="0" err="1" smtClean="0"/>
              <a:t>xâm</a:t>
            </a:r>
            <a:r>
              <a:rPr lang="en-US" dirty="0" smtClean="0"/>
              <a:t> </a:t>
            </a:r>
            <a:r>
              <a:rPr lang="en-US" dirty="0" err="1" smtClean="0"/>
              <a:t>nhập</a:t>
            </a:r>
            <a:r>
              <a:rPr lang="en-US" dirty="0" smtClean="0"/>
              <a:t>, </a:t>
            </a:r>
            <a:r>
              <a:rPr lang="en-US" dirty="0" err="1" smtClean="0"/>
              <a:t>gian</a:t>
            </a:r>
            <a:r>
              <a:rPr lang="en-US" dirty="0" smtClean="0"/>
              <a:t> </a:t>
            </a:r>
            <a:r>
              <a:rPr lang="en-US" dirty="0" err="1" smtClean="0"/>
              <a:t>lận</a:t>
            </a:r>
            <a:r>
              <a:rPr lang="en-US" dirty="0" smtClean="0"/>
              <a:t>; y </a:t>
            </a:r>
            <a:r>
              <a:rPr lang="en-US" dirty="0" err="1" smtClean="0"/>
              <a:t>tế</a:t>
            </a:r>
            <a:r>
              <a:rPr lang="en-US" dirty="0" smtClean="0"/>
              <a:t>, </a:t>
            </a:r>
            <a:r>
              <a:rPr lang="en-US" dirty="0" err="1" smtClean="0"/>
              <a:t>phát</a:t>
            </a:r>
            <a:r>
              <a:rPr lang="en-US" dirty="0" smtClean="0"/>
              <a:t> </a:t>
            </a:r>
            <a:r>
              <a:rPr lang="en-US" dirty="0" err="1" smtClean="0"/>
              <a:t>hiện</a:t>
            </a:r>
            <a:r>
              <a:rPr lang="en-US" dirty="0" smtClean="0"/>
              <a:t> </a:t>
            </a:r>
            <a:r>
              <a:rPr lang="en-US" dirty="0" err="1" smtClean="0"/>
              <a:t>hư</a:t>
            </a:r>
            <a:r>
              <a:rPr lang="en-US" dirty="0" smtClean="0"/>
              <a:t> </a:t>
            </a:r>
            <a:r>
              <a:rPr lang="en-US" dirty="0" err="1" smtClean="0"/>
              <a:t>hỏng</a:t>
            </a:r>
            <a:r>
              <a:rPr lang="en-US" dirty="0" smtClean="0"/>
              <a:t>; </a:t>
            </a:r>
            <a:r>
              <a:rPr lang="en-US" dirty="0" err="1" smtClean="0"/>
              <a:t>viễn</a:t>
            </a:r>
            <a:r>
              <a:rPr lang="en-US" dirty="0" smtClean="0"/>
              <a:t> </a:t>
            </a:r>
            <a:r>
              <a:rPr lang="en-US" dirty="0" err="1" smtClean="0"/>
              <a:t>thám</a:t>
            </a:r>
            <a:r>
              <a:rPr lang="en-US" dirty="0" smtClean="0"/>
              <a:t>, </a:t>
            </a:r>
            <a:r>
              <a:rPr lang="en-US" dirty="0" err="1" smtClean="0"/>
              <a:t>không</a:t>
            </a:r>
            <a:r>
              <a:rPr lang="en-US" dirty="0" smtClean="0"/>
              <a:t> </a:t>
            </a:r>
            <a:r>
              <a:rPr lang="en-US" dirty="0" err="1" smtClean="0"/>
              <a:t>gian</a:t>
            </a:r>
            <a:r>
              <a:rPr lang="en-US" dirty="0" smtClean="0"/>
              <a:t>….</a:t>
            </a:r>
          </a:p>
          <a:p>
            <a:pPr lvl="1"/>
            <a:r>
              <a:rPr lang="en-US" dirty="0" err="1" smtClean="0"/>
              <a:t>Giúp</a:t>
            </a:r>
            <a:r>
              <a:rPr lang="en-US" dirty="0" smtClean="0"/>
              <a:t> </a:t>
            </a:r>
            <a:r>
              <a:rPr lang="en-US" dirty="0" err="1" smtClean="0"/>
              <a:t>loại</a:t>
            </a:r>
            <a:r>
              <a:rPr lang="en-US" dirty="0" smtClean="0"/>
              <a:t> </a:t>
            </a:r>
            <a:r>
              <a:rPr lang="en-US" dirty="0" err="1" smtClean="0"/>
              <a:t>bỏ</a:t>
            </a:r>
            <a:r>
              <a:rPr lang="en-US" dirty="0" smtClean="0"/>
              <a:t> </a:t>
            </a:r>
            <a:r>
              <a:rPr lang="en-US" dirty="0" err="1" smtClean="0"/>
              <a:t>nhiễu</a:t>
            </a:r>
            <a:r>
              <a:rPr lang="en-US" dirty="0" smtClean="0"/>
              <a:t> </a:t>
            </a:r>
            <a:r>
              <a:rPr lang="en-US" dirty="0" err="1" smtClean="0"/>
              <a:t>mà</a:t>
            </a:r>
            <a:r>
              <a:rPr lang="en-US" dirty="0" smtClean="0"/>
              <a:t> </a:t>
            </a:r>
            <a:r>
              <a:rPr lang="en-US" dirty="0" err="1" smtClean="0"/>
              <a:t>nó</a:t>
            </a:r>
            <a:r>
              <a:rPr lang="en-US" dirty="0" smtClean="0"/>
              <a:t> </a:t>
            </a:r>
            <a:r>
              <a:rPr lang="en-US" dirty="0" err="1" smtClean="0"/>
              <a:t>ảnh</a:t>
            </a:r>
            <a:r>
              <a:rPr lang="en-US" dirty="0" smtClean="0"/>
              <a:t> </a:t>
            </a:r>
            <a:r>
              <a:rPr lang="en-US" dirty="0" err="1" smtClean="0"/>
              <a:t>hưởng</a:t>
            </a:r>
            <a:r>
              <a:rPr lang="en-US" dirty="0" smtClean="0"/>
              <a:t> </a:t>
            </a:r>
            <a:r>
              <a:rPr lang="en-US" dirty="0" err="1" smtClean="0"/>
              <a:t>đến</a:t>
            </a:r>
            <a:r>
              <a:rPr lang="en-US" dirty="0" smtClean="0"/>
              <a:t> </a:t>
            </a:r>
            <a:r>
              <a:rPr lang="en-US" dirty="0" err="1" smtClean="0"/>
              <a:t>các</a:t>
            </a:r>
            <a:r>
              <a:rPr lang="en-US" dirty="0" smtClean="0"/>
              <a:t> </a:t>
            </a:r>
            <a:r>
              <a:rPr lang="en-US" dirty="0" err="1" smtClean="0"/>
              <a:t>thuật</a:t>
            </a:r>
            <a:r>
              <a:rPr lang="en-US" dirty="0" smtClean="0"/>
              <a:t> </a:t>
            </a:r>
            <a:r>
              <a:rPr lang="en-US" dirty="0" err="1" smtClean="0"/>
              <a:t>toán</a:t>
            </a:r>
            <a:r>
              <a:rPr lang="en-US" dirty="0"/>
              <a:t> </a:t>
            </a:r>
            <a:r>
              <a:rPr lang="en-US" dirty="0" err="1" smtClean="0"/>
              <a:t>gom</a:t>
            </a:r>
            <a:r>
              <a:rPr lang="en-US" dirty="0" smtClean="0"/>
              <a:t> </a:t>
            </a:r>
            <a:r>
              <a:rPr lang="en-US" dirty="0" err="1" smtClean="0"/>
              <a:t>cụm</a:t>
            </a:r>
            <a:r>
              <a:rPr lang="en-US" dirty="0" smtClean="0"/>
              <a:t>, </a:t>
            </a:r>
            <a:r>
              <a:rPr lang="en-US" dirty="0" err="1" smtClean="0"/>
              <a:t>tóm</a:t>
            </a:r>
            <a:r>
              <a:rPr lang="en-US" dirty="0" smtClean="0"/>
              <a:t> </a:t>
            </a:r>
            <a:r>
              <a:rPr lang="en-US" dirty="0" err="1" smtClean="0"/>
              <a:t>tắt</a:t>
            </a:r>
            <a:r>
              <a:rPr lang="en-US" dirty="0" smtClean="0"/>
              <a:t> </a:t>
            </a:r>
            <a:r>
              <a:rPr lang="en-US" dirty="0" err="1" smtClean="0"/>
              <a:t>dữ</a:t>
            </a:r>
            <a:r>
              <a:rPr lang="en-US" dirty="0" smtClean="0"/>
              <a:t> </a:t>
            </a:r>
            <a:r>
              <a:rPr lang="en-US" dirty="0" err="1" smtClean="0"/>
              <a:t>liệu</a:t>
            </a:r>
            <a:r>
              <a:rPr lang="en-US" dirty="0" smtClean="0"/>
              <a:t>.</a:t>
            </a:r>
          </a:p>
          <a:p>
            <a:pPr lvl="2"/>
            <a:endParaRPr lang="en-US" b="1" dirty="0" smtClean="0"/>
          </a:p>
          <a:p>
            <a:pPr lvl="1"/>
            <a:endParaRPr lang="en-US" b="1" dirty="0"/>
          </a:p>
        </p:txBody>
      </p:sp>
      <p:sp>
        <p:nvSpPr>
          <p:cNvPr id="2" name="Slide Number Placeholder 1"/>
          <p:cNvSpPr>
            <a:spLocks noGrp="1"/>
          </p:cNvSpPr>
          <p:nvPr>
            <p:ph type="sldNum" sz="quarter" idx="12"/>
          </p:nvPr>
        </p:nvSpPr>
        <p:spPr/>
        <p:txBody>
          <a:bodyPr/>
          <a:lstStyle/>
          <a:p>
            <a:fld id="{65AB6E83-971A-4F88-B711-8988B568B83E}" type="slidenum">
              <a:rPr lang="en-US" smtClean="0"/>
              <a:t>64</a:t>
            </a:fld>
            <a:endParaRPr lang="en-US" dirty="0"/>
          </a:p>
        </p:txBody>
      </p:sp>
      <p:pic>
        <p:nvPicPr>
          <p:cNvPr id="7" name="Picture 5"/>
          <p:cNvPicPr>
            <a:picLocks noChangeAspect="1" noChangeArrowheads="1"/>
          </p:cNvPicPr>
          <p:nvPr/>
        </p:nvPicPr>
        <p:blipFill>
          <a:blip r:embed="rId2">
            <a:extLst>
              <a:ext uri="{28A0092B-C50C-407E-A947-70E740481C1C}">
                <a14:useLocalDpi xmlns:a14="http://schemas.microsoft.com/office/drawing/2010/main" val="0"/>
              </a:ext>
            </a:extLst>
          </a:blip>
          <a:srcRect b="4102"/>
          <a:stretch>
            <a:fillRect/>
          </a:stretch>
        </p:blipFill>
        <p:spPr bwMode="auto">
          <a:xfrm>
            <a:off x="1447800" y="4672288"/>
            <a:ext cx="6324600" cy="165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537374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Big Data on Time series</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r>
              <a:rPr lang="en-US" smtClean="0"/>
              <a:t>Big Data On Time Series</a:t>
            </a:r>
            <a:endParaRPr lang="en-US" dirty="0"/>
          </a:p>
        </p:txBody>
      </p:sp>
      <p:sp>
        <p:nvSpPr>
          <p:cNvPr id="5" name="Footer Placeholder 4"/>
          <p:cNvSpPr>
            <a:spLocks noGrp="1"/>
          </p:cNvSpPr>
          <p:nvPr>
            <p:ph type="ftr" sz="quarter" idx="11"/>
          </p:nvPr>
        </p:nvSpPr>
        <p:spPr/>
        <p:txBody>
          <a:bodyPr/>
          <a:lstStyle/>
          <a:p>
            <a:r>
              <a:rPr lang="en-US" smtClean="0"/>
              <a:t>ĐẠI HỌC BÁCH KHOA TP.HCM</a:t>
            </a:r>
            <a:endParaRPr lang="en-US" dirty="0"/>
          </a:p>
        </p:txBody>
      </p:sp>
      <p:sp>
        <p:nvSpPr>
          <p:cNvPr id="6" name="Slide Number Placeholder 5"/>
          <p:cNvSpPr>
            <a:spLocks noGrp="1"/>
          </p:cNvSpPr>
          <p:nvPr>
            <p:ph type="sldNum" sz="quarter" idx="12"/>
          </p:nvPr>
        </p:nvSpPr>
        <p:spPr/>
        <p:txBody>
          <a:bodyPr/>
          <a:lstStyle/>
          <a:p>
            <a:fld id="{65AB6E83-971A-4F88-B711-8988B568B83E}" type="slidenum">
              <a:rPr lang="en-US" smtClean="0"/>
              <a:t>65</a:t>
            </a:fld>
            <a:endParaRPr lang="en-US" dirty="0"/>
          </a:p>
        </p:txBody>
      </p:sp>
      <p:sp>
        <p:nvSpPr>
          <p:cNvPr id="9" name="TextBox 8"/>
          <p:cNvSpPr txBox="1"/>
          <p:nvPr/>
        </p:nvSpPr>
        <p:spPr>
          <a:xfrm>
            <a:off x="381000" y="3124200"/>
            <a:ext cx="8645893" cy="553998"/>
          </a:xfrm>
          <a:prstGeom prst="rect">
            <a:avLst/>
          </a:prstGeom>
          <a:noFill/>
        </p:spPr>
        <p:txBody>
          <a:bodyPr wrap="none" rtlCol="0">
            <a:spAutoFit/>
          </a:bodyPr>
          <a:lstStyle/>
          <a:p>
            <a:r>
              <a:rPr lang="en-US" sz="3000" dirty="0" smtClean="0"/>
              <a:t>CẢM ƠN THẦY VÀ CÁC BẠN ĐÃ LẮNG NGHE!!!</a:t>
            </a:r>
            <a:endParaRPr lang="en-US" sz="3000" dirty="0"/>
          </a:p>
        </p:txBody>
      </p:sp>
    </p:spTree>
    <p:extLst>
      <p:ext uri="{BB962C8B-B14F-4D97-AF65-F5344CB8AC3E}">
        <p14:creationId xmlns:p14="http://schemas.microsoft.com/office/powerpoint/2010/main" val="341188716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Big Data On Time Series</a:t>
            </a:r>
            <a:endParaRPr lang="en-US" dirty="0"/>
          </a:p>
        </p:txBody>
      </p:sp>
      <p:sp>
        <p:nvSpPr>
          <p:cNvPr id="5" name="Footer Placeholder 4"/>
          <p:cNvSpPr>
            <a:spLocks noGrp="1"/>
          </p:cNvSpPr>
          <p:nvPr>
            <p:ph type="ftr" sz="quarter" idx="11"/>
          </p:nvPr>
        </p:nvSpPr>
        <p:spPr/>
        <p:txBody>
          <a:bodyPr/>
          <a:lstStyle/>
          <a:p>
            <a:r>
              <a:rPr lang="en-US" smtClean="0"/>
              <a:t>ĐẠI HỌC BÁCH KHOA TP.HCM</a:t>
            </a:r>
            <a:endParaRPr lang="en-US"/>
          </a:p>
        </p:txBody>
      </p:sp>
      <p:sp>
        <p:nvSpPr>
          <p:cNvPr id="68610" name="Rectangle 2"/>
          <p:cNvSpPr>
            <a:spLocks noGrp="1" noChangeArrowheads="1"/>
          </p:cNvSpPr>
          <p:nvPr>
            <p:ph type="title"/>
          </p:nvPr>
        </p:nvSpPr>
        <p:spPr/>
        <p:txBody>
          <a:bodyPr/>
          <a:lstStyle/>
          <a:p>
            <a:pPr algn="l"/>
            <a:r>
              <a:rPr lang="en-US" sz="2700" dirty="0" smtClean="0"/>
              <a:t>TÀI LIỆU THAM KHẢO</a:t>
            </a:r>
            <a:endParaRPr lang="en-US" sz="2700" dirty="0"/>
          </a:p>
        </p:txBody>
      </p:sp>
      <p:sp>
        <p:nvSpPr>
          <p:cNvPr id="68611" name="Rectangle 3"/>
          <p:cNvSpPr>
            <a:spLocks noGrp="1" noChangeArrowheads="1"/>
          </p:cNvSpPr>
          <p:nvPr>
            <p:ph type="body" idx="1"/>
          </p:nvPr>
        </p:nvSpPr>
        <p:spPr>
          <a:xfrm>
            <a:off x="619125" y="1392238"/>
            <a:ext cx="7824788" cy="4852987"/>
          </a:xfrm>
        </p:spPr>
        <p:txBody>
          <a:bodyPr/>
          <a:lstStyle/>
          <a:p>
            <a:pPr>
              <a:lnSpc>
                <a:spcPct val="80000"/>
              </a:lnSpc>
              <a:buFontTx/>
              <a:buNone/>
            </a:pPr>
            <a:r>
              <a:rPr lang="en-US" sz="1800" dirty="0"/>
              <a:t>[1] Keogh, E.,  </a:t>
            </a:r>
            <a:r>
              <a:rPr lang="en-US" sz="1800" dirty="0" err="1"/>
              <a:t>Chakrabarti</a:t>
            </a:r>
            <a:r>
              <a:rPr lang="en-US" sz="1800" dirty="0"/>
              <a:t>, K., </a:t>
            </a:r>
            <a:r>
              <a:rPr lang="en-US" sz="1800" dirty="0" err="1"/>
              <a:t>Pazzani</a:t>
            </a:r>
            <a:r>
              <a:rPr lang="en-US" sz="1800" dirty="0"/>
              <a:t>, M. &amp; </a:t>
            </a:r>
            <a:r>
              <a:rPr lang="en-US" sz="1800" dirty="0" err="1"/>
              <a:t>Mehrotra</a:t>
            </a:r>
            <a:r>
              <a:rPr lang="en-US" sz="1800" dirty="0"/>
              <a:t>, S. (2000). </a:t>
            </a:r>
            <a:r>
              <a:rPr lang="en-US" sz="1800" b="1" dirty="0"/>
              <a:t>Dimensionality Reduction for Fast Similarity Search in Large Time Series Databases</a:t>
            </a:r>
            <a:r>
              <a:rPr lang="en-US" sz="1800" dirty="0"/>
              <a:t>. </a:t>
            </a:r>
            <a:r>
              <a:rPr lang="en-US" sz="1800" i="1" dirty="0"/>
              <a:t>Knowledge and Information Systems 3(3)</a:t>
            </a:r>
            <a:r>
              <a:rPr lang="en-US" sz="1800" dirty="0"/>
              <a:t>, </a:t>
            </a:r>
            <a:r>
              <a:rPr lang="en-US" sz="1800" dirty="0" err="1"/>
              <a:t>pp</a:t>
            </a:r>
            <a:r>
              <a:rPr lang="en-US" sz="1800" dirty="0"/>
              <a:t> 263-286. </a:t>
            </a:r>
            <a:r>
              <a:rPr lang="en-US" sz="1800" dirty="0" err="1"/>
              <a:t>Cần</a:t>
            </a:r>
            <a:r>
              <a:rPr lang="en-US" sz="1800" dirty="0"/>
              <a:t> </a:t>
            </a:r>
            <a:r>
              <a:rPr lang="en-US" sz="1800" dirty="0" err="1"/>
              <a:t>phải</a:t>
            </a:r>
            <a:r>
              <a:rPr lang="en-US" sz="1800" dirty="0"/>
              <a:t> </a:t>
            </a:r>
            <a:r>
              <a:rPr lang="en-US" sz="1800" dirty="0" err="1"/>
              <a:t>tiến</a:t>
            </a:r>
            <a:r>
              <a:rPr lang="en-US" sz="1800" dirty="0"/>
              <a:t> </a:t>
            </a:r>
            <a:r>
              <a:rPr lang="en-US" sz="1800" dirty="0" err="1"/>
              <a:t>hành</a:t>
            </a:r>
            <a:r>
              <a:rPr lang="en-US" sz="1800" dirty="0"/>
              <a:t> </a:t>
            </a:r>
            <a:r>
              <a:rPr lang="en-US" sz="1800" dirty="0" err="1"/>
              <a:t>thực</a:t>
            </a:r>
            <a:r>
              <a:rPr lang="en-US" sz="1800" dirty="0"/>
              <a:t> </a:t>
            </a:r>
            <a:r>
              <a:rPr lang="en-US" sz="1800" dirty="0" err="1"/>
              <a:t>nghiệm</a:t>
            </a:r>
            <a:r>
              <a:rPr lang="en-US" sz="1800" dirty="0"/>
              <a:t> </a:t>
            </a:r>
            <a:r>
              <a:rPr lang="en-US" sz="1800" dirty="0" err="1"/>
              <a:t>trên</a:t>
            </a:r>
            <a:r>
              <a:rPr lang="en-US" sz="1800" dirty="0"/>
              <a:t> </a:t>
            </a:r>
            <a:r>
              <a:rPr lang="en-US" sz="1800" dirty="0" err="1"/>
              <a:t>nhiều</a:t>
            </a:r>
            <a:r>
              <a:rPr lang="en-US" sz="1800" dirty="0"/>
              <a:t> </a:t>
            </a:r>
            <a:r>
              <a:rPr lang="en-US" sz="1800" dirty="0" err="1"/>
              <a:t>dạng</a:t>
            </a:r>
            <a:r>
              <a:rPr lang="en-US" sz="1800" dirty="0"/>
              <a:t> </a:t>
            </a:r>
            <a:r>
              <a:rPr lang="en-US" sz="1800" dirty="0" err="1"/>
              <a:t>dữ</a:t>
            </a:r>
            <a:r>
              <a:rPr lang="en-US" sz="1800" dirty="0"/>
              <a:t> </a:t>
            </a:r>
            <a:r>
              <a:rPr lang="en-US" sz="1800" dirty="0" err="1"/>
              <a:t>liệu</a:t>
            </a:r>
            <a:r>
              <a:rPr lang="en-US" sz="1800" dirty="0"/>
              <a:t> </a:t>
            </a:r>
            <a:r>
              <a:rPr lang="en-US" sz="1800" dirty="0" err="1"/>
              <a:t>khác</a:t>
            </a:r>
            <a:r>
              <a:rPr lang="en-US" sz="1800" dirty="0"/>
              <a:t>. </a:t>
            </a:r>
          </a:p>
          <a:p>
            <a:pPr>
              <a:lnSpc>
                <a:spcPct val="80000"/>
              </a:lnSpc>
              <a:buFontTx/>
              <a:buNone/>
            </a:pPr>
            <a:r>
              <a:rPr lang="en-US" sz="1800" dirty="0"/>
              <a:t>[2] </a:t>
            </a:r>
            <a:r>
              <a:rPr lang="en-US" sz="1800" dirty="0" err="1"/>
              <a:t>Lkhagva</a:t>
            </a:r>
            <a:r>
              <a:rPr lang="en-US" sz="1800" dirty="0"/>
              <a:t>, B., Suzuki, Y., Kawagoe, K.  (2006). </a:t>
            </a:r>
            <a:r>
              <a:rPr lang="en-US" sz="1800" b="1" dirty="0"/>
              <a:t>Extended SAX: Extension of symbolic aggregate approximation for financial time series data representation</a:t>
            </a:r>
            <a:r>
              <a:rPr lang="en-US" sz="1800" dirty="0"/>
              <a:t>. </a:t>
            </a:r>
            <a:r>
              <a:rPr lang="en-US" sz="1800" i="1" dirty="0"/>
              <a:t>In DEWS,  4A-i8</a:t>
            </a:r>
            <a:r>
              <a:rPr lang="en-US" sz="1800" dirty="0"/>
              <a:t>. </a:t>
            </a:r>
          </a:p>
          <a:p>
            <a:pPr>
              <a:lnSpc>
                <a:spcPct val="80000"/>
              </a:lnSpc>
              <a:buFontTx/>
              <a:buNone/>
            </a:pPr>
            <a:r>
              <a:rPr lang="en-US" sz="1800" dirty="0"/>
              <a:t>[3] Lin, J. Keogh, E., Patel, P. &amp; </a:t>
            </a:r>
            <a:r>
              <a:rPr lang="en-US" sz="1800" dirty="0" err="1"/>
              <a:t>Lonardi</a:t>
            </a:r>
            <a:r>
              <a:rPr lang="en-US" sz="1800" dirty="0"/>
              <a:t>, S. (2002). </a:t>
            </a:r>
            <a:r>
              <a:rPr lang="en-US" sz="1800" b="1" dirty="0"/>
              <a:t>Finding Motifs in Time Series. </a:t>
            </a:r>
            <a:r>
              <a:rPr lang="en-US" sz="1800" dirty="0"/>
              <a:t>In</a:t>
            </a:r>
            <a:r>
              <a:rPr lang="en-US" sz="1800" i="1" dirty="0"/>
              <a:t> Proceedings of the 2nd Workshop on Temporal Data Mining, at the 8th ACM SIGKDD International Conference on Knowledge Discovery and Data Mining.</a:t>
            </a:r>
            <a:r>
              <a:rPr lang="en-US" sz="1800" dirty="0"/>
              <a:t> </a:t>
            </a:r>
          </a:p>
          <a:p>
            <a:pPr>
              <a:lnSpc>
                <a:spcPct val="80000"/>
              </a:lnSpc>
              <a:buFontTx/>
              <a:buNone/>
            </a:pPr>
            <a:r>
              <a:rPr lang="en-US" sz="1800" dirty="0"/>
              <a:t>[4] Lin, J., Keogh, E., </a:t>
            </a:r>
            <a:r>
              <a:rPr lang="en-US" sz="1800" dirty="0" err="1"/>
              <a:t>Lonardi</a:t>
            </a:r>
            <a:r>
              <a:rPr lang="en-US" sz="1800" dirty="0"/>
              <a:t>, S. &amp; Chiu, B. (2003). </a:t>
            </a:r>
            <a:r>
              <a:rPr lang="en-US" sz="1800" b="1" dirty="0"/>
              <a:t>A Symbolic Representation of Time Series, with Implications for Streaming Algorithms</a:t>
            </a:r>
            <a:r>
              <a:rPr lang="en-US" sz="1800" dirty="0"/>
              <a:t>. In </a:t>
            </a:r>
            <a:r>
              <a:rPr lang="en-US" sz="1800" i="1" dirty="0"/>
              <a:t>proceedings of the 8th ACM SIGMOD Workshop on Research Issues in Data Mining and Knowledge Discovery. San Diego, CA</a:t>
            </a:r>
            <a:r>
              <a:rPr lang="en-US" sz="1800" dirty="0"/>
              <a:t>. June 13.</a:t>
            </a:r>
            <a:endParaRPr lang="en-US" sz="1800" b="1" dirty="0" smtClean="0"/>
          </a:p>
        </p:txBody>
      </p:sp>
      <p:sp>
        <p:nvSpPr>
          <p:cNvPr id="2" name="Slide Number Placeholder 1"/>
          <p:cNvSpPr>
            <a:spLocks noGrp="1"/>
          </p:cNvSpPr>
          <p:nvPr>
            <p:ph type="sldNum" sz="quarter" idx="12"/>
          </p:nvPr>
        </p:nvSpPr>
        <p:spPr/>
        <p:txBody>
          <a:bodyPr/>
          <a:lstStyle/>
          <a:p>
            <a:fld id="{65AB6E83-971A-4F88-B711-8988B568B83E}" type="slidenum">
              <a:rPr lang="en-US" smtClean="0"/>
              <a:t>66</a:t>
            </a:fld>
            <a:endParaRPr lang="en-US" dirty="0"/>
          </a:p>
        </p:txBody>
      </p:sp>
    </p:spTree>
    <p:extLst>
      <p:ext uri="{BB962C8B-B14F-4D97-AF65-F5344CB8AC3E}">
        <p14:creationId xmlns:p14="http://schemas.microsoft.com/office/powerpoint/2010/main" val="356341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pic>
        <p:nvPicPr>
          <p:cNvPr id="4" name="Content Placeholder 3"/>
          <p:cNvPicPr>
            <a:picLocks noGrp="1" noChangeAspect="1"/>
          </p:cNvPicPr>
          <p:nvPr>
            <p:ph idx="1"/>
          </p:nvPr>
        </p:nvPicPr>
        <p:blipFill>
          <a:blip r:embed="rId3"/>
          <a:stretch>
            <a:fillRect/>
          </a:stretch>
        </p:blipFill>
        <p:spPr>
          <a:xfrm>
            <a:off x="628650" y="1859492"/>
            <a:ext cx="5476523" cy="4351338"/>
          </a:xfrm>
          <a:prstGeom prst="rect">
            <a:avLst/>
          </a:prstGeom>
        </p:spPr>
      </p:pic>
      <p:sp>
        <p:nvSpPr>
          <p:cNvPr id="5" name="TextBox 4"/>
          <p:cNvSpPr txBox="1"/>
          <p:nvPr/>
        </p:nvSpPr>
        <p:spPr>
          <a:xfrm>
            <a:off x="6413500" y="2336801"/>
            <a:ext cx="2101850" cy="2862322"/>
          </a:xfrm>
          <a:prstGeom prst="rect">
            <a:avLst/>
          </a:prstGeom>
          <a:noFill/>
        </p:spPr>
        <p:txBody>
          <a:bodyPr wrap="square" rtlCol="0">
            <a:spAutoFit/>
          </a:bodyPr>
          <a:lstStyle/>
          <a:p>
            <a:r>
              <a:rPr lang="en-US" dirty="0"/>
              <a:t>Old ship’s log of the Steamship Bear as it steamed north as</a:t>
            </a:r>
            <a:br>
              <a:rPr lang="en-US" dirty="0"/>
            </a:br>
            <a:r>
              <a:rPr lang="en-US" dirty="0"/>
              <a:t>part of the 1884 Greely rescue mission to the arctic</a:t>
            </a:r>
            <a:br>
              <a:rPr lang="en-US" dirty="0"/>
            </a:br>
            <a:r>
              <a:rPr lang="en-US" dirty="0"/>
              <a:t/>
            </a:r>
            <a:br>
              <a:rPr lang="en-US" dirty="0"/>
            </a:br>
            <a:endParaRPr lang="en-US" dirty="0"/>
          </a:p>
        </p:txBody>
      </p:sp>
      <p:sp>
        <p:nvSpPr>
          <p:cNvPr id="3" name="Date Placeholder 2"/>
          <p:cNvSpPr>
            <a:spLocks noGrp="1"/>
          </p:cNvSpPr>
          <p:nvPr>
            <p:ph type="dt" sz="half" idx="10"/>
          </p:nvPr>
        </p:nvSpPr>
        <p:spPr/>
        <p:txBody>
          <a:bodyPr/>
          <a:lstStyle/>
          <a:p>
            <a:r>
              <a:rPr lang="en-US" smtClean="0"/>
              <a:t>Big Data On Time Series</a:t>
            </a:r>
            <a:endParaRPr lang="en-US" dirty="0"/>
          </a:p>
        </p:txBody>
      </p:sp>
      <p:sp>
        <p:nvSpPr>
          <p:cNvPr id="6" name="Footer Placeholder 5"/>
          <p:cNvSpPr>
            <a:spLocks noGrp="1"/>
          </p:cNvSpPr>
          <p:nvPr>
            <p:ph type="ftr" sz="quarter" idx="11"/>
          </p:nvPr>
        </p:nvSpPr>
        <p:spPr/>
        <p:txBody>
          <a:bodyPr/>
          <a:lstStyle/>
          <a:p>
            <a:r>
              <a:rPr lang="en-US" smtClean="0"/>
              <a:t>ĐẠI HỌC BÁCH KHOA TP.HCM</a:t>
            </a:r>
            <a:endParaRPr lang="en-US" dirty="0"/>
          </a:p>
        </p:txBody>
      </p:sp>
      <p:sp>
        <p:nvSpPr>
          <p:cNvPr id="7" name="Slide Number Placeholder 6"/>
          <p:cNvSpPr>
            <a:spLocks noGrp="1"/>
          </p:cNvSpPr>
          <p:nvPr>
            <p:ph type="sldNum" sz="quarter" idx="12"/>
          </p:nvPr>
        </p:nvSpPr>
        <p:spPr/>
        <p:txBody>
          <a:bodyPr/>
          <a:lstStyle/>
          <a:p>
            <a:fld id="{65AB6E83-971A-4F88-B711-8988B568B83E}" type="slidenum">
              <a:rPr lang="en-US" smtClean="0"/>
              <a:t>7</a:t>
            </a:fld>
            <a:endParaRPr lang="en-US" dirty="0"/>
          </a:p>
        </p:txBody>
      </p:sp>
    </p:spTree>
    <p:extLst>
      <p:ext uri="{BB962C8B-B14F-4D97-AF65-F5344CB8AC3E}">
        <p14:creationId xmlns:p14="http://schemas.microsoft.com/office/powerpoint/2010/main" val="3868424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pic>
        <p:nvPicPr>
          <p:cNvPr id="4" name="Content Placeholder 3"/>
          <p:cNvPicPr>
            <a:picLocks noGrp="1" noChangeAspect="1"/>
          </p:cNvPicPr>
          <p:nvPr>
            <p:ph idx="1"/>
          </p:nvPr>
        </p:nvPicPr>
        <p:blipFill>
          <a:blip r:embed="rId3"/>
          <a:stretch>
            <a:fillRect/>
          </a:stretch>
        </p:blipFill>
        <p:spPr>
          <a:xfrm>
            <a:off x="628650" y="1859492"/>
            <a:ext cx="4232579" cy="4351338"/>
          </a:xfrm>
          <a:prstGeom prst="rect">
            <a:avLst/>
          </a:prstGeom>
        </p:spPr>
      </p:pic>
      <p:sp>
        <p:nvSpPr>
          <p:cNvPr id="5" name="TextBox 4"/>
          <p:cNvSpPr txBox="1"/>
          <p:nvPr/>
        </p:nvSpPr>
        <p:spPr>
          <a:xfrm>
            <a:off x="5397501" y="2556933"/>
            <a:ext cx="2755900" cy="1200329"/>
          </a:xfrm>
          <a:prstGeom prst="rect">
            <a:avLst/>
          </a:prstGeom>
          <a:noFill/>
        </p:spPr>
        <p:txBody>
          <a:bodyPr wrap="square" rtlCol="0">
            <a:spAutoFit/>
          </a:bodyPr>
          <a:lstStyle/>
          <a:p>
            <a:r>
              <a:rPr lang="en-US" dirty="0"/>
              <a:t>This curve shows that the level of atmospheric </a:t>
            </a:r>
            <a:r>
              <a:rPr lang="en-US" dirty="0" smtClean="0"/>
              <a:t>CO</a:t>
            </a:r>
            <a:r>
              <a:rPr lang="en-US" baseline="-25000" dirty="0" smtClean="0"/>
              <a:t>2</a:t>
            </a:r>
            <a:r>
              <a:rPr lang="en-US" dirty="0" smtClean="0"/>
              <a:t> is </a:t>
            </a:r>
            <a:r>
              <a:rPr lang="en-US" dirty="0"/>
              <a:t>steadily and significantly </a:t>
            </a:r>
            <a:r>
              <a:rPr lang="en-US" dirty="0" smtClean="0"/>
              <a:t>increasing</a:t>
            </a:r>
            <a:endParaRPr lang="en-US" dirty="0"/>
          </a:p>
        </p:txBody>
      </p:sp>
      <p:sp>
        <p:nvSpPr>
          <p:cNvPr id="3" name="Date Placeholder 2"/>
          <p:cNvSpPr>
            <a:spLocks noGrp="1"/>
          </p:cNvSpPr>
          <p:nvPr>
            <p:ph type="dt" sz="half" idx="10"/>
          </p:nvPr>
        </p:nvSpPr>
        <p:spPr/>
        <p:txBody>
          <a:bodyPr/>
          <a:lstStyle/>
          <a:p>
            <a:r>
              <a:rPr lang="en-US" smtClean="0"/>
              <a:t>Big Data On Time Series</a:t>
            </a:r>
            <a:endParaRPr lang="en-US" dirty="0"/>
          </a:p>
        </p:txBody>
      </p:sp>
      <p:sp>
        <p:nvSpPr>
          <p:cNvPr id="6" name="Footer Placeholder 5"/>
          <p:cNvSpPr>
            <a:spLocks noGrp="1"/>
          </p:cNvSpPr>
          <p:nvPr>
            <p:ph type="ftr" sz="quarter" idx="11"/>
          </p:nvPr>
        </p:nvSpPr>
        <p:spPr/>
        <p:txBody>
          <a:bodyPr/>
          <a:lstStyle/>
          <a:p>
            <a:r>
              <a:rPr lang="en-US" smtClean="0"/>
              <a:t>ĐẠI HỌC BÁCH KHOA TP.HCM</a:t>
            </a:r>
            <a:endParaRPr lang="en-US" dirty="0"/>
          </a:p>
        </p:txBody>
      </p:sp>
      <p:sp>
        <p:nvSpPr>
          <p:cNvPr id="7" name="Slide Number Placeholder 6"/>
          <p:cNvSpPr>
            <a:spLocks noGrp="1"/>
          </p:cNvSpPr>
          <p:nvPr>
            <p:ph type="sldNum" sz="quarter" idx="12"/>
          </p:nvPr>
        </p:nvSpPr>
        <p:spPr/>
        <p:txBody>
          <a:bodyPr/>
          <a:lstStyle/>
          <a:p>
            <a:fld id="{65AB6E83-971A-4F88-B711-8988B568B83E}" type="slidenum">
              <a:rPr lang="en-US" smtClean="0"/>
              <a:t>8</a:t>
            </a:fld>
            <a:endParaRPr lang="en-US" dirty="0"/>
          </a:p>
        </p:txBody>
      </p:sp>
    </p:spTree>
    <p:extLst>
      <p:ext uri="{BB962C8B-B14F-4D97-AF65-F5344CB8AC3E}">
        <p14:creationId xmlns:p14="http://schemas.microsoft.com/office/powerpoint/2010/main" val="3782562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lnSpcReduction="10000"/>
          </a:bodyPr>
          <a:lstStyle/>
          <a:p>
            <a:pPr algn="just"/>
            <a:r>
              <a:rPr lang="en-US" dirty="0"/>
              <a:t>Time series </a:t>
            </a:r>
            <a:r>
              <a:rPr lang="en-US" dirty="0" smtClean="0"/>
              <a:t>data could </a:t>
            </a:r>
            <a:r>
              <a:rPr lang="en-US" dirty="0"/>
              <a:t>be stored </a:t>
            </a:r>
            <a:r>
              <a:rPr lang="en-US" dirty="0" smtClean="0"/>
              <a:t>as:</a:t>
            </a:r>
          </a:p>
          <a:p>
            <a:pPr lvl="1" algn="just"/>
            <a:r>
              <a:rPr lang="en-US" dirty="0" smtClean="0"/>
              <a:t>flat files</a:t>
            </a:r>
          </a:p>
          <a:p>
            <a:pPr lvl="1" algn="just"/>
            <a:r>
              <a:rPr lang="en-US" dirty="0" smtClean="0"/>
              <a:t>time </a:t>
            </a:r>
            <a:r>
              <a:rPr lang="en-US" dirty="0"/>
              <a:t>series </a:t>
            </a:r>
            <a:r>
              <a:rPr lang="en-US" dirty="0" smtClean="0"/>
              <a:t>database (TSDB), which </a:t>
            </a:r>
            <a:r>
              <a:rPr lang="en-US" dirty="0"/>
              <a:t>is optimized for best performance for </a:t>
            </a:r>
            <a:r>
              <a:rPr lang="en-US" dirty="0" smtClean="0"/>
              <a:t>queries based </a:t>
            </a:r>
            <a:r>
              <a:rPr lang="en-US" dirty="0"/>
              <a:t>on a range of </a:t>
            </a:r>
            <a:r>
              <a:rPr lang="en-US" dirty="0" smtClean="0"/>
              <a:t>time</a:t>
            </a:r>
          </a:p>
          <a:p>
            <a:pPr lvl="2" algn="just"/>
            <a:r>
              <a:rPr lang="en-US" dirty="0" err="1" smtClean="0"/>
              <a:t>Hadoop</a:t>
            </a:r>
            <a:r>
              <a:rPr lang="en-US" dirty="0" smtClean="0"/>
              <a:t>-based databases (Apache </a:t>
            </a:r>
            <a:r>
              <a:rPr lang="en-US" dirty="0" err="1"/>
              <a:t>HBase</a:t>
            </a:r>
            <a:r>
              <a:rPr lang="en-US" dirty="0"/>
              <a:t> or </a:t>
            </a:r>
            <a:r>
              <a:rPr lang="en-US" dirty="0" err="1" smtClean="0"/>
              <a:t>MapR</a:t>
            </a:r>
            <a:r>
              <a:rPr lang="en-US" dirty="0" smtClean="0"/>
              <a:t>-DB): </a:t>
            </a:r>
            <a:r>
              <a:rPr lang="en-US" dirty="0"/>
              <a:t>execute </a:t>
            </a:r>
            <a:r>
              <a:rPr lang="en-US" dirty="0" smtClean="0"/>
              <a:t>rapid ingestion </a:t>
            </a:r>
            <a:r>
              <a:rPr lang="en-US" dirty="0"/>
              <a:t>of time series </a:t>
            </a:r>
            <a:r>
              <a:rPr lang="en-US" dirty="0" smtClean="0"/>
              <a:t>data; support </a:t>
            </a:r>
            <a:r>
              <a:rPr lang="en-US" dirty="0"/>
              <a:t>rapid, </a:t>
            </a:r>
            <a:r>
              <a:rPr lang="en-US" dirty="0" smtClean="0"/>
              <a:t>efficient queries </a:t>
            </a:r>
            <a:r>
              <a:rPr lang="en-US" dirty="0"/>
              <a:t>of time series </a:t>
            </a:r>
            <a:r>
              <a:rPr lang="en-US" dirty="0" smtClean="0"/>
              <a:t>databases</a:t>
            </a:r>
          </a:p>
          <a:p>
            <a:pPr algn="just"/>
            <a:r>
              <a:rPr lang="en-US" dirty="0"/>
              <a:t>Use a non-relational TSDB when </a:t>
            </a:r>
            <a:r>
              <a:rPr lang="en-US" dirty="0" smtClean="0"/>
              <a:t>you:</a:t>
            </a:r>
          </a:p>
          <a:p>
            <a:pPr lvl="1" algn="just"/>
            <a:r>
              <a:rPr lang="en-US" dirty="0" smtClean="0"/>
              <a:t>Have </a:t>
            </a:r>
            <a:r>
              <a:rPr lang="en-US" dirty="0"/>
              <a:t>huge amount of </a:t>
            </a:r>
            <a:r>
              <a:rPr lang="en-US" dirty="0" smtClean="0"/>
              <a:t>data</a:t>
            </a:r>
          </a:p>
          <a:p>
            <a:pPr lvl="1" algn="just"/>
            <a:r>
              <a:rPr lang="en-US" dirty="0" smtClean="0"/>
              <a:t>Mostly </a:t>
            </a:r>
            <a:r>
              <a:rPr lang="en-US" dirty="0"/>
              <a:t>want to query based on </a:t>
            </a:r>
            <a:r>
              <a:rPr lang="en-US" dirty="0" smtClean="0"/>
              <a:t>time</a:t>
            </a:r>
            <a:endParaRPr lang="en-US" dirty="0"/>
          </a:p>
        </p:txBody>
      </p:sp>
      <p:sp>
        <p:nvSpPr>
          <p:cNvPr id="4" name="Date Placeholder 3"/>
          <p:cNvSpPr>
            <a:spLocks noGrp="1"/>
          </p:cNvSpPr>
          <p:nvPr>
            <p:ph type="dt" sz="half" idx="10"/>
          </p:nvPr>
        </p:nvSpPr>
        <p:spPr/>
        <p:txBody>
          <a:bodyPr/>
          <a:lstStyle/>
          <a:p>
            <a:r>
              <a:rPr lang="en-US" smtClean="0"/>
              <a:t>Big Data On Time Series</a:t>
            </a:r>
            <a:endParaRPr lang="en-US" dirty="0"/>
          </a:p>
        </p:txBody>
      </p:sp>
      <p:sp>
        <p:nvSpPr>
          <p:cNvPr id="5" name="Footer Placeholder 4"/>
          <p:cNvSpPr>
            <a:spLocks noGrp="1"/>
          </p:cNvSpPr>
          <p:nvPr>
            <p:ph type="ftr" sz="quarter" idx="11"/>
          </p:nvPr>
        </p:nvSpPr>
        <p:spPr/>
        <p:txBody>
          <a:bodyPr/>
          <a:lstStyle/>
          <a:p>
            <a:r>
              <a:rPr lang="en-US" smtClean="0"/>
              <a:t>ĐẠI HỌC BÁCH KHOA TP.HCM</a:t>
            </a:r>
            <a:endParaRPr lang="en-US" dirty="0"/>
          </a:p>
        </p:txBody>
      </p:sp>
      <p:sp>
        <p:nvSpPr>
          <p:cNvPr id="6" name="Slide Number Placeholder 5"/>
          <p:cNvSpPr>
            <a:spLocks noGrp="1"/>
          </p:cNvSpPr>
          <p:nvPr>
            <p:ph type="sldNum" sz="quarter" idx="12"/>
          </p:nvPr>
        </p:nvSpPr>
        <p:spPr/>
        <p:txBody>
          <a:bodyPr/>
          <a:lstStyle/>
          <a:p>
            <a:fld id="{65AB6E83-971A-4F88-B711-8988B568B83E}" type="slidenum">
              <a:rPr lang="en-US" smtClean="0"/>
              <a:t>9</a:t>
            </a:fld>
            <a:endParaRPr lang="en-US" dirty="0"/>
          </a:p>
        </p:txBody>
      </p:sp>
    </p:spTree>
    <p:extLst>
      <p:ext uri="{BB962C8B-B14F-4D97-AF65-F5344CB8AC3E}">
        <p14:creationId xmlns:p14="http://schemas.microsoft.com/office/powerpoint/2010/main" val="174934786"/>
      </p:ext>
    </p:extLst>
  </p:cSld>
  <p:clrMapOvr>
    <a:masterClrMapping/>
  </p:clrMapOvr>
</p:sld>
</file>

<file path=ppt/theme/theme1.xml><?xml version="1.0" encoding="utf-8"?>
<a:theme xmlns:a="http://schemas.openxmlformats.org/drawingml/2006/main" name="thesis - presentation - ver02">
  <a:themeElements>
    <a:clrScheme name="134TGp_report_diagram 2">
      <a:dk1>
        <a:srgbClr val="23387D"/>
      </a:dk1>
      <a:lt1>
        <a:srgbClr val="FFFFFF"/>
      </a:lt1>
      <a:dk2>
        <a:srgbClr val="1A3D97"/>
      </a:dk2>
      <a:lt2>
        <a:srgbClr val="DDDDDD"/>
      </a:lt2>
      <a:accent1>
        <a:srgbClr val="4972BB"/>
      </a:accent1>
      <a:accent2>
        <a:srgbClr val="6A99D8"/>
      </a:accent2>
      <a:accent3>
        <a:srgbClr val="FFFFFF"/>
      </a:accent3>
      <a:accent4>
        <a:srgbClr val="1C2E6A"/>
      </a:accent4>
      <a:accent5>
        <a:srgbClr val="B1BCDA"/>
      </a:accent5>
      <a:accent6>
        <a:srgbClr val="5F8AC4"/>
      </a:accent6>
      <a:hlink>
        <a:srgbClr val="96B1E6"/>
      </a:hlink>
      <a:folHlink>
        <a:srgbClr val="99C25C"/>
      </a:folHlink>
    </a:clrScheme>
    <a:fontScheme name="134TGp_report_diagram">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34TGp_report_diagram 1">
        <a:dk1>
          <a:srgbClr val="1D4940"/>
        </a:dk1>
        <a:lt1>
          <a:srgbClr val="FFFFFF"/>
        </a:lt1>
        <a:dk2>
          <a:srgbClr val="3F716F"/>
        </a:dk2>
        <a:lt2>
          <a:srgbClr val="DDDDDD"/>
        </a:lt2>
        <a:accent1>
          <a:srgbClr val="669E86"/>
        </a:accent1>
        <a:accent2>
          <a:srgbClr val="A2CAB4"/>
        </a:accent2>
        <a:accent3>
          <a:srgbClr val="FFFFFF"/>
        </a:accent3>
        <a:accent4>
          <a:srgbClr val="173D35"/>
        </a:accent4>
        <a:accent5>
          <a:srgbClr val="B8CCC3"/>
        </a:accent5>
        <a:accent6>
          <a:srgbClr val="92B7A3"/>
        </a:accent6>
        <a:hlink>
          <a:srgbClr val="8CA35F"/>
        </a:hlink>
        <a:folHlink>
          <a:srgbClr val="C1B05D"/>
        </a:folHlink>
      </a:clrScheme>
      <a:clrMap bg1="lt1" tx1="dk1" bg2="lt2" tx2="dk2" accent1="accent1" accent2="accent2" accent3="accent3" accent4="accent4" accent5="accent5" accent6="accent6" hlink="hlink" folHlink="folHlink"/>
    </a:extraClrScheme>
    <a:extraClrScheme>
      <a:clrScheme name="134TGp_report_diagram 2">
        <a:dk1>
          <a:srgbClr val="23387D"/>
        </a:dk1>
        <a:lt1>
          <a:srgbClr val="FFFFFF"/>
        </a:lt1>
        <a:dk2>
          <a:srgbClr val="1A3D97"/>
        </a:dk2>
        <a:lt2>
          <a:srgbClr val="DDDDDD"/>
        </a:lt2>
        <a:accent1>
          <a:srgbClr val="4972BB"/>
        </a:accent1>
        <a:accent2>
          <a:srgbClr val="6A99D8"/>
        </a:accent2>
        <a:accent3>
          <a:srgbClr val="FFFFFF"/>
        </a:accent3>
        <a:accent4>
          <a:srgbClr val="1C2E6A"/>
        </a:accent4>
        <a:accent5>
          <a:srgbClr val="B1BCDA"/>
        </a:accent5>
        <a:accent6>
          <a:srgbClr val="5F8AC4"/>
        </a:accent6>
        <a:hlink>
          <a:srgbClr val="96B1E6"/>
        </a:hlink>
        <a:folHlink>
          <a:srgbClr val="99C25C"/>
        </a:folHlink>
      </a:clrScheme>
      <a:clrMap bg1="lt1" tx1="dk1" bg2="lt2" tx2="dk2" accent1="accent1" accent2="accent2" accent3="accent3" accent4="accent4" accent5="accent5" accent6="accent6" hlink="hlink" folHlink="folHlink"/>
    </a:extraClrScheme>
    <a:extraClrScheme>
      <a:clrScheme name="134TGp_report_diagram 3">
        <a:dk1>
          <a:srgbClr val="23387D"/>
        </a:dk1>
        <a:lt1>
          <a:srgbClr val="FFFFFF"/>
        </a:lt1>
        <a:dk2>
          <a:srgbClr val="1A3D97"/>
        </a:dk2>
        <a:lt2>
          <a:srgbClr val="DDDDDD"/>
        </a:lt2>
        <a:accent1>
          <a:srgbClr val="6E51A7"/>
        </a:accent1>
        <a:accent2>
          <a:srgbClr val="8C8EE0"/>
        </a:accent2>
        <a:accent3>
          <a:srgbClr val="FFFFFF"/>
        </a:accent3>
        <a:accent4>
          <a:srgbClr val="1C2E6A"/>
        </a:accent4>
        <a:accent5>
          <a:srgbClr val="BAB3D0"/>
        </a:accent5>
        <a:accent6>
          <a:srgbClr val="7E80CB"/>
        </a:accent6>
        <a:hlink>
          <a:srgbClr val="96B1E6"/>
        </a:hlink>
        <a:folHlink>
          <a:srgbClr val="7BB32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thesis - presentation - ver02</Template>
  <TotalTime>7332</TotalTime>
  <Words>4870</Words>
  <Application>Microsoft Office PowerPoint</Application>
  <PresentationFormat>On-screen Show (4:3)</PresentationFormat>
  <Paragraphs>614</Paragraphs>
  <Slides>66</Slides>
  <Notes>23</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66</vt:i4>
      </vt:variant>
    </vt:vector>
  </HeadingPairs>
  <TitlesOfParts>
    <vt:vector size="69" baseType="lpstr">
      <vt:lpstr>thesis - presentation - ver02</vt:lpstr>
      <vt:lpstr>Image</vt:lpstr>
      <vt:lpstr>Equation</vt:lpstr>
      <vt:lpstr>Big Data On Time Series</vt:lpstr>
      <vt:lpstr>NỘI DUNG</vt:lpstr>
      <vt:lpstr>Introduction</vt:lpstr>
      <vt:lpstr>Introduction</vt:lpstr>
      <vt:lpstr>Introduction</vt:lpstr>
      <vt:lpstr>Introduction</vt:lpstr>
      <vt:lpstr>Introduction</vt:lpstr>
      <vt:lpstr>Introduction</vt:lpstr>
      <vt:lpstr>Introduction</vt:lpstr>
      <vt:lpstr>Who uses time series data and why?</vt:lpstr>
      <vt:lpstr>Stock Trading</vt:lpstr>
      <vt:lpstr>Stock Trading</vt:lpstr>
      <vt:lpstr>Who uses time series data and why?</vt:lpstr>
      <vt:lpstr>Who uses time series data and why?</vt:lpstr>
      <vt:lpstr>Who uses time series data and why?</vt:lpstr>
      <vt:lpstr>Storing and Processing Time Series Data</vt:lpstr>
      <vt:lpstr>Flat files</vt:lpstr>
      <vt:lpstr>Flat files - Pros</vt:lpstr>
      <vt:lpstr>Flat files - Cons</vt:lpstr>
      <vt:lpstr>RDBMS</vt:lpstr>
      <vt:lpstr>RDBMS - Pros</vt:lpstr>
      <vt:lpstr>RDBMS - Cons</vt:lpstr>
      <vt:lpstr>NoSQL Database with Wide Tables</vt:lpstr>
      <vt:lpstr>NoSQL Database with Wide Tables</vt:lpstr>
      <vt:lpstr>NoSQL Database with Hybrid Design</vt:lpstr>
      <vt:lpstr>NoSQL Database with Hybrid Design</vt:lpstr>
      <vt:lpstr>NoSQL Database with Hybrid Design</vt:lpstr>
      <vt:lpstr>NoSQL Database with Hybrid Design</vt:lpstr>
      <vt:lpstr>Practical Time Series Tools</vt:lpstr>
      <vt:lpstr>Architecture of Open TSDB</vt:lpstr>
      <vt:lpstr>Direct Blob Loading for High Performance</vt:lpstr>
      <vt:lpstr>Accessing Data with Open TSDB</vt:lpstr>
      <vt:lpstr>Accessing Open TSDB Data Using  SQL-on-Hadoop Tools</vt:lpstr>
      <vt:lpstr>Apache Spark</vt:lpstr>
      <vt:lpstr>Apache Spark</vt:lpstr>
      <vt:lpstr>Using Apache Spark SQL</vt:lpstr>
      <vt:lpstr>Using Apache Spark SQL</vt:lpstr>
      <vt:lpstr>Hive</vt:lpstr>
      <vt:lpstr>Grafana</vt:lpstr>
      <vt:lpstr>Grafana</vt:lpstr>
      <vt:lpstr>GIỚI THIỆU</vt:lpstr>
      <vt:lpstr>GIỚI THIỆU</vt:lpstr>
      <vt:lpstr>ĐẶC ĐIỂM</vt:lpstr>
      <vt:lpstr>ỨNG DỤNG</vt:lpstr>
      <vt:lpstr>KHAI PHÁ</vt:lpstr>
      <vt:lpstr>KHAI PHÁ</vt:lpstr>
      <vt:lpstr>KHAI PHÁ</vt:lpstr>
      <vt:lpstr>KHAI PHÁ</vt:lpstr>
      <vt:lpstr>KHAI PHÁ</vt:lpstr>
      <vt:lpstr>KHAI PHÁ</vt:lpstr>
      <vt:lpstr>KHAI PHÁ</vt:lpstr>
      <vt:lpstr>KHAI PHÁ</vt:lpstr>
      <vt:lpstr>KHAI PHÁ</vt:lpstr>
      <vt:lpstr>KHAI PHÁ</vt:lpstr>
      <vt:lpstr>KHAI PHÁ</vt:lpstr>
      <vt:lpstr>KHAI PHÁ</vt:lpstr>
      <vt:lpstr>KHAI PHÁ</vt:lpstr>
      <vt:lpstr>KHAI PHÁ</vt:lpstr>
      <vt:lpstr>KHAI PHÁ</vt:lpstr>
      <vt:lpstr>KHAI PHÁ</vt:lpstr>
      <vt:lpstr>KHAI PHÁ</vt:lpstr>
      <vt:lpstr>KHAI PHÁ</vt:lpstr>
      <vt:lpstr>KHAI PHÁ</vt:lpstr>
      <vt:lpstr>KHAI PHÁ</vt:lpstr>
      <vt:lpstr>Big Data on Time series</vt:lpstr>
      <vt:lpstr>TÀI LIỆU THAM KHẢO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SIM</dc:creator>
  <cp:lastModifiedBy>Thanh Phuong</cp:lastModifiedBy>
  <cp:revision>732</cp:revision>
  <dcterms:created xsi:type="dcterms:W3CDTF">2012-12-17T03:48:11Z</dcterms:created>
  <dcterms:modified xsi:type="dcterms:W3CDTF">2017-05-09T12:24:25Z</dcterms:modified>
</cp:coreProperties>
</file>