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2"/>
    <p:sldId id="262" r:id="rId3"/>
    <p:sldId id="279" r:id="rId4"/>
    <p:sldId id="280" r:id="rId5"/>
    <p:sldId id="282" r:id="rId6"/>
    <p:sldId id="281" r:id="rId7"/>
    <p:sldId id="278" r:id="rId8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0"/>
    <a:srgbClr val="F4F2EA"/>
    <a:srgbClr val="4F334E"/>
    <a:srgbClr val="8390FF"/>
    <a:srgbClr val="948B6C"/>
    <a:srgbClr val="FBC1E8"/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94718" autoAdjust="0"/>
  </p:normalViewPr>
  <p:slideViewPr>
    <p:cSldViewPr>
      <p:cViewPr varScale="1">
        <p:scale>
          <a:sx n="82" d="100"/>
          <a:sy n="82" d="100"/>
        </p:scale>
        <p:origin x="176" y="1360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17.02.22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0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96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1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9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36682" y="2451199"/>
            <a:ext cx="7623279" cy="584775"/>
          </a:xfrm>
        </p:spPr>
        <p:txBody>
          <a:bodyPr vert="horz"/>
          <a:lstStyle>
            <a:lvl1pPr>
              <a:defRPr sz="380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 hasCustomPrompt="1"/>
          </p:nvPr>
        </p:nvSpPr>
        <p:spPr>
          <a:xfrm>
            <a:off x="660797" y="2210098"/>
            <a:ext cx="5786438" cy="184666"/>
          </a:xfr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r>
              <a:rPr lang="de-DE" dirty="0" err="1"/>
              <a:t>fff</a:t>
            </a:r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7F7F7F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17375E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85939" y="1607344"/>
            <a:ext cx="5811749" cy="512961"/>
          </a:xfrm>
        </p:spPr>
        <p:txBody>
          <a:bodyPr lIns="0" tIns="0" rIns="0" bIns="0"/>
          <a:lstStyle>
            <a:lvl1pPr marL="0" indent="269875" defTabSz="266400">
              <a:spcAft>
                <a:spcPts val="377"/>
              </a:spcAft>
              <a:buClr>
                <a:schemeClr val="accent1">
                  <a:lumMod val="40000"/>
                  <a:lumOff val="60000"/>
                </a:schemeClr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r>
              <a:rPr lang="de-DE" dirty="0"/>
              <a:t>Test</a:t>
            </a:r>
          </a:p>
          <a:p>
            <a:r>
              <a:rPr lang="de-DE" dirty="0"/>
              <a:t>Test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676C-4406-3640-8397-3968334A8A8E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7368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5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CA0F-C99F-184A-BCAD-ADF098A7BB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1"/>
          </p:nvPr>
        </p:nvSpPr>
        <p:spPr>
          <a:xfrm>
            <a:off x="1" y="723303"/>
            <a:ext cx="9144000" cy="276999"/>
          </a:xfrm>
        </p:spPr>
        <p:txBody>
          <a:bodyPr vert="horz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4741664"/>
            <a:ext cx="9144000" cy="401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97" tIns="28698" rIns="57397" bIns="28698" rtlCol="0" anchor="ctr"/>
          <a:lstStyle/>
          <a:p>
            <a:pPr algn="ctr"/>
            <a:endParaRPr lang="de-DE"/>
          </a:p>
        </p:txBody>
      </p:sp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62"/>
          <p:cNvSpPr/>
          <p:nvPr userDrawn="1"/>
        </p:nvSpPr>
        <p:spPr>
          <a:xfrm>
            <a:off x="0" y="740049"/>
            <a:ext cx="9144000" cy="509574"/>
          </a:xfrm>
          <a:custGeom>
            <a:avLst/>
            <a:gdLst/>
            <a:ahLst/>
            <a:cxnLst/>
            <a:rect l="l" t="t" r="r" b="b"/>
            <a:pathLst>
              <a:path w="13004800" h="2844800">
                <a:moveTo>
                  <a:pt x="0" y="2844800"/>
                </a:moveTo>
                <a:lnTo>
                  <a:pt x="13004800" y="2844800"/>
                </a:lnTo>
                <a:lnTo>
                  <a:pt x="13004800" y="0"/>
                </a:lnTo>
                <a:lnTo>
                  <a:pt x="0" y="0"/>
                </a:lnTo>
                <a:lnTo>
                  <a:pt x="0" y="28448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0F96D4"/>
              </a:gs>
            </a:gsLst>
            <a:lin ang="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49843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8CEF-F7BB-BA45-8352-420FBD9C4B5B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bg1">
                    <a:lumMod val="50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660797" y="810369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1" y="277937"/>
            <a:ext cx="2839641" cy="184666"/>
          </a:xfr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 descr="PPT_Göttingen_169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8" r:id="rId5"/>
    <p:sldLayoutId id="2147483667" r:id="rId6"/>
    <p:sldLayoutId id="2147483665" r:id="rId7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</p:spPr>
        <p:txBody>
          <a:bodyPr/>
          <a:lstStyle/>
          <a:p>
            <a:r>
              <a:rPr lang="de-DE" dirty="0" err="1"/>
              <a:t>Explainable</a:t>
            </a:r>
            <a:r>
              <a:rPr lang="de-DE" dirty="0"/>
              <a:t> Data-</a:t>
            </a:r>
            <a:r>
              <a:rPr lang="de-DE" dirty="0" err="1"/>
              <a:t>Driven</a:t>
            </a:r>
            <a:r>
              <a:rPr lang="de-DE" dirty="0"/>
              <a:t> Price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Learning Models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Dublin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0797" y="2210098"/>
            <a:ext cx="5786438" cy="230832"/>
          </a:xfrm>
        </p:spPr>
        <p:txBody>
          <a:bodyPr/>
          <a:lstStyle/>
          <a:p>
            <a:r>
              <a:rPr lang="de-DE" dirty="0"/>
              <a:t>Lars </a:t>
            </a:r>
            <a:r>
              <a:rPr lang="de-DE" dirty="0" err="1"/>
              <a:t>Knieper</a:t>
            </a:r>
            <a:r>
              <a:rPr lang="de-DE" dirty="0"/>
              <a:t>, Dominik Becker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Dublin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1785939" y="1607344"/>
            <a:ext cx="5811749" cy="1077218"/>
          </a:xfrm>
        </p:spPr>
        <p:txBody>
          <a:bodyPr/>
          <a:lstStyle/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A87B25-2D4A-9249-A4F8-A05838C36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8"/>
          <a:stretch/>
        </p:blipFill>
        <p:spPr>
          <a:xfrm>
            <a:off x="3745580" y="1204203"/>
            <a:ext cx="4578222" cy="170838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5811749" cy="1077218"/>
          </a:xfrm>
        </p:spPr>
        <p:txBody>
          <a:bodyPr/>
          <a:lstStyle/>
          <a:p>
            <a:r>
              <a:rPr lang="en-US" dirty="0"/>
              <a:t>6976 listings</a:t>
            </a:r>
          </a:p>
          <a:p>
            <a:r>
              <a:rPr lang="en-US" dirty="0"/>
              <a:t>74 variables</a:t>
            </a:r>
          </a:p>
          <a:p>
            <a:r>
              <a:rPr lang="en-US" dirty="0"/>
              <a:t>86.899 images</a:t>
            </a:r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45C693-61B0-6F44-9AE0-093D6BB23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5"/>
          <a:stretch/>
        </p:blipFill>
        <p:spPr>
          <a:xfrm>
            <a:off x="5275473" y="732546"/>
            <a:ext cx="2969271" cy="4030088"/>
          </a:xfrm>
          <a:prstGeom prst="rect">
            <a:avLst/>
          </a:prstGeom>
        </p:spPr>
      </p:pic>
      <p:pic>
        <p:nvPicPr>
          <p:cNvPr id="6" name="Grafik 5" descr="Ein Bild, das Text, verschieden, mehrere enthält.&#10;&#10;Automatisch generierte Beschreibung">
            <a:extLst>
              <a:ext uri="{FF2B5EF4-FFF2-40B4-BE49-F238E27FC236}">
                <a16:creationId xmlns:a16="http://schemas.microsoft.com/office/drawing/2014/main" id="{46898714-2ED2-564F-A281-A63E60404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95" y="750599"/>
            <a:ext cx="1996822" cy="39482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23B87E-90A7-9643-A3B6-FEDF9F8DB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9" y="2651348"/>
            <a:ext cx="2034187" cy="21450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6DEE31-577C-CC4D-B925-2D8EDF56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49" y="2228463"/>
            <a:ext cx="2547357" cy="2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0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 Values (Lundberg </a:t>
            </a:r>
            <a:r>
              <a:rPr lang="de-DE" dirty="0" err="1"/>
              <a:t>and</a:t>
            </a:r>
            <a:r>
              <a:rPr lang="de-DE" dirty="0"/>
              <a:t> Lee 2017)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1359346"/>
          </a:xfrm>
        </p:spPr>
        <p:txBody>
          <a:bodyPr/>
          <a:lstStyle/>
          <a:p>
            <a:r>
              <a:rPr lang="en-US" dirty="0"/>
              <a:t>Enables </a:t>
            </a:r>
            <a:r>
              <a:rPr lang="en-US" dirty="0" err="1"/>
              <a:t>explainability</a:t>
            </a:r>
            <a:r>
              <a:rPr lang="en-US" dirty="0"/>
              <a:t> in Machine Learning models</a:t>
            </a:r>
          </a:p>
          <a:p>
            <a:r>
              <a:rPr lang="en-US" dirty="0"/>
              <a:t>Computes contribution of each variable to predicted values</a:t>
            </a:r>
          </a:p>
          <a:p>
            <a:r>
              <a:rPr lang="en-US" dirty="0"/>
              <a:t>Uses difference between prediction with and without variable (mean imputation)</a:t>
            </a:r>
          </a:p>
          <a:p>
            <a:r>
              <a:rPr lang="en-US" dirty="0"/>
              <a:t>Python implementation uses computationally faster algorithms</a:t>
            </a:r>
          </a:p>
          <a:p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90667B-5EA3-B94D-A923-8F6FFF26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2" y="3249458"/>
            <a:ext cx="6451779" cy="9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98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Model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3315981" cy="2667397"/>
          </a:xfrm>
        </p:spPr>
        <p:txBody>
          <a:bodyPr/>
          <a:lstStyle/>
          <a:p>
            <a:r>
              <a:rPr lang="en-US" dirty="0"/>
              <a:t>Feature extraction with ResNet50</a:t>
            </a:r>
          </a:p>
          <a:p>
            <a:r>
              <a:rPr lang="en-US" dirty="0"/>
              <a:t>Utilizes room classification model</a:t>
            </a:r>
          </a:p>
          <a:p>
            <a:r>
              <a:rPr lang="en-US" dirty="0"/>
              <a:t>Different room different focuses</a:t>
            </a:r>
          </a:p>
          <a:p>
            <a:r>
              <a:rPr lang="en-US" dirty="0"/>
              <a:t>Constraint weights for Dense Layer 3: 	sum up to 1, greater than 0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Caution</a:t>
            </a:r>
            <a:r>
              <a:rPr lang="en-US" dirty="0"/>
              <a:t>: </a:t>
            </a:r>
          </a:p>
          <a:p>
            <a:r>
              <a:rPr lang="en-US" dirty="0"/>
              <a:t>Depends highly on correct room classification;</a:t>
            </a:r>
          </a:p>
          <a:p>
            <a:r>
              <a:rPr lang="en-US" dirty="0"/>
              <a:t>many imputations with black images</a:t>
            </a:r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61EDD4C-ECCC-F643-90D1-47BA73123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7" y="769432"/>
            <a:ext cx="5148064" cy="387598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76CBBAE-546F-A740-ADA7-0A3A25CBAE96}"/>
              </a:ext>
            </a:extLst>
          </p:cNvPr>
          <p:cNvGrpSpPr/>
          <p:nvPr/>
        </p:nvGrpSpPr>
        <p:grpSpPr>
          <a:xfrm>
            <a:off x="3976778" y="1634143"/>
            <a:ext cx="4697763" cy="2000574"/>
            <a:chOff x="3976778" y="1634143"/>
            <a:chExt cx="4697763" cy="200057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3DC1A12-CA09-524B-BE49-151CFA21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6778" y="1634143"/>
              <a:ext cx="2487200" cy="2000574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B9994CA-22AB-B848-9DB8-700CA9A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384" y="1634143"/>
              <a:ext cx="1713157" cy="169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582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body" idx="1"/>
          </p:nvPr>
        </p:nvSpPr>
        <p:spPr>
          <a:xfrm>
            <a:off x="660797" y="1670372"/>
            <a:ext cx="7367587" cy="461665"/>
          </a:xfrm>
        </p:spPr>
        <p:txBody>
          <a:bodyPr/>
          <a:lstStyle/>
          <a:p>
            <a:r>
              <a:rPr lang="de-DE" dirty="0"/>
              <a:t>Lundberg, S. M. </a:t>
            </a:r>
            <a:r>
              <a:rPr lang="de-DE" dirty="0" err="1"/>
              <a:t>and</a:t>
            </a:r>
            <a:r>
              <a:rPr lang="de-DE" dirty="0"/>
              <a:t> Lee, S.-I. (2017).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predictions.Advances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, 30.</a:t>
            </a:r>
            <a:endParaRPr lang="en-US" dirty="0"/>
          </a:p>
        </p:txBody>
      </p:sp>
      <p:sp>
        <p:nvSpPr>
          <p:cNvPr id="114" name="Fußzeilenplatzhalter 1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The University of Göttingen – An Introduction</a:t>
            </a:r>
            <a:endParaRPr lang="de-DE" dirty="0"/>
          </a:p>
        </p:txBody>
      </p:sp>
      <p:sp>
        <p:nvSpPr>
          <p:cNvPr id="112" name="Datumsplatzhalter 1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FED8-C979-F64B-90E4-24E76885865A}" type="datetime1">
              <a:rPr lang="de-DE" smtClean="0"/>
              <a:pPr/>
              <a:t>17.02.22</a:t>
            </a:fld>
            <a:endParaRPr lang="en-US" dirty="0"/>
          </a:p>
        </p:txBody>
      </p:sp>
      <p:sp>
        <p:nvSpPr>
          <p:cNvPr id="113" name="Foliennummernplatzhalter 1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875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965031" y="277937"/>
            <a:ext cx="2839641" cy="276999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Macintosh PowerPoint</Application>
  <PresentationFormat>Bildschirmpräsentation (16:9)</PresentationFormat>
  <Paragraphs>42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DINPro</vt:lpstr>
      <vt:lpstr>Times New Roman</vt:lpstr>
      <vt:lpstr>Wingdings</vt:lpstr>
      <vt:lpstr>Office Theme</vt:lpstr>
      <vt:lpstr>AirBnB Dublin</vt:lpstr>
      <vt:lpstr>Data Dublin</vt:lpstr>
      <vt:lpstr>Room Classification</vt:lpstr>
      <vt:lpstr>SHAP Values (Lundberg and Lee 2017)</vt:lpstr>
      <vt:lpstr>Image Model</vt:lpstr>
      <vt:lpstr>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Becker, Dominik</cp:lastModifiedBy>
  <cp:revision>107</cp:revision>
  <dcterms:created xsi:type="dcterms:W3CDTF">2017-08-09T09:33:14Z</dcterms:created>
  <dcterms:modified xsi:type="dcterms:W3CDTF">2022-02-17T22:00:16Z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