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6" r:id="rId2"/>
    <p:sldId id="262" r:id="rId3"/>
    <p:sldId id="278" r:id="rId4"/>
  </p:sldIdLst>
  <p:sldSz cx="9144000" cy="5143500" type="screen16x9"/>
  <p:notesSz cx="13004800" cy="9753600"/>
  <p:defaultTextStyle>
    <a:defPPr>
      <a:defRPr lang="de-DE"/>
    </a:defPPr>
    <a:lvl1pPr marL="0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6984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73969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60953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47938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34922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21907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08891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295876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-1164">
          <p15:clr>
            <a:srgbClr val="A4A3A4"/>
          </p15:clr>
        </p15:guide>
        <p15:guide id="2" pos="-4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4F0"/>
    <a:srgbClr val="F4F2EA"/>
    <a:srgbClr val="4F334E"/>
    <a:srgbClr val="8390FF"/>
    <a:srgbClr val="948B6C"/>
    <a:srgbClr val="FBC1E8"/>
    <a:srgbClr val="0F96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35" autoAdjust="0"/>
    <p:restoredTop sz="94718" autoAdjust="0"/>
  </p:normalViewPr>
  <p:slideViewPr>
    <p:cSldViewPr>
      <p:cViewPr varScale="1">
        <p:scale>
          <a:sx n="124" d="100"/>
          <a:sy n="124" d="100"/>
        </p:scale>
        <p:origin x="176" y="688"/>
      </p:cViewPr>
      <p:guideLst>
        <p:guide orient="horz" pos="-1164"/>
        <p:guide pos="-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DDC49-609A-3B44-A1C6-133788245302}" type="datetime1">
              <a:rPr lang="de-DE" smtClean="0"/>
              <a:pPr/>
              <a:t>17.02.22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525CF-7212-804E-9855-29706471529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4502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61A5-9AB9-1949-9B9A-C46C190AE8BF}" type="datetime1">
              <a:rPr lang="de-DE" smtClean="0"/>
              <a:pPr/>
              <a:t>17.02.22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731838"/>
            <a:ext cx="6502400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A433B-D369-FE47-BCB2-D5C24AAD91F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8722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86984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573969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860953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147938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434922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21907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08891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295876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bject 2"/>
          <p:cNvSpPr/>
          <p:nvPr userDrawn="1"/>
        </p:nvSpPr>
        <p:spPr>
          <a:xfrm>
            <a:off x="0" y="4781848"/>
            <a:ext cx="9144000" cy="361652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60797" y="3053953"/>
            <a:ext cx="6400800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defTabSz="512188">
              <a:buFont typeface="Times New Roman" charset="0"/>
              <a:buNone/>
              <a:defRPr sz="1500">
                <a:solidFill>
                  <a:srgbClr val="7F7F7F"/>
                </a:solidFill>
                <a:latin typeface="+mj-lt"/>
              </a:defRPr>
            </a:lvl1pPr>
          </a:lstStyle>
          <a:p>
            <a:pPr defTabSz="815975">
              <a:buFont typeface="Times New Roman" charset="0"/>
              <a:buNone/>
            </a:pPr>
            <a:endParaRPr lang="en-US" sz="1500" dirty="0">
              <a:solidFill>
                <a:schemeClr val="bg1">
                  <a:lumMod val="50000"/>
                </a:schemeClr>
              </a:solidFill>
              <a:latin typeface="+mj-lt"/>
              <a:ea typeface="Geneva" charset="0"/>
              <a:cs typeface="Geneva" charset="0"/>
            </a:endParaRPr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FC1A0-EAC7-FF46-B484-6832FF4081D7}" type="datetime1">
              <a:rPr lang="de-DE" smtClean="0"/>
              <a:pPr/>
              <a:t>17.02.22</a:t>
            </a:fld>
            <a:endParaRPr lang="en-US" dirty="0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10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636682" y="2451199"/>
            <a:ext cx="7623279" cy="584775"/>
          </a:xfrm>
        </p:spPr>
        <p:txBody>
          <a:bodyPr vert="horz"/>
          <a:lstStyle>
            <a:lvl1pPr>
              <a:defRPr sz="3800">
                <a:solidFill>
                  <a:srgbClr val="17375E"/>
                </a:solidFill>
                <a:latin typeface="+mj-lt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74" name="Holder 3"/>
          <p:cNvSpPr>
            <a:spLocks noGrp="1"/>
          </p:cNvSpPr>
          <p:nvPr>
            <p:ph type="body" idx="1" hasCustomPrompt="1"/>
          </p:nvPr>
        </p:nvSpPr>
        <p:spPr>
          <a:xfrm>
            <a:off x="660797" y="2210098"/>
            <a:ext cx="5786438" cy="184666"/>
          </a:xfrm>
        </p:spPr>
        <p:txBody>
          <a:bodyPr lIns="0" tIns="0" rIns="0" bIns="0"/>
          <a:lstStyle>
            <a:lvl1pPr>
              <a:defRPr sz="1500" b="0" i="0" cap="small">
                <a:solidFill>
                  <a:schemeClr val="bg1">
                    <a:lumMod val="50000"/>
                  </a:schemeClr>
                </a:solidFill>
                <a:latin typeface="+mj-lt"/>
                <a:cs typeface="DINPro"/>
              </a:defRPr>
            </a:lvl1pPr>
          </a:lstStyle>
          <a:p>
            <a:r>
              <a:rPr lang="de-DE" dirty="0" err="1"/>
              <a:t>fff</a:t>
            </a:r>
            <a:endParaRPr dirty="0"/>
          </a:p>
        </p:txBody>
      </p:sp>
      <p:sp>
        <p:nvSpPr>
          <p:cNvPr id="13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1" y="277937"/>
            <a:ext cx="2839641" cy="184666"/>
          </a:xfr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bject 2"/>
          <p:cNvSpPr/>
          <p:nvPr userDrawn="1"/>
        </p:nvSpPr>
        <p:spPr>
          <a:xfrm>
            <a:off x="0" y="4781848"/>
            <a:ext cx="9144000" cy="361652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0797" y="988760"/>
            <a:ext cx="7623279" cy="430887"/>
          </a:xfrm>
        </p:spPr>
        <p:txBody>
          <a:bodyPr lIns="0" tIns="0" rIns="0" bIns="0"/>
          <a:lstStyle>
            <a:lvl1pPr>
              <a:defRPr sz="2800" b="0" i="0">
                <a:solidFill>
                  <a:srgbClr val="17375E"/>
                </a:solidFill>
                <a:latin typeface="+mj-lt"/>
                <a:cs typeface="DINPro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85937" y="1607344"/>
            <a:ext cx="5786438" cy="230832"/>
          </a:xfrm>
        </p:spPr>
        <p:txBody>
          <a:bodyPr lIns="0" tIns="0" rIns="0" bIns="0"/>
          <a:lstStyle>
            <a:lvl1pPr>
              <a:defRPr sz="1500" b="0" i="0">
                <a:solidFill>
                  <a:srgbClr val="7F7F7F"/>
                </a:solidFill>
                <a:latin typeface="+mj-lt"/>
                <a:cs typeface=""/>
              </a:defRPr>
            </a:lvl1pPr>
          </a:lstStyle>
          <a:p>
            <a:endParaRPr dirty="0"/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5EF15-2C16-6A49-87B6-C5AFB945A04B}" type="datetime1">
              <a:rPr lang="de-DE" smtClean="0"/>
              <a:pPr/>
              <a:t>17.02.22</a:t>
            </a:fld>
            <a:endParaRPr lang="en-US" dirty="0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1" y="277937"/>
            <a:ext cx="2839641" cy="184666"/>
          </a:xfr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bject 2"/>
          <p:cNvSpPr/>
          <p:nvPr userDrawn="1"/>
        </p:nvSpPr>
        <p:spPr>
          <a:xfrm>
            <a:off x="0" y="4781848"/>
            <a:ext cx="9144000" cy="361652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0797" y="988760"/>
            <a:ext cx="7623279" cy="430887"/>
          </a:xfrm>
        </p:spPr>
        <p:txBody>
          <a:bodyPr lIns="0" tIns="0" rIns="0" bIns="0"/>
          <a:lstStyle>
            <a:lvl1pPr>
              <a:defRPr sz="2800" b="0" i="0">
                <a:solidFill>
                  <a:srgbClr val="17375E"/>
                </a:solidFill>
                <a:latin typeface="+mj-lt"/>
                <a:cs typeface="DINPro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 hasCustomPrompt="1"/>
          </p:nvPr>
        </p:nvSpPr>
        <p:spPr>
          <a:xfrm>
            <a:off x="1785939" y="1607344"/>
            <a:ext cx="5811749" cy="512961"/>
          </a:xfrm>
        </p:spPr>
        <p:txBody>
          <a:bodyPr lIns="0" tIns="0" rIns="0" bIns="0"/>
          <a:lstStyle>
            <a:lvl1pPr marL="0" indent="269875" defTabSz="266400">
              <a:spcAft>
                <a:spcPts val="377"/>
              </a:spcAft>
              <a:buClr>
                <a:schemeClr val="accent1">
                  <a:lumMod val="40000"/>
                  <a:lumOff val="60000"/>
                </a:schemeClr>
              </a:buClr>
              <a:buSzPct val="104000"/>
              <a:buFont typeface="Wingdings" charset="2"/>
              <a:buChar char="§"/>
              <a:defRPr sz="1500" b="0" i="0" baseline="0">
                <a:solidFill>
                  <a:srgbClr val="595959"/>
                </a:solidFill>
                <a:latin typeface="+mj-lt"/>
                <a:cs typeface=""/>
              </a:defRPr>
            </a:lvl1pPr>
          </a:lstStyle>
          <a:p>
            <a:r>
              <a:rPr lang="de-DE" dirty="0"/>
              <a:t>Test</a:t>
            </a:r>
          </a:p>
          <a:p>
            <a:r>
              <a:rPr lang="de-DE" dirty="0"/>
              <a:t>Test</a:t>
            </a:r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17375E"/>
                </a:solidFill>
              </a:defRPr>
            </a:lvl1pPr>
          </a:lstStyle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E676C-4406-3640-8397-3968334A8A8E}" type="datetime1">
              <a:rPr lang="de-DE" smtClean="0"/>
              <a:pPr/>
              <a:t>17.02.22</a:t>
            </a:fld>
            <a:endParaRPr lang="en-US" dirty="0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1" y="277937"/>
            <a:ext cx="2839641" cy="184666"/>
          </a:xfr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Holder 3"/>
          <p:cNvSpPr>
            <a:spLocks noGrp="1"/>
          </p:cNvSpPr>
          <p:nvPr>
            <p:ph sz="half" idx="10"/>
          </p:nvPr>
        </p:nvSpPr>
        <p:spPr>
          <a:xfrm>
            <a:off x="1" y="1247368"/>
            <a:ext cx="91439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25" name="object 62"/>
          <p:cNvSpPr/>
          <p:nvPr userDrawn="1"/>
        </p:nvSpPr>
        <p:spPr>
          <a:xfrm>
            <a:off x="0" y="740049"/>
            <a:ext cx="9144000" cy="509574"/>
          </a:xfrm>
          <a:custGeom>
            <a:avLst/>
            <a:gdLst/>
            <a:ahLst/>
            <a:cxnLst/>
            <a:rect l="l" t="t" r="r" b="b"/>
            <a:pathLst>
              <a:path w="13004800" h="2844800">
                <a:moveTo>
                  <a:pt x="0" y="2844800"/>
                </a:moveTo>
                <a:lnTo>
                  <a:pt x="13004800" y="2844800"/>
                </a:lnTo>
                <a:lnTo>
                  <a:pt x="13004800" y="0"/>
                </a:lnTo>
                <a:lnTo>
                  <a:pt x="0" y="0"/>
                </a:lnTo>
                <a:lnTo>
                  <a:pt x="0" y="284480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rgbClr val="0F96D4"/>
              </a:gs>
            </a:gsLst>
            <a:lin ang="0" scaled="1"/>
            <a:tileRect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/>
          <p:cNvSpPr/>
          <p:nvPr userDrawn="1"/>
        </p:nvSpPr>
        <p:spPr>
          <a:xfrm>
            <a:off x="0" y="4781848"/>
            <a:ext cx="9144000" cy="361652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0797" y="810369"/>
            <a:ext cx="7623279" cy="323165"/>
          </a:xfrm>
        </p:spPr>
        <p:txBody>
          <a:bodyPr lIns="0" tIns="0" rIns="0" bIns="0"/>
          <a:lstStyle>
            <a:lvl1pPr>
              <a:defRPr sz="2100" b="0" i="0" cap="small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8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9CA0F-C99F-184A-BCAD-ADF098A7BB5A}" type="datetime1">
              <a:rPr lang="de-DE" smtClean="0"/>
              <a:pPr/>
              <a:t>17.02.22</a:t>
            </a:fld>
            <a:endParaRPr lang="en-US" dirty="0"/>
          </a:p>
        </p:txBody>
      </p:sp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17375E"/>
                </a:solidFill>
              </a:defRPr>
            </a:lvl1pPr>
          </a:lstStyle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1" y="277937"/>
            <a:ext cx="2839641" cy="184666"/>
          </a:xfr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/>
          <p:cNvSpPr>
            <a:spLocks noGrp="1"/>
          </p:cNvSpPr>
          <p:nvPr>
            <p:ph type="pic" sz="quarter" idx="11"/>
          </p:nvPr>
        </p:nvSpPr>
        <p:spPr>
          <a:xfrm>
            <a:off x="1" y="723303"/>
            <a:ext cx="9144000" cy="276999"/>
          </a:xfrm>
        </p:spPr>
        <p:txBody>
          <a:bodyPr vert="horz"/>
          <a:lstStyle/>
          <a:p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0" y="4741664"/>
            <a:ext cx="9144000" cy="4018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397" tIns="28698" rIns="57397" bIns="28698" rtlCol="0" anchor="ctr"/>
          <a:lstStyle/>
          <a:p>
            <a:pPr algn="ctr"/>
            <a:endParaRPr lang="de-DE"/>
          </a:p>
        </p:txBody>
      </p:sp>
      <p:sp>
        <p:nvSpPr>
          <p:cNvPr id="5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1" y="277937"/>
            <a:ext cx="2839641" cy="184666"/>
          </a:xfr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bject 62"/>
          <p:cNvSpPr/>
          <p:nvPr userDrawn="1"/>
        </p:nvSpPr>
        <p:spPr>
          <a:xfrm>
            <a:off x="0" y="740049"/>
            <a:ext cx="9144000" cy="509574"/>
          </a:xfrm>
          <a:custGeom>
            <a:avLst/>
            <a:gdLst/>
            <a:ahLst/>
            <a:cxnLst/>
            <a:rect l="l" t="t" r="r" b="b"/>
            <a:pathLst>
              <a:path w="13004800" h="2844800">
                <a:moveTo>
                  <a:pt x="0" y="2844800"/>
                </a:moveTo>
                <a:lnTo>
                  <a:pt x="13004800" y="2844800"/>
                </a:lnTo>
                <a:lnTo>
                  <a:pt x="13004800" y="0"/>
                </a:lnTo>
                <a:lnTo>
                  <a:pt x="0" y="0"/>
                </a:lnTo>
                <a:lnTo>
                  <a:pt x="0" y="284480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rgbClr val="0F96D4"/>
              </a:gs>
            </a:gsLst>
            <a:lin ang="0" scaled="1"/>
            <a:tileRect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Holder 3"/>
          <p:cNvSpPr>
            <a:spLocks noGrp="1"/>
          </p:cNvSpPr>
          <p:nvPr>
            <p:ph sz="half" idx="10"/>
          </p:nvPr>
        </p:nvSpPr>
        <p:spPr>
          <a:xfrm>
            <a:off x="4464844" y="1249843"/>
            <a:ext cx="469087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6" name="object 2"/>
          <p:cNvSpPr/>
          <p:nvPr userDrawn="1"/>
        </p:nvSpPr>
        <p:spPr>
          <a:xfrm>
            <a:off x="0" y="4781848"/>
            <a:ext cx="9144000" cy="361652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58CEF-F7BB-BA45-8352-420FBD9C4B5B}" type="datetime1">
              <a:rPr lang="de-DE" smtClean="0"/>
              <a:pPr/>
              <a:t>17.02.22</a:t>
            </a:fld>
            <a:endParaRPr lang="en-US" dirty="0"/>
          </a:p>
        </p:txBody>
      </p:sp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17375E"/>
                </a:solidFill>
              </a:defRPr>
            </a:lvl1pPr>
          </a:lstStyle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2" name="Holder 3"/>
          <p:cNvSpPr>
            <a:spLocks noGrp="1"/>
          </p:cNvSpPr>
          <p:nvPr>
            <p:ph type="body" idx="1"/>
          </p:nvPr>
        </p:nvSpPr>
        <p:spPr>
          <a:xfrm>
            <a:off x="714375" y="1607344"/>
            <a:ext cx="3214688" cy="230832"/>
          </a:xfrm>
        </p:spPr>
        <p:txBody>
          <a:bodyPr lIns="0" tIns="0" rIns="0" bIns="0"/>
          <a:lstStyle>
            <a:lvl1pPr>
              <a:defRPr sz="1500" b="0" i="0">
                <a:solidFill>
                  <a:schemeClr val="bg1">
                    <a:lumMod val="50000"/>
                  </a:schemeClr>
                </a:solidFill>
                <a:latin typeface="+mj-lt"/>
                <a:cs typeface=""/>
              </a:defRPr>
            </a:lvl1pPr>
          </a:lstStyle>
          <a:p>
            <a:endParaRPr dirty="0"/>
          </a:p>
        </p:txBody>
      </p:sp>
      <p:sp>
        <p:nvSpPr>
          <p:cNvPr id="12" name="Holder 2"/>
          <p:cNvSpPr>
            <a:spLocks noGrp="1"/>
          </p:cNvSpPr>
          <p:nvPr>
            <p:ph type="title"/>
          </p:nvPr>
        </p:nvSpPr>
        <p:spPr>
          <a:xfrm>
            <a:off x="660797" y="810369"/>
            <a:ext cx="7623279" cy="323165"/>
          </a:xfrm>
        </p:spPr>
        <p:txBody>
          <a:bodyPr lIns="0" tIns="0" rIns="0" bIns="0"/>
          <a:lstStyle>
            <a:lvl1pPr>
              <a:defRPr sz="2100" b="0" i="0" cap="small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11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1" y="277937"/>
            <a:ext cx="2839641" cy="184666"/>
          </a:xfr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iß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13" descr="PPT_Göttingen_169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0361" y="988761"/>
            <a:ext cx="7623279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DINPro"/>
                <a:cs typeface="DINPr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0557" y="1737887"/>
            <a:ext cx="452288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75756"/>
                </a:solidFill>
                <a:latin typeface="DINPro"/>
                <a:cs typeface="DINPro"/>
              </a:defRPr>
            </a:lvl1pPr>
          </a:lstStyle>
          <a:p>
            <a:endParaRPr dirty="0"/>
          </a:p>
        </p:txBody>
      </p:sp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17375E"/>
                </a:solidFill>
              </a:defRPr>
            </a:lvl1pPr>
          </a:lstStyle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8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51442-76F6-0047-9EC6-9C35C6FEA6B1}" type="datetime1">
              <a:rPr lang="de-DE" smtClean="0"/>
              <a:pPr/>
              <a:t>17.02.22</a:t>
            </a:fld>
            <a:endParaRPr lang="en-US" dirty="0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4" r:id="rId4"/>
    <p:sldLayoutId id="2147483668" r:id="rId5"/>
    <p:sldLayoutId id="2147483667" r:id="rId6"/>
    <p:sldLayoutId id="2147483665" r:id="rId7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86984">
        <a:defRPr>
          <a:latin typeface="+mn-lt"/>
          <a:ea typeface="+mn-ea"/>
          <a:cs typeface="+mn-cs"/>
        </a:defRPr>
      </a:lvl2pPr>
      <a:lvl3pPr marL="573969">
        <a:defRPr>
          <a:latin typeface="+mn-lt"/>
          <a:ea typeface="+mn-ea"/>
          <a:cs typeface="+mn-cs"/>
        </a:defRPr>
      </a:lvl3pPr>
      <a:lvl4pPr marL="860953">
        <a:defRPr>
          <a:latin typeface="+mn-lt"/>
          <a:ea typeface="+mn-ea"/>
          <a:cs typeface="+mn-cs"/>
        </a:defRPr>
      </a:lvl4pPr>
      <a:lvl5pPr marL="1147938">
        <a:defRPr>
          <a:latin typeface="+mn-lt"/>
          <a:ea typeface="+mn-ea"/>
          <a:cs typeface="+mn-cs"/>
        </a:defRPr>
      </a:lvl5pPr>
      <a:lvl6pPr marL="1434922">
        <a:defRPr>
          <a:latin typeface="+mn-lt"/>
          <a:ea typeface="+mn-ea"/>
          <a:cs typeface="+mn-cs"/>
        </a:defRPr>
      </a:lvl6pPr>
      <a:lvl7pPr marL="1721907">
        <a:defRPr>
          <a:latin typeface="+mn-lt"/>
          <a:ea typeface="+mn-ea"/>
          <a:cs typeface="+mn-cs"/>
        </a:defRPr>
      </a:lvl7pPr>
      <a:lvl8pPr marL="2008891">
        <a:defRPr>
          <a:latin typeface="+mn-lt"/>
          <a:ea typeface="+mn-ea"/>
          <a:cs typeface="+mn-cs"/>
        </a:defRPr>
      </a:lvl8pPr>
      <a:lvl9pPr marL="229587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86984">
        <a:defRPr>
          <a:latin typeface="+mn-lt"/>
          <a:ea typeface="+mn-ea"/>
          <a:cs typeface="+mn-cs"/>
        </a:defRPr>
      </a:lvl2pPr>
      <a:lvl3pPr marL="573969">
        <a:defRPr>
          <a:latin typeface="+mn-lt"/>
          <a:ea typeface="+mn-ea"/>
          <a:cs typeface="+mn-cs"/>
        </a:defRPr>
      </a:lvl3pPr>
      <a:lvl4pPr marL="860953">
        <a:defRPr>
          <a:latin typeface="+mn-lt"/>
          <a:ea typeface="+mn-ea"/>
          <a:cs typeface="+mn-cs"/>
        </a:defRPr>
      </a:lvl4pPr>
      <a:lvl5pPr marL="1147938">
        <a:defRPr>
          <a:latin typeface="+mn-lt"/>
          <a:ea typeface="+mn-ea"/>
          <a:cs typeface="+mn-cs"/>
        </a:defRPr>
      </a:lvl5pPr>
      <a:lvl6pPr marL="1434922">
        <a:defRPr>
          <a:latin typeface="+mn-lt"/>
          <a:ea typeface="+mn-ea"/>
          <a:cs typeface="+mn-cs"/>
        </a:defRPr>
      </a:lvl6pPr>
      <a:lvl7pPr marL="1721907">
        <a:defRPr>
          <a:latin typeface="+mn-lt"/>
          <a:ea typeface="+mn-ea"/>
          <a:cs typeface="+mn-cs"/>
        </a:defRPr>
      </a:lvl7pPr>
      <a:lvl8pPr marL="2008891">
        <a:defRPr>
          <a:latin typeface="+mn-lt"/>
          <a:ea typeface="+mn-ea"/>
          <a:cs typeface="+mn-cs"/>
        </a:defRPr>
      </a:lvl8pPr>
      <a:lvl9pPr marL="229587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tertitel 8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de-DE"/>
              <a:t>An Introduction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The University of Göttingen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660797" y="2210098"/>
            <a:ext cx="5786438" cy="230832"/>
          </a:xfrm>
        </p:spPr>
        <p:txBody>
          <a:bodyPr/>
          <a:lstStyle/>
          <a:p>
            <a:r>
              <a:rPr lang="de-DE"/>
              <a:t>Matthias Mustername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278 YEARS…</a:t>
            </a:r>
          </a:p>
        </p:txBody>
      </p:sp>
      <p:sp>
        <p:nvSpPr>
          <p:cNvPr id="61" name="object 61"/>
          <p:cNvSpPr txBox="1">
            <a:spLocks noGrp="1"/>
          </p:cNvSpPr>
          <p:nvPr>
            <p:ph type="body" idx="1"/>
          </p:nvPr>
        </p:nvSpPr>
        <p:spPr>
          <a:xfrm>
            <a:off x="1785939" y="1607344"/>
            <a:ext cx="5811749" cy="2103140"/>
          </a:xfrm>
        </p:spPr>
        <p:txBody>
          <a:bodyPr/>
          <a:lstStyle/>
          <a:p>
            <a:r>
              <a:rPr lang="en-US" dirty="0"/>
              <a:t>Founded in 1737 by George II (King of England)</a:t>
            </a:r>
          </a:p>
          <a:p>
            <a:r>
              <a:rPr lang="en-US" dirty="0"/>
              <a:t>833 first electromagnetic telecommunication in the world</a:t>
            </a:r>
            <a:br>
              <a:rPr lang="en-US" dirty="0"/>
            </a:br>
            <a:r>
              <a:rPr lang="en-US" dirty="0"/>
              <a:t>	(Gauss)</a:t>
            </a:r>
          </a:p>
          <a:p>
            <a:r>
              <a:rPr lang="en-US" dirty="0"/>
              <a:t>1837 protest by seven Göttingen professors abolishment of </a:t>
            </a:r>
            <a:br>
              <a:rPr lang="en-US" dirty="0"/>
            </a:br>
            <a:r>
              <a:rPr lang="en-US" dirty="0"/>
              <a:t>	constitution </a:t>
            </a:r>
          </a:p>
          <a:p>
            <a:r>
              <a:rPr lang="en-US" dirty="0"/>
              <a:t>1957 "Göttingen Declaration" to denounce the government's </a:t>
            </a:r>
          </a:p>
          <a:p>
            <a:pPr>
              <a:buNone/>
            </a:pPr>
            <a:r>
              <a:rPr lang="en-US" dirty="0"/>
              <a:t>plans to equip the German army with nuclear weapons</a:t>
            </a:r>
          </a:p>
          <a:p>
            <a:r>
              <a:rPr lang="en-US" dirty="0"/>
              <a:t>2003 University becomes Foundation under </a:t>
            </a:r>
            <a:r>
              <a:rPr lang="en-US"/>
              <a:t>Public Law</a:t>
            </a:r>
            <a:endParaRPr lang="en-US" dirty="0"/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04FED8-C979-F64B-90E4-24E76885865A}" type="datetime1">
              <a:rPr lang="de-DE" smtClean="0"/>
              <a:pPr/>
              <a:t>17.02.22</a:t>
            </a:fld>
            <a:endParaRPr lang="en-US" dirty="0"/>
          </a:p>
        </p:txBody>
      </p:sp>
      <p:sp>
        <p:nvSpPr>
          <p:cNvPr id="113" name="Foliennummernplatzhalter 1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Textplatzhalter 4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79</Words>
  <Application>Microsoft Macintosh PowerPoint</Application>
  <PresentationFormat>Bildschirmpräsentation (16:9)</PresentationFormat>
  <Paragraphs>13</Paragraphs>
  <Slides>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Calibri</vt:lpstr>
      <vt:lpstr>DINPro</vt:lpstr>
      <vt:lpstr>Times New Roman</vt:lpstr>
      <vt:lpstr>Wingdings</vt:lpstr>
      <vt:lpstr>Office Theme</vt:lpstr>
      <vt:lpstr>The University of Göttingen</vt:lpstr>
      <vt:lpstr>278 YEARS…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Lange, Regina (ZVW)</dc:creator>
  <cp:lastModifiedBy>Becker, Dominik</cp:lastModifiedBy>
  <cp:revision>106</cp:revision>
  <dcterms:created xsi:type="dcterms:W3CDTF">2017-08-09T09:33:14Z</dcterms:created>
  <dcterms:modified xsi:type="dcterms:W3CDTF">2022-02-17T15:38:32Z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2016-08-08T00:00:00Z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2016-08-08T00:00:00Z</vt:filetime>
  </property>
</Properties>
</file>