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6" r:id="rId2"/>
    <p:sldId id="262" r:id="rId3"/>
    <p:sldId id="311" r:id="rId4"/>
    <p:sldId id="295" r:id="rId5"/>
    <p:sldId id="296" r:id="rId6"/>
    <p:sldId id="297" r:id="rId7"/>
    <p:sldId id="298" r:id="rId8"/>
    <p:sldId id="299" r:id="rId9"/>
    <p:sldId id="280" r:id="rId10"/>
    <p:sldId id="288" r:id="rId11"/>
    <p:sldId id="279" r:id="rId12"/>
    <p:sldId id="289" r:id="rId13"/>
    <p:sldId id="286" r:id="rId14"/>
    <p:sldId id="287" r:id="rId15"/>
    <p:sldId id="284" r:id="rId16"/>
    <p:sldId id="300" r:id="rId17"/>
    <p:sldId id="301" r:id="rId18"/>
    <p:sldId id="302" r:id="rId19"/>
    <p:sldId id="303" r:id="rId20"/>
    <p:sldId id="304" r:id="rId21"/>
    <p:sldId id="305" r:id="rId22"/>
    <p:sldId id="285" r:id="rId23"/>
    <p:sldId id="290" r:id="rId24"/>
    <p:sldId id="291" r:id="rId25"/>
    <p:sldId id="306" r:id="rId26"/>
    <p:sldId id="308" r:id="rId27"/>
    <p:sldId id="309" r:id="rId28"/>
    <p:sldId id="282" r:id="rId29"/>
    <p:sldId id="294" r:id="rId30"/>
    <p:sldId id="292" r:id="rId31"/>
    <p:sldId id="293" r:id="rId32"/>
    <p:sldId id="281" r:id="rId33"/>
    <p:sldId id="310" r:id="rId34"/>
    <p:sldId id="283" r:id="rId35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>
          <p15:clr>
            <a:srgbClr val="A4A3A4"/>
          </p15:clr>
        </p15:guide>
        <p15:guide id="2" pos="-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F5F4F0"/>
    <a:srgbClr val="F4F2EA"/>
    <a:srgbClr val="4F334E"/>
    <a:srgbClr val="8390FF"/>
    <a:srgbClr val="948B6C"/>
    <a:srgbClr val="FBC1E8"/>
    <a:srgbClr val="0F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0" autoAdjust="0"/>
    <p:restoredTop sz="94577" autoAdjust="0"/>
  </p:normalViewPr>
  <p:slideViewPr>
    <p:cSldViewPr>
      <p:cViewPr>
        <p:scale>
          <a:sx n="125" d="100"/>
          <a:sy n="125" d="100"/>
        </p:scale>
        <p:origin x="132" y="342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20.02.2022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20.02.2022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05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049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07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2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79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217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227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860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268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9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580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3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21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4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012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026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617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298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520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48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9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4807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74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8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4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3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17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55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96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8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7F7F7F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0068-C832-D349-9CD2-BB9D83CEE052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36682" y="2451199"/>
            <a:ext cx="7623279" cy="584775"/>
          </a:xfrm>
        </p:spPr>
        <p:txBody>
          <a:bodyPr vert="horz"/>
          <a:lstStyle>
            <a:lvl1pPr>
              <a:defRPr sz="3800">
                <a:solidFill>
                  <a:srgbClr val="17375E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 hasCustomPrompt="1"/>
          </p:nvPr>
        </p:nvSpPr>
        <p:spPr>
          <a:xfrm>
            <a:off x="660797" y="2210098"/>
            <a:ext cx="5786438" cy="184666"/>
          </a:xfrm>
        </p:spPr>
        <p:txBody>
          <a:bodyPr lIns="0" tIns="0" rIns="0" bIns="0"/>
          <a:lstStyle>
            <a:lvl1pPr>
              <a:defRPr sz="1500" b="0" i="0" cap="small">
                <a:solidFill>
                  <a:schemeClr val="bg1">
                    <a:lumMod val="50000"/>
                  </a:schemeClr>
                </a:solidFill>
                <a:latin typeface="+mj-lt"/>
                <a:cs typeface="DINPro"/>
              </a:defRPr>
            </a:lvl1pPr>
          </a:lstStyle>
          <a:p>
            <a:r>
              <a:rPr lang="de-DE" dirty="0" err="1"/>
              <a:t>fff</a:t>
            </a:r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7F7F7F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BC42-2645-E74D-9B58-4F3A20CFF2FC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85939" y="1607344"/>
            <a:ext cx="5811749" cy="512961"/>
          </a:xfrm>
        </p:spPr>
        <p:txBody>
          <a:bodyPr lIns="0" tIns="0" rIns="0" bIns="0"/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r>
              <a:rPr lang="de-DE" dirty="0"/>
              <a:t>Test</a:t>
            </a:r>
          </a:p>
          <a:p>
            <a:r>
              <a:rPr lang="de-DE" dirty="0"/>
              <a:t>Test</a:t>
            </a: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917A-BEB8-EB4D-8E02-71F355EF1F44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7368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25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112C-1E77-DF43-A532-1D033D201E26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/>
          <p:cNvSpPr>
            <a:spLocks noGrp="1"/>
          </p:cNvSpPr>
          <p:nvPr>
            <p:ph type="pic" sz="quarter" idx="11"/>
          </p:nvPr>
        </p:nvSpPr>
        <p:spPr>
          <a:xfrm>
            <a:off x="1" y="723303"/>
            <a:ext cx="9144000" cy="276999"/>
          </a:xfrm>
        </p:spPr>
        <p:txBody>
          <a:bodyPr vert="horz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4741664"/>
            <a:ext cx="9144000" cy="401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97" tIns="28698" rIns="57397" bIns="28698" rtlCol="0" anchor="ctr"/>
          <a:lstStyle/>
          <a:p>
            <a:pPr algn="ctr"/>
            <a:endParaRPr lang="de-DE"/>
          </a:p>
        </p:txBody>
      </p:sp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49843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DE53-8D32-8943-82DB-BB243A8E6F3C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PPT_Göttingen_169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BBBA-2E5E-C542-BBF0-95446E8A31DC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8" r:id="rId5"/>
    <p:sldLayoutId id="2147483667" r:id="rId6"/>
    <p:sldLayoutId id="2147483665" r:id="rId7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.png"/><Relationship Id="rId7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0.png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50.png"/><Relationship Id="rId5" Type="http://schemas.openxmlformats.org/officeDocument/2006/relationships/image" Target="../media/image60.png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0.png"/><Relationship Id="rId5" Type="http://schemas.openxmlformats.org/officeDocument/2006/relationships/slide" Target="slide23.xml"/><Relationship Id="rId4" Type="http://schemas.openxmlformats.org/officeDocument/2006/relationships/image" Target="../media/image24.png"/><Relationship Id="rId9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4"/>
          </p:nvPr>
        </p:nvSpPr>
        <p:spPr>
          <a:xfrm>
            <a:off x="660797" y="4141118"/>
            <a:ext cx="6400800" cy="230832"/>
          </a:xfrm>
        </p:spPr>
        <p:txBody>
          <a:bodyPr/>
          <a:lstStyle/>
          <a:p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data-driven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Price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cap="small" dirty="0" err="1">
                <a:solidFill>
                  <a:schemeClr val="bg1">
                    <a:lumMod val="50000"/>
                  </a:schemeClr>
                </a:solidFill>
              </a:rPr>
              <a:t>Deep</a:t>
            </a:r>
            <a:r>
              <a:rPr lang="de-DE" cap="small" dirty="0">
                <a:solidFill>
                  <a:schemeClr val="bg1">
                    <a:lumMod val="50000"/>
                  </a:schemeClr>
                </a:solidFill>
              </a:rPr>
              <a:t> Learning Models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36682" y="3538364"/>
            <a:ext cx="7623279" cy="584775"/>
          </a:xfrm>
        </p:spPr>
        <p:txBody>
          <a:bodyPr/>
          <a:lstStyle/>
          <a:p>
            <a:r>
              <a:rPr lang="de-DE" dirty="0" err="1"/>
              <a:t>AirBnB</a:t>
            </a:r>
            <a:r>
              <a:rPr lang="de-DE" dirty="0"/>
              <a:t> Dublin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0797" y="3297263"/>
            <a:ext cx="5786438" cy="230832"/>
          </a:xfrm>
        </p:spPr>
        <p:txBody>
          <a:bodyPr/>
          <a:lstStyle/>
          <a:p>
            <a:r>
              <a:rPr lang="de-DE" dirty="0"/>
              <a:t>Lars </a:t>
            </a:r>
            <a:r>
              <a:rPr lang="de-DE" dirty="0" err="1"/>
              <a:t>Knieper</a:t>
            </a:r>
            <a:r>
              <a:rPr lang="de-DE" dirty="0"/>
              <a:t>, Dominik Becker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Statistical Learning Seminar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CFF94C-105C-2F41-AF73-BDC8E55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27" y="1001473"/>
            <a:ext cx="5392546" cy="19601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1077218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8C78C9-C0D3-0D45-9287-4FC3841769D5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3052157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0FF9EDE6-DD7B-7342-830B-CB73DD76F690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A7B19A9-69A4-4AAF-85D5-8CB468B9D121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608634C0-7D75-4066-BDBB-CC68683788B4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EAF3D641-E13F-460F-B88F-05417EF59754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AEEA5D2-DB53-46E3-81F8-5ABF620C0CF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529A6A82-063B-43FA-A9E8-27FC51DD78AE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21EE3AD3-9A43-416B-BD96-0A1F2E33805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E076DBC-4CFC-4378-94DD-B06779CABDE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FE1C0F47-A5E2-4E25-979E-B4E1403FC87A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D5C74C89-CB08-4B7E-8879-26FCFF1D57D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44BCB3A-A016-4073-AF4F-EFC6A1D30AE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3DC7C980-B0F1-4B9F-BF9E-45DB3CE623F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AC52AF25-9E7A-48B3-9045-C1C739BE90C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67688E2-497A-43DA-B961-21417FEE24F8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9FE17613-3143-4105-8B4C-05A37EFD8DC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05E4DAAA-BB18-4AAE-AFE8-BD30A3F58EB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41FFC42-0685-41FF-9DDB-28FF0A01BC7A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18286580-399B-4B83-9403-42C36237D82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8D6D6A30-38BD-4216-81B8-D9B08A1E08C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21438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2205732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r>
              <a:rPr lang="en-US" dirty="0"/>
              <a:t>Model generalization increases label quality</a:t>
            </a:r>
          </a:p>
          <a:p>
            <a:r>
              <a:rPr lang="en-US" dirty="0"/>
              <a:t>No unique labeling possible - hard classification task </a:t>
            </a:r>
          </a:p>
          <a:p>
            <a:r>
              <a:rPr lang="en-US" dirty="0"/>
              <a:t>Robustness against ”outside” pictures difficult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083F5A-DA3C-BA47-AD8F-F8D121E05AB5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2144611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9357284"/>
                  </p:ext>
                </p:extLst>
              </p:nvPr>
            </p:nvGraphicFramePr>
            <p:xfrm>
              <a:off x="6337935" y="2785807"/>
              <a:ext cx="2286000" cy="1285875"/>
            </p:xfrm>
            <a:graphic>
              <a:graphicData uri="http://schemas.microsoft.com/office/powerpoint/2016/slidezoom">
                <pslz:sldZm>
                  <pslz:sldZmObj sldId="287" cId="3286563583">
                    <pslz:zmPr id="{901BC9A0-C010-4241-AF4A-10BD69E7017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7935" y="2785807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7E5433B9-8AEE-0143-82EF-5ED25A8E1423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2FB1460-5AC5-4C0D-9310-7CA61BFAAB8E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85D92D5C-239C-4706-9923-3393AAB3E3AB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9C5990BE-4554-4DDB-9830-A2BED8596E24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1143F22-C24C-486E-9D95-86180B1AA58E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E9EF2626-31F3-4BC4-A2A3-CD623B954724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C6C73569-646A-48CD-A16F-8317BD31B64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E9DF7AA-15C4-4D72-B51C-027B8C465FF8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C2896747-8BFE-4616-81BE-6D3D00D1F4EC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3B9C4A18-3190-4938-8BA7-ED368CACCE60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EABF9B4-0117-4444-B153-02883EF14A1C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9E876F46-D9DA-40C7-9564-8E0623790E3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4823E91F-F957-4EB8-94C6-650A6E2311F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5F0C695-11A6-4FD2-9F56-3CF42C298374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FC83AD71-6008-43B5-96A1-F60288EE844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5DCDF6D0-C1A6-43D5-8DED-34677AC2BD7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01DC683-7F85-4580-AF62-DE28AE1C0B51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89E21201-551B-4F81-A858-6008A2F6221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10">
              <a:extLst>
                <a:ext uri="{FF2B5EF4-FFF2-40B4-BE49-F238E27FC236}">
                  <a16:creationId xmlns:a16="http://schemas.microsoft.com/office/drawing/2014/main" id="{734068DE-0A1F-4858-A3DE-0C0D061E38E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3101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3000821"/>
          </a:xfrm>
        </p:spPr>
        <p:txBody>
          <a:bodyPr/>
          <a:lstStyle/>
          <a:p>
            <a:r>
              <a:rPr lang="en-US" dirty="0"/>
              <a:t>ResNet50* feature extraction + dense layer + generalization </a:t>
            </a:r>
          </a:p>
          <a:p>
            <a:r>
              <a:rPr lang="en-US" dirty="0"/>
              <a:t>7 room classes (bath, bed, hall, living, kitchen, dining, others)</a:t>
            </a:r>
          </a:p>
          <a:p>
            <a:r>
              <a:rPr lang="en-US" dirty="0"/>
              <a:t>Extract labels from image descriptions using regex</a:t>
            </a:r>
          </a:p>
          <a:p>
            <a:r>
              <a:rPr lang="en-US" dirty="0"/>
              <a:t>Model generalization increases label quality</a:t>
            </a:r>
          </a:p>
          <a:p>
            <a:r>
              <a:rPr lang="en-US" dirty="0"/>
              <a:t>No unique labeling possible - hard classification task </a:t>
            </a:r>
          </a:p>
          <a:p>
            <a:r>
              <a:rPr lang="en-US" dirty="0"/>
              <a:t>Robustness against ”outside” pictures difficult</a:t>
            </a:r>
          </a:p>
          <a:p>
            <a:r>
              <a:rPr lang="en-US" dirty="0"/>
              <a:t>Good results on average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D2DC0F-97F2-CA48-A2E4-48428E6BDC23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2B3F9C3D-D13F-FF49-ADDB-9CFDAD3B33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9106240"/>
                  </p:ext>
                </p:extLst>
              </p:nvPr>
            </p:nvGraphicFramePr>
            <p:xfrm>
              <a:off x="1835696" y="3664578"/>
              <a:ext cx="1252260" cy="704396"/>
            </p:xfrm>
            <a:graphic>
              <a:graphicData uri="http://schemas.microsoft.com/office/powerpoint/2016/slidezoom">
                <pslz:sldZm>
                  <pslz:sldZmObj sldId="284" cId="2349977815">
                    <pslz:zmPr id="{7CDFB85D-3562-3946-8977-47F0DF4F4A5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52260" cy="7043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B3F9C3D-D13F-FF49-ADDB-9CFDAD3B33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5696" y="3664578"/>
                <a:ext cx="1252260" cy="7043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Folienzoom 16"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1863936"/>
                  </p:ext>
                </p:extLst>
              </p:nvPr>
            </p:nvGraphicFramePr>
            <p:xfrm>
              <a:off x="6337935" y="1027434"/>
              <a:ext cx="2286000" cy="1285875"/>
            </p:xfrm>
            <a:graphic>
              <a:graphicData uri="http://schemas.microsoft.com/office/powerpoint/2016/slidezoom">
                <pslz:sldZm>
                  <pslz:sldZmObj sldId="286" cId="3572982989">
                    <pslz:zmPr id="{314D0724-5B70-BD41-BCDC-5493569B9F83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Folienzoom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E312BBF-96BE-5141-913B-4AF9854C1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7935" y="102743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785308"/>
                  </p:ext>
                </p:extLst>
              </p:nvPr>
            </p:nvGraphicFramePr>
            <p:xfrm>
              <a:off x="6337935" y="2785807"/>
              <a:ext cx="2286000" cy="1285875"/>
            </p:xfrm>
            <a:graphic>
              <a:graphicData uri="http://schemas.microsoft.com/office/powerpoint/2016/slidezoom">
                <pslz:sldZm>
                  <pslz:sldZmObj sldId="287" cId="3286563583">
                    <pslz:zmPr id="{901BC9A0-C010-4241-AF4A-10BD69E7017B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0D0FD94-F672-934B-A0D7-80B724230C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37935" y="2785807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501ED7AB-7BAA-7E49-8BCA-C97BAC9593D1}"/>
              </a:ext>
            </a:extLst>
          </p:cNvPr>
          <p:cNvSpPr txBox="1"/>
          <p:nvPr/>
        </p:nvSpPr>
        <p:spPr>
          <a:xfrm>
            <a:off x="8284076" y="4630647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*He et al. 2016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CA01BF7-A35A-49DD-9E8E-E0EA29FBC37A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0348B91A-14A5-43C9-B1F8-E6C6FB19DAEF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F04471F7-80AB-4923-8013-E63D9C8C1E78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03D7BD1-94D6-47A7-A8B1-21659A5522C2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7BA38E59-350E-4535-A7B1-ACA9A29E636C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6">
              <a:extLst>
                <a:ext uri="{FF2B5EF4-FFF2-40B4-BE49-F238E27FC236}">
                  <a16:creationId xmlns:a16="http://schemas.microsoft.com/office/drawing/2014/main" id="{D533B9CF-5335-4A44-80CE-57EF330A1CD2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DF2FF5-D13C-4B47-8575-40A565A6FFED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11AE4B2A-6DED-4C24-A154-5888F3CAB61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8">
              <a:extLst>
                <a:ext uri="{FF2B5EF4-FFF2-40B4-BE49-F238E27FC236}">
                  <a16:creationId xmlns:a16="http://schemas.microsoft.com/office/drawing/2014/main" id="{B9D1154A-3DD5-4FF4-9980-83401F732D03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E5B1972-2FBC-4167-903D-4CBBCB81AE47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2197D6E8-C842-4B30-B1F3-AC0A8E16931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527F41E0-D965-4ADF-AA90-4F7684FD05A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429B31E-3D9E-4483-8108-129CCFAF0555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55F791DC-03F1-4615-9AA6-6819F714CB6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AF377D9E-1F9C-4B31-AC73-675E1A5BCE4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DB247A5-5421-477C-97E2-A2161279BE44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F2E56D14-DB73-4955-B18D-63FA3A8757C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93D506B3-3855-46F0-8E30-7C873D5D848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9154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010D1-7C68-A742-B170-BA591124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F71CA-21BA-CD4D-8FC6-80A8EC8BFD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088B47-CD36-F94B-803D-32933F326080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7F8565-5154-B94B-A0A0-0A6BB209B5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F28639-8C05-7A4E-825E-5C65D876D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31"/>
          <a:stretch/>
        </p:blipFill>
        <p:spPr>
          <a:xfrm>
            <a:off x="-105913" y="1131590"/>
            <a:ext cx="4677913" cy="3168352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469C48-042F-934E-B42B-D2033AE11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5" b="20505"/>
          <a:stretch/>
        </p:blipFill>
        <p:spPr>
          <a:xfrm>
            <a:off x="4355976" y="1131590"/>
            <a:ext cx="4788024" cy="3242128"/>
          </a:xfrm>
          <a:prstGeom prst="rect">
            <a:avLst/>
          </a:prstGeom>
        </p:spPr>
      </p:pic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2F202D85-F73A-1D40-BC14-89D98D272131}"/>
              </a:ext>
            </a:extLst>
          </p:cNvPr>
          <p:cNvCxnSpPr/>
          <p:nvPr/>
        </p:nvCxnSpPr>
        <p:spPr>
          <a:xfrm>
            <a:off x="4427984" y="699542"/>
            <a:ext cx="0" cy="417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0C1C0B6-5E7F-4432-9A93-33843F9AAF7C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0331DC2E-1F78-4016-9B9D-8A51906F75FA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335BBE9C-9DAB-406F-BB3E-2867F17BAC2F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2B6B132-B3E7-48CC-9065-1503D2601CFB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601B4278-F4EB-421F-ADE1-5EF409DE17C1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5C202005-D0BA-4DCF-B8D5-7F4C8C162EC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2AB838-E019-4C09-AE3D-EF1EC4669872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0FD22F3F-9CD2-454C-8189-2AB8A6DEBABC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84781A48-5DE5-434D-AC46-0A116529BF7A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7F04644-55CA-40C1-A137-F1C9B193EFE5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4F81916E-3B4F-4553-B94E-E30C2CC818F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E8B8029F-604B-4BDF-B3FD-68CCEE3D8E0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CC748F6-427B-4345-9C11-D38B959D59E4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E90071B1-A5E5-48C9-B780-2E86F54D740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D068BD75-3EF2-48F1-9B94-9C0B0A7E81D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3709F94-A551-422B-B8CE-848D274BE764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D37EEA10-4C0B-4835-BCA0-5DA2E7637F8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32FEF4F0-6A9C-4998-8DA8-E403E5447BB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98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010D1-7C68-A742-B170-BA591124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F71CA-21BA-CD4D-8FC6-80A8EC8BFD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0AF86B-2C06-1B43-A0B8-0BF49A2AA9F9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7F8565-5154-B94B-A0A0-0A6BB209B5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Text, verschieden, mehrere enthält.&#10;&#10;Automatisch generierte Beschreibung">
            <a:extLst>
              <a:ext uri="{FF2B5EF4-FFF2-40B4-BE49-F238E27FC236}">
                <a16:creationId xmlns:a16="http://schemas.microsoft.com/office/drawing/2014/main" id="{435C927B-DBCE-3B49-A258-E2F0DD929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3"/>
          <a:stretch/>
        </p:blipFill>
        <p:spPr>
          <a:xfrm>
            <a:off x="4628815" y="705582"/>
            <a:ext cx="4227774" cy="4198710"/>
          </a:xfrm>
          <a:prstGeom prst="rect">
            <a:avLst/>
          </a:prstGeom>
        </p:spPr>
      </p:pic>
      <p:pic>
        <p:nvPicPr>
          <p:cNvPr id="9" name="Grafik 8" descr="Ein Bild, das Text, verschieden, mehrere enthält.&#10;&#10;Automatisch generierte Beschreibung">
            <a:extLst>
              <a:ext uri="{FF2B5EF4-FFF2-40B4-BE49-F238E27FC236}">
                <a16:creationId xmlns:a16="http://schemas.microsoft.com/office/drawing/2014/main" id="{B6D36679-6BD3-8442-A7A9-B5F2D768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7"/>
          <a:stretch/>
        </p:blipFill>
        <p:spPr>
          <a:xfrm>
            <a:off x="241715" y="748656"/>
            <a:ext cx="4176464" cy="4110256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E71A1B6-1448-42B4-90E6-1763010B6ED9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B1D9BF8-19E5-401B-8E78-F8A11DAECB8F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B52BE0FF-6DFD-42C4-A92D-3DAAAEA83A0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A9AF2AF-7072-4887-8DE2-D4CD32302F0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015BE842-5A6E-4820-A5C1-2A99B9A7A536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7CBFF9A2-D7B7-49B1-96CD-3C531B392E6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903E0E2-041A-4DB4-AA68-2DED863CDE6E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5EE8AB01-017C-4C47-A8AA-8B2545D5570E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08D660CA-5696-4493-B0DC-F80E83995C6F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A7D811B-3413-4C71-92C0-D01B2987D033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B4AB9445-4210-4542-83A6-91587D30A961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C70A4798-B3C4-4C16-8EB6-FB8E9EF2DD5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765157C-14F0-46D9-A609-0C9EA4569DC2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B7C40BFA-DE80-4E99-B6CE-2578FE2AB692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AE1BC18A-176F-43C2-80EE-D9AC540F589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AFD2649-D146-41C7-9C03-874022F0EA3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ADA2D4E1-F421-426A-BC79-47394E7E254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EF27B14F-D024-495F-9D32-8D289A0927B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56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CC9F0-E539-B240-8F48-C6437D91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7778EA-8BD4-874F-9425-7F1F102501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69D608-4086-4A42-A3A9-028CBD34E7EA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753D789-D15E-1E47-B57F-B01FDB571B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3D468EE-ED0D-3E4F-88F0-26A6B8ECD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69" y="1057864"/>
            <a:ext cx="3273281" cy="34516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80D2CC-11AC-2D45-902F-1902B97EE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77" y="1057864"/>
            <a:ext cx="3544887" cy="3437791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61FACF0-0CB9-4BAF-A5D5-B0320FF2CA50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AF379F47-F8B4-4449-B6F8-9DC22FD1EFB3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B186C8FF-3A7C-499A-AE70-28713E29376A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A74F9F-93CC-4A48-B165-58037B8BF49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63F1D6CA-499F-4978-A1DC-7BE1176436EF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BD1C4BB1-9514-4ED4-BB18-440BD12B9FC9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7FC43B6-991A-4104-A40B-4D826E5CEAFF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A65C0AF2-BC9E-43E0-BB59-7A66EA82AB44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04C85D0D-0A17-4DAF-BD50-FF77BA6B3C1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A329AAD-519B-49E5-8FE5-8E547C28E29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F90EC87D-6D74-4C1E-A6BC-B9D5F719D52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4EF4DE3C-F131-427C-8B7C-323598A7FCB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D9322B7-1755-4316-9D2F-6BA47EBA6AAD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93BD035C-049A-4F05-8D73-DCCBF181D47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0456115D-A653-4E92-B46C-F1F739AFDE6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FD454E0-900D-4FC6-A755-CDFA54DE15D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534AC058-98FC-45AF-8ECA-122A8855907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52315F13-EFC3-4ABB-9EBD-46FF56B9255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97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</a:t>
            </a:r>
            <a:r>
              <a:rPr lang="de-DE" dirty="0" err="1"/>
              <a:t>Imputations</a:t>
            </a:r>
            <a:r>
              <a:rPr lang="de-DE" dirty="0"/>
              <a:t> (</a:t>
            </a:r>
            <a:r>
              <a:rPr lang="de-DE" dirty="0" err="1"/>
              <a:t>Examples</a:t>
            </a:r>
            <a:r>
              <a:rPr lang="de-DE" dirty="0"/>
              <a:t>)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67E5CD-096E-4627-9039-78A1E777B42B}"/>
              </a:ext>
            </a:extLst>
          </p:cNvPr>
          <p:cNvSpPr txBox="1"/>
          <p:nvPr/>
        </p:nvSpPr>
        <p:spPr>
          <a:xfrm>
            <a:off x="-36511" y="1419622"/>
            <a:ext cx="3600400" cy="151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1200" b="1" dirty="0" err="1"/>
              <a:t>Equal</a:t>
            </a:r>
            <a:r>
              <a:rPr lang="de-DE" sz="1200" b="1" dirty="0"/>
              <a:t> </a:t>
            </a:r>
            <a:r>
              <a:rPr lang="de-DE" sz="1200" b="1" dirty="0" err="1"/>
              <a:t>to</a:t>
            </a:r>
            <a:r>
              <a:rPr lang="de-DE" sz="1200" b="1" dirty="0"/>
              <a:t> </a:t>
            </a:r>
            <a:r>
              <a:rPr lang="de-DE" sz="1200" b="1" dirty="0" err="1"/>
              <a:t>another</a:t>
            </a:r>
            <a:r>
              <a:rPr lang="de-DE" sz="1200" b="1" dirty="0"/>
              <a:t> variable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i="1" dirty="0" err="1"/>
              <a:t>name</a:t>
            </a:r>
            <a:r>
              <a:rPr lang="de-DE" sz="1200" i="1" dirty="0"/>
              <a:t>, </a:t>
            </a:r>
            <a:r>
              <a:rPr lang="de-DE" sz="1200" i="1" dirty="0" err="1"/>
              <a:t>description</a:t>
            </a:r>
            <a:r>
              <a:rPr lang="de-DE" sz="1200" i="1" dirty="0"/>
              <a:t> </a:t>
            </a:r>
            <a:r>
              <a:rPr lang="de-DE" sz="1200" dirty="0"/>
              <a:t>=</a:t>
            </a:r>
            <a:r>
              <a:rPr lang="de-DE" sz="1200" i="1" dirty="0"/>
              <a:t> </a:t>
            </a:r>
            <a:r>
              <a:rPr lang="de-DE" sz="1200" i="1" dirty="0" err="1"/>
              <a:t>room_type</a:t>
            </a:r>
            <a:endParaRPr lang="de-DE" sz="1200" i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i="1" dirty="0" err="1"/>
              <a:t>neigbourhood_overview</a:t>
            </a:r>
            <a:r>
              <a:rPr lang="de-DE" sz="1200" i="1" dirty="0"/>
              <a:t> </a:t>
            </a:r>
            <a:r>
              <a:rPr lang="de-DE" sz="1200" dirty="0"/>
              <a:t>=</a:t>
            </a:r>
            <a:r>
              <a:rPr lang="de-DE" sz="1200" i="1" dirty="0"/>
              <a:t> </a:t>
            </a:r>
            <a:r>
              <a:rPr lang="de-DE" sz="1200" i="1" dirty="0" err="1"/>
              <a:t>neighbourhood_cleansed</a:t>
            </a:r>
            <a:endParaRPr lang="de-DE" sz="1200" i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i="1" dirty="0" err="1"/>
              <a:t>first_review</a:t>
            </a:r>
            <a:r>
              <a:rPr lang="de-DE" sz="1200" i="1" dirty="0"/>
              <a:t>, </a:t>
            </a:r>
            <a:r>
              <a:rPr lang="de-DE" sz="1200" i="1" dirty="0" err="1"/>
              <a:t>last_review</a:t>
            </a:r>
            <a:r>
              <a:rPr lang="de-DE" sz="1200" i="1" dirty="0"/>
              <a:t> </a:t>
            </a:r>
            <a:r>
              <a:rPr lang="de-DE" sz="1200" dirty="0"/>
              <a:t>=</a:t>
            </a:r>
            <a:r>
              <a:rPr lang="de-DE" sz="1200" i="1" dirty="0"/>
              <a:t> </a:t>
            </a:r>
            <a:r>
              <a:rPr lang="de-DE" sz="1200" i="1" dirty="0" err="1"/>
              <a:t>last_scraped</a:t>
            </a:r>
            <a:endParaRPr lang="de-DE" sz="1200" i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9C7BA17-9378-41F5-9B06-B3B1F7A38B5F}"/>
              </a:ext>
            </a:extLst>
          </p:cNvPr>
          <p:cNvSpPr txBox="1"/>
          <p:nvPr/>
        </p:nvSpPr>
        <p:spPr>
          <a:xfrm>
            <a:off x="3491880" y="1419622"/>
            <a:ext cx="2937157" cy="114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1200" b="1" dirty="0"/>
              <a:t>Random </a:t>
            </a:r>
            <a:r>
              <a:rPr lang="de-DE" sz="1200" b="1" dirty="0" err="1"/>
              <a:t>draws</a:t>
            </a:r>
            <a:r>
              <a:rPr lang="de-DE" sz="1200" b="1" dirty="0"/>
              <a:t> </a:t>
            </a:r>
            <a:r>
              <a:rPr lang="de-DE" sz="1200" b="1" dirty="0" err="1"/>
              <a:t>from</a:t>
            </a:r>
            <a:r>
              <a:rPr lang="de-DE" sz="1200" b="1" dirty="0"/>
              <a:t> </a:t>
            </a:r>
            <a:r>
              <a:rPr lang="de-DE" sz="1200" b="1" dirty="0" err="1"/>
              <a:t>distributions</a:t>
            </a:r>
            <a:endParaRPr lang="de-DE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 err="1"/>
              <a:t>binary</a:t>
            </a:r>
            <a:r>
              <a:rPr lang="de-DE" sz="1200" dirty="0"/>
              <a:t> variables -&gt; Bernoulli </a:t>
            </a:r>
            <a:r>
              <a:rPr lang="de-DE" sz="1200" dirty="0" err="1"/>
              <a:t>distribution</a:t>
            </a:r>
            <a:endParaRPr lang="de-DE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review </a:t>
            </a:r>
            <a:r>
              <a:rPr lang="de-DE" sz="1200" dirty="0" err="1"/>
              <a:t>scores</a:t>
            </a:r>
            <a:r>
              <a:rPr lang="de-DE" sz="1200" dirty="0"/>
              <a:t> -&gt; </a:t>
            </a:r>
            <a:r>
              <a:rPr lang="de-DE" sz="1200" dirty="0" err="1"/>
              <a:t>manipulated</a:t>
            </a:r>
            <a:r>
              <a:rPr lang="de-DE" sz="1200" dirty="0"/>
              <a:t> </a:t>
            </a:r>
            <a:r>
              <a:rPr lang="de-DE" sz="1200" dirty="0" err="1"/>
              <a:t>halfnormal</a:t>
            </a:r>
            <a:endParaRPr lang="en-GB" sz="1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ADBAB9-0AD4-463C-AB3E-3E7968DDE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51670"/>
            <a:ext cx="2832548" cy="2545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FEF2559-0FA1-4345-AC85-84CB435B8FC8}"/>
                  </a:ext>
                </a:extLst>
              </p:cNvPr>
              <p:cNvSpPr txBox="1"/>
              <p:nvPr/>
            </p:nvSpPr>
            <p:spPr>
              <a:xfrm>
                <a:off x="6259633" y="1413810"/>
                <a:ext cx="3054107" cy="1517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de-DE" sz="1200" b="1" dirty="0"/>
                  <a:t>Simple OLS </a:t>
                </a:r>
                <a:r>
                  <a:rPr lang="de-DE" sz="1200" b="1" dirty="0" err="1"/>
                  <a:t>regression</a:t>
                </a:r>
                <a:endParaRPr lang="de-DE" sz="1200" b="1" dirty="0"/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𝑏𝑒𝑑𝑠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𝑎𝑐𝑐𝑜𝑚𝑚𝑜𝑑𝑎𝑡𝑒𝑠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𝑏𝑒𝑑𝑟𝑜𝑜𝑚𝑠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𝑏𝑒𝑑𝑠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b="0" dirty="0">
                  <a:ea typeface="Cambria Math" panose="02040503050406030204" pitchFamily="18" charset="0"/>
                </a:endParaRP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de-DE" sz="12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FEF2559-0FA1-4345-AC85-84CB43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633" y="1413810"/>
                <a:ext cx="3054107" cy="1517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45ADE5A2-B873-4698-AB96-BB9D4C33F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63482"/>
            <a:ext cx="2768904" cy="233646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4831ACC-5DDF-4A42-B7BF-00E3CC56528E}"/>
              </a:ext>
            </a:extLst>
          </p:cNvPr>
          <p:cNvSpPr txBox="1"/>
          <p:nvPr/>
        </p:nvSpPr>
        <p:spPr>
          <a:xfrm>
            <a:off x="-36511" y="3075806"/>
            <a:ext cx="3600400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1200" b="1" dirty="0" err="1"/>
              <a:t>further</a:t>
            </a:r>
            <a:r>
              <a:rPr lang="de-DE" sz="1200" b="1" dirty="0"/>
              <a:t>…</a:t>
            </a:r>
          </a:p>
          <a:p>
            <a:pPr>
              <a:lnSpc>
                <a:spcPct val="200000"/>
              </a:lnSpc>
            </a:pPr>
            <a:endParaRPr lang="de-DE" sz="1200" i="1" dirty="0"/>
          </a:p>
        </p:txBody>
      </p: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838D23C8-2F9C-4ED0-968F-0BDE979E8CC8}"/>
              </a:ext>
            </a:extLst>
          </p:cNvPr>
          <p:cNvGraphicFramePr>
            <a:graphicFrameLocks noGrp="1"/>
          </p:cNvGraphicFramePr>
          <p:nvPr/>
        </p:nvGraphicFramePr>
        <p:xfrm>
          <a:off x="123487" y="3507854"/>
          <a:ext cx="3440402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00241">
                  <a:extLst>
                    <a:ext uri="{9D8B030D-6E8A-4147-A177-3AD203B41FA5}">
                      <a16:colId xmlns:a16="http://schemas.microsoft.com/office/drawing/2014/main" val="900917909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741112739"/>
                    </a:ext>
                  </a:extLst>
                </a:gridCol>
              </a:tblGrid>
              <a:tr h="247807">
                <a:tc>
                  <a:txBody>
                    <a:bodyPr/>
                    <a:lstStyle/>
                    <a:p>
                      <a:r>
                        <a:rPr lang="de-DE" sz="1200" i="1" dirty="0" err="1"/>
                        <a:t>host_name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web-</a:t>
                      </a:r>
                      <a:r>
                        <a:rPr lang="de-DE" sz="1200" dirty="0" err="1"/>
                        <a:t>scraped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9697"/>
                  </a:ext>
                </a:extLst>
              </a:tr>
              <a:tr h="272174">
                <a:tc>
                  <a:txBody>
                    <a:bodyPr/>
                    <a:lstStyle/>
                    <a:p>
                      <a:r>
                        <a:rPr lang="de-DE" sz="1200" i="1" dirty="0" err="1"/>
                        <a:t>host_location_country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„</a:t>
                      </a:r>
                      <a:r>
                        <a:rPr lang="de-DE" sz="1200" dirty="0" err="1"/>
                        <a:t>Ireland</a:t>
                      </a:r>
                      <a:r>
                        <a:rPr lang="de-DE" sz="1200" dirty="0"/>
                        <a:t>“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73313"/>
                  </a:ext>
                </a:extLst>
              </a:tr>
              <a:tr h="247807">
                <a:tc>
                  <a:txBody>
                    <a:bodyPr/>
                    <a:lstStyle/>
                    <a:p>
                      <a:r>
                        <a:rPr lang="de-DE" sz="1200" i="1" dirty="0" err="1"/>
                        <a:t>host_listings_count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counted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i="1" dirty="0" err="1"/>
                        <a:t>host_id</a:t>
                      </a:r>
                      <a:endParaRPr lang="en-GB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67991"/>
                  </a:ext>
                </a:extLst>
              </a:tr>
              <a:tr h="247807">
                <a:tc>
                  <a:txBody>
                    <a:bodyPr/>
                    <a:lstStyle/>
                    <a:p>
                      <a:r>
                        <a:rPr lang="de-DE" sz="1200" i="1" dirty="0"/>
                        <a:t>review </a:t>
                      </a:r>
                      <a:r>
                        <a:rPr lang="de-DE" sz="1200" i="1" dirty="0" err="1"/>
                        <a:t>sents</a:t>
                      </a:r>
                      <a:r>
                        <a:rPr lang="de-DE" sz="1200" i="1" dirty="0"/>
                        <a:t>, </a:t>
                      </a:r>
                      <a:r>
                        <a:rPr lang="de-DE" sz="1200" i="1" dirty="0" err="1"/>
                        <a:t>brightness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mean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24095"/>
                  </a:ext>
                </a:extLst>
              </a:tr>
            </a:tbl>
          </a:graphicData>
        </a:graphic>
      </p:graphicFrame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34AF0A7-F5A8-485E-8128-DC283E29BA0A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90FBE2C8-3251-4491-A651-6D9618801624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4">
              <a:extLst>
                <a:ext uri="{FF2B5EF4-FFF2-40B4-BE49-F238E27FC236}">
                  <a16:creationId xmlns:a16="http://schemas.microsoft.com/office/drawing/2014/main" id="{B222E55D-3FB8-46BD-9827-A1FA95A36913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6061A87-6976-4C84-8A4F-D2EFD5109EDD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878EE855-0252-44E6-803A-71F9DCE1E134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6">
              <a:extLst>
                <a:ext uri="{FF2B5EF4-FFF2-40B4-BE49-F238E27FC236}">
                  <a16:creationId xmlns:a16="http://schemas.microsoft.com/office/drawing/2014/main" id="{790510B9-A5BE-42F3-AC27-5315C2EF385F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E1DC3D0-77DE-4BC6-AE81-26A68200E137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A2682E92-2E83-4F64-9E9C-180EAD8B533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8">
              <a:extLst>
                <a:ext uri="{FF2B5EF4-FFF2-40B4-BE49-F238E27FC236}">
                  <a16:creationId xmlns:a16="http://schemas.microsoft.com/office/drawing/2014/main" id="{AAFCA3EC-0FFE-4464-B5F4-E51544461B7A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EE26666-A683-4923-93CE-BC8B9734146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27FFB2D8-C51A-4BD8-B1AF-B2CAB145D8E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5DC45E0D-F8AF-48A7-911D-FA31A648C074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A0FB520-F6E8-4DEB-86EF-58B3C3048104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A427E846-72B6-4CA0-ACDC-0BA980F9B7E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7604817B-AFDE-400B-B7F7-EC8FBFA61D0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8A79A3A-C0E0-414C-9D85-0918D728CA9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3" name="Pfeil: Chevron 32">
              <a:extLst>
                <a:ext uri="{FF2B5EF4-FFF2-40B4-BE49-F238E27FC236}">
                  <a16:creationId xmlns:a16="http://schemas.microsoft.com/office/drawing/2014/main" id="{A4F5254C-64AF-4C40-AAB2-2D0B3BD3B2E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Pfeil: Chevron 10">
              <a:extLst>
                <a:ext uri="{FF2B5EF4-FFF2-40B4-BE49-F238E27FC236}">
                  <a16:creationId xmlns:a16="http://schemas.microsoft.com/office/drawing/2014/main" id="{946CC820-56C1-489F-84A8-7F1E4A7637E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016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</a:t>
            </a:r>
            <a:r>
              <a:rPr lang="de-DE" dirty="0" err="1"/>
              <a:t>Correlations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1C0E-1966-4182-A7CA-591038E46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/>
          <a:stretch/>
        </p:blipFill>
        <p:spPr>
          <a:xfrm>
            <a:off x="3707904" y="771550"/>
            <a:ext cx="4680520" cy="4313611"/>
          </a:xfrm>
          <a:prstGeom prst="rect">
            <a:avLst/>
          </a:prstGeom>
        </p:spPr>
      </p:pic>
      <p:sp>
        <p:nvSpPr>
          <p:cNvPr id="13" name="object 61">
            <a:extLst>
              <a:ext uri="{FF2B5EF4-FFF2-40B4-BE49-F238E27FC236}">
                <a16:creationId xmlns:a16="http://schemas.microsoft.com/office/drawing/2014/main" id="{05352B06-783A-4167-8730-025F7C110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797" y="2067694"/>
            <a:ext cx="2615059" cy="795089"/>
          </a:xfrm>
        </p:spPr>
        <p:txBody>
          <a:bodyPr/>
          <a:lstStyle/>
          <a:p>
            <a:r>
              <a:rPr lang="en-US" dirty="0"/>
              <a:t>149 variables</a:t>
            </a:r>
          </a:p>
          <a:p>
            <a:pPr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92 numeric</a:t>
            </a:r>
          </a:p>
          <a:p>
            <a:pPr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57 binary</a:t>
            </a:r>
          </a:p>
        </p:txBody>
      </p:sp>
      <p:sp>
        <p:nvSpPr>
          <p:cNvPr id="15" name="object 61">
            <a:extLst>
              <a:ext uri="{FF2B5EF4-FFF2-40B4-BE49-F238E27FC236}">
                <a16:creationId xmlns:a16="http://schemas.microsoft.com/office/drawing/2014/main" id="{8E18AF45-161C-4E57-AECD-C3A3C233B8D7}"/>
              </a:ext>
            </a:extLst>
          </p:cNvPr>
          <p:cNvSpPr txBox="1">
            <a:spLocks/>
          </p:cNvSpPr>
          <p:nvPr/>
        </p:nvSpPr>
        <p:spPr>
          <a:xfrm>
            <a:off x="660796" y="3147814"/>
            <a:ext cx="3263132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b="1" kern="0" dirty="0"/>
              <a:t>Correlation coefficients</a:t>
            </a:r>
          </a:p>
          <a:p>
            <a:r>
              <a:rPr lang="en-US" i="1" kern="0" dirty="0"/>
              <a:t>Pearson</a:t>
            </a:r>
            <a:r>
              <a:rPr lang="en-US" kern="0" dirty="0"/>
              <a:t> for numeric</a:t>
            </a:r>
          </a:p>
          <a:p>
            <a:r>
              <a:rPr lang="en-US" i="1" kern="0" dirty="0"/>
              <a:t>Jaccard</a:t>
            </a:r>
            <a:r>
              <a:rPr lang="en-US" kern="0" dirty="0"/>
              <a:t> for binary</a:t>
            </a:r>
          </a:p>
          <a:p>
            <a:r>
              <a:rPr lang="en-US" i="1" kern="0" dirty="0"/>
              <a:t>Point-Biserial</a:t>
            </a:r>
            <a:r>
              <a:rPr lang="en-US" kern="0" dirty="0"/>
              <a:t> for numeric vs. binary</a:t>
            </a:r>
          </a:p>
        </p:txBody>
      </p:sp>
      <p:sp>
        <p:nvSpPr>
          <p:cNvPr id="16" name="object 61">
            <a:extLst>
              <a:ext uri="{FF2B5EF4-FFF2-40B4-BE49-F238E27FC236}">
                <a16:creationId xmlns:a16="http://schemas.microsoft.com/office/drawing/2014/main" id="{D6BF08C6-3CEB-4FCA-96F8-1C69416A7168}"/>
              </a:ext>
            </a:extLst>
          </p:cNvPr>
          <p:cNvSpPr txBox="1">
            <a:spLocks/>
          </p:cNvSpPr>
          <p:nvPr/>
        </p:nvSpPr>
        <p:spPr>
          <a:xfrm>
            <a:off x="660797" y="1495424"/>
            <a:ext cx="3263131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Dropped 127	variables due to no 	variance or insignificant Welch tests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036D19B-A4A1-4694-A36D-104159FE4406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44D86187-EAD3-47F9-ADD2-B81C910F0A5C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4">
              <a:extLst>
                <a:ext uri="{FF2B5EF4-FFF2-40B4-BE49-F238E27FC236}">
                  <a16:creationId xmlns:a16="http://schemas.microsoft.com/office/drawing/2014/main" id="{8505CE2A-9769-4079-AA6F-54822322732B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8E466BA-10D5-4FF5-8726-4BB4A067AE39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F720CB04-C9FD-48F8-8EC6-5A4EDDE6DEFD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6">
              <a:extLst>
                <a:ext uri="{FF2B5EF4-FFF2-40B4-BE49-F238E27FC236}">
                  <a16:creationId xmlns:a16="http://schemas.microsoft.com/office/drawing/2014/main" id="{7E500EC5-50BC-4EDB-97F5-3868E14965EE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1F32EDA-5CED-49F6-9B60-A9FF4390946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78E541FA-5083-45E8-B551-F4C3F56356E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8">
              <a:extLst>
                <a:ext uri="{FF2B5EF4-FFF2-40B4-BE49-F238E27FC236}">
                  <a16:creationId xmlns:a16="http://schemas.microsoft.com/office/drawing/2014/main" id="{7A8402AB-7AD2-42E1-8442-B660557E31E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2183CB7-AAAE-476F-A796-BDD9993CA54B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F27002BB-8E53-4758-9EFE-C2792084273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94275FB-299F-442F-BA8A-48B9C0D1BEC4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4F37C0B-CD26-40C8-A9CB-4A6AE7C7088F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0E682E6C-2C52-49D7-BDC4-347F78C1EBD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77E63311-0F2E-4F84-8C6E-775BD9EA49C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5D41B4E-C5CE-436B-A489-425D3B9C26FE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30ADD0F0-B92E-443A-8DBD-BC906C41DAF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ABE771D1-2834-47C3-9451-A1B6B5DB1D1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5386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871643" cy="430887"/>
          </a:xfrm>
        </p:spPr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</a:t>
            </a:r>
            <a:r>
              <a:rPr lang="de-DE" dirty="0" err="1"/>
              <a:t>Dendrogram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1">
                <a:extLst>
                  <a:ext uri="{FF2B5EF4-FFF2-40B4-BE49-F238E27FC236}">
                    <a16:creationId xmlns:a16="http://schemas.microsoft.com/office/drawing/2014/main" id="{D08B4DE5-E5A0-4DD4-B4BE-0E4193DEF78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913963"/>
                <a:ext cx="7439595" cy="2523511"/>
              </a:xfrm>
            </p:spPr>
            <p:txBody>
              <a:bodyPr/>
              <a:lstStyle/>
              <a:p>
                <a:r>
                  <a:rPr lang="en-US" dirty="0"/>
                  <a:t>Clustering by Ward’s linkage:</a:t>
                </a:r>
              </a:p>
              <a:p>
                <a:pPr lvl="1"/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𝐸𝑆𝑆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𝐸𝑆𝑆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𝐸𝑆𝑆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de-DE" b="0" dirty="0"/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𝑠𝑞𝑢𝑎𝑟𝑒𝑠</m:t>
                      </m:r>
                    </m:oMath>
                  </m:oMathPara>
                </a14:m>
                <a:endParaRPr lang="de-DE" sz="14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𝑐𝑙𝑢𝑠𝑡𝑒𝑟𝑠</m:t>
                      </m:r>
                    </m:oMath>
                  </m:oMathPara>
                </a14:m>
                <a:endParaRPr lang="de-DE" sz="1400" b="0" dirty="0"/>
              </a:p>
              <a:p>
                <a:pPr lvl="1"/>
                <a:endParaRPr lang="de-DE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set</a:t>
                </a:r>
                <a:r>
                  <a:rPr lang="de-DE" dirty="0"/>
                  <a:t> D = 0.5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threshold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variable </a:t>
                </a:r>
                <a:r>
                  <a:rPr lang="de-DE" dirty="0" err="1"/>
                  <a:t>selection</a:t>
                </a:r>
                <a:r>
                  <a:rPr lang="de-DE" dirty="0"/>
                  <a:t> (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)</a:t>
                </a:r>
                <a:endParaRPr lang="de-DE" b="0" dirty="0"/>
              </a:p>
              <a:p>
                <a:pPr lvl="1"/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object 61">
                <a:extLst>
                  <a:ext uri="{FF2B5EF4-FFF2-40B4-BE49-F238E27FC236}">
                    <a16:creationId xmlns:a16="http://schemas.microsoft.com/office/drawing/2014/main" id="{D08B4DE5-E5A0-4DD4-B4BE-0E4193DEF78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913963"/>
                <a:ext cx="7439595" cy="2523511"/>
              </a:xfrm>
              <a:blipFill>
                <a:blip r:embed="rId3"/>
                <a:stretch>
                  <a:fillRect l="-1363" t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7EC8A662-8935-4FDA-8BE8-F3EAEAAFF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48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129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871643" cy="430887"/>
          </a:xfrm>
        </p:spPr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object 61">
            <a:extLst>
              <a:ext uri="{FF2B5EF4-FFF2-40B4-BE49-F238E27FC236}">
                <a16:creationId xmlns:a16="http://schemas.microsoft.com/office/drawing/2014/main" id="{FBB2DD8A-8F48-4E27-B639-E98B167CA76C}"/>
              </a:ext>
            </a:extLst>
          </p:cNvPr>
          <p:cNvSpPr txBox="1">
            <a:spLocks/>
          </p:cNvSpPr>
          <p:nvPr/>
        </p:nvSpPr>
        <p:spPr>
          <a:xfrm>
            <a:off x="660797" y="1670372"/>
            <a:ext cx="4775299" cy="22057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Choose between at least two variables</a:t>
            </a:r>
          </a:p>
          <a:p>
            <a:pPr indent="0">
              <a:buNone/>
            </a:pPr>
            <a:r>
              <a:rPr lang="en-US" kern="0" dirty="0">
                <a:sym typeface="Wingdings" panose="05000000000000000000" pitchFamily="2" charset="2"/>
              </a:rPr>
              <a:t> dropped 26 variables</a:t>
            </a:r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Computed PCAs for thematically related variables</a:t>
            </a:r>
          </a:p>
          <a:p>
            <a:pPr indent="0">
              <a:buNone/>
            </a:pPr>
            <a:r>
              <a:rPr lang="en-US" kern="0" dirty="0">
                <a:sym typeface="Wingdings" panose="05000000000000000000" pitchFamily="2" charset="2"/>
              </a:rPr>
              <a:t> </a:t>
            </a:r>
            <a:r>
              <a:rPr lang="en-US" kern="0" dirty="0"/>
              <a:t>14 PCAs</a:t>
            </a:r>
          </a:p>
          <a:p>
            <a:pPr indent="0">
              <a:buNone/>
            </a:pPr>
            <a:r>
              <a:rPr lang="en-US" kern="0" dirty="0">
                <a:sym typeface="Wingdings" panose="05000000000000000000" pitchFamily="2" charset="2"/>
              </a:rPr>
              <a:t> </a:t>
            </a:r>
            <a:r>
              <a:rPr lang="en-US" kern="0" dirty="0"/>
              <a:t>96 variables to 42 components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kern="0" dirty="0"/>
          </a:p>
          <a:p>
            <a:pPr>
              <a:buFont typeface="Wingdings" panose="05000000000000000000" pitchFamily="2" charset="2"/>
              <a:buChar char="à"/>
            </a:pPr>
            <a:endParaRPr lang="en-US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361FEA2-486A-4A2B-B0A6-41975294F7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t="9745" r="6339" b="8074"/>
          <a:stretch/>
        </p:blipFill>
        <p:spPr>
          <a:xfrm>
            <a:off x="5539986" y="2100484"/>
            <a:ext cx="2232248" cy="2123320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C8C15F2-C962-4030-BC15-0303275AD463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A185716B-C2E0-4555-89D5-BF49F6605A21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160C59E3-F342-4382-9582-61AFA1C2C331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77A08C1-35D5-4149-9595-CFF487FF323E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C2751123-87DC-492C-9BAD-FE15645C5949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5D72C636-4B10-4177-A887-9AB07712754B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6777343-2D3D-4423-85C7-0B2BE0C9E158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7870BBEF-8FAB-4800-9C70-63E2E1B7C2A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CA096F6F-C43B-4A2F-971C-717F625614B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8C9A95D-4D71-427F-BD01-7A87B58D1BB6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68181783-07A0-47EE-A9A2-C08B95A706D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5AD93978-FC66-4BB3-B95D-CC1CDE5A78D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7416FEA-F403-430B-AF6B-04C408243D10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F64C073-BCFD-4B2D-AC21-00A6A713495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4E79A9D9-35CD-47DC-B8E8-C6225832EEBF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0B602C7-893E-45B4-9389-EAD09A71BCC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74552184-D3D5-4977-8ADF-80EB7AA5CB0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768B43F1-7AFF-4E20-B890-8E5BC24B58D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05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32451-C608-3342-ACB1-3ECC3635556A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F93B6BA-DD76-485E-B9E8-5CBB4D926DA6}"/>
              </a:ext>
            </a:extLst>
          </p:cNvPr>
          <p:cNvSpPr txBox="1"/>
          <p:nvPr/>
        </p:nvSpPr>
        <p:spPr>
          <a:xfrm>
            <a:off x="2286000" y="1539024"/>
            <a:ext cx="4572000" cy="3058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 Values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 and their </a:t>
            </a:r>
            <a:r>
              <a:rPr lang="en-GB" sz="20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Munich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2C3C303-D5C8-4E6D-95E8-B8EB8689B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497121"/>
            <a:ext cx="4471011" cy="2980674"/>
          </a:xfrm>
          <a:prstGeom prst="rect">
            <a:avLst/>
          </a:prstGeom>
        </p:spPr>
      </p:pic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871643" cy="430887"/>
          </a:xfrm>
        </p:spPr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	    -    PCAs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D854D4-0588-4C92-9A95-28AFED515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4471011" cy="2980674"/>
          </a:xfrm>
          <a:prstGeom prst="rect">
            <a:avLst/>
          </a:prstGeom>
        </p:spPr>
      </p:pic>
      <p:sp>
        <p:nvSpPr>
          <p:cNvPr id="13" name="object 61">
            <a:extLst>
              <a:ext uri="{FF2B5EF4-FFF2-40B4-BE49-F238E27FC236}">
                <a16:creationId xmlns:a16="http://schemas.microsoft.com/office/drawing/2014/main" id="{9F6F7CC5-1C7E-4FDB-BFA1-D3ECAE672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4088" y="2443358"/>
            <a:ext cx="2615059" cy="1077218"/>
          </a:xfrm>
        </p:spPr>
        <p:txBody>
          <a:bodyPr/>
          <a:lstStyle/>
          <a:p>
            <a:r>
              <a:rPr lang="en-US" i="1" dirty="0"/>
              <a:t>availability_365</a:t>
            </a:r>
          </a:p>
          <a:p>
            <a:r>
              <a:rPr lang="en-US" i="1" dirty="0"/>
              <a:t>availability_30</a:t>
            </a:r>
          </a:p>
          <a:p>
            <a:r>
              <a:rPr lang="en-US" i="1" dirty="0"/>
              <a:t>availability_60</a:t>
            </a:r>
          </a:p>
          <a:p>
            <a:r>
              <a:rPr lang="en-US" i="1" dirty="0"/>
              <a:t>availability_90</a:t>
            </a:r>
          </a:p>
        </p:txBody>
      </p:sp>
      <p:sp>
        <p:nvSpPr>
          <p:cNvPr id="15" name="object 61">
            <a:extLst>
              <a:ext uri="{FF2B5EF4-FFF2-40B4-BE49-F238E27FC236}">
                <a16:creationId xmlns:a16="http://schemas.microsoft.com/office/drawing/2014/main" id="{25393E8B-CC95-46AC-8149-DADA5907744D}"/>
              </a:ext>
            </a:extLst>
          </p:cNvPr>
          <p:cNvSpPr txBox="1">
            <a:spLocks/>
          </p:cNvSpPr>
          <p:nvPr/>
        </p:nvSpPr>
        <p:spPr>
          <a:xfrm>
            <a:off x="5602883" y="1145567"/>
            <a:ext cx="4752528" cy="367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/>
              <a:t>room_type_Private_room</a:t>
            </a:r>
            <a:endParaRPr lang="en-GB" sz="1200" dirty="0"/>
          </a:p>
          <a:p>
            <a:r>
              <a:rPr lang="en-GB" sz="1200" dirty="0" err="1"/>
              <a:t>room_type_Entire_home</a:t>
            </a:r>
            <a:r>
              <a:rPr lang="en-GB" sz="1200" dirty="0"/>
              <a:t>/apt </a:t>
            </a:r>
          </a:p>
          <a:p>
            <a:r>
              <a:rPr lang="en-GB" sz="1200" dirty="0"/>
              <a:t>bath_number_1</a:t>
            </a:r>
          </a:p>
          <a:p>
            <a:r>
              <a:rPr lang="en-GB" sz="1200" dirty="0"/>
              <a:t>bath_number_2</a:t>
            </a:r>
          </a:p>
          <a:p>
            <a:r>
              <a:rPr lang="en-GB" sz="1200" dirty="0" err="1"/>
              <a:t>bath_kind_Shared</a:t>
            </a:r>
            <a:endParaRPr lang="en-GB" sz="1200" dirty="0"/>
          </a:p>
          <a:p>
            <a:r>
              <a:rPr lang="en-GB" sz="1200" dirty="0" err="1"/>
              <a:t>bath_kind_Private</a:t>
            </a:r>
            <a:endParaRPr lang="en-GB" sz="1200" dirty="0"/>
          </a:p>
          <a:p>
            <a:r>
              <a:rPr lang="en-GB" sz="1200" dirty="0" err="1"/>
              <a:t>bath_kind_Normal</a:t>
            </a:r>
            <a:endParaRPr lang="en-GB" sz="1200" dirty="0"/>
          </a:p>
          <a:p>
            <a:r>
              <a:rPr lang="en-GB" sz="1200" dirty="0"/>
              <a:t>bedrooms_1</a:t>
            </a:r>
          </a:p>
          <a:p>
            <a:r>
              <a:rPr lang="en-GB" sz="1200" dirty="0"/>
              <a:t>bedrooms_2</a:t>
            </a:r>
          </a:p>
          <a:p>
            <a:r>
              <a:rPr lang="en-GB" sz="1200" dirty="0"/>
              <a:t>accommodates</a:t>
            </a:r>
          </a:p>
          <a:p>
            <a:r>
              <a:rPr lang="en-GB" sz="1200" dirty="0"/>
              <a:t>beds</a:t>
            </a:r>
          </a:p>
          <a:p>
            <a:r>
              <a:rPr lang="en-GB" sz="1200" dirty="0" err="1"/>
              <a:t>property_type_Private_room_in_residential_home</a:t>
            </a:r>
            <a:endParaRPr lang="en-GB" sz="1200" dirty="0"/>
          </a:p>
          <a:p>
            <a:r>
              <a:rPr lang="en-GB" sz="1200" dirty="0" err="1"/>
              <a:t>property_type_Entire_rental_unit</a:t>
            </a:r>
            <a:endParaRPr lang="en-GB" sz="1200" dirty="0"/>
          </a:p>
          <a:p>
            <a:r>
              <a:rPr lang="en-GB" sz="1200" dirty="0" err="1"/>
              <a:t>property_type_Private_room_in_rental_unit</a:t>
            </a:r>
            <a:endParaRPr lang="en-GB" sz="1200" dirty="0"/>
          </a:p>
          <a:p>
            <a:r>
              <a:rPr lang="en-GB" sz="1200" dirty="0" err="1"/>
              <a:t>property_type_Entire_residential_home</a:t>
            </a:r>
            <a:br>
              <a:rPr lang="en-GB" sz="1200" dirty="0"/>
            </a:br>
            <a:endParaRPr lang="en-GB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F9FD5B-19F1-4AB1-BDD5-BD082B9FC177}"/>
              </a:ext>
            </a:extLst>
          </p:cNvPr>
          <p:cNvSpPr txBox="1"/>
          <p:nvPr/>
        </p:nvSpPr>
        <p:spPr>
          <a:xfrm>
            <a:off x="2656917" y="2776287"/>
            <a:ext cx="16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kept</a:t>
            </a:r>
            <a:r>
              <a:rPr lang="de-DE" sz="1400" b="1" dirty="0"/>
              <a:t> 1 </a:t>
            </a:r>
            <a:r>
              <a:rPr lang="de-DE" sz="1400" b="1" dirty="0" err="1"/>
              <a:t>component</a:t>
            </a:r>
            <a:endParaRPr lang="en-GB" sz="14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AC45CBD-5767-4F0D-AC59-30E7943A7948}"/>
              </a:ext>
            </a:extLst>
          </p:cNvPr>
          <p:cNvSpPr txBox="1"/>
          <p:nvPr/>
        </p:nvSpPr>
        <p:spPr>
          <a:xfrm>
            <a:off x="2656916" y="2764194"/>
            <a:ext cx="16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kept</a:t>
            </a:r>
            <a:r>
              <a:rPr lang="de-DE" sz="1400" b="1" dirty="0"/>
              <a:t> 7 </a:t>
            </a:r>
            <a:r>
              <a:rPr lang="de-DE" sz="1400" b="1" dirty="0" err="1"/>
              <a:t>components</a:t>
            </a:r>
            <a:endParaRPr lang="en-GB" sz="1400" b="1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CA134F5-340B-40A4-9A23-1F789BC5D315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9CB782F3-EFC5-4C5B-ACED-D52D2DD3FB93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4">
              <a:extLst>
                <a:ext uri="{FF2B5EF4-FFF2-40B4-BE49-F238E27FC236}">
                  <a16:creationId xmlns:a16="http://schemas.microsoft.com/office/drawing/2014/main" id="{6D76824B-F1D7-436F-98A2-CEC0FFF0C52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F9B2F98-689A-4529-849B-DE40D1537B80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1F72994A-935E-46F3-B549-BE8CA06C5D56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6">
              <a:extLst>
                <a:ext uri="{FF2B5EF4-FFF2-40B4-BE49-F238E27FC236}">
                  <a16:creationId xmlns:a16="http://schemas.microsoft.com/office/drawing/2014/main" id="{7FE10A9E-6A79-4A39-8655-A27604AF6CD8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A7AEC4A-B46C-4790-B63A-48E7F0B1DF3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4FC86203-0B86-46EC-89AD-C5EE8E6CA35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8">
              <a:extLst>
                <a:ext uri="{FF2B5EF4-FFF2-40B4-BE49-F238E27FC236}">
                  <a16:creationId xmlns:a16="http://schemas.microsoft.com/office/drawing/2014/main" id="{420C52E6-A919-411B-A6E8-B8A5EB4CBE3C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59F503E-85B2-4619-92FF-B2ED5A93775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668CE1D8-ED08-426F-8BD4-678872E38F8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D964BABD-6EFF-4362-B6D3-8C79F5DDD39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40E1AE0-B31F-432F-9387-FC50658D0F4D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80FCA201-CB8F-4517-95FF-05A0D1DE838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10">
              <a:extLst>
                <a:ext uri="{FF2B5EF4-FFF2-40B4-BE49-F238E27FC236}">
                  <a16:creationId xmlns:a16="http://schemas.microsoft.com/office/drawing/2014/main" id="{FBAE3244-A5D0-4688-ACAE-6719BE99711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DB4C226-9C85-476A-BABF-3B826DA84F04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2" name="Pfeil: Chevron 31">
              <a:extLst>
                <a:ext uri="{FF2B5EF4-FFF2-40B4-BE49-F238E27FC236}">
                  <a16:creationId xmlns:a16="http://schemas.microsoft.com/office/drawing/2014/main" id="{1B9EB6F8-7895-4AE6-905D-E2244899994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Pfeil: Chevron 10">
              <a:extLst>
                <a:ext uri="{FF2B5EF4-FFF2-40B4-BE49-F238E27FC236}">
                  <a16:creationId xmlns:a16="http://schemas.microsoft.com/office/drawing/2014/main" id="{0F64E486-A970-4132-A53C-E3D161EDEA6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628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  <p:bldP spid="7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A688C4-4C60-4BF5-8DC0-8A6776D47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9442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BB92795-8A3D-4CA2-AE6F-82E0B35EC512}"/>
              </a:ext>
            </a:extLst>
          </p:cNvPr>
          <p:cNvSpPr txBox="1"/>
          <p:nvPr/>
        </p:nvSpPr>
        <p:spPr>
          <a:xfrm>
            <a:off x="5580113" y="33950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64 </a:t>
            </a:r>
            <a:r>
              <a:rPr lang="de-DE" sz="1600" b="1" dirty="0" err="1"/>
              <a:t>features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94325634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6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4199235" cy="3642023"/>
              </a:xfrm>
            </p:spPr>
            <p:txBody>
              <a:bodyPr/>
              <a:lstStyle/>
              <a:p>
                <a:r>
                  <a:rPr lang="en-US" dirty="0"/>
                  <a:t>Exhaustive grid search with 5-fold CV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Nothing special here – let’s look at the results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Ensure interpretability using SHAP values</a:t>
                </a:r>
              </a:p>
              <a:p>
                <a:endParaRPr lang="en-US" dirty="0"/>
              </a:p>
              <a:p>
                <a:r>
                  <a:rPr lang="en-US" dirty="0"/>
                  <a:t>First things first – Metrics on best fold:</a:t>
                </a:r>
              </a:p>
              <a:p>
                <a:pPr indent="0">
                  <a:buNone/>
                </a:pPr>
                <a:br>
                  <a:rPr lang="en-US" dirty="0"/>
                </a:br>
                <a:r>
                  <a:rPr lang="en-US" dirty="0"/>
                  <a:t>		MSE Validation:	0.151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Validation:	0.646</a:t>
                </a:r>
              </a:p>
              <a:p>
                <a:pPr indent="0">
                  <a:buNone/>
                </a:pPr>
                <a:r>
                  <a:rPr lang="en-US" dirty="0"/>
                  <a:t>		MSE Test:			0.152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Test:			0.618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" name="object 6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4199235" cy="3642023"/>
              </a:xfrm>
              <a:blipFill>
                <a:blip r:embed="rId3"/>
                <a:stretch>
                  <a:fillRect l="-2410" t="-17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3D31BB-9AE4-DB4F-BDC4-0A412B22C33E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5E1514C6-2C9F-404D-BBA7-0873A35D31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2141802"/>
                  </p:ext>
                </p:extLst>
              </p:nvPr>
            </p:nvGraphicFramePr>
            <p:xfrm>
              <a:off x="5696111" y="1672864"/>
              <a:ext cx="2286000" cy="1285875"/>
            </p:xfrm>
            <a:graphic>
              <a:graphicData uri="http://schemas.microsoft.com/office/powerpoint/2016/slidezoom">
                <pslz:sldZm>
                  <pslz:sldZmObj sldId="290" cId="862829638">
                    <pslz:zmPr id="{A6DB4948-36E8-ED44-8B81-AC4F0430CC4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E1514C6-2C9F-404D-BBA7-0873A35D31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6111" y="167286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AD081658-9F8B-1646-BA6F-A6FD4DBA67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3339000"/>
                  </p:ext>
                </p:extLst>
              </p:nvPr>
            </p:nvGraphicFramePr>
            <p:xfrm>
              <a:off x="5696111" y="3142132"/>
              <a:ext cx="2286000" cy="1285875"/>
            </p:xfrm>
            <a:graphic>
              <a:graphicData uri="http://schemas.microsoft.com/office/powerpoint/2016/slidezoom">
                <pslz:sldZm>
                  <pslz:sldZmObj sldId="291" cId="3236910982">
                    <pslz:zmPr id="{6D76109E-2D39-1243-94EE-28701D9B171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D081658-9F8B-1646-BA6F-A6FD4DBA67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96111" y="3142132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XGBoost</a:t>
            </a:r>
            <a:r>
              <a:rPr lang="de-DE" dirty="0"/>
              <a:t>* Model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1BEA1DB-92DE-B848-8C2D-4D0ECBA6EDD2}"/>
              </a:ext>
            </a:extLst>
          </p:cNvPr>
          <p:cNvSpPr txBox="1"/>
          <p:nvPr/>
        </p:nvSpPr>
        <p:spPr>
          <a:xfrm>
            <a:off x="7892914" y="4542865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 Chen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Guestrin</a:t>
            </a:r>
            <a:r>
              <a:rPr lang="de-DE" sz="800" dirty="0"/>
              <a:t> 2016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DE1CCFD-F46B-4363-A81F-1AC59E43F758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630804DB-4530-4809-84B1-68B3E2A6555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93BBEC42-2835-48D7-BC57-66A512BBB91F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3CE6659-D226-4AD2-8A91-F758CD73E778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30A37388-75C4-428F-8220-69E6D722DD19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6">
              <a:extLst>
                <a:ext uri="{FF2B5EF4-FFF2-40B4-BE49-F238E27FC236}">
                  <a16:creationId xmlns:a16="http://schemas.microsoft.com/office/drawing/2014/main" id="{457EA5DA-D362-4211-8DC7-FFCD4A7DBE4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F439F68-3AB5-4853-8DC1-4EE7F5A64BBD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20787162-3CD3-458D-87F9-E57A907B351A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DC5BF858-8627-4F11-AF22-25D67186ECB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84E94C-626D-4E67-A434-5B415834439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4C2A7458-C76D-498E-917A-BE4A7580C33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AE4FD1B8-CEE7-4555-A997-C5F420B5E0F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FAAF274-D54D-43C9-A685-C446600277C5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F4F7CA38-B383-4304-A76A-9F9C1D3436E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B96E1AD6-AC03-4E3A-8812-83E494F0686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3DE4D56-70CB-4D22-B2C2-E060E14E2802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4F6698C6-30CE-47D9-94A2-A79EE24D9F2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9C2DA7E9-865E-4AA0-9984-C2FE97BEE23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393766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2A2E99-01C4-EF4B-81E4-755BE9571950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4E395C-545C-D04C-A4DA-3E501BDCD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6" y="996703"/>
            <a:ext cx="4278689" cy="33134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7D7ADAC-8C50-6946-ACEF-BDBE4E8B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65" y="911498"/>
            <a:ext cx="4198727" cy="342096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789AC47-326D-6E4A-8BF9-59EFDF947A5B}"/>
              </a:ext>
            </a:extLst>
          </p:cNvPr>
          <p:cNvSpPr txBox="1"/>
          <p:nvPr/>
        </p:nvSpPr>
        <p:spPr>
          <a:xfrm>
            <a:off x="1547664" y="4331287"/>
            <a:ext cx="2504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Private </a:t>
            </a:r>
            <a:r>
              <a:rPr lang="de-DE" dirty="0" err="1"/>
              <a:t>room</a:t>
            </a:r>
            <a:r>
              <a:rPr lang="de-DE" dirty="0"/>
              <a:t>, </a:t>
            </a:r>
            <a:r>
              <a:rPr lang="de-DE" dirty="0" err="1"/>
              <a:t>accommodates</a:t>
            </a:r>
            <a:r>
              <a:rPr lang="de-DE" dirty="0"/>
              <a:t> 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860C6C-1846-5149-96E4-18800F2BF502}"/>
              </a:ext>
            </a:extLst>
          </p:cNvPr>
          <p:cNvSpPr txBox="1"/>
          <p:nvPr/>
        </p:nvSpPr>
        <p:spPr>
          <a:xfrm>
            <a:off x="5965031" y="4370617"/>
            <a:ext cx="2394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Residential </a:t>
            </a:r>
            <a:r>
              <a:rPr lang="de-DE" dirty="0" err="1"/>
              <a:t>home</a:t>
            </a:r>
            <a:r>
              <a:rPr lang="de-DE" dirty="0"/>
              <a:t>, </a:t>
            </a:r>
            <a:r>
              <a:rPr lang="de-DE" dirty="0" err="1"/>
              <a:t>accommodates</a:t>
            </a:r>
            <a:r>
              <a:rPr lang="de-DE" dirty="0"/>
              <a:t> 6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D095EFF-E9B2-46C0-BD33-388F6DCD86B7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7896EC76-3B1C-4C0F-8EF7-3126CB1F76E8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FDEDF919-421C-4FED-814A-5242A2F32B9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442D0B5-3A5A-437E-8BEB-AF1C4C66C0F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D84DA1B6-6CB9-453F-B1A4-88447AADA2D9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BBF86A53-B00B-4A55-B124-A6A9B6482F2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903D88D-7EA4-4D23-815A-AC10184AEFD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F19F5820-9E78-4AE4-A55C-B6DA22AECB53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8BD1D0FB-A423-4FBE-826D-C4395C11D49F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2089B15-2532-48B9-BE7F-5A8B84DF4628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EDC1D0FB-54D6-4621-9F67-5517878B646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C40BB166-66BD-4379-B728-8E18737B7D07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696F003-BFC7-413A-B5E1-891A5079A5A7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5C51CB9-4316-4F7E-B78A-267B2DC2B72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022A2DD-ABCB-4655-80B6-E0715A3CA897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5921843-5C56-4CA2-BF6F-ED2C1EBE4CA2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C9553866-1A36-47D4-AD82-E60A985A2E2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63109608-962C-4DA8-8265-3A36F469155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28296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20.02.2022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EFFBFC-5BCC-2143-9E5F-D1DB98E71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71550"/>
            <a:ext cx="5472608" cy="4005633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D6CF7BF-9D34-4655-B73D-DBAF8C5EE545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56FAF6CC-659C-44B8-AAD6-35ED1E56F4CD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Pfeil: Chevron 4">
              <a:extLst>
                <a:ext uri="{FF2B5EF4-FFF2-40B4-BE49-F238E27FC236}">
                  <a16:creationId xmlns:a16="http://schemas.microsoft.com/office/drawing/2014/main" id="{56C73235-6092-4AEE-84CA-7E54676ADC62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0EE4284-DB83-4E37-BED9-387AD5D2E843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BEC0B945-917E-4287-A226-B6B6B7C3A60E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6">
              <a:extLst>
                <a:ext uri="{FF2B5EF4-FFF2-40B4-BE49-F238E27FC236}">
                  <a16:creationId xmlns:a16="http://schemas.microsoft.com/office/drawing/2014/main" id="{96167EDB-1F35-4C4E-8F0B-48F0F11D66E9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8D67C0-DE98-4750-862C-2191C388EB2A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66A22DC5-78D7-48F5-94C8-C5BD406A079A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8">
              <a:extLst>
                <a:ext uri="{FF2B5EF4-FFF2-40B4-BE49-F238E27FC236}">
                  <a16:creationId xmlns:a16="http://schemas.microsoft.com/office/drawing/2014/main" id="{8781AA8B-8914-4823-8DB6-ACD5E75E8517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6FB0CEB-4AA3-451A-9D90-96D8787CE95D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4A1B7791-0DCF-4633-845A-1E5A289E466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10">
              <a:extLst>
                <a:ext uri="{FF2B5EF4-FFF2-40B4-BE49-F238E27FC236}">
                  <a16:creationId xmlns:a16="http://schemas.microsoft.com/office/drawing/2014/main" id="{93998A24-A2AB-4131-8088-E16D23540A0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B575AC3-45AE-4D10-A4B2-B6F4FD002FF3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B5016B41-0861-4398-ACA3-93CF557ED72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18DA0AE6-9D3F-4725-88B0-5357A269D15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0EB4146-80D8-4E79-90A6-7F9A25AC027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F4D2F35A-0CAB-48FF-BAEA-F594E22B061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0A3BD036-ACCE-4B89-BE09-FB625382557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69109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TabNet</a:t>
            </a:r>
            <a:r>
              <a:rPr lang="de-DE" dirty="0"/>
              <a:t> Model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07A7BD-A6B2-41F3-A08F-AFC77CB03B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10" y="1325470"/>
            <a:ext cx="3763586" cy="2880296"/>
          </a:xfrm>
          <a:prstGeom prst="rect">
            <a:avLst/>
          </a:prstGeom>
        </p:spPr>
      </p:pic>
      <p:sp>
        <p:nvSpPr>
          <p:cNvPr id="16" name="object 61">
            <a:extLst>
              <a:ext uri="{FF2B5EF4-FFF2-40B4-BE49-F238E27FC236}">
                <a16:creationId xmlns:a16="http://schemas.microsoft.com/office/drawing/2014/main" id="{C9206980-786A-4B51-B610-81DA4CBA5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3566" y="1670372"/>
            <a:ext cx="3888433" cy="1538883"/>
          </a:xfrm>
        </p:spPr>
        <p:txBody>
          <a:bodyPr/>
          <a:lstStyle/>
          <a:p>
            <a:r>
              <a:rPr lang="en-US" dirty="0"/>
              <a:t>DT algorithms outperform DL for tabular data</a:t>
            </a:r>
          </a:p>
          <a:p>
            <a:r>
              <a:rPr lang="en-US" dirty="0" err="1"/>
              <a:t>TabNet</a:t>
            </a:r>
            <a:r>
              <a:rPr lang="en-US" dirty="0"/>
              <a:t> performs as least as good or even 	outperforms</a:t>
            </a:r>
          </a:p>
          <a:p>
            <a:r>
              <a:rPr lang="en-US" dirty="0"/>
              <a:t>Dataset size used 10k – 10M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Results: 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9B2B4E6-7E76-4511-B4ED-1566198C338A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4D4E7C4C-0021-418A-B749-9ACAEB100B9C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98438748-23AF-4F3F-A858-0848EAA3992E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A162F01-7476-4D4F-B4EB-6A31F5F6A32B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2917909D-E9CE-4E99-8926-6D9E3E5A46E3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6">
              <a:extLst>
                <a:ext uri="{FF2B5EF4-FFF2-40B4-BE49-F238E27FC236}">
                  <a16:creationId xmlns:a16="http://schemas.microsoft.com/office/drawing/2014/main" id="{4AEE538A-10FC-4909-816B-BD7621E2EE92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6CBE414-0B69-44CF-B566-B95767A64A4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E904E99C-F16D-4EE9-81A6-2078E9A73D2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FD121AB4-DE4B-4536-80F1-C9EAC7C1B762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18C0529-89AF-45DC-8385-AC49AADB479A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90D47BEB-420D-4ABB-9C40-33CD3AD7BD8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7238146D-1E6A-4911-9E50-D48CC1BB757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F6E51A0-FC6B-4DFB-B1B5-A7A18D40FFBB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9E6EF4FF-970D-40B6-93D0-B9AD0329233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0D140878-9990-44ED-A5D4-0526D83ABFE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B9175F1-4A55-498A-8E39-9123AF098DE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EEE69CFD-A690-41C9-BCB0-40FCFF97682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8AE4469F-2871-47D4-880D-9DB0A45275C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61">
                <a:extLst>
                  <a:ext uri="{FF2B5EF4-FFF2-40B4-BE49-F238E27FC236}">
                    <a16:creationId xmlns:a16="http://schemas.microsoft.com/office/drawing/2014/main" id="{3121DA68-692F-1242-9F45-F249281750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624" y="3421012"/>
                <a:ext cx="1881683" cy="97462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 indent="269875" defTabSz="266400">
                  <a:spcAft>
                    <a:spcPts val="377"/>
                  </a:spcAft>
                  <a:buClr>
                    <a:schemeClr val="accent1">
                      <a:lumMod val="40000"/>
                      <a:lumOff val="60000"/>
                    </a:schemeClr>
                  </a:buClr>
                  <a:buSzPct val="104000"/>
                  <a:buFont typeface="Wingdings" charset="2"/>
                  <a:buChar char="§"/>
                  <a:defRPr sz="1500" b="0" i="0" baseline="0">
                    <a:solidFill>
                      <a:srgbClr val="595959"/>
                    </a:solidFill>
                    <a:latin typeface="+mj-lt"/>
                    <a:ea typeface="+mn-ea"/>
                    <a:cs typeface=""/>
                  </a:defRPr>
                </a:lvl1pPr>
                <a:lvl2pPr marL="286984">
                  <a:defRPr>
                    <a:latin typeface="+mn-lt"/>
                    <a:ea typeface="+mn-ea"/>
                    <a:cs typeface="+mn-cs"/>
                  </a:defRPr>
                </a:lvl2pPr>
                <a:lvl3pPr marL="573969">
                  <a:defRPr>
                    <a:latin typeface="+mn-lt"/>
                    <a:ea typeface="+mn-ea"/>
                    <a:cs typeface="+mn-cs"/>
                  </a:defRPr>
                </a:lvl3pPr>
                <a:lvl4pPr marL="860953">
                  <a:defRPr>
                    <a:latin typeface="+mn-lt"/>
                    <a:ea typeface="+mn-ea"/>
                    <a:cs typeface="+mn-cs"/>
                  </a:defRPr>
                </a:lvl4pPr>
                <a:lvl5pPr marL="1147938">
                  <a:defRPr>
                    <a:latin typeface="+mn-lt"/>
                    <a:ea typeface="+mn-ea"/>
                    <a:cs typeface="+mn-cs"/>
                  </a:defRPr>
                </a:lvl5pPr>
                <a:lvl6pPr marL="1434922">
                  <a:defRPr>
                    <a:latin typeface="+mn-lt"/>
                    <a:ea typeface="+mn-ea"/>
                    <a:cs typeface="+mn-cs"/>
                  </a:defRPr>
                </a:lvl6pPr>
                <a:lvl7pPr marL="1721907">
                  <a:defRPr>
                    <a:latin typeface="+mn-lt"/>
                    <a:ea typeface="+mn-ea"/>
                    <a:cs typeface="+mn-cs"/>
                  </a:defRPr>
                </a:lvl7pPr>
                <a:lvl8pPr marL="2008891">
                  <a:defRPr>
                    <a:latin typeface="+mn-lt"/>
                    <a:ea typeface="+mn-ea"/>
                    <a:cs typeface="+mn-cs"/>
                  </a:defRPr>
                </a:lvl8pPr>
                <a:lvl9pPr marL="2295876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Wingdings" charset="2"/>
                  <a:buNone/>
                </a:pPr>
                <a:r>
                  <a:rPr lang="en-US" kern="0" dirty="0"/>
                  <a:t>MSE Validation:	0.18</a:t>
                </a:r>
                <a:br>
                  <a:rPr lang="en-US" kern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kern="0" dirty="0"/>
                  <a:t> Validation:	0.58</a:t>
                </a:r>
              </a:p>
              <a:p>
                <a:pPr indent="0">
                  <a:buFont typeface="Wingdings" charset="2"/>
                  <a:buNone/>
                </a:pPr>
                <a:r>
                  <a:rPr lang="en-US" kern="0" dirty="0"/>
                  <a:t>MSE Test:			0.18</a:t>
                </a:r>
                <a:br>
                  <a:rPr lang="en-US" kern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kern="0" dirty="0"/>
                  <a:t> Test:			0.54</a:t>
                </a:r>
              </a:p>
            </p:txBody>
          </p:sp>
        </mc:Choice>
        <mc:Fallback>
          <p:sp>
            <p:nvSpPr>
              <p:cNvPr id="30" name="object 61">
                <a:extLst>
                  <a:ext uri="{FF2B5EF4-FFF2-40B4-BE49-F238E27FC236}">
                    <a16:creationId xmlns:a16="http://schemas.microsoft.com/office/drawing/2014/main" id="{3121DA68-692F-1242-9F45-F24928175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21012"/>
                <a:ext cx="1881683" cy="974626"/>
              </a:xfrm>
              <a:prstGeom prst="rect">
                <a:avLst/>
              </a:prstGeom>
              <a:blipFill>
                <a:blip r:embed="rId4"/>
                <a:stretch>
                  <a:fillRect l="-6169" t="-6250" b="-10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01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21.02.2022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0C53DBF-3CE8-4EB5-AE6F-C9599BDF65E5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20485837-74EE-48B7-832C-6DCD3EAACD12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CC3DB73C-B48B-4A8C-9EAC-D40EAB9DB77A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94AF410-7B3E-4409-8CCB-C3BCF903AC73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9014F22C-B5CA-4BF9-BEFB-1566BAAAAFC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A79727B7-2177-4E68-8496-1579418984F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6D1E748-8375-4662-8B89-5203D73C406A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F4217C04-DEF1-4625-BE0E-845165CBA7E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1B50C3B6-005F-4265-AE07-6A8B742D3FD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28F3925-9BDE-4CA9-B8E9-96752597599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713F439E-B5BD-40FE-9924-178BD68FB5C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6E87C351-CC31-4F23-BB96-D34BEF0AD8C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1C233C1-8EAD-47E2-AB42-1604EA6AE110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CEE5D021-81CB-44C0-A8DD-DF32BCC131C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82507857-3586-4A64-951A-EB7C73B5949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280CD2F-7E4C-45A9-8BF6-6A2DFED6F838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5CC8E894-64B0-48BE-9FAE-A3B6699B2AF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9BE66EC2-7189-46CF-A4E4-EE7ABDB9AB1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B7E73470-B9B4-A74B-8E7B-CAE9623840B4}"/>
              </a:ext>
            </a:extLst>
          </p:cNvPr>
          <p:cNvSpPr txBox="1"/>
          <p:nvPr/>
        </p:nvSpPr>
        <p:spPr>
          <a:xfrm>
            <a:off x="1547664" y="4331287"/>
            <a:ext cx="2504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Private </a:t>
            </a:r>
            <a:r>
              <a:rPr lang="de-DE" dirty="0" err="1"/>
              <a:t>room</a:t>
            </a:r>
            <a:r>
              <a:rPr lang="de-DE" dirty="0"/>
              <a:t>, </a:t>
            </a:r>
            <a:r>
              <a:rPr lang="de-DE" dirty="0" err="1"/>
              <a:t>accommodates</a:t>
            </a:r>
            <a:r>
              <a:rPr lang="de-DE" dirty="0"/>
              <a:t> 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2BD6FD3-7158-D247-AFC6-EB0C36ED3926}"/>
              </a:ext>
            </a:extLst>
          </p:cNvPr>
          <p:cNvSpPr txBox="1"/>
          <p:nvPr/>
        </p:nvSpPr>
        <p:spPr>
          <a:xfrm>
            <a:off x="5965031" y="4370617"/>
            <a:ext cx="2394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Residential Home, </a:t>
            </a:r>
            <a:r>
              <a:rPr lang="de-DE" dirty="0" err="1"/>
              <a:t>accommodates</a:t>
            </a:r>
            <a:r>
              <a:rPr lang="de-DE" dirty="0"/>
              <a:t> 6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052128B-BFA7-4287-9FEB-635AA18D1117}"/>
              </a:ext>
            </a:extLst>
          </p:cNvPr>
          <p:cNvGrpSpPr/>
          <p:nvPr/>
        </p:nvGrpSpPr>
        <p:grpSpPr>
          <a:xfrm>
            <a:off x="-36512" y="844629"/>
            <a:ext cx="4531712" cy="3486657"/>
            <a:chOff x="549734" y="811428"/>
            <a:chExt cx="3130262" cy="2408394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2668FC14-BB37-447D-81F5-F8450ADA9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73"/>
            <a:stretch/>
          </p:blipFill>
          <p:spPr>
            <a:xfrm>
              <a:off x="549735" y="811428"/>
              <a:ext cx="3130261" cy="2094762"/>
            </a:xfrm>
            <a:prstGeom prst="rect">
              <a:avLst/>
            </a:prstGeom>
          </p:spPr>
        </p:pic>
        <p:pic>
          <p:nvPicPr>
            <p:cNvPr id="31" name="Grafik 30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D5EAC6DE-DDA7-44E8-BDE3-0EB714E56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489"/>
            <a:stretch/>
          </p:blipFill>
          <p:spPr>
            <a:xfrm>
              <a:off x="549734" y="2884952"/>
              <a:ext cx="3130261" cy="334870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9205B7E-F6EC-439F-BDC7-507FFDB79BD9}"/>
              </a:ext>
            </a:extLst>
          </p:cNvPr>
          <p:cNvGrpSpPr/>
          <p:nvPr/>
        </p:nvGrpSpPr>
        <p:grpSpPr>
          <a:xfrm>
            <a:off x="4700438" y="915566"/>
            <a:ext cx="4264050" cy="3343712"/>
            <a:chOff x="5087713" y="1092112"/>
            <a:chExt cx="3063856" cy="2402564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BA0CF25-3888-4040-B065-F95C14642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800"/>
            <a:stretch/>
          </p:blipFill>
          <p:spPr>
            <a:xfrm>
              <a:off x="5090580" y="1092112"/>
              <a:ext cx="3060989" cy="2067694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9A9FE97-A395-4B45-860B-2601E17CA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489"/>
            <a:stretch/>
          </p:blipFill>
          <p:spPr>
            <a:xfrm>
              <a:off x="5087713" y="3159806"/>
              <a:ext cx="3060989" cy="334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68793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21.02.2022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88B59B6-E7BD-40F1-A9B8-11E0A1A62B01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D20D80CA-0730-4D19-92F5-F391D4F01ED7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D7627335-CEEB-425B-BA30-2E9F50C40C36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A5AB39C-4BC3-493A-89CD-A6E6D69ADBAF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DA34A854-0EFD-4A72-BFE9-0FB0DE06EA7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6">
              <a:extLst>
                <a:ext uri="{FF2B5EF4-FFF2-40B4-BE49-F238E27FC236}">
                  <a16:creationId xmlns:a16="http://schemas.microsoft.com/office/drawing/2014/main" id="{ED54FF2B-DDCF-4946-9A0B-C028AEC02DC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43B6DEE-5CC1-47E2-B60C-27B490642840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135E7B53-45EE-490B-A264-00D29DE1FB29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8">
              <a:extLst>
                <a:ext uri="{FF2B5EF4-FFF2-40B4-BE49-F238E27FC236}">
                  <a16:creationId xmlns:a16="http://schemas.microsoft.com/office/drawing/2014/main" id="{4314D6C3-4826-4A80-8C93-F9437E44CE38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9B865ED-A091-44F6-8C1A-4AF5E3A9924F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6D5117AC-4CC0-4FF6-8A25-B505C93E679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71453328-3016-4258-AC55-234129C36F1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3C9B3F2-3107-4D23-8AC0-1F9EA72C1B89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B3D44A2C-6EDC-4EC0-B0EE-FC0C5693340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77600099-B084-4805-B0A5-AB79719468C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BB75C63-68C3-4F95-B187-C17F99AA429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F6919D3E-3497-4BE2-BE06-31ED94E0F26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1982987E-883F-44EC-819B-6EA25290728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00E9D9AB-23AD-DB49-9C31-BCAF61461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28" y="1124081"/>
            <a:ext cx="3955691" cy="28953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F684F-745F-4481-928B-0C0BB03E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73" y="1124080"/>
            <a:ext cx="3946472" cy="28953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3BE2601-1EA4-424A-ADD9-A3FDE035666D}"/>
              </a:ext>
            </a:extLst>
          </p:cNvPr>
          <p:cNvSpPr txBox="1"/>
          <p:nvPr/>
        </p:nvSpPr>
        <p:spPr>
          <a:xfrm>
            <a:off x="2316674" y="422793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TabNet</a:t>
            </a:r>
            <a:endParaRPr lang="en-GB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3D896D-9FE6-427D-9338-7C2996238C85}"/>
              </a:ext>
            </a:extLst>
          </p:cNvPr>
          <p:cNvSpPr txBox="1"/>
          <p:nvPr/>
        </p:nvSpPr>
        <p:spPr>
          <a:xfrm>
            <a:off x="6732240" y="4227934"/>
            <a:ext cx="93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XGBoost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872718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52327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6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-0.25677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Model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3911203" cy="2436564"/>
          </a:xfrm>
        </p:spPr>
        <p:txBody>
          <a:bodyPr/>
          <a:lstStyle/>
          <a:p>
            <a:r>
              <a:rPr lang="en-US" dirty="0"/>
              <a:t>Feature extraction with ResNet50</a:t>
            </a:r>
          </a:p>
          <a:p>
            <a:r>
              <a:rPr lang="en-US" dirty="0"/>
              <a:t>Utilizes room classification model</a:t>
            </a:r>
          </a:p>
          <a:p>
            <a:r>
              <a:rPr lang="en-US" dirty="0"/>
              <a:t>Different room different focuses</a:t>
            </a:r>
          </a:p>
          <a:p>
            <a:r>
              <a:rPr lang="en-US" dirty="0"/>
              <a:t>Constraint weights for Dense Layer 3:</a:t>
            </a:r>
            <a:br>
              <a:rPr lang="en-US" dirty="0"/>
            </a:br>
            <a:r>
              <a:rPr lang="en-US" dirty="0"/>
              <a:t> 	sum up to 1, greater than 0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Caution</a:t>
            </a:r>
            <a:r>
              <a:rPr lang="en-US" dirty="0"/>
              <a:t>: </a:t>
            </a:r>
          </a:p>
          <a:p>
            <a:r>
              <a:rPr lang="en-US" dirty="0"/>
              <a:t>Depends highly on correct room classification;</a:t>
            </a:r>
          </a:p>
          <a:p>
            <a:r>
              <a:rPr lang="en-US" dirty="0"/>
              <a:t>Many imputations with black images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E8E8E4-C4B0-2E4C-AC58-4FDE97F142AC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61EDD4C-ECCC-F643-90D1-47BA73123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77" y="769432"/>
            <a:ext cx="5148064" cy="387598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76CBBAE-546F-A740-ADA7-0A3A25CBAE96}"/>
              </a:ext>
            </a:extLst>
          </p:cNvPr>
          <p:cNvGrpSpPr/>
          <p:nvPr/>
        </p:nvGrpSpPr>
        <p:grpSpPr>
          <a:xfrm>
            <a:off x="3976778" y="1634143"/>
            <a:ext cx="4697763" cy="2000574"/>
            <a:chOff x="3976778" y="1634143"/>
            <a:chExt cx="4697763" cy="2000574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3DC1A12-CA09-524B-BE49-151CFA21D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6778" y="1634143"/>
              <a:ext cx="2487200" cy="2000574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B9994CA-22AB-B848-9DB8-700CA9AF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1384" y="1634143"/>
              <a:ext cx="1713157" cy="1693466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F78C5FF-B55B-4B3E-92E8-084DED07DC86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6C3C9B89-F8B2-4806-90EF-BF1384BC1B75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0416CB96-2336-4282-B5F4-38E7D7F4701F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22B29D5-837B-4C71-AA61-08CDF8E2D96D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41FB0208-612C-43CA-877A-47AE17AFE57E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44B8E8C6-0E82-474A-8078-46A211DB6836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E251D3C-2819-45E6-BFA6-6F4E24119EAB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D8E52F40-28D5-45E7-AE0B-E8F93B068ABC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8">
              <a:extLst>
                <a:ext uri="{FF2B5EF4-FFF2-40B4-BE49-F238E27FC236}">
                  <a16:creationId xmlns:a16="http://schemas.microsoft.com/office/drawing/2014/main" id="{F698742F-B256-4088-A2BF-1E2036771C31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6CE1C33-DA63-4A28-8F34-F53D07211B5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0F233664-5F09-469F-9AEB-2D0368A1BB8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6A82451C-8215-4820-86A2-6BDB4B10339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68652C9-F7D7-4D30-B6CC-D3F1BB6C63CA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FAD5D1F-7602-4B41-B6E2-3E917A1D163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A1FB5C0A-BF7C-44B9-8D93-5E3237036F9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C4294C6-8561-4B4F-8036-E91FC28A91FA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6A5533B1-4E9D-409C-A23C-C8559871C3E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4682A046-0FF6-48BA-A731-E149A65532B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1582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/>
              <a:t>Images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Tabular</a:t>
            </a:r>
            <a:r>
              <a:rPr lang="de-DE"/>
              <a:t> Data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1">
                <a:extLst>
                  <a:ext uri="{FF2B5EF4-FFF2-40B4-BE49-F238E27FC236}">
                    <a16:creationId xmlns:a16="http://schemas.microsoft.com/office/drawing/2014/main" id="{A0708C00-D72A-F448-BEEA-CE3ABBDA6340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5478423"/>
              </a:xfrm>
            </p:spPr>
            <p:txBody>
              <a:bodyPr/>
              <a:lstStyle/>
              <a:p>
                <a:r>
                  <a:rPr lang="de-DE" dirty="0" err="1"/>
                  <a:t>TabNet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Image Model </a:t>
                </a:r>
                <a:r>
                  <a:rPr lang="de-DE" dirty="0" err="1"/>
                  <a:t>implemented</a:t>
                </a:r>
                <a:r>
                  <a:rPr lang="de-DE" dirty="0"/>
                  <a:t> in </a:t>
                </a:r>
                <a:r>
                  <a:rPr lang="de-DE" dirty="0" err="1"/>
                  <a:t>Tensorflow</a:t>
                </a:r>
                <a:r>
                  <a:rPr lang="de-DE" dirty="0"/>
                  <a:t> 2</a:t>
                </a:r>
              </a:p>
              <a:p>
                <a:r>
                  <a:rPr lang="de-DE" dirty="0"/>
                  <a:t>Stack </a:t>
                </a:r>
                <a:r>
                  <a:rPr lang="de-DE" dirty="0" err="1"/>
                  <a:t>both</a:t>
                </a:r>
                <a:r>
                  <a:rPr lang="de-DE" dirty="0"/>
                  <a:t> </a:t>
                </a:r>
                <a:r>
                  <a:rPr lang="de-DE" dirty="0" err="1"/>
                  <a:t>models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optimize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 </a:t>
                </a:r>
                <a:r>
                  <a:rPr lang="de-DE" dirty="0" err="1"/>
                  <a:t>simultaneously</a:t>
                </a:r>
                <a:r>
                  <a:rPr lang="de-DE" dirty="0"/>
                  <a:t> </a:t>
                </a:r>
              </a:p>
              <a:p>
                <a:r>
                  <a:rPr lang="de-DE" dirty="0" err="1"/>
                  <a:t>Constraints</a:t>
                </a:r>
                <a:r>
                  <a:rPr lang="de-DE" dirty="0"/>
                  <a:t>: </a:t>
                </a:r>
                <a:r>
                  <a:rPr lang="de-DE" dirty="0" err="1"/>
                  <a:t>Computational</a:t>
                </a:r>
                <a:r>
                  <a:rPr lang="de-DE" dirty="0"/>
                  <a:t> power </a:t>
                </a:r>
                <a:r>
                  <a:rPr lang="de-DE" dirty="0" err="1"/>
                  <a:t>and</a:t>
                </a:r>
                <a:r>
                  <a:rPr lang="de-DE" dirty="0"/>
                  <a:t> time</a:t>
                </a:r>
              </a:p>
              <a:p>
                <a:endParaRPr lang="de-DE" dirty="0"/>
              </a:p>
              <a:p>
                <a:pPr indent="0">
                  <a:buNone/>
                </a:pPr>
                <a:r>
                  <a:rPr lang="de-DE" dirty="0" err="1"/>
                  <a:t>Results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„Quick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Dirty</a:t>
                </a:r>
                <a:r>
                  <a:rPr lang="de-DE" dirty="0"/>
                  <a:t> Run“:</a:t>
                </a:r>
              </a:p>
              <a:p>
                <a:pPr indent="0">
                  <a:buNone/>
                </a:pPr>
                <a:r>
                  <a:rPr lang="en-US" dirty="0"/>
                  <a:t>		MSE Validation:	0.212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Validation:	0.492</a:t>
                </a:r>
              </a:p>
              <a:p>
                <a:pPr indent="0">
                  <a:buNone/>
                </a:pPr>
                <a:r>
                  <a:rPr lang="en-US" dirty="0"/>
                  <a:t>		MSE Test:			0.255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Test:			0.389</a:t>
                </a:r>
              </a:p>
              <a:p>
                <a:pPr indent="0">
                  <a:buNone/>
                </a:pPr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Further fine tuning necessary to increase performance</a:t>
                </a:r>
              </a:p>
              <a:p>
                <a:pPr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endParaRPr lang="de-DE" dirty="0"/>
              </a:p>
              <a:p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pPr indent="0">
                  <a:buNone/>
                </a:pPr>
                <a:endParaRPr lang="de-DE" sz="1500" dirty="0">
                  <a:solidFill>
                    <a:srgbClr val="595959"/>
                  </a:solidFill>
                  <a:latin typeface="+mj-lt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object 61">
                <a:extLst>
                  <a:ext uri="{FF2B5EF4-FFF2-40B4-BE49-F238E27FC236}">
                    <a16:creationId xmlns:a16="http://schemas.microsoft.com/office/drawing/2014/main" id="{A0708C00-D72A-F448-BEEA-CE3ABBDA634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5478423"/>
              </a:xfrm>
              <a:blipFill>
                <a:blip r:embed="rId3"/>
                <a:stretch>
                  <a:fillRect l="-1546" t="-11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E1C48E5-51A1-4047-BB6C-E8CF13343996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C4308ABE-F584-4CB7-91F8-7C589E8FF957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D1121B66-34D3-4954-BB03-0654F817B685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BF456A9-380B-47A7-947C-F944D8F0B8A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AFCDE02F-4BB9-43EA-95EC-C7205CA20E44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D89CB630-24AD-49B0-81A1-F8EA5EB7D09E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599345D-A4F9-4BC2-B034-258366FC5C1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21BAC73D-3683-45A3-A5A1-BFA44737E29F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B2D9D213-C079-40B0-88CE-BCD64E307EA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4ED4998-C9BD-4B3C-B6BD-0201CC2E1BE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CB5E762A-0401-4A3E-B06C-0CAF12BDB43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47FEEB56-C01A-4A9B-9D2C-71C0C80117F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EB64F2F-249B-4359-AD99-5503273E735D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5BF95D1E-B68A-48C0-8156-92A54B7D010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46A5F5D7-5AD5-46E2-B9A5-AE9D97F42E10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5B95909-CD08-403D-A561-CB68200D71BE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6B55EE05-DA7F-4F7D-9B9F-DF6D8E59C64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11A4AD60-8357-4E6D-87C1-41486CFD497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1749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35090"/>
            <a:ext cx="5811749" cy="3334246"/>
          </a:xfrm>
        </p:spPr>
        <p:txBody>
          <a:bodyPr/>
          <a:lstStyle/>
          <a:p>
            <a:pPr indent="0">
              <a:buNone/>
            </a:pPr>
            <a:r>
              <a:rPr lang="en-US" b="1" dirty="0"/>
              <a:t>What did we have to deal with?</a:t>
            </a:r>
          </a:p>
          <a:p>
            <a:r>
              <a:rPr lang="en-US" dirty="0"/>
              <a:t>6976 listings</a:t>
            </a:r>
          </a:p>
          <a:p>
            <a:r>
              <a:rPr lang="en-US" dirty="0"/>
              <a:t>74 variables</a:t>
            </a:r>
          </a:p>
          <a:p>
            <a:r>
              <a:rPr lang="en-US" dirty="0"/>
              <a:t>86.899 images</a:t>
            </a:r>
          </a:p>
          <a:p>
            <a:r>
              <a:rPr lang="en-US" dirty="0"/>
              <a:t>214.934 reviews</a:t>
            </a:r>
          </a:p>
          <a:p>
            <a:endParaRPr lang="en-US" dirty="0"/>
          </a:p>
          <a:p>
            <a:pPr indent="0">
              <a:buNone/>
            </a:pPr>
            <a:r>
              <a:rPr lang="en-US" b="1" dirty="0"/>
              <a:t>Tidy up:</a:t>
            </a:r>
          </a:p>
          <a:p>
            <a:r>
              <a:rPr lang="en-US" dirty="0"/>
              <a:t>hotels, hostels </a:t>
            </a:r>
          </a:p>
          <a:p>
            <a:r>
              <a:rPr lang="en-US" dirty="0"/>
              <a:t>non-informative variables</a:t>
            </a:r>
          </a:p>
          <a:p>
            <a:r>
              <a:rPr lang="en-US" dirty="0"/>
              <a:t>unrealistic prices</a:t>
            </a:r>
          </a:p>
          <a:p>
            <a:pPr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32451-C608-3342-ACB1-3ECC3635556A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A87B25-2D4A-9249-A4F8-A05838C360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8"/>
          <a:stretch/>
        </p:blipFill>
        <p:spPr>
          <a:xfrm>
            <a:off x="3347864" y="3477649"/>
            <a:ext cx="3387606" cy="1264103"/>
          </a:xfrm>
          <a:prstGeom prst="rect">
            <a:avLst/>
          </a:prstGeom>
        </p:spPr>
      </p:pic>
      <p:sp>
        <p:nvSpPr>
          <p:cNvPr id="4" name="Multiplizieren 3">
            <a:extLst>
              <a:ext uri="{FF2B5EF4-FFF2-40B4-BE49-F238E27FC236}">
                <a16:creationId xmlns:a16="http://schemas.microsoft.com/office/drawing/2014/main" id="{EACBADF9-F270-6B48-B395-AF09F4E05BCE}"/>
              </a:ext>
            </a:extLst>
          </p:cNvPr>
          <p:cNvSpPr/>
          <p:nvPr/>
        </p:nvSpPr>
        <p:spPr>
          <a:xfrm>
            <a:off x="590362" y="3579862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ultiplizieren 10">
            <a:extLst>
              <a:ext uri="{FF2B5EF4-FFF2-40B4-BE49-F238E27FC236}">
                <a16:creationId xmlns:a16="http://schemas.microsoft.com/office/drawing/2014/main" id="{AA618ACD-BD62-6747-9702-76140EFF0EB4}"/>
              </a:ext>
            </a:extLst>
          </p:cNvPr>
          <p:cNvSpPr/>
          <p:nvPr/>
        </p:nvSpPr>
        <p:spPr>
          <a:xfrm>
            <a:off x="581816" y="3853327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Multiplizieren 11">
            <a:extLst>
              <a:ext uri="{FF2B5EF4-FFF2-40B4-BE49-F238E27FC236}">
                <a16:creationId xmlns:a16="http://schemas.microsoft.com/office/drawing/2014/main" id="{CD272E9C-01B7-EB41-9783-F76ADBF25A59}"/>
              </a:ext>
            </a:extLst>
          </p:cNvPr>
          <p:cNvSpPr/>
          <p:nvPr/>
        </p:nvSpPr>
        <p:spPr>
          <a:xfrm>
            <a:off x="581816" y="4109701"/>
            <a:ext cx="288032" cy="2874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bject 61">
            <a:extLst>
              <a:ext uri="{FF2B5EF4-FFF2-40B4-BE49-F238E27FC236}">
                <a16:creationId xmlns:a16="http://schemas.microsoft.com/office/drawing/2014/main" id="{C8AF5C30-08DF-6B41-B4D7-42BDCB2A3A92}"/>
              </a:ext>
            </a:extLst>
          </p:cNvPr>
          <p:cNvSpPr txBox="1">
            <a:spLocks/>
          </p:cNvSpPr>
          <p:nvPr/>
        </p:nvSpPr>
        <p:spPr>
          <a:xfrm>
            <a:off x="4338343" y="1614678"/>
            <a:ext cx="3993007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b="1" kern="0" dirty="0"/>
              <a:t>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Numerical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Categorical variables </a:t>
            </a:r>
            <a:r>
              <a:rPr lang="en-US" sz="1200" i="1" kern="0" dirty="0"/>
              <a:t>(amenities)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Text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Spatial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Images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654762-0252-4733-B0E0-99AEDA56BF9F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D9AB287E-1410-4932-84BB-84ED842EED71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4">
              <a:extLst>
                <a:ext uri="{FF2B5EF4-FFF2-40B4-BE49-F238E27FC236}">
                  <a16:creationId xmlns:a16="http://schemas.microsoft.com/office/drawing/2014/main" id="{1A20EA4D-4194-4A7C-9E91-EB9B3584AA25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2EDE76B-4599-40E6-B8AE-AD2B5024D4EC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A083737F-8A5A-4BBC-B68E-248F3CCF1BB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6">
              <a:extLst>
                <a:ext uri="{FF2B5EF4-FFF2-40B4-BE49-F238E27FC236}">
                  <a16:creationId xmlns:a16="http://schemas.microsoft.com/office/drawing/2014/main" id="{C3494F8E-6515-4940-80D2-92F321B6BA0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E318DED-4523-49D1-9772-30A8364E94E1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0DBBA262-15AF-4455-80A4-8064E00D8E82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8">
              <a:extLst>
                <a:ext uri="{FF2B5EF4-FFF2-40B4-BE49-F238E27FC236}">
                  <a16:creationId xmlns:a16="http://schemas.microsoft.com/office/drawing/2014/main" id="{8CDED561-CAAB-4D85-BDB6-D16598B417FD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592869F-3EC7-472C-B463-3BBB849AB7DC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BCA43D6C-99CB-4DF2-AED5-D017CA85467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BCA89CBB-313A-4307-BD2A-9DA56E01327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D6AA603-3090-4DF5-8E47-951E4C83BB0A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1B4843F4-5F12-4C2D-8AB7-C91CCEF34FA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10">
              <a:extLst>
                <a:ext uri="{FF2B5EF4-FFF2-40B4-BE49-F238E27FC236}">
                  <a16:creationId xmlns:a16="http://schemas.microsoft.com/office/drawing/2014/main" id="{06FFD405-0856-436D-B007-7506B64BEA0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8FA6E52-CF22-48D4-925B-0C6DC5FC6DE3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8AF5EA1D-B8B3-459F-A8FB-6811D9685DF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10">
              <a:extLst>
                <a:ext uri="{FF2B5EF4-FFF2-40B4-BE49-F238E27FC236}">
                  <a16:creationId xmlns:a16="http://schemas.microsoft.com/office/drawing/2014/main" id="{984BFEB3-957F-4C11-8B2F-2F9F98FC1C0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8589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 err="1"/>
              <a:t>Munich</a:t>
            </a:r>
            <a:endParaRPr lang="de-DE" dirty="0"/>
          </a:p>
        </p:txBody>
      </p:sp>
      <p:sp>
        <p:nvSpPr>
          <p:cNvPr id="7" name="object 61">
            <a:extLst>
              <a:ext uri="{FF2B5EF4-FFF2-40B4-BE49-F238E27FC236}">
                <a16:creationId xmlns:a16="http://schemas.microsoft.com/office/drawing/2014/main" id="{A0708C00-D72A-F448-BEEA-CE3ABBDA6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3606115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endParaRPr lang="de-DE" dirty="0"/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endParaRPr lang="de-DE" dirty="0"/>
          </a:p>
          <a:p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indent="0">
              <a:buNone/>
            </a:pPr>
            <a:r>
              <a:rPr lang="de-DE" sz="1500" i="1" dirty="0" err="1">
                <a:solidFill>
                  <a:srgbClr val="595959"/>
                </a:solidFill>
                <a:latin typeface="+mj-lt"/>
              </a:rPr>
              <a:t>Some</a:t>
            </a:r>
            <a:r>
              <a:rPr lang="de-DE" sz="1500" i="1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i="1" dirty="0" err="1">
                <a:solidFill>
                  <a:srgbClr val="595959"/>
                </a:solidFill>
                <a:latin typeface="+mj-lt"/>
              </a:rPr>
              <a:t>words</a:t>
            </a:r>
            <a:r>
              <a:rPr lang="de-DE" sz="1500" i="1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i="1" dirty="0" err="1">
                <a:solidFill>
                  <a:srgbClr val="595959"/>
                </a:solidFill>
                <a:latin typeface="+mj-lt"/>
              </a:rPr>
              <a:t>of</a:t>
            </a:r>
            <a:r>
              <a:rPr lang="de-DE" sz="1500" i="1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i="1" dirty="0" err="1"/>
              <a:t>caution</a:t>
            </a:r>
            <a:r>
              <a:rPr lang="de-DE" i="1" dirty="0"/>
              <a:t>:</a:t>
            </a:r>
          </a:p>
          <a:p>
            <a:r>
              <a:rPr lang="de-DE" dirty="0" err="1"/>
              <a:t>Predictions</a:t>
            </a:r>
            <a:r>
              <a:rPr lang="de-DE" dirty="0"/>
              <a:t> not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variables </a:t>
            </a:r>
            <a:r>
              <a:rPr lang="de-DE" dirty="0" err="1"/>
              <a:t>depend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Dublin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scraped</a:t>
            </a:r>
            <a:r>
              <a:rPr lang="de-DE" dirty="0"/>
              <a:t> – </a:t>
            </a:r>
            <a:r>
              <a:rPr lang="de-DE" dirty="0" err="1"/>
              <a:t>imputed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in Dublin</a:t>
            </a:r>
          </a:p>
          <a:p>
            <a:pPr indent="0">
              <a:buNone/>
            </a:pP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e 2">
                <a:extLst>
                  <a:ext uri="{FF2B5EF4-FFF2-40B4-BE49-F238E27FC236}">
                    <a16:creationId xmlns:a16="http://schemas.microsoft.com/office/drawing/2014/main" id="{BF507B6B-CEF4-E942-9DF6-7DAFEEA57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5863713"/>
                  </p:ext>
                </p:extLst>
              </p:nvPr>
            </p:nvGraphicFramePr>
            <p:xfrm>
              <a:off x="1932384" y="1779662"/>
              <a:ext cx="6096000" cy="1113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609070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390875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1987359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6508615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288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XGBoost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0.458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7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TabNet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0.499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-0.15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0311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e 2">
                <a:extLst>
                  <a:ext uri="{FF2B5EF4-FFF2-40B4-BE49-F238E27FC236}">
                    <a16:creationId xmlns:a16="http://schemas.microsoft.com/office/drawing/2014/main" id="{BF507B6B-CEF4-E942-9DF6-7DAFEEA57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5863713"/>
                  </p:ext>
                </p:extLst>
              </p:nvPr>
            </p:nvGraphicFramePr>
            <p:xfrm>
              <a:off x="1932384" y="1779662"/>
              <a:ext cx="6096000" cy="1113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41609070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13908759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1987359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65086154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00" t="-8197" r="-1200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288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XGBoost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0.323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0.458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7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TabNet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0.499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-0.15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0311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3104220-40E5-4D4D-AC56-1F73B2DB00DB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176960CC-08B3-42A7-9EFB-31644CC5E616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48D5F2B4-6C7C-47D1-B506-53C0B76CD11B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11C0C69-6BF7-41EC-BF66-C725688E2C7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2E0DA546-32CF-4D5B-8B0A-53D76027379F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203F06FE-25DA-4380-B86A-0A5F1FEBBCA0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F1E7A67-A863-4C3A-9F6C-82C4C12EE3D0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605D6E2C-779E-44F4-B339-9FB179174A22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C7CB5735-AD78-4FC8-8B34-80C1D78252B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802E751-7A0F-4564-8A87-C07FE1B6195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AF1B5514-CEAE-43AE-94B2-5266C932CAE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39AF7131-8669-401B-8563-4A9111D7BF8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DB58A76-2F08-4F58-89FA-1AA3A5348F16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C6768A28-FA0E-4894-8478-1EFD5BFAF3D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032DA38D-25BE-4E53-A594-68529D755EE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2331E5A-FB6B-421B-B4AC-AB9F9ADC715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8A16F985-5B00-4D6A-8785-0274BB6F30F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1DDF9BE-8617-41C9-9374-9991190E0E6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0316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30FF8D-6D22-204A-82B9-6A40933D233C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6" name="object 62">
            <a:extLst>
              <a:ext uri="{FF2B5EF4-FFF2-40B4-BE49-F238E27FC236}">
                <a16:creationId xmlns:a16="http://schemas.microsoft.com/office/drawing/2014/main" id="{EA3CEEA2-EF3B-C044-ABDF-BFD796B53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/>
          <a:lstStyle/>
          <a:p>
            <a:r>
              <a:rPr lang="de-DE" dirty="0" err="1"/>
              <a:t>Munich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5C0F57-2A8C-0B48-9244-F556365A1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15" y="988760"/>
            <a:ext cx="5067969" cy="370946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57690EF-DD00-7740-90BA-19A03A6B8530}"/>
              </a:ext>
            </a:extLst>
          </p:cNvPr>
          <p:cNvSpPr/>
          <p:nvPr/>
        </p:nvSpPr>
        <p:spPr>
          <a:xfrm>
            <a:off x="3779912" y="1779662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962210E-30B8-4475-A24E-35745F2A6959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8AC42632-7D16-4EA8-9B57-A69468DA0FD1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E9BA2701-B538-49EB-B3E6-B100BAE84D90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4EEA9ED-8F66-481E-A2B5-82AEA752AA38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52F34851-4323-4748-A075-65B8A25C6EC6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6">
              <a:extLst>
                <a:ext uri="{FF2B5EF4-FFF2-40B4-BE49-F238E27FC236}">
                  <a16:creationId xmlns:a16="http://schemas.microsoft.com/office/drawing/2014/main" id="{4811AC17-9809-4DDB-B908-73B810C4F1B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DB29680-3C9D-44F3-81EE-2E74EECD8AF5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51851912-2F6B-4E0D-A671-465CCF8058E9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8">
              <a:extLst>
                <a:ext uri="{FF2B5EF4-FFF2-40B4-BE49-F238E27FC236}">
                  <a16:creationId xmlns:a16="http://schemas.microsoft.com/office/drawing/2014/main" id="{16A2CB67-0259-45C9-8D03-4C6EDE3D419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FF53EC6-0F68-4F77-8E78-04DF925CF29D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A257421D-0727-4A8B-B711-38D8AEB36451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C35F7ADC-E194-46F2-84C9-3BF00F18E6B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597CC3B-7842-427D-B810-CADE3C94FB1F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7D73FBF4-097E-4F3B-BD25-680E56DF98A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91E2AE31-177C-4CDC-801B-8312B3F85E9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3F0FD6A-994C-491E-B24E-E8F7428CEAB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25075269-5C8C-4C65-8357-611A29824DE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EAFAAB2A-46B9-4D2E-B8D0-91B18578135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7791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2236510"/>
          </a:xfrm>
        </p:spPr>
        <p:txBody>
          <a:bodyPr/>
          <a:lstStyle/>
          <a:p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leak</a:t>
            </a:r>
            <a:r>
              <a:rPr lang="de-DE" dirty="0"/>
              <a:t> in </a:t>
            </a:r>
            <a:r>
              <a:rPr lang="de-DE" dirty="0" err="1"/>
              <a:t>validation</a:t>
            </a:r>
            <a:r>
              <a:rPr lang="de-DE" dirty="0"/>
              <a:t>,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</a:t>
            </a:r>
            <a:r>
              <a:rPr lang="de-DE" b="1" dirty="0"/>
              <a:t>Implementation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load</a:t>
            </a:r>
            <a:r>
              <a:rPr lang="de-DE" b="1" dirty="0"/>
              <a:t> </a:t>
            </a:r>
            <a:r>
              <a:rPr lang="de-DE" b="1" dirty="0" err="1"/>
              <a:t>class</a:t>
            </a:r>
            <a:endParaRPr lang="de-DE" b="1" dirty="0"/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600" dirty="0"/>
              <a:t>	</a:t>
            </a:r>
            <a:r>
              <a:rPr lang="de-DE" sz="1500" dirty="0">
                <a:solidFill>
                  <a:srgbClr val="595959"/>
                </a:solidFill>
              </a:rPr>
              <a:t>Remove variables on </a:t>
            </a:r>
            <a:r>
              <a:rPr lang="de-DE" sz="1500" dirty="0" err="1">
                <a:solidFill>
                  <a:srgbClr val="595959"/>
                </a:solidFill>
              </a:rPr>
              <a:t>basis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of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whole</a:t>
            </a:r>
            <a:r>
              <a:rPr lang="de-DE" sz="1500" dirty="0">
                <a:solidFill>
                  <a:srgbClr val="595959"/>
                </a:solidFill>
              </a:rPr>
              <a:t> </a:t>
            </a:r>
            <a:r>
              <a:rPr lang="de-DE" sz="1500" dirty="0" err="1">
                <a:solidFill>
                  <a:srgbClr val="595959"/>
                </a:solidFill>
              </a:rPr>
              <a:t>listings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	</a:t>
            </a:r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500" dirty="0">
                <a:solidFill>
                  <a:srgbClr val="595959"/>
                </a:solidFill>
                <a:latin typeface="+mj-lt"/>
              </a:rPr>
              <a:t>        Fit variable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transformations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on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basis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of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training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data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only</a:t>
            </a: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marL="572734" lvl="1" indent="-285750">
              <a:buFont typeface="Wingdings" pitchFamily="2" charset="2"/>
              <a:buChar char="Ø"/>
            </a:pPr>
            <a:r>
              <a:rPr lang="de-DE" sz="1500" dirty="0">
                <a:solidFill>
                  <a:srgbClr val="595959"/>
                </a:solidFill>
                <a:latin typeface="+mj-lt"/>
              </a:rPr>
              <a:t>	Transform variables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for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validation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and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test</a:t>
            </a:r>
            <a:r>
              <a:rPr lang="de-DE" sz="1500" dirty="0">
                <a:solidFill>
                  <a:srgbClr val="595959"/>
                </a:solidFill>
                <a:latin typeface="+mj-lt"/>
              </a:rPr>
              <a:t> </a:t>
            </a:r>
            <a:r>
              <a:rPr lang="de-DE" sz="1500" dirty="0" err="1">
                <a:solidFill>
                  <a:srgbClr val="595959"/>
                </a:solidFill>
                <a:latin typeface="+mj-lt"/>
              </a:rPr>
              <a:t>accordingly</a:t>
            </a:r>
            <a:endParaRPr lang="de-DE" sz="1500" dirty="0">
              <a:solidFill>
                <a:srgbClr val="595959"/>
              </a:solidFill>
              <a:latin typeface="+mj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4E6438-2C80-934C-854F-4413B1EC8034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4F540D0-BBBE-4418-BFF5-9CFEBBB05DB7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A2CACFDB-CC01-41CF-9BDD-937256FB3077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5F39FF1E-31E5-4668-B119-DDF4BA7522C8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BB3DEFA-9C62-472D-988C-998251D8E8A8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4505DAFC-C613-49BE-9355-F85D326B6B67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C475C452-D4F7-4B03-AB75-C7A4B60D275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806426D-2AE5-4A07-B9F5-285BC614DDC4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E0343C2E-5AF4-4B73-B5B2-54764C0ED7AE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853A0CD2-C0D7-4E41-87D9-34CCD54A931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8D6234B-9226-4FE2-A9B6-0CFE1AD6C1F3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0FB90986-7228-4906-AA88-B7DED96810C4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1491249A-96BA-46C5-88C3-7DC9515D57D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DC49D40-A0DC-450D-BEC9-07419BFB1767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EA558B98-B84D-414F-B0BF-F140925F497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4C468161-F7A5-4174-8F03-72B157CF6F6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57F288D-F29D-4CA3-B645-C39D6088B1AC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DB407666-6BF1-4E1F-8FB3-66CF2D36C5A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55063881-C65D-4A52-A435-E76F6F186DA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287522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529124"/>
            <a:ext cx="7367587" cy="1618690"/>
          </a:xfrm>
        </p:spPr>
        <p:txBody>
          <a:bodyPr/>
          <a:lstStyle/>
          <a:p>
            <a:r>
              <a:rPr lang="de-DE" dirty="0" err="1"/>
              <a:t>TabNet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DL-approach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outperformed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small</a:t>
            </a:r>
            <a:r>
              <a:rPr lang="de-DE" dirty="0">
                <a:sym typeface="Wingdings" panose="05000000000000000000" pitchFamily="2" charset="2"/>
              </a:rPr>
              <a:t> sample </a:t>
            </a:r>
            <a:r>
              <a:rPr lang="de-DE" dirty="0" err="1">
                <a:sym typeface="Wingdings" panose="05000000000000000000" pitchFamily="2" charset="2"/>
              </a:rPr>
              <a:t>size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Feature </a:t>
            </a:r>
            <a:r>
              <a:rPr lang="de-DE" dirty="0" err="1">
                <a:sym typeface="Wingdings" panose="05000000000000000000" pitchFamily="2" charset="2"/>
              </a:rPr>
              <a:t>Selection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worked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well</a:t>
            </a:r>
            <a:endParaRPr lang="de-DE" dirty="0"/>
          </a:p>
          <a:p>
            <a:r>
              <a:rPr lang="de-DE" dirty="0"/>
              <a:t>Data at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incosistent</a:t>
            </a:r>
            <a:r>
              <a:rPr lang="de-DE" dirty="0"/>
              <a:t> (</a:t>
            </a:r>
            <a:r>
              <a:rPr lang="de-DE" dirty="0" err="1"/>
              <a:t>label</a:t>
            </a:r>
            <a:r>
              <a:rPr lang="de-DE" dirty="0"/>
              <a:t>)</a:t>
            </a:r>
          </a:p>
          <a:p>
            <a:r>
              <a:rPr lang="de-DE" dirty="0"/>
              <a:t>The </a:t>
            </a:r>
            <a:r>
              <a:rPr lang="de-DE" sz="1600" b="1" i="1" dirty="0" err="1"/>
              <a:t>accommodation</a:t>
            </a:r>
            <a:r>
              <a:rPr lang="de-DE" sz="1600" b="1" i="1" dirty="0"/>
              <a:t> </a:t>
            </a:r>
            <a:r>
              <a:rPr lang="de-DE" sz="1600" b="1" i="1" dirty="0" err="1"/>
              <a:t>size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sz="1600" b="1" i="1" dirty="0" err="1"/>
              <a:t>availability</a:t>
            </a:r>
            <a:r>
              <a:rPr lang="de-DE" dirty="0"/>
              <a:t> and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relevant </a:t>
            </a:r>
            <a:r>
              <a:rPr lang="de-DE" sz="1600" b="1" i="1" dirty="0" err="1"/>
              <a:t>city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	relevant </a:t>
            </a:r>
            <a:r>
              <a:rPr lang="de-DE" dirty="0" err="1"/>
              <a:t>features</a:t>
            </a:r>
            <a:r>
              <a:rPr lang="de-DE" dirty="0"/>
              <a:t>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;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host_listings</a:t>
            </a:r>
            <a:r>
              <a:rPr lang="de-DE" dirty="0"/>
              <a:t>, </a:t>
            </a:r>
            <a:r>
              <a:rPr lang="de-DE" b="1" dirty="0" err="1"/>
              <a:t>min_nights</a:t>
            </a:r>
            <a:r>
              <a:rPr lang="de-DE" dirty="0"/>
              <a:t>, </a:t>
            </a:r>
            <a:r>
              <a:rPr lang="de-DE" b="1" dirty="0" err="1"/>
              <a:t>review_total</a:t>
            </a:r>
            <a:r>
              <a:rPr lang="de-DE" b="1" dirty="0"/>
              <a:t> </a:t>
            </a:r>
            <a:r>
              <a:rPr lang="de-DE" dirty="0"/>
              <a:t>	and </a:t>
            </a:r>
            <a:r>
              <a:rPr lang="de-DE" b="1" dirty="0" err="1"/>
              <a:t>travel_touristic</a:t>
            </a:r>
            <a:endParaRPr lang="de-DE" b="1" dirty="0"/>
          </a:p>
          <a:p>
            <a:endParaRPr lang="en-US" dirty="0"/>
          </a:p>
          <a:p>
            <a:pPr lvl="1"/>
            <a:endParaRPr lang="en-US" dirty="0"/>
          </a:p>
          <a:p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4E6438-2C80-934C-854F-4413B1EC8034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object 62">
            <a:extLst>
              <a:ext uri="{FF2B5EF4-FFF2-40B4-BE49-F238E27FC236}">
                <a16:creationId xmlns:a16="http://schemas.microsoft.com/office/drawing/2014/main" id="{4DEA978F-D4E8-4393-A893-E36D83ED7935}"/>
              </a:ext>
            </a:extLst>
          </p:cNvPr>
          <p:cNvSpPr txBox="1">
            <a:spLocks/>
          </p:cNvSpPr>
          <p:nvPr/>
        </p:nvSpPr>
        <p:spPr>
          <a:xfrm>
            <a:off x="660796" y="3289062"/>
            <a:ext cx="76232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75E"/>
                </a:solidFill>
                <a:latin typeface="+mj-lt"/>
                <a:ea typeface="+mj-ea"/>
                <a:cs typeface="DINPro"/>
              </a:defRPr>
            </a:lvl1pPr>
          </a:lstStyle>
          <a:p>
            <a:pPr defTabSz="914400"/>
            <a:r>
              <a:rPr lang="de-DE" kern="0" dirty="0"/>
              <a:t>Outlook</a:t>
            </a:r>
          </a:p>
        </p:txBody>
      </p:sp>
      <p:sp>
        <p:nvSpPr>
          <p:cNvPr id="8" name="object 61">
            <a:extLst>
              <a:ext uri="{FF2B5EF4-FFF2-40B4-BE49-F238E27FC236}">
                <a16:creationId xmlns:a16="http://schemas.microsoft.com/office/drawing/2014/main" id="{67C0A462-7014-4F49-916A-26393DD58FA9}"/>
              </a:ext>
            </a:extLst>
          </p:cNvPr>
          <p:cNvSpPr txBox="1">
            <a:spLocks/>
          </p:cNvSpPr>
          <p:nvPr/>
        </p:nvSpPr>
        <p:spPr>
          <a:xfrm>
            <a:off x="660796" y="3789283"/>
            <a:ext cx="7367587" cy="10720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 err="1"/>
              <a:t>Better</a:t>
            </a:r>
            <a:r>
              <a:rPr lang="de-DE" kern="0" dirty="0"/>
              <a:t> </a:t>
            </a:r>
            <a:r>
              <a:rPr lang="de-DE" kern="0" dirty="0" err="1"/>
              <a:t>infrastructure</a:t>
            </a:r>
            <a:r>
              <a:rPr lang="de-DE" kern="0" dirty="0"/>
              <a:t>/</a:t>
            </a:r>
            <a:r>
              <a:rPr lang="de-DE" kern="0" dirty="0" err="1"/>
              <a:t>more</a:t>
            </a:r>
            <a:r>
              <a:rPr lang="de-DE" kern="0" dirty="0"/>
              <a:t> time </a:t>
            </a:r>
            <a:r>
              <a:rPr lang="de-DE" kern="0" dirty="0" err="1"/>
              <a:t>might</a:t>
            </a:r>
            <a:r>
              <a:rPr lang="de-DE" kern="0" dirty="0"/>
              <a:t> </a:t>
            </a:r>
            <a:r>
              <a:rPr lang="de-DE" kern="0" dirty="0" err="1"/>
              <a:t>increase</a:t>
            </a:r>
            <a:r>
              <a:rPr lang="de-DE" kern="0" dirty="0"/>
              <a:t> </a:t>
            </a:r>
            <a:r>
              <a:rPr lang="de-DE" kern="0" dirty="0" err="1"/>
              <a:t>TabNet</a:t>
            </a:r>
            <a:r>
              <a:rPr lang="de-DE" kern="0" dirty="0"/>
              <a:t> </a:t>
            </a:r>
            <a:r>
              <a:rPr lang="de-DE" kern="0" dirty="0" err="1"/>
              <a:t>performance</a:t>
            </a:r>
            <a:r>
              <a:rPr lang="de-DE" kern="0" dirty="0"/>
              <a:t> </a:t>
            </a:r>
            <a:r>
              <a:rPr lang="de-DE" kern="0" dirty="0" err="1"/>
              <a:t>slighty</a:t>
            </a:r>
            <a:endParaRPr lang="de-DE" kern="0" dirty="0"/>
          </a:p>
          <a:p>
            <a:r>
              <a:rPr lang="de-DE" kern="0" dirty="0" err="1"/>
              <a:t>Compound</a:t>
            </a:r>
            <a:r>
              <a:rPr lang="de-DE" kern="0" dirty="0"/>
              <a:t> </a:t>
            </a:r>
            <a:r>
              <a:rPr lang="de-DE" kern="0" dirty="0" err="1"/>
              <a:t>model</a:t>
            </a:r>
            <a:r>
              <a:rPr lang="de-DE" kern="0" dirty="0"/>
              <a:t> </a:t>
            </a:r>
            <a:r>
              <a:rPr lang="de-DE" kern="0" dirty="0" err="1"/>
              <a:t>might</a:t>
            </a:r>
            <a:r>
              <a:rPr lang="de-DE" kern="0" dirty="0"/>
              <a:t> </a:t>
            </a:r>
            <a:r>
              <a:rPr lang="de-DE" kern="0" dirty="0" err="1"/>
              <a:t>need</a:t>
            </a:r>
            <a:r>
              <a:rPr lang="de-DE" kern="0" dirty="0"/>
              <a:t> </a:t>
            </a:r>
            <a:r>
              <a:rPr lang="de-DE" kern="0" dirty="0" err="1"/>
              <a:t>more</a:t>
            </a:r>
            <a:r>
              <a:rPr lang="de-DE" kern="0" dirty="0"/>
              <a:t> </a:t>
            </a:r>
            <a:r>
              <a:rPr lang="de-DE" kern="0" dirty="0" err="1"/>
              <a:t>finetuning</a:t>
            </a:r>
            <a:r>
              <a:rPr lang="de-DE" kern="0" dirty="0"/>
              <a:t> </a:t>
            </a:r>
            <a:r>
              <a:rPr lang="de-DE" kern="0" dirty="0" err="1"/>
              <a:t>or</a:t>
            </a:r>
            <a:r>
              <a:rPr lang="de-DE" kern="0" dirty="0"/>
              <a:t> </a:t>
            </a:r>
            <a:r>
              <a:rPr lang="de-DE" kern="0" dirty="0" err="1"/>
              <a:t>achitecture</a:t>
            </a:r>
            <a:endParaRPr lang="en-US" kern="0" dirty="0"/>
          </a:p>
          <a:p>
            <a:pPr lvl="1" defTabSz="914400"/>
            <a:endParaRPr lang="en-US" sz="1800" kern="0" dirty="0">
              <a:solidFill>
                <a:sysClr val="windowText" lastClr="000000"/>
              </a:solidFill>
            </a:endParaRPr>
          </a:p>
          <a:p>
            <a:endParaRPr lang="de-DE" kern="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AD9340-AC53-43BD-A029-50D69AB7455F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7B9E311-62C6-42A0-9A91-67EA2D7B23A6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9462A316-5677-4E28-B9E1-C4597678CDB2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699AF46-80A4-4A86-AA55-7BD5F1C3823B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00FA7D86-B591-4B82-96E5-F95C1B2C0018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70C09DA8-55A0-4E58-8818-DD0691F7389F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3F4AD79-64EF-4DD1-8AC4-709CED18EA15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046EEABB-CC60-4479-B8D8-19ACCE10C7E8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55BA3A1A-B155-4100-BF45-831A67E474D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30389C5-9E90-44EB-BDE1-07B0E4E064C4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74D433D6-DD22-431C-B6EB-4C068339FED6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013C4D97-D8A2-4836-82AE-3CBC7A98B05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EA95787-0FF0-413D-B643-B0D9EBB37E3C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2DA8EB13-4F43-4CEE-A2F5-19169161317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E175505D-2A11-4CB9-AA82-196A01E016EC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8E1A4A2-665E-41AE-907B-686090A3539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74BA105E-3A4A-438B-92D7-32E0EE92555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34A88BF0-0B54-4D44-8E17-E10594C6C4A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896958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References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419622"/>
            <a:ext cx="7367587" cy="3057247"/>
          </a:xfrm>
        </p:spPr>
        <p:txBody>
          <a:bodyPr/>
          <a:lstStyle/>
          <a:p>
            <a:r>
              <a:rPr lang="de-DE" sz="1400" dirty="0"/>
              <a:t>Lundberg, S. M. </a:t>
            </a:r>
            <a:r>
              <a:rPr lang="de-DE" sz="1400" dirty="0" err="1"/>
              <a:t>and</a:t>
            </a:r>
            <a:r>
              <a:rPr lang="de-DE" sz="1400" dirty="0"/>
              <a:t> Lee, S.-I. (2017). A </a:t>
            </a:r>
            <a:r>
              <a:rPr lang="de-DE" sz="1400" dirty="0" err="1"/>
              <a:t>unified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interpreting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predictions</a:t>
            </a:r>
            <a:r>
              <a:rPr lang="de-DE" sz="1400" dirty="0"/>
              <a:t>. 	</a:t>
            </a:r>
            <a:r>
              <a:rPr lang="de-DE" sz="1400" i="1" dirty="0" err="1"/>
              <a:t>Advances</a:t>
            </a:r>
            <a:r>
              <a:rPr lang="de-DE" sz="1400" i="1" dirty="0"/>
              <a:t> in </a:t>
            </a:r>
            <a:r>
              <a:rPr lang="de-DE" sz="1400" i="1" dirty="0" err="1"/>
              <a:t>neural</a:t>
            </a:r>
            <a:r>
              <a:rPr lang="de-DE" sz="1400" i="1" dirty="0"/>
              <a:t> </a:t>
            </a:r>
            <a:r>
              <a:rPr lang="de-DE" sz="1400" i="1" dirty="0" err="1"/>
              <a:t>information</a:t>
            </a:r>
            <a:r>
              <a:rPr lang="de-DE" sz="1400" i="1" dirty="0"/>
              <a:t> </a:t>
            </a:r>
            <a:r>
              <a:rPr lang="de-DE" sz="1400" i="1" dirty="0" err="1"/>
              <a:t>processing</a:t>
            </a:r>
            <a:r>
              <a:rPr lang="de-DE" sz="1400" i="1" dirty="0"/>
              <a:t> </a:t>
            </a:r>
            <a:r>
              <a:rPr lang="de-DE" sz="1400" i="1" dirty="0" err="1"/>
              <a:t>systems</a:t>
            </a:r>
            <a:r>
              <a:rPr lang="de-DE" sz="1400" dirty="0"/>
              <a:t>, 30.</a:t>
            </a:r>
          </a:p>
          <a:p>
            <a:r>
              <a:rPr lang="de-DE" sz="1400" dirty="0"/>
              <a:t>Nowak, A. S.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Radzik</a:t>
            </a:r>
            <a:r>
              <a:rPr lang="de-DE" sz="1400" dirty="0"/>
              <a:t>, T. (1994). The </a:t>
            </a:r>
            <a:r>
              <a:rPr lang="de-DE" sz="1400" dirty="0" err="1"/>
              <a:t>shapley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n-person </a:t>
            </a:r>
            <a:r>
              <a:rPr lang="de-DE" sz="1400" dirty="0" err="1"/>
              <a:t>games</a:t>
            </a:r>
            <a:r>
              <a:rPr lang="de-DE" sz="1400" dirty="0"/>
              <a:t> in </a:t>
            </a:r>
            <a:r>
              <a:rPr lang="de-DE" sz="1400" dirty="0" err="1"/>
              <a:t>generalized</a:t>
            </a:r>
            <a:r>
              <a:rPr lang="de-DE" sz="1400" dirty="0"/>
              <a:t> 	</a:t>
            </a:r>
            <a:r>
              <a:rPr lang="de-DE" sz="1400" dirty="0" err="1"/>
              <a:t>characteristic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form. </a:t>
            </a:r>
            <a:r>
              <a:rPr lang="de-DE" sz="1400" i="1" dirty="0"/>
              <a:t>Games and </a:t>
            </a:r>
            <a:r>
              <a:rPr lang="de-DE" sz="1400" i="1" dirty="0" err="1"/>
              <a:t>Economic</a:t>
            </a:r>
            <a:r>
              <a:rPr lang="de-DE" sz="1400" i="1" dirty="0"/>
              <a:t> </a:t>
            </a:r>
            <a:r>
              <a:rPr lang="de-DE" sz="1400" i="1" dirty="0" err="1"/>
              <a:t>Behavior</a:t>
            </a:r>
            <a:r>
              <a:rPr lang="de-DE" sz="1400" dirty="0"/>
              <a:t>, 6(1):150–161.</a:t>
            </a:r>
          </a:p>
          <a:p>
            <a:r>
              <a:rPr lang="de-DE" sz="1400" dirty="0"/>
              <a:t>He, K., Zhang, X., Ren, S., </a:t>
            </a:r>
            <a:r>
              <a:rPr lang="de-DE" sz="1400" dirty="0" err="1"/>
              <a:t>and</a:t>
            </a:r>
            <a:r>
              <a:rPr lang="de-DE" sz="1400" dirty="0"/>
              <a:t> Sun, J. (2016). Deep residual </a:t>
            </a:r>
            <a:r>
              <a:rPr lang="de-DE" sz="1400" dirty="0" err="1"/>
              <a:t>learning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</a:t>
            </a:r>
            <a:r>
              <a:rPr lang="de-DE" sz="1400" dirty="0" err="1"/>
              <a:t>recognition</a:t>
            </a:r>
            <a:r>
              <a:rPr lang="de-DE" sz="1400" dirty="0"/>
              <a:t>, 	</a:t>
            </a:r>
            <a:r>
              <a:rPr lang="de-DE" sz="1400" i="1" dirty="0" err="1"/>
              <a:t>Proceedings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IEEE </a:t>
            </a:r>
            <a:r>
              <a:rPr lang="de-DE" sz="1400" i="1" dirty="0" err="1"/>
              <a:t>conference</a:t>
            </a:r>
            <a:r>
              <a:rPr lang="de-DE" sz="1400" i="1" dirty="0"/>
              <a:t> on </a:t>
            </a:r>
            <a:r>
              <a:rPr lang="de-DE" sz="1400" i="1" dirty="0" err="1"/>
              <a:t>computer</a:t>
            </a:r>
            <a:r>
              <a:rPr lang="de-DE" sz="1400" i="1" dirty="0"/>
              <a:t> </a:t>
            </a:r>
            <a:r>
              <a:rPr lang="de-DE" sz="1400" i="1" dirty="0" err="1"/>
              <a:t>vision</a:t>
            </a:r>
            <a:r>
              <a:rPr lang="de-DE" sz="1400" i="1" dirty="0"/>
              <a:t> and </a:t>
            </a:r>
            <a:r>
              <a:rPr lang="de-DE" sz="1400" i="1" dirty="0" err="1"/>
              <a:t>pattern</a:t>
            </a:r>
            <a:r>
              <a:rPr lang="de-DE" sz="1400" i="1" dirty="0"/>
              <a:t> </a:t>
            </a:r>
            <a:r>
              <a:rPr lang="de-DE" sz="1400" i="1" dirty="0" err="1"/>
              <a:t>recognition</a:t>
            </a:r>
            <a:r>
              <a:rPr lang="de-DE" sz="1400" i="1" dirty="0"/>
              <a:t>, </a:t>
            </a:r>
            <a:r>
              <a:rPr lang="de-DE" sz="1400" dirty="0"/>
              <a:t>pages770–778</a:t>
            </a:r>
          </a:p>
          <a:p>
            <a:r>
              <a:rPr lang="de-DE" sz="1400" dirty="0"/>
              <a:t>Chen, T.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Guestrin</a:t>
            </a:r>
            <a:r>
              <a:rPr lang="de-DE" sz="1400" dirty="0"/>
              <a:t>, C. (2016). </a:t>
            </a:r>
            <a:r>
              <a:rPr lang="de-DE" sz="1400" dirty="0" err="1"/>
              <a:t>Xgboost</a:t>
            </a:r>
            <a:r>
              <a:rPr lang="de-DE" sz="1400" dirty="0"/>
              <a:t>: A </a:t>
            </a:r>
            <a:r>
              <a:rPr lang="de-DE" sz="1400" dirty="0" err="1"/>
              <a:t>scalable</a:t>
            </a:r>
            <a:r>
              <a:rPr lang="de-DE" sz="1400" dirty="0"/>
              <a:t> </a:t>
            </a:r>
            <a:r>
              <a:rPr lang="de-DE" sz="1400" dirty="0" err="1"/>
              <a:t>tree</a:t>
            </a:r>
            <a:r>
              <a:rPr lang="de-DE" sz="1400" dirty="0"/>
              <a:t> </a:t>
            </a:r>
            <a:r>
              <a:rPr lang="de-DE" sz="1400" dirty="0" err="1"/>
              <a:t>boosting</a:t>
            </a:r>
            <a:r>
              <a:rPr lang="de-DE" sz="1400" dirty="0"/>
              <a:t> </a:t>
            </a:r>
            <a:r>
              <a:rPr lang="de-DE" sz="1400" dirty="0" err="1"/>
              <a:t>system</a:t>
            </a:r>
            <a:r>
              <a:rPr lang="de-DE" sz="1400" dirty="0"/>
              <a:t>. </a:t>
            </a:r>
            <a:r>
              <a:rPr lang="de-DE" sz="1400" i="1" dirty="0"/>
              <a:t>Proceedings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	22nd </a:t>
            </a:r>
            <a:r>
              <a:rPr lang="de-DE" sz="1400" i="1" dirty="0" err="1"/>
              <a:t>acm</a:t>
            </a:r>
            <a:r>
              <a:rPr lang="de-DE" sz="1400" i="1" dirty="0"/>
              <a:t> </a:t>
            </a:r>
            <a:r>
              <a:rPr lang="de-DE" sz="1400" i="1" dirty="0" err="1"/>
              <a:t>sigkdd</a:t>
            </a:r>
            <a:r>
              <a:rPr lang="de-DE" sz="1400" i="1" dirty="0"/>
              <a:t> international </a:t>
            </a:r>
            <a:r>
              <a:rPr lang="de-DE" sz="1400" i="1" dirty="0" err="1"/>
              <a:t>conference</a:t>
            </a:r>
            <a:r>
              <a:rPr lang="de-DE" sz="1400" i="1" dirty="0"/>
              <a:t> on </a:t>
            </a:r>
            <a:r>
              <a:rPr lang="de-DE" sz="1400" i="1" dirty="0" err="1"/>
              <a:t>knowledge</a:t>
            </a:r>
            <a:r>
              <a:rPr lang="de-DE" sz="1400" i="1" dirty="0"/>
              <a:t> </a:t>
            </a:r>
            <a:r>
              <a:rPr lang="de-DE" sz="1400" i="1" dirty="0" err="1"/>
              <a:t>discovery</a:t>
            </a:r>
            <a:r>
              <a:rPr lang="de-DE" sz="1400" i="1" dirty="0"/>
              <a:t> and </a:t>
            </a:r>
            <a:r>
              <a:rPr lang="de-DE" sz="1400" i="1" dirty="0" err="1"/>
              <a:t>data</a:t>
            </a:r>
            <a:r>
              <a:rPr lang="de-DE" sz="1400" i="1" dirty="0"/>
              <a:t> </a:t>
            </a:r>
            <a:r>
              <a:rPr lang="de-DE" sz="1400" i="1" dirty="0" err="1"/>
              <a:t>mining</a:t>
            </a:r>
            <a:r>
              <a:rPr lang="de-DE" sz="1400" dirty="0"/>
              <a:t>, 	</a:t>
            </a:r>
            <a:r>
              <a:rPr lang="de-DE" sz="1400" dirty="0" err="1"/>
              <a:t>pages</a:t>
            </a:r>
            <a:r>
              <a:rPr lang="de-DE" sz="1400" dirty="0"/>
              <a:t> 785		–794.</a:t>
            </a:r>
          </a:p>
          <a:p>
            <a:r>
              <a:rPr lang="en-GB" sz="1400" b="0" i="0" dirty="0" err="1">
                <a:effectLst/>
                <a:latin typeface="+mn-lt"/>
              </a:rPr>
              <a:t>Sercan</a:t>
            </a:r>
            <a:r>
              <a:rPr lang="en-GB" sz="1400" b="0" i="0" dirty="0">
                <a:effectLst/>
                <a:latin typeface="+mn-lt"/>
              </a:rPr>
              <a:t>, A. and Pfister, T. (2019). </a:t>
            </a:r>
            <a:r>
              <a:rPr lang="en-GB" sz="1400" b="0" i="0" dirty="0" err="1">
                <a:effectLst/>
                <a:latin typeface="+mn-lt"/>
              </a:rPr>
              <a:t>Tabnet</a:t>
            </a:r>
            <a:r>
              <a:rPr lang="en-GB" sz="1400" b="0" i="0" dirty="0">
                <a:effectLst/>
                <a:latin typeface="+mn-lt"/>
              </a:rPr>
              <a:t>: Attentive interpretable tabular learning.</a:t>
            </a:r>
          </a:p>
          <a:p>
            <a:r>
              <a:rPr lang="en-GB" sz="1400" b="0" i="0" dirty="0">
                <a:effectLst/>
                <a:latin typeface="+mn-lt"/>
              </a:rPr>
              <a:t>Hutto, C. and Gilbert, E. (2014). Vader: A parsimonious rule-based model for 	</a:t>
            </a:r>
            <a:r>
              <a:rPr lang="en-GB" sz="1400" b="0" i="0" dirty="0" err="1">
                <a:effectLst/>
                <a:latin typeface="+mn-lt"/>
              </a:rPr>
              <a:t>sentimentanalysis</a:t>
            </a:r>
            <a:r>
              <a:rPr lang="en-GB" sz="1400" b="0" i="0" dirty="0">
                <a:effectLst/>
                <a:latin typeface="+mn-lt"/>
              </a:rPr>
              <a:t> of 	social media </a:t>
            </a:r>
            <a:r>
              <a:rPr lang="en-GB" sz="1400" b="0" i="0" dirty="0" err="1">
                <a:effectLst/>
                <a:latin typeface="+mn-lt"/>
              </a:rPr>
              <a:t>text.Proceedings</a:t>
            </a:r>
            <a:r>
              <a:rPr lang="en-GB" sz="1400" b="0" i="0" dirty="0">
                <a:effectLst/>
                <a:latin typeface="+mn-lt"/>
              </a:rPr>
              <a:t> of the International AAAI Conference on 	</a:t>
            </a:r>
            <a:r>
              <a:rPr lang="en-GB" sz="1400" b="0" i="0" dirty="0" err="1">
                <a:effectLst/>
                <a:latin typeface="+mn-lt"/>
              </a:rPr>
              <a:t>Weband</a:t>
            </a:r>
            <a:r>
              <a:rPr lang="en-GB" sz="1400" b="0" i="0" dirty="0">
                <a:effectLst/>
                <a:latin typeface="+mn-lt"/>
              </a:rPr>
              <a:t> Social Media, 	8(1), pages 216–225 </a:t>
            </a:r>
            <a:endParaRPr lang="en-US" sz="1400" dirty="0">
              <a:latin typeface="+mn-lt"/>
            </a:endParaRP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20FDC8-577F-BA4C-AB67-2A5F0E3289A5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3408035-C886-44A8-B159-21153B5F1007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8938080A-47DB-4BBD-A3D9-C32DDD308E8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E3D9D557-68A6-45BC-BBDA-B7C5252E7B87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543D7BE-4F01-45BF-9C07-823A0327843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91499646-B7BD-4F25-AA38-93B06C79D0C1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6">
              <a:extLst>
                <a:ext uri="{FF2B5EF4-FFF2-40B4-BE49-F238E27FC236}">
                  <a16:creationId xmlns:a16="http://schemas.microsoft.com/office/drawing/2014/main" id="{4B48FF72-AB57-4430-8071-EEE7E5BD227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A58F481-539B-469D-956A-25EC21898FE0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91685B59-2C69-4D03-B9AC-BB17621B77CF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8">
              <a:extLst>
                <a:ext uri="{FF2B5EF4-FFF2-40B4-BE49-F238E27FC236}">
                  <a16:creationId xmlns:a16="http://schemas.microsoft.com/office/drawing/2014/main" id="{CD2A5C96-1E04-450A-96A9-853A1DB47C12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32DA235-6CE3-4540-A81D-B782E2641F9D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97974E53-6386-40FB-9EA3-BC32385E390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10">
              <a:extLst>
                <a:ext uri="{FF2B5EF4-FFF2-40B4-BE49-F238E27FC236}">
                  <a16:creationId xmlns:a16="http://schemas.microsoft.com/office/drawing/2014/main" id="{8884818B-3BD7-4E5F-95A8-F9F52BBF77FE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8FD5F21-F2E6-40E1-997A-90AC420DB613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4BE09D84-DE1E-4C46-9E73-E99DA68E095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feil: Chevron 10">
              <a:extLst>
                <a:ext uri="{FF2B5EF4-FFF2-40B4-BE49-F238E27FC236}">
                  <a16:creationId xmlns:a16="http://schemas.microsoft.com/office/drawing/2014/main" id="{F8908620-95CA-48CA-9923-6855E7127F7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884BB82-8B87-474C-AF75-44788092E2FA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E09DD372-19CB-4EE5-A149-45F42D2C9192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10">
              <a:extLst>
                <a:ext uri="{FF2B5EF4-FFF2-40B4-BE49-F238E27FC236}">
                  <a16:creationId xmlns:a16="http://schemas.microsoft.com/office/drawing/2014/main" id="{E14E8999-FF15-497D-BF95-B17599D7451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0575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77054"/>
          </a:xfrm>
        </p:spPr>
        <p:txBody>
          <a:bodyPr/>
          <a:lstStyle/>
          <a:p>
            <a:r>
              <a:rPr lang="de-DE" dirty="0"/>
              <a:t>Text variables: </a:t>
            </a:r>
            <a:r>
              <a:rPr lang="de-DE" i="1" dirty="0" err="1"/>
              <a:t>name</a:t>
            </a:r>
            <a:r>
              <a:rPr lang="de-DE" i="1" dirty="0"/>
              <a:t>, </a:t>
            </a:r>
            <a:r>
              <a:rPr lang="de-DE" sz="1400" i="1" dirty="0" err="1"/>
              <a:t>host_name</a:t>
            </a:r>
            <a:r>
              <a:rPr lang="de-DE" i="1" dirty="0"/>
              <a:t>, </a:t>
            </a:r>
            <a:r>
              <a:rPr lang="de-DE" i="1" dirty="0" err="1"/>
              <a:t>description</a:t>
            </a:r>
            <a:r>
              <a:rPr lang="de-DE" i="1" dirty="0"/>
              <a:t>, </a:t>
            </a:r>
            <a:r>
              <a:rPr lang="de-DE" i="1" dirty="0" err="1"/>
              <a:t>neighbourhood_overview</a:t>
            </a:r>
            <a:r>
              <a:rPr lang="de-DE" i="1" dirty="0"/>
              <a:t>, 	</a:t>
            </a:r>
            <a:r>
              <a:rPr lang="de-DE" i="1" dirty="0" err="1"/>
              <a:t>host_about</a:t>
            </a:r>
            <a:r>
              <a:rPr lang="de-DE" i="1" dirty="0"/>
              <a:t>, </a:t>
            </a:r>
            <a:r>
              <a:rPr lang="de-DE" i="1" dirty="0" err="1"/>
              <a:t>reviews</a:t>
            </a:r>
            <a:r>
              <a:rPr lang="de-DE" i="1" dirty="0"/>
              <a:t> (</a:t>
            </a:r>
            <a:r>
              <a:rPr lang="de-DE" i="1" dirty="0" err="1"/>
              <a:t>grouped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id</a:t>
            </a:r>
            <a:r>
              <a:rPr lang="de-DE" i="1" dirty="0"/>
              <a:t>)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5C082BE-C3CB-40FC-B5FA-94588237946C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CF199EE2-8F0F-4167-A38F-070C854C2AAB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988B4E24-6BEE-4837-B3B6-8F4C5F749438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FFD8544-A0EB-4313-9E39-FD1C19525E57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0B2F7126-4464-449E-975E-D7D3658A5572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6">
              <a:extLst>
                <a:ext uri="{FF2B5EF4-FFF2-40B4-BE49-F238E27FC236}">
                  <a16:creationId xmlns:a16="http://schemas.microsoft.com/office/drawing/2014/main" id="{06B52DCF-108D-4A0B-8226-F8F1DC3BD38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783C244-2BF7-4210-9265-BFB257D9F0C2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4A081ECA-5C6B-4916-98C5-DC8FFEC0EE0B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8">
              <a:extLst>
                <a:ext uri="{FF2B5EF4-FFF2-40B4-BE49-F238E27FC236}">
                  <a16:creationId xmlns:a16="http://schemas.microsoft.com/office/drawing/2014/main" id="{89182304-A3E5-425F-B1D6-A2B34598C35C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7CA095B-DE8A-41DD-B21A-309FAC5E24D9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20A3599B-5A0A-489D-9D36-196636237D4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10">
              <a:extLst>
                <a:ext uri="{FF2B5EF4-FFF2-40B4-BE49-F238E27FC236}">
                  <a16:creationId xmlns:a16="http://schemas.microsoft.com/office/drawing/2014/main" id="{A0D6AA99-3850-4AC0-9902-093BF494A9A2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DA3062B-BAAC-4E1B-8FD3-A42EDD8BA23B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776AAF54-715E-44D3-BC5C-EA39A0B7FC4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A2C64FE0-97FB-458F-A89A-1A0C1372C02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0EA1F30-3E4F-4D61-892E-9695224344A7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60EE1DDA-831A-4193-9F91-83B0445885D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D76D2855-3337-4881-9E2D-90028B806B1B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117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77054"/>
          </a:xfrm>
        </p:spPr>
        <p:txBody>
          <a:bodyPr/>
          <a:lstStyle/>
          <a:p>
            <a:r>
              <a:rPr lang="de-DE" dirty="0"/>
              <a:t>Text variables: </a:t>
            </a:r>
            <a:r>
              <a:rPr lang="de-DE" i="1" dirty="0" err="1"/>
              <a:t>name</a:t>
            </a:r>
            <a:r>
              <a:rPr lang="de-DE" i="1" dirty="0"/>
              <a:t>, </a:t>
            </a:r>
            <a:r>
              <a:rPr lang="de-DE" sz="1600" b="1" i="1" dirty="0" err="1"/>
              <a:t>host_name</a:t>
            </a:r>
            <a:r>
              <a:rPr lang="de-DE" i="1" dirty="0"/>
              <a:t>, </a:t>
            </a:r>
            <a:r>
              <a:rPr lang="de-DE" i="1" dirty="0" err="1"/>
              <a:t>description</a:t>
            </a:r>
            <a:r>
              <a:rPr lang="de-DE" i="1" dirty="0"/>
              <a:t>, </a:t>
            </a:r>
            <a:r>
              <a:rPr lang="de-DE" i="1" dirty="0" err="1"/>
              <a:t>neighbourhood_overview</a:t>
            </a:r>
            <a:r>
              <a:rPr lang="de-DE" i="1" dirty="0"/>
              <a:t>, 	</a:t>
            </a:r>
            <a:r>
              <a:rPr lang="de-DE" i="1" dirty="0" err="1"/>
              <a:t>host_about</a:t>
            </a:r>
            <a:r>
              <a:rPr lang="de-DE" i="1" dirty="0"/>
              <a:t>, </a:t>
            </a:r>
            <a:r>
              <a:rPr lang="de-DE" i="1" dirty="0" err="1"/>
              <a:t>reviews</a:t>
            </a:r>
            <a:r>
              <a:rPr lang="de-DE" i="1" dirty="0"/>
              <a:t> (</a:t>
            </a:r>
            <a:r>
              <a:rPr lang="de-DE" i="1" dirty="0" err="1"/>
              <a:t>grouped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id</a:t>
            </a:r>
            <a:r>
              <a:rPr lang="de-DE" i="1" dirty="0"/>
              <a:t>)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D5D9A54-6ADE-4E91-BD33-C2B8271DF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19804"/>
            <a:ext cx="3064138" cy="2115244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8447B9E-0A99-469A-86A5-6F070C88B68D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38E5F522-7F67-4E92-9268-9B0FF59F44AD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C6CFD88D-E66D-4E1C-AE1B-DC49DF02D9BC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5521AF8-BDAF-4C7C-B690-1AAD885F6136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35A82EB4-2560-4188-9C30-BC29713F9A3D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6">
              <a:extLst>
                <a:ext uri="{FF2B5EF4-FFF2-40B4-BE49-F238E27FC236}">
                  <a16:creationId xmlns:a16="http://schemas.microsoft.com/office/drawing/2014/main" id="{5F5FC570-AFE1-4594-B366-B273CE756F4D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1C75484-63E8-4982-975F-BE9D53BE26D4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5BAA4C3E-37C9-4958-AC5D-3566FAA33525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8">
              <a:extLst>
                <a:ext uri="{FF2B5EF4-FFF2-40B4-BE49-F238E27FC236}">
                  <a16:creationId xmlns:a16="http://schemas.microsoft.com/office/drawing/2014/main" id="{26CFF3B8-C0DA-4809-91AB-541D6637C9D4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C86D495-0678-414B-832D-8C0D411CF372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DEBC6487-CE1B-4723-86FF-A61BE7FC260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10">
              <a:extLst>
                <a:ext uri="{FF2B5EF4-FFF2-40B4-BE49-F238E27FC236}">
                  <a16:creationId xmlns:a16="http://schemas.microsoft.com/office/drawing/2014/main" id="{3ECF1526-040F-4235-920D-EE641066079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0BF4EDD-6826-4312-9E19-D367307D86CF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A093DE3E-BF73-42DD-9736-D83D6106F850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10">
              <a:extLst>
                <a:ext uri="{FF2B5EF4-FFF2-40B4-BE49-F238E27FC236}">
                  <a16:creationId xmlns:a16="http://schemas.microsoft.com/office/drawing/2014/main" id="{D3598AAF-8FA9-4535-9E6A-64A08770FD73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0D0C037-3A71-47C4-A467-22FDAF382613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FAC88DF7-C61A-40A1-8B05-B9A538F67977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10">
              <a:extLst>
                <a:ext uri="{FF2B5EF4-FFF2-40B4-BE49-F238E27FC236}">
                  <a16:creationId xmlns:a16="http://schemas.microsoft.com/office/drawing/2014/main" id="{DC8FE36B-13E3-4483-81E7-982E67792F05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3707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92443"/>
          </a:xfrm>
        </p:spPr>
        <p:txBody>
          <a:bodyPr/>
          <a:lstStyle/>
          <a:p>
            <a:r>
              <a:rPr lang="de-DE" dirty="0"/>
              <a:t>Text variables: </a:t>
            </a:r>
            <a:r>
              <a:rPr lang="de-DE" sz="1600" b="1" i="1" dirty="0" err="1"/>
              <a:t>name</a:t>
            </a:r>
            <a:r>
              <a:rPr lang="de-DE" sz="1600" b="1" i="1" dirty="0"/>
              <a:t>,</a:t>
            </a:r>
            <a:r>
              <a:rPr lang="de-DE" i="1" dirty="0"/>
              <a:t> </a:t>
            </a:r>
            <a:r>
              <a:rPr lang="de-DE" i="1" dirty="0" err="1"/>
              <a:t>host_name</a:t>
            </a:r>
            <a:r>
              <a:rPr lang="de-DE" i="1" dirty="0"/>
              <a:t>, </a:t>
            </a:r>
            <a:r>
              <a:rPr lang="de-DE" sz="1600" b="1" i="1" dirty="0" err="1"/>
              <a:t>description</a:t>
            </a:r>
            <a:r>
              <a:rPr lang="de-DE" sz="1600" b="1" i="1" dirty="0"/>
              <a:t>, </a:t>
            </a:r>
            <a:r>
              <a:rPr lang="de-DE" sz="1600" b="1" i="1" dirty="0" err="1"/>
              <a:t>neighbourhood_overview</a:t>
            </a:r>
            <a:r>
              <a:rPr lang="de-DE" sz="1600" b="1" i="1" dirty="0"/>
              <a:t>, 	</a:t>
            </a:r>
            <a:r>
              <a:rPr lang="de-DE" sz="1600" b="1" i="1" dirty="0" err="1"/>
              <a:t>host_about</a:t>
            </a:r>
            <a:r>
              <a:rPr lang="de-DE" sz="1600" b="1" i="1" dirty="0"/>
              <a:t>, </a:t>
            </a:r>
            <a:r>
              <a:rPr lang="de-DE" sz="1600" b="1" i="1" dirty="0" err="1"/>
              <a:t>reviews</a:t>
            </a:r>
            <a:r>
              <a:rPr lang="de-DE" sz="1600" b="1" i="1" dirty="0"/>
              <a:t> (</a:t>
            </a:r>
            <a:r>
              <a:rPr lang="de-DE" sz="1600" b="1" i="1" dirty="0" err="1"/>
              <a:t>grouped</a:t>
            </a:r>
            <a:r>
              <a:rPr lang="de-DE" sz="1600" b="1" i="1" dirty="0"/>
              <a:t> </a:t>
            </a:r>
            <a:r>
              <a:rPr lang="de-DE" sz="1600" b="1" i="1" dirty="0" err="1"/>
              <a:t>by</a:t>
            </a:r>
            <a:r>
              <a:rPr lang="de-DE" sz="1600" b="1" i="1" dirty="0"/>
              <a:t> </a:t>
            </a:r>
            <a:r>
              <a:rPr lang="de-DE" sz="1600" b="1" i="1" dirty="0" err="1"/>
              <a:t>id</a:t>
            </a:r>
            <a:r>
              <a:rPr lang="de-DE" sz="1600" b="1" i="1" dirty="0"/>
              <a:t>)</a:t>
            </a:r>
            <a:endParaRPr lang="de-DE" b="1" i="1" dirty="0"/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D5D9A54-6ADE-4E91-BD33-C2B8271DF6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19804"/>
            <a:ext cx="3064138" cy="21152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B4B4E6E-2801-4331-B348-E847896ECFA7}"/>
              </a:ext>
            </a:extLst>
          </p:cNvPr>
          <p:cNvSpPr txBox="1"/>
          <p:nvPr/>
        </p:nvSpPr>
        <p:spPr>
          <a:xfrm>
            <a:off x="4472436" y="2001104"/>
            <a:ext cx="1537047" cy="374571"/>
          </a:xfrm>
          <a:prstGeom prst="roundRect">
            <a:avLst/>
          </a:prstGeom>
          <a:noFill/>
          <a:ln w="19050">
            <a:solidFill>
              <a:srgbClr val="95BFD3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took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length</a:t>
            </a:r>
            <a:endParaRPr lang="en-GB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CC3ECD-562F-420A-A63F-1DB6436FD5F2}"/>
              </a:ext>
            </a:extLst>
          </p:cNvPr>
          <p:cNvSpPr txBox="1"/>
          <p:nvPr/>
        </p:nvSpPr>
        <p:spPr>
          <a:xfrm>
            <a:off x="6439918" y="1700581"/>
            <a:ext cx="2315542" cy="1283910"/>
          </a:xfrm>
          <a:prstGeom prst="diamond">
            <a:avLst/>
          </a:prstGeom>
          <a:noFill/>
          <a:ln>
            <a:solidFill>
              <a:srgbClr val="006292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+</a:t>
            </a:r>
            <a:r>
              <a:rPr lang="de-DE" sz="1200" dirty="0"/>
              <a:t> </a:t>
            </a:r>
            <a:r>
              <a:rPr lang="de-DE" sz="1200" dirty="0" err="1"/>
              <a:t>english</a:t>
            </a:r>
            <a:r>
              <a:rPr lang="de-DE" sz="1200" dirty="0"/>
              <a:t> host</a:t>
            </a:r>
          </a:p>
          <a:p>
            <a:r>
              <a:rPr lang="de-DE" sz="1200" b="1" dirty="0"/>
              <a:t>+</a:t>
            </a:r>
            <a:r>
              <a:rPr lang="de-DE" sz="1200" dirty="0"/>
              <a:t> </a:t>
            </a:r>
            <a:r>
              <a:rPr lang="de-DE" sz="1200" dirty="0" err="1"/>
              <a:t>amount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english</a:t>
            </a:r>
            <a:r>
              <a:rPr lang="de-DE" sz="1200" dirty="0"/>
              <a:t> </a:t>
            </a:r>
            <a:r>
              <a:rPr lang="de-DE" sz="1200" dirty="0" err="1"/>
              <a:t>reviews</a:t>
            </a:r>
            <a:endParaRPr lang="en-GB" sz="12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EB78C0E-1853-4FBC-A8B0-9AC36ECC94F9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78BD4DC7-7940-487C-A857-B0FC618AEE9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D53357D1-60E9-44F6-B517-874F6CA9B074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A1A3D36-8548-4FBD-AC15-C6FADC7E935D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B6D4A6C8-35C4-41B7-98F0-53DCAA67378C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6">
              <a:extLst>
                <a:ext uri="{FF2B5EF4-FFF2-40B4-BE49-F238E27FC236}">
                  <a16:creationId xmlns:a16="http://schemas.microsoft.com/office/drawing/2014/main" id="{68D485CE-9C88-4B89-8741-C0174A2008DC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8A3060-FD51-4FC0-BB06-60424E84BD51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F20F160D-D064-405E-94E3-6E43FDB02EA4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145D40FE-5BA7-4BAA-B314-6DFA12A1231D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93CA4E2-0731-4AC3-9132-7511958C159F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580AA999-F549-406C-9EF4-FC147671E61C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9B49BC50-7FB6-4D30-975F-E7445F068877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CF6C12F-1F95-4633-B280-A1160CA79F02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E6EE4A10-88E8-423B-9E09-6E5E29622878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3FD9076D-0211-4252-833F-0FD05B22C81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911859-29D1-4B1F-ABA3-59D60B25392B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773223AE-5097-43EE-ABB4-82504855E71A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E0E77FE8-EE30-4224-B7EC-CDF9F5DA3676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4717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– Text variables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679A0-D0CF-437C-B0BF-40B43BDB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5" y="1607344"/>
            <a:ext cx="6770104" cy="492443"/>
          </a:xfrm>
        </p:spPr>
        <p:txBody>
          <a:bodyPr/>
          <a:lstStyle/>
          <a:p>
            <a:r>
              <a:rPr lang="de-DE" dirty="0"/>
              <a:t>Text variables: </a:t>
            </a:r>
            <a:r>
              <a:rPr lang="de-DE" i="1" dirty="0" err="1"/>
              <a:t>name</a:t>
            </a:r>
            <a:r>
              <a:rPr lang="de-DE" i="1" dirty="0"/>
              <a:t>, </a:t>
            </a:r>
            <a:r>
              <a:rPr lang="de-DE" i="1" dirty="0" err="1"/>
              <a:t>host_name</a:t>
            </a:r>
            <a:r>
              <a:rPr lang="de-DE" i="1" dirty="0"/>
              <a:t>, </a:t>
            </a:r>
            <a:r>
              <a:rPr lang="de-DE" sz="1600" b="1" i="1" dirty="0" err="1"/>
              <a:t>description</a:t>
            </a:r>
            <a:r>
              <a:rPr lang="de-DE" sz="1600" b="1" i="1" dirty="0"/>
              <a:t>, </a:t>
            </a:r>
            <a:r>
              <a:rPr lang="de-DE" sz="1600" b="1" i="1" dirty="0" err="1"/>
              <a:t>neighbourhood_overview</a:t>
            </a:r>
            <a:r>
              <a:rPr lang="de-DE" sz="1600" b="1" i="1" dirty="0"/>
              <a:t>, 	</a:t>
            </a:r>
            <a:r>
              <a:rPr lang="de-DE" sz="1600" b="1" i="1" dirty="0" err="1"/>
              <a:t>host_about</a:t>
            </a:r>
            <a:r>
              <a:rPr lang="de-DE" sz="1600" b="1" i="1" dirty="0"/>
              <a:t>, </a:t>
            </a:r>
            <a:r>
              <a:rPr lang="de-DE" sz="1600" b="1" i="1" dirty="0" err="1"/>
              <a:t>reviews</a:t>
            </a:r>
            <a:r>
              <a:rPr lang="de-DE" sz="1600" b="1" i="1" dirty="0"/>
              <a:t> (</a:t>
            </a:r>
            <a:r>
              <a:rPr lang="de-DE" sz="1600" b="1" i="1" dirty="0" err="1"/>
              <a:t>grouped</a:t>
            </a:r>
            <a:r>
              <a:rPr lang="de-DE" sz="1600" b="1" i="1" dirty="0"/>
              <a:t> </a:t>
            </a:r>
            <a:r>
              <a:rPr lang="de-DE" sz="1600" b="1" i="1" dirty="0" err="1"/>
              <a:t>by</a:t>
            </a:r>
            <a:r>
              <a:rPr lang="de-DE" sz="1600" b="1" i="1" dirty="0"/>
              <a:t> </a:t>
            </a:r>
            <a:r>
              <a:rPr lang="de-DE" sz="1600" b="1" i="1" dirty="0" err="1"/>
              <a:t>id</a:t>
            </a:r>
            <a:r>
              <a:rPr lang="de-DE" sz="1600" b="1" i="1" dirty="0"/>
              <a:t>)</a:t>
            </a:r>
            <a:endParaRPr lang="de-DE" b="1" i="1" dirty="0"/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D5D9A54-6ADE-4E91-BD33-C2B8271DF6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3" y="2344112"/>
            <a:ext cx="3064138" cy="211524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B63BB55-8602-4A42-B14D-BD7C4A3C8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81" y="2040362"/>
            <a:ext cx="3873254" cy="2673387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6C0B1D-4D8E-446B-98DC-8D5360362627}"/>
              </a:ext>
            </a:extLst>
          </p:cNvPr>
          <p:cNvGrpSpPr/>
          <p:nvPr/>
        </p:nvGrpSpPr>
        <p:grpSpPr>
          <a:xfrm>
            <a:off x="3603690" y="2566874"/>
            <a:ext cx="5072102" cy="1944109"/>
            <a:chOff x="3603690" y="2566874"/>
            <a:chExt cx="5072102" cy="1944109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E164D31-57C4-455C-A343-F695361B7D1B}"/>
                </a:ext>
              </a:extLst>
            </p:cNvPr>
            <p:cNvGrpSpPr/>
            <p:nvPr/>
          </p:nvGrpSpPr>
          <p:grpSpPr>
            <a:xfrm>
              <a:off x="3603690" y="2566874"/>
              <a:ext cx="5072102" cy="1944109"/>
              <a:chOff x="3603690" y="2566874"/>
              <a:chExt cx="5072102" cy="1944109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7678E17B-6928-46D9-8760-6E8E37800EF4}"/>
                  </a:ext>
                </a:extLst>
              </p:cNvPr>
              <p:cNvSpPr/>
              <p:nvPr/>
            </p:nvSpPr>
            <p:spPr>
              <a:xfrm>
                <a:off x="3603690" y="2566874"/>
                <a:ext cx="4946969" cy="17330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1F0307F-E067-4DE1-9E44-0845729BF386}"/>
                  </a:ext>
                </a:extLst>
              </p:cNvPr>
              <p:cNvSpPr txBox="1"/>
              <p:nvPr/>
            </p:nvSpPr>
            <p:spPr>
              <a:xfrm>
                <a:off x="3728823" y="2941323"/>
                <a:ext cx="49469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b="1" dirty="0"/>
                  <a:t>NLTK</a:t>
                </a:r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VADER </a:t>
                </a:r>
                <a:r>
                  <a:rPr lang="de-DE" sz="1200" dirty="0" err="1"/>
                  <a:t>method</a:t>
                </a:r>
                <a:endParaRPr lang="de-DE" sz="1200" dirty="0"/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get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scores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for</a:t>
                </a:r>
                <a:r>
                  <a:rPr lang="de-DE" sz="1200" dirty="0"/>
                  <a:t> </a:t>
                </a:r>
                <a:r>
                  <a:rPr lang="de-DE" sz="1200" i="1" dirty="0" err="1"/>
                  <a:t>negativity</a:t>
                </a:r>
                <a:r>
                  <a:rPr lang="de-DE" sz="1200" i="1" dirty="0"/>
                  <a:t>, </a:t>
                </a:r>
                <a:r>
                  <a:rPr lang="de-DE" sz="1200" i="1" dirty="0" err="1"/>
                  <a:t>neutrality</a:t>
                </a:r>
                <a:r>
                  <a:rPr lang="de-DE" sz="1200" i="1" dirty="0"/>
                  <a:t>, </a:t>
                </a:r>
                <a:r>
                  <a:rPr lang="de-DE" sz="1200" i="1" dirty="0" err="1"/>
                  <a:t>positivity</a:t>
                </a:r>
                <a:r>
                  <a:rPr lang="de-DE" sz="1200" i="1" dirty="0"/>
                  <a:t> </a:t>
                </a:r>
                <a:r>
                  <a:rPr lang="de-DE" sz="1200" dirty="0"/>
                  <a:t>and </a:t>
                </a:r>
                <a:r>
                  <a:rPr lang="de-DE" sz="1200" i="1" dirty="0"/>
                  <a:t>compound</a:t>
                </a:r>
                <a:r>
                  <a:rPr lang="de-DE" sz="1200" dirty="0"/>
                  <a:t> score</a:t>
                </a:r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considers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athmosphere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as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well</a:t>
                </a:r>
                <a:endParaRPr lang="de-DE" sz="1200" dirty="0"/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 marL="458434" lvl="1" indent="-171450">
                  <a:buFont typeface="Arial" panose="020B0604020202020204" pitchFamily="34" charset="0"/>
                  <a:buChar char="•"/>
                </a:pPr>
                <a:r>
                  <a:rPr lang="de-DE" sz="1200" dirty="0" err="1"/>
                  <a:t>for</a:t>
                </a:r>
                <a:r>
                  <a:rPr lang="de-DE" sz="1200" dirty="0"/>
                  <a:t> </a:t>
                </a:r>
                <a:r>
                  <a:rPr lang="de-DE" sz="1200" dirty="0" err="1"/>
                  <a:t>reviews</a:t>
                </a:r>
                <a:r>
                  <a:rPr lang="de-DE" sz="1200" dirty="0"/>
                  <a:t>: </a:t>
                </a:r>
                <a:r>
                  <a:rPr lang="de-DE" sz="1200" i="1" dirty="0" err="1"/>
                  <a:t>most</a:t>
                </a:r>
                <a:r>
                  <a:rPr lang="de-DE" sz="1200" i="1" dirty="0"/>
                  <a:t> negative/positive compound</a:t>
                </a:r>
                <a:r>
                  <a:rPr lang="de-DE" sz="1200" dirty="0"/>
                  <a:t> and </a:t>
                </a:r>
                <a:r>
                  <a:rPr lang="de-DE" sz="1200" i="1" dirty="0" err="1"/>
                  <a:t>proportion</a:t>
                </a:r>
                <a:r>
                  <a:rPr lang="de-DE" sz="1200" i="1" dirty="0"/>
                  <a:t> </a:t>
                </a:r>
                <a:r>
                  <a:rPr lang="de-DE" sz="1200" i="1" dirty="0" err="1"/>
                  <a:t>of</a:t>
                </a:r>
                <a:r>
                  <a:rPr lang="de-DE" sz="1200" i="1" dirty="0"/>
                  <a:t> negative compound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GB" sz="1200" dirty="0"/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BF5E99B-E6CC-48B0-BECA-93AAC4B30022}"/>
                </a:ext>
              </a:extLst>
            </p:cNvPr>
            <p:cNvSpPr txBox="1"/>
            <p:nvPr/>
          </p:nvSpPr>
          <p:spPr>
            <a:xfrm>
              <a:off x="4759523" y="2602769"/>
              <a:ext cx="2808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Sentiment Analysis </a:t>
              </a:r>
              <a:r>
                <a:rPr lang="de-DE" sz="1600" b="1" dirty="0" err="1"/>
                <a:t>with</a:t>
              </a:r>
              <a:r>
                <a:rPr lang="de-DE" sz="1600" b="1" dirty="0"/>
                <a:t> NLTK</a:t>
              </a:r>
              <a:endParaRPr lang="en-GB" sz="1600" b="1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4D86453-7B93-4658-B002-784BA2996C12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16079D68-3F41-4251-A339-53D0ED05FF39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4">
              <a:extLst>
                <a:ext uri="{FF2B5EF4-FFF2-40B4-BE49-F238E27FC236}">
                  <a16:creationId xmlns:a16="http://schemas.microsoft.com/office/drawing/2014/main" id="{B4DD9B71-5A93-43B9-AA93-764F971DF503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AD03179-75E1-4FBA-8981-D55FFBD08890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22BED655-722B-4EFF-8431-A1E00E4EF0DF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6">
              <a:extLst>
                <a:ext uri="{FF2B5EF4-FFF2-40B4-BE49-F238E27FC236}">
                  <a16:creationId xmlns:a16="http://schemas.microsoft.com/office/drawing/2014/main" id="{3E71E64A-1176-4D0F-B3B3-5D48434B406A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B34ECEB-F1F1-4FD6-80AC-C2F92090FA03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E8B958D2-6F0C-4CF0-98B2-2449F59E9C82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8">
              <a:extLst>
                <a:ext uri="{FF2B5EF4-FFF2-40B4-BE49-F238E27FC236}">
                  <a16:creationId xmlns:a16="http://schemas.microsoft.com/office/drawing/2014/main" id="{797642BD-DB53-4F77-981C-346B3CB8C9FB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225A8DB-EC81-4317-ACA6-E18C428F2D8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282E4263-2DD9-4169-9128-3914D5D8310D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BA24D63B-A5F4-4E02-ADF1-A76B22BD832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C2453C9-5A02-437F-9536-795FD081A081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31" name="Pfeil: Chevron 30">
              <a:extLst>
                <a:ext uri="{FF2B5EF4-FFF2-40B4-BE49-F238E27FC236}">
                  <a16:creationId xmlns:a16="http://schemas.microsoft.com/office/drawing/2014/main" id="{17E9D380-5B8A-431A-AA19-7B1EAA549B4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feil: Chevron 10">
              <a:extLst>
                <a:ext uri="{FF2B5EF4-FFF2-40B4-BE49-F238E27FC236}">
                  <a16:creationId xmlns:a16="http://schemas.microsoft.com/office/drawing/2014/main" id="{382D8EAA-4233-40D1-878A-83E21C61A6E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8394198-8BB5-4EBF-8706-91F9B8CED379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34" name="Pfeil: Chevron 33">
              <a:extLst>
                <a:ext uri="{FF2B5EF4-FFF2-40B4-BE49-F238E27FC236}">
                  <a16:creationId xmlns:a16="http://schemas.microsoft.com/office/drawing/2014/main" id="{4D98C969-EA93-4EC4-AF5A-0760E34B20FE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feil: Chevron 10">
              <a:extLst>
                <a:ext uri="{FF2B5EF4-FFF2-40B4-BE49-F238E27FC236}">
                  <a16:creationId xmlns:a16="http://schemas.microsoft.com/office/drawing/2014/main" id="{94266C0B-8AC4-4B30-85C7-7A7679B4EC4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262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 - </a:t>
            </a:r>
            <a:r>
              <a:rPr lang="de-DE" dirty="0" err="1"/>
              <a:t>Spatial</a:t>
            </a:r>
            <a:endParaRPr lang="de-DE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20.02.2022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850623-0D0A-4D1A-B734-BBFCE092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7" y="1607344"/>
            <a:ext cx="6936891" cy="230832"/>
          </a:xfrm>
        </p:spPr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Gaussian Process Regression not reasonable</a:t>
            </a:r>
            <a:endParaRPr lang="en-GB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59E32-AC77-4A40-B594-B44BC6835574}"/>
              </a:ext>
            </a:extLst>
          </p:cNvPr>
          <p:cNvSpPr txBox="1"/>
          <p:nvPr/>
        </p:nvSpPr>
        <p:spPr>
          <a:xfrm>
            <a:off x="4860032" y="156425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OSM</a:t>
            </a:r>
            <a:endParaRPr lang="en-GB" sz="1600" b="1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488B508-9904-41DE-BE2D-85550EDE5503}"/>
              </a:ext>
            </a:extLst>
          </p:cNvPr>
          <p:cNvGrpSpPr/>
          <p:nvPr/>
        </p:nvGrpSpPr>
        <p:grpSpPr>
          <a:xfrm>
            <a:off x="683568" y="2067694"/>
            <a:ext cx="1800200" cy="2023775"/>
            <a:chOff x="395536" y="2283718"/>
            <a:chExt cx="1800200" cy="202377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5E19D00-C66A-4EBC-9A00-6EFEB3D6C657}"/>
                </a:ext>
              </a:extLst>
            </p:cNvPr>
            <p:cNvSpPr/>
            <p:nvPr/>
          </p:nvSpPr>
          <p:spPr>
            <a:xfrm>
              <a:off x="755577" y="2283718"/>
              <a:ext cx="936104" cy="9222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2E0BFA3-35DE-4F38-BC63-080C4B62DCB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55577" y="2744825"/>
              <a:ext cx="494580" cy="0"/>
            </a:xfrm>
            <a:prstGeom prst="line">
              <a:avLst/>
            </a:prstGeom>
            <a:ln w="28575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6A53FA8-FA4A-41D9-AD8D-3B796F15641B}"/>
                </a:ext>
              </a:extLst>
            </p:cNvPr>
            <p:cNvSpPr txBox="1"/>
            <p:nvPr/>
          </p:nvSpPr>
          <p:spPr>
            <a:xfrm>
              <a:off x="971600" y="2499742"/>
              <a:ext cx="494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1km</a:t>
              </a:r>
              <a:endParaRPr lang="en-GB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6141D94-71DB-4BE4-9BC3-71BE32F63A29}"/>
                </a:ext>
              </a:extLst>
            </p:cNvPr>
            <p:cNvSpPr txBox="1"/>
            <p:nvPr/>
          </p:nvSpPr>
          <p:spPr>
            <a:xfrm>
              <a:off x="395536" y="3291830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/>
                <a:t>No</a:t>
              </a:r>
              <a:r>
                <a:rPr lang="de-DE" sz="1200" b="1" dirty="0"/>
                <a:t>. </a:t>
              </a:r>
              <a:r>
                <a:rPr lang="de-DE" sz="1200" b="1" dirty="0" err="1"/>
                <a:t>of</a:t>
              </a:r>
              <a:r>
                <a:rPr lang="de-DE" sz="1200" b="1" dirty="0"/>
                <a:t> </a:t>
              </a:r>
              <a:r>
                <a:rPr lang="de-DE" sz="1200" b="1" dirty="0" err="1"/>
                <a:t>objects</a:t>
              </a:r>
              <a:r>
                <a:rPr lang="de-DE" sz="1200" b="1" dirty="0"/>
                <a:t> in 1km </a:t>
              </a:r>
              <a:r>
                <a:rPr lang="de-DE" sz="1200" b="1" dirty="0" err="1"/>
                <a:t>radius</a:t>
              </a:r>
              <a:r>
                <a:rPr lang="de-DE" sz="1200" b="1" dirty="0"/>
                <a:t>:</a:t>
              </a:r>
            </a:p>
            <a:p>
              <a:r>
                <a:rPr lang="de-DE" sz="1200" dirty="0"/>
                <a:t>Restaurants, </a:t>
              </a:r>
              <a:r>
                <a:rPr lang="de-DE" sz="1200" dirty="0" err="1"/>
                <a:t>cafes</a:t>
              </a:r>
              <a:r>
                <a:rPr lang="de-DE" sz="1200" dirty="0"/>
                <a:t>, </a:t>
              </a:r>
              <a:r>
                <a:rPr lang="de-DE" sz="1200" dirty="0" err="1"/>
                <a:t>library</a:t>
              </a:r>
              <a:r>
                <a:rPr lang="de-DE" sz="1200" dirty="0"/>
                <a:t>, </a:t>
              </a:r>
              <a:r>
                <a:rPr lang="de-DE" sz="1200" dirty="0" err="1"/>
                <a:t>bus</a:t>
              </a:r>
              <a:r>
                <a:rPr lang="de-DE" sz="1200" dirty="0"/>
                <a:t> </a:t>
              </a:r>
              <a:r>
                <a:rPr lang="de-DE" sz="1200" dirty="0" err="1"/>
                <a:t>stops</a:t>
              </a:r>
              <a:r>
                <a:rPr lang="de-DE" sz="1200" dirty="0"/>
                <a:t>, </a:t>
              </a:r>
              <a:r>
                <a:rPr lang="de-DE" sz="1200" dirty="0" err="1"/>
                <a:t>malls</a:t>
              </a:r>
              <a:r>
                <a:rPr lang="de-DE" sz="1200" dirty="0"/>
                <a:t>, </a:t>
              </a:r>
              <a:r>
                <a:rPr lang="de-DE" sz="1200" dirty="0" err="1"/>
                <a:t>nightclubs</a:t>
              </a:r>
              <a:endParaRPr lang="en-GB" sz="12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437E0EB-3744-4AEE-8DC2-EFEFB4F3E424}"/>
              </a:ext>
            </a:extLst>
          </p:cNvPr>
          <p:cNvGrpSpPr/>
          <p:nvPr/>
        </p:nvGrpSpPr>
        <p:grpSpPr>
          <a:xfrm>
            <a:off x="2771800" y="2355726"/>
            <a:ext cx="2520280" cy="2045843"/>
            <a:chOff x="2771800" y="2355726"/>
            <a:chExt cx="2520280" cy="2045843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CD015716-9B00-4762-A52A-E5336AAACA41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2355726"/>
              <a:ext cx="17281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E7ED409-44A6-48D6-8C65-9CE2482AF693}"/>
                </a:ext>
              </a:extLst>
            </p:cNvPr>
            <p:cNvSpPr txBox="1"/>
            <p:nvPr/>
          </p:nvSpPr>
          <p:spPr>
            <a:xfrm>
              <a:off x="2915816" y="2708215"/>
              <a:ext cx="2376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/>
                <a:t>Distance</a:t>
              </a:r>
              <a:r>
                <a:rPr lang="de-DE" sz="1200" b="1" dirty="0"/>
                <a:t> </a:t>
              </a:r>
              <a:r>
                <a:rPr lang="de-DE" sz="1200" b="1" dirty="0" err="1"/>
                <a:t>to</a:t>
              </a:r>
              <a:r>
                <a:rPr lang="de-DE" sz="1200" b="1" dirty="0"/>
                <a:t> </a:t>
              </a:r>
              <a:r>
                <a:rPr lang="de-DE" sz="1200" b="1" dirty="0" err="1"/>
                <a:t>sights</a:t>
              </a:r>
              <a:r>
                <a:rPr lang="de-DE" sz="1200" b="1" dirty="0"/>
                <a:t>:</a:t>
              </a:r>
            </a:p>
            <a:p>
              <a:r>
                <a:rPr lang="de-DE" sz="1200" dirty="0" err="1"/>
                <a:t>Tripadvisor‘s</a:t>
              </a:r>
              <a:r>
                <a:rPr lang="de-DE" sz="1200" dirty="0"/>
                <a:t> Top10 + Temple Bar</a:t>
              </a:r>
            </a:p>
            <a:p>
              <a:endParaRPr lang="de-DE" sz="1200" dirty="0"/>
            </a:p>
            <a:p>
              <a:r>
                <a:rPr lang="de-DE" sz="1200" b="1" dirty="0" err="1"/>
                <a:t>Distance</a:t>
              </a:r>
              <a:r>
                <a:rPr lang="de-DE" sz="1200" b="1" dirty="0"/>
                <a:t> </a:t>
              </a:r>
              <a:r>
                <a:rPr lang="de-DE" sz="1200" b="1" dirty="0" err="1"/>
                <a:t>to</a:t>
              </a:r>
              <a:r>
                <a:rPr lang="de-DE" sz="1200" b="1" dirty="0"/>
                <a:t> </a:t>
              </a:r>
              <a:r>
                <a:rPr lang="de-DE" sz="1200" b="1" dirty="0" err="1"/>
                <a:t>travel</a:t>
              </a:r>
              <a:r>
                <a:rPr lang="de-DE" sz="1200" b="1" dirty="0"/>
                <a:t> </a:t>
              </a:r>
              <a:r>
                <a:rPr lang="de-DE" sz="1200" b="1" dirty="0" err="1"/>
                <a:t>options</a:t>
              </a:r>
              <a:r>
                <a:rPr lang="de-DE" sz="1200" b="1" dirty="0"/>
                <a:t>:</a:t>
              </a:r>
            </a:p>
            <a:p>
              <a:r>
                <a:rPr lang="de-DE" sz="1200" dirty="0"/>
                <a:t>Airport, Station, Harbour</a:t>
              </a:r>
              <a:endParaRPr lang="en-GB" sz="1200" dirty="0"/>
            </a:p>
          </p:txBody>
        </p:sp>
        <p:sp>
          <p:nvSpPr>
            <p:cNvPr id="22" name="Geschweifte Klammer links 21">
              <a:extLst>
                <a:ext uri="{FF2B5EF4-FFF2-40B4-BE49-F238E27FC236}">
                  <a16:creationId xmlns:a16="http://schemas.microsoft.com/office/drawing/2014/main" id="{F2A3EFB8-2F66-4969-8BD9-29DABD66AC56}"/>
                </a:ext>
              </a:extLst>
            </p:cNvPr>
            <p:cNvSpPr/>
            <p:nvPr/>
          </p:nvSpPr>
          <p:spPr>
            <a:xfrm rot="16200000">
              <a:off x="3804301" y="2668146"/>
              <a:ext cx="360042" cy="218347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D654A1E-9D3B-4F86-AEEB-FD66026326E7}"/>
                </a:ext>
              </a:extLst>
            </p:cNvPr>
            <p:cNvSpPr txBox="1"/>
            <p:nvPr/>
          </p:nvSpPr>
          <p:spPr>
            <a:xfrm>
              <a:off x="2771800" y="3939904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Only</a:t>
              </a:r>
              <a:r>
                <a:rPr lang="de-DE" sz="1200" dirty="0"/>
                <a:t> </a:t>
              </a:r>
              <a:r>
                <a:rPr lang="de-DE" sz="1200" b="1" i="1" dirty="0" err="1"/>
                <a:t>means</a:t>
              </a:r>
              <a:r>
                <a:rPr lang="de-DE" sz="1200" dirty="0"/>
                <a:t>, </a:t>
              </a:r>
              <a:r>
                <a:rPr lang="de-DE" sz="1200" b="1" i="1" dirty="0" err="1"/>
                <a:t>nearest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travel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option</a:t>
              </a:r>
              <a:r>
                <a:rPr lang="de-DE" sz="1200" b="1" i="1" dirty="0"/>
                <a:t> </a:t>
              </a:r>
              <a:r>
                <a:rPr lang="de-DE" sz="1200" dirty="0"/>
                <a:t>and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three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nearest</a:t>
              </a:r>
              <a:r>
                <a:rPr lang="de-DE" sz="1200" b="1" i="1" dirty="0"/>
                <a:t> </a:t>
              </a:r>
              <a:r>
                <a:rPr lang="de-DE" sz="1200" b="1" i="1" dirty="0" err="1"/>
                <a:t>sights</a:t>
              </a:r>
              <a:endParaRPr lang="en-GB" sz="1200" b="1" i="1" dirty="0"/>
            </a:p>
          </p:txBody>
        </p:sp>
      </p:grpSp>
      <p:pic>
        <p:nvPicPr>
          <p:cNvPr id="26" name="Grafik 2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AFD38BF-9F5A-4DC1-BF88-8529F4598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t="12200" r="24535" b="14425"/>
          <a:stretch/>
        </p:blipFill>
        <p:spPr>
          <a:xfrm>
            <a:off x="5786622" y="885947"/>
            <a:ext cx="3254028" cy="3774035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C4EE17B-7AD6-40E2-8660-B73AD99484DB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12BBCC-3F00-40C9-A06C-7CE7B734D1C0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4">
              <a:extLst>
                <a:ext uri="{FF2B5EF4-FFF2-40B4-BE49-F238E27FC236}">
                  <a16:creationId xmlns:a16="http://schemas.microsoft.com/office/drawing/2014/main" id="{03B8DB2A-33F0-486C-A120-C5B4828F6989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B32502D-FAAF-4B26-B8E4-4CC4526ABDF5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72A920F1-79D2-4C42-8CD9-5DCC03E8F963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>
                <a:alpha val="5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6">
              <a:extLst>
                <a:ext uri="{FF2B5EF4-FFF2-40B4-BE49-F238E27FC236}">
                  <a16:creationId xmlns:a16="http://schemas.microsoft.com/office/drawing/2014/main" id="{63AF5633-6E6E-4D71-8A64-0962C09D5777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D6AA91E-F2D3-4E49-92D1-AB93F1A458A9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31" name="Pfeil: Chevron 30">
              <a:extLst>
                <a:ext uri="{FF2B5EF4-FFF2-40B4-BE49-F238E27FC236}">
                  <a16:creationId xmlns:a16="http://schemas.microsoft.com/office/drawing/2014/main" id="{709EC42A-A76B-4F9F-9A7F-8728DFF0C496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feil: Chevron 8">
              <a:extLst>
                <a:ext uri="{FF2B5EF4-FFF2-40B4-BE49-F238E27FC236}">
                  <a16:creationId xmlns:a16="http://schemas.microsoft.com/office/drawing/2014/main" id="{C6470793-C9B5-46E2-8AD8-E81A54FF02D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06A3421-1071-4599-9B5C-599DCCC401F7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34" name="Pfeil: Chevron 33">
              <a:extLst>
                <a:ext uri="{FF2B5EF4-FFF2-40B4-BE49-F238E27FC236}">
                  <a16:creationId xmlns:a16="http://schemas.microsoft.com/office/drawing/2014/main" id="{B277F51D-0A15-4004-8BA2-BA8CAC0802C3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feil: Chevron 10">
              <a:extLst>
                <a:ext uri="{FF2B5EF4-FFF2-40B4-BE49-F238E27FC236}">
                  <a16:creationId xmlns:a16="http://schemas.microsoft.com/office/drawing/2014/main" id="{B67F5F9D-C84D-42AE-B141-CB01BD80A13D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4F15D11-6B1B-4AFE-933F-23B788CB10A6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37" name="Pfeil: Chevron 36">
              <a:extLst>
                <a:ext uri="{FF2B5EF4-FFF2-40B4-BE49-F238E27FC236}">
                  <a16:creationId xmlns:a16="http://schemas.microsoft.com/office/drawing/2014/main" id="{B4DF73CF-A79E-4561-9B21-3B0DF3D96C7B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Pfeil: Chevron 10">
              <a:extLst>
                <a:ext uri="{FF2B5EF4-FFF2-40B4-BE49-F238E27FC236}">
                  <a16:creationId xmlns:a16="http://schemas.microsoft.com/office/drawing/2014/main" id="{69544FA0-8332-4A75-AA26-BB7D2FAF7669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E72B1A5-1F7A-4A83-901A-748516437365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40" name="Pfeil: Chevron 39">
              <a:extLst>
                <a:ext uri="{FF2B5EF4-FFF2-40B4-BE49-F238E27FC236}">
                  <a16:creationId xmlns:a16="http://schemas.microsoft.com/office/drawing/2014/main" id="{6DD61BD7-FDDA-46A2-AA75-19260D2BFABF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Pfeil: Chevron 10">
              <a:extLst>
                <a:ext uri="{FF2B5EF4-FFF2-40B4-BE49-F238E27FC236}">
                  <a16:creationId xmlns:a16="http://schemas.microsoft.com/office/drawing/2014/main" id="{D783BF1D-D9E5-42D4-AADB-99EEAC6515F8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853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SHAP Values*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6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2876428"/>
              </a:xfrm>
            </p:spPr>
            <p:txBody>
              <a:bodyPr/>
              <a:lstStyle/>
              <a:p>
                <a:r>
                  <a:rPr lang="en-US" dirty="0"/>
                  <a:t>Enables </a:t>
                </a:r>
                <a:r>
                  <a:rPr lang="en-US" dirty="0" err="1"/>
                  <a:t>explainability</a:t>
                </a:r>
                <a:r>
                  <a:rPr lang="en-US" dirty="0"/>
                  <a:t> in Machine Learning models</a:t>
                </a:r>
              </a:p>
              <a:p>
                <a:r>
                  <a:rPr lang="en-US" dirty="0"/>
                  <a:t>Approximation of Shapley Values** (game theory</a:t>
                </a:r>
                <a:r>
                  <a:rPr lang="de-DE" dirty="0"/>
                  <a:t>)</a:t>
                </a:r>
              </a:p>
              <a:p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meassure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satisfies</a:t>
                </a:r>
                <a:r>
                  <a:rPr lang="de-DE" dirty="0"/>
                  <a:t> </a:t>
                </a:r>
                <a:r>
                  <a:rPr lang="de-DE" dirty="0" err="1"/>
                  <a:t>efficiency</a:t>
                </a:r>
                <a:r>
                  <a:rPr lang="de-DE" dirty="0"/>
                  <a:t>, </a:t>
                </a:r>
                <a:r>
                  <a:rPr lang="de-DE" dirty="0" err="1"/>
                  <a:t>symmetry</a:t>
                </a:r>
                <a:r>
                  <a:rPr lang="de-DE" dirty="0"/>
                  <a:t>, </a:t>
                </a:r>
                <a:r>
                  <a:rPr lang="de-DE" dirty="0" err="1"/>
                  <a:t>linearity</a:t>
                </a:r>
                <a:r>
                  <a:rPr lang="de-DE" dirty="0"/>
                  <a:t>, null </a:t>
                </a:r>
                <a:r>
                  <a:rPr lang="de-DE" dirty="0" err="1"/>
                  <a:t>player</a:t>
                </a:r>
                <a:endParaRPr lang="en-US" dirty="0"/>
              </a:p>
              <a:p>
                <a:r>
                  <a:rPr lang="en-US" dirty="0"/>
                  <a:t>Computes contribution of each variable to predicted values</a:t>
                </a:r>
              </a:p>
              <a:p>
                <a:r>
                  <a:rPr lang="en-US" dirty="0"/>
                  <a:t>Uses difference between prediction with and without variable (mean imputation)</a:t>
                </a:r>
              </a:p>
              <a:p>
                <a:r>
                  <a:rPr lang="en-US" dirty="0"/>
                  <a:t>Python implementation uses computationally faster algorithms</a:t>
                </a: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:r>
                  <a:rPr lang="de-DE" dirty="0"/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de-DE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‘|!(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′|−1)!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de-DE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‘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‘∖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1" name="object 6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0797" y="1670372"/>
                <a:ext cx="7367587" cy="2876428"/>
              </a:xfrm>
              <a:blipFill>
                <a:blip r:embed="rId3"/>
                <a:stretch>
                  <a:fillRect l="-1375" t="-21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AirBnB Dublin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BCB14E-A2C3-5B49-ABC2-230B6CEBA781}" type="datetime1">
              <a:rPr lang="de-DE" smtClean="0"/>
              <a:t>20.02.2022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59382FF-C5AE-164C-9F9F-2685A3FCB391}"/>
              </a:ext>
            </a:extLst>
          </p:cNvPr>
          <p:cNvSpPr txBox="1"/>
          <p:nvPr/>
        </p:nvSpPr>
        <p:spPr>
          <a:xfrm>
            <a:off x="7884368" y="4371950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 Lundberg </a:t>
            </a:r>
            <a:r>
              <a:rPr lang="de-DE" sz="800" dirty="0" err="1"/>
              <a:t>and</a:t>
            </a:r>
            <a:r>
              <a:rPr lang="de-DE" sz="800" dirty="0"/>
              <a:t> Lee 2017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723AE44-827A-394E-A7AA-F90C3628093E}"/>
              </a:ext>
            </a:extLst>
          </p:cNvPr>
          <p:cNvSpPr txBox="1"/>
          <p:nvPr/>
        </p:nvSpPr>
        <p:spPr>
          <a:xfrm>
            <a:off x="7892914" y="4542865"/>
            <a:ext cx="26985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** Nowak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Radzik</a:t>
            </a:r>
            <a:r>
              <a:rPr lang="de-DE" sz="800" dirty="0"/>
              <a:t> 1994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DAD7F1E-DB3D-422C-9402-8D608E73920D}"/>
              </a:ext>
            </a:extLst>
          </p:cNvPr>
          <p:cNvGrpSpPr/>
          <p:nvPr/>
        </p:nvGrpSpPr>
        <p:grpSpPr>
          <a:xfrm>
            <a:off x="3679996" y="301843"/>
            <a:ext cx="970990" cy="334869"/>
            <a:chOff x="1829" y="690200"/>
            <a:chExt cx="2035528" cy="70200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D3DDB91D-FD9C-4C48-B50D-8545F46B17EA}"/>
                </a:ext>
              </a:extLst>
            </p:cNvPr>
            <p:cNvSpPr/>
            <p:nvPr/>
          </p:nvSpPr>
          <p:spPr>
            <a:xfrm>
              <a:off x="1829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09DE5C81-4A5F-453C-A878-A7A32BC0ABC9}"/>
                </a:ext>
              </a:extLst>
            </p:cNvPr>
            <p:cNvSpPr txBox="1"/>
            <p:nvPr/>
          </p:nvSpPr>
          <p:spPr>
            <a:xfrm>
              <a:off x="35282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Data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467E615-0062-4AAF-A6DE-20AE9BDC8165}"/>
              </a:ext>
            </a:extLst>
          </p:cNvPr>
          <p:cNvGrpSpPr/>
          <p:nvPr/>
        </p:nvGrpSpPr>
        <p:grpSpPr>
          <a:xfrm>
            <a:off x="4551069" y="301843"/>
            <a:ext cx="970990" cy="334869"/>
            <a:chOff x="1821358" y="690200"/>
            <a:chExt cx="2035528" cy="702000"/>
          </a:xfrm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20B00406-AA9F-455B-910A-160CE704A430}"/>
                </a:ext>
              </a:extLst>
            </p:cNvPr>
            <p:cNvSpPr/>
            <p:nvPr/>
          </p:nvSpPr>
          <p:spPr>
            <a:xfrm>
              <a:off x="1821358" y="690200"/>
              <a:ext cx="2035528" cy="702000"/>
            </a:xfrm>
            <a:prstGeom prst="chevron">
              <a:avLst/>
            </a:prstGeom>
            <a:solidFill>
              <a:srgbClr val="003865"/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6">
              <a:extLst>
                <a:ext uri="{FF2B5EF4-FFF2-40B4-BE49-F238E27FC236}">
                  <a16:creationId xmlns:a16="http://schemas.microsoft.com/office/drawing/2014/main" id="{89151485-AD3B-4A2A-9BEE-971F7370F071}"/>
                </a:ext>
              </a:extLst>
            </p:cNvPr>
            <p:cNvSpPr txBox="1"/>
            <p:nvPr/>
          </p:nvSpPr>
          <p:spPr>
            <a:xfrm>
              <a:off x="2172358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SHAP Values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AE41691-6427-48D7-A6BE-DAD91E7EDF56}"/>
              </a:ext>
            </a:extLst>
          </p:cNvPr>
          <p:cNvGrpSpPr/>
          <p:nvPr/>
        </p:nvGrpSpPr>
        <p:grpSpPr>
          <a:xfrm>
            <a:off x="5422142" y="301843"/>
            <a:ext cx="970990" cy="334869"/>
            <a:chOff x="2852201" y="678082"/>
            <a:chExt cx="2035528" cy="702000"/>
          </a:xfrm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0DFC1975-8A13-4D42-9E4B-6F63D4101F95}"/>
                </a:ext>
              </a:extLst>
            </p:cNvPr>
            <p:cNvSpPr/>
            <p:nvPr/>
          </p:nvSpPr>
          <p:spPr>
            <a:xfrm>
              <a:off x="2852201" y="678082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8">
              <a:extLst>
                <a:ext uri="{FF2B5EF4-FFF2-40B4-BE49-F238E27FC236}">
                  <a16:creationId xmlns:a16="http://schemas.microsoft.com/office/drawing/2014/main" id="{001801F2-B9DF-4A32-8FD6-6F1F799667D5}"/>
                </a:ext>
              </a:extLst>
            </p:cNvPr>
            <p:cNvSpPr txBox="1"/>
            <p:nvPr/>
          </p:nvSpPr>
          <p:spPr>
            <a:xfrm>
              <a:off x="3221368" y="678082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000" kern="1200" dirty="0"/>
                <a:t>Feature </a:t>
              </a:r>
              <a:r>
                <a:rPr lang="de-DE" sz="1000" kern="1200" dirty="0" err="1"/>
                <a:t>Selection</a:t>
              </a:r>
              <a:endParaRPr lang="de-DE" sz="10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A96C038-4DCB-44E9-84F3-F15F550643E0}"/>
              </a:ext>
            </a:extLst>
          </p:cNvPr>
          <p:cNvGrpSpPr/>
          <p:nvPr/>
        </p:nvGrpSpPr>
        <p:grpSpPr>
          <a:xfrm>
            <a:off x="6293215" y="301843"/>
            <a:ext cx="970990" cy="334869"/>
            <a:chOff x="5460416" y="690200"/>
            <a:chExt cx="2035528" cy="70200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6A4DE153-F4A5-4147-9C49-F3FECF1927C5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10">
              <a:extLst>
                <a:ext uri="{FF2B5EF4-FFF2-40B4-BE49-F238E27FC236}">
                  <a16:creationId xmlns:a16="http://schemas.microsoft.com/office/drawing/2014/main" id="{B8C76F18-8DD1-4173-98EB-9DEBD1A85091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Models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903254-1E05-457A-83D8-ADEAF74F5AF7}"/>
              </a:ext>
            </a:extLst>
          </p:cNvPr>
          <p:cNvGrpSpPr/>
          <p:nvPr/>
        </p:nvGrpSpPr>
        <p:grpSpPr>
          <a:xfrm>
            <a:off x="7164288" y="301843"/>
            <a:ext cx="970990" cy="334869"/>
            <a:chOff x="5460416" y="690200"/>
            <a:chExt cx="2035528" cy="702000"/>
          </a:xfrm>
        </p:grpSpPr>
        <p:sp>
          <p:nvSpPr>
            <p:cNvPr id="25" name="Pfeil: Chevron 24">
              <a:extLst>
                <a:ext uri="{FF2B5EF4-FFF2-40B4-BE49-F238E27FC236}">
                  <a16:creationId xmlns:a16="http://schemas.microsoft.com/office/drawing/2014/main" id="{E660B211-6B47-4C32-8F61-DC727BC876B9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feil: Chevron 10">
              <a:extLst>
                <a:ext uri="{FF2B5EF4-FFF2-40B4-BE49-F238E27FC236}">
                  <a16:creationId xmlns:a16="http://schemas.microsoft.com/office/drawing/2014/main" id="{17CA7165-17CE-48DE-873A-4BA6BFBC142A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/>
                <a:t>Munich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152BCFA-9362-40CB-BEB3-C0DEF88A798D}"/>
              </a:ext>
            </a:extLst>
          </p:cNvPr>
          <p:cNvGrpSpPr/>
          <p:nvPr/>
        </p:nvGrpSpPr>
        <p:grpSpPr>
          <a:xfrm>
            <a:off x="8035362" y="301843"/>
            <a:ext cx="970990" cy="334869"/>
            <a:chOff x="5460416" y="690200"/>
            <a:chExt cx="2035528" cy="702000"/>
          </a:xfrm>
        </p:grpSpPr>
        <p:sp>
          <p:nvSpPr>
            <p:cNvPr id="28" name="Pfeil: Chevron 27">
              <a:extLst>
                <a:ext uri="{FF2B5EF4-FFF2-40B4-BE49-F238E27FC236}">
                  <a16:creationId xmlns:a16="http://schemas.microsoft.com/office/drawing/2014/main" id="{C909B315-7681-4C01-B51B-163B07B30A51}"/>
                </a:ext>
              </a:extLst>
            </p:cNvPr>
            <p:cNvSpPr/>
            <p:nvPr/>
          </p:nvSpPr>
          <p:spPr>
            <a:xfrm>
              <a:off x="5460416" y="690200"/>
              <a:ext cx="2035528" cy="702000"/>
            </a:xfrm>
            <a:prstGeom prst="chevron">
              <a:avLst/>
            </a:prstGeom>
            <a:solidFill>
              <a:srgbClr val="003865">
                <a:alpha val="64000"/>
              </a:srgbClr>
            </a:solidFill>
            <a:ln w="19050">
              <a:solidFill>
                <a:srgbClr val="D7E6F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feil: Chevron 10">
              <a:extLst>
                <a:ext uri="{FF2B5EF4-FFF2-40B4-BE49-F238E27FC236}">
                  <a16:creationId xmlns:a16="http://schemas.microsoft.com/office/drawing/2014/main" id="{D5507767-D598-4756-9DB1-4E28811DE5AF}"/>
                </a:ext>
              </a:extLst>
            </p:cNvPr>
            <p:cNvSpPr txBox="1"/>
            <p:nvPr/>
          </p:nvSpPr>
          <p:spPr>
            <a:xfrm>
              <a:off x="5811416" y="690200"/>
              <a:ext cx="1333528" cy="70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anose="020B0604020202020204" pitchFamily="34" charset="0"/>
                <a:buNone/>
              </a:pPr>
              <a:r>
                <a:rPr lang="de-DE" sz="1000" kern="1200" dirty="0" err="1"/>
                <a:t>Conclusion</a:t>
              </a:r>
              <a:endParaRPr lang="de-DE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898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1984</Words>
  <Application>Microsoft Office PowerPoint</Application>
  <PresentationFormat>Bildschirmpräsentation (16:9)</PresentationFormat>
  <Paragraphs>517</Paragraphs>
  <Slides>34</Slides>
  <Notes>31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DINPro</vt:lpstr>
      <vt:lpstr>Times New Roman</vt:lpstr>
      <vt:lpstr>Wingdings</vt:lpstr>
      <vt:lpstr>Office Theme</vt:lpstr>
      <vt:lpstr>AirBnB Dublin</vt:lpstr>
      <vt:lpstr>Content</vt:lpstr>
      <vt:lpstr>Data Dublin</vt:lpstr>
      <vt:lpstr>Data Dublin – Text variables</vt:lpstr>
      <vt:lpstr>Data Dublin – Text variables</vt:lpstr>
      <vt:lpstr>Data Dublin – Text variables</vt:lpstr>
      <vt:lpstr>Data Dublin – Text variables</vt:lpstr>
      <vt:lpstr>Data Dublin - Spatial</vt:lpstr>
      <vt:lpstr>SHAP Values*</vt:lpstr>
      <vt:lpstr>Room Classification</vt:lpstr>
      <vt:lpstr>Room Classification</vt:lpstr>
      <vt:lpstr>Room Classification</vt:lpstr>
      <vt:lpstr>PowerPoint-Präsentation</vt:lpstr>
      <vt:lpstr>PowerPoint-Präsentation</vt:lpstr>
      <vt:lpstr>PowerPoint-Präsentation</vt:lpstr>
      <vt:lpstr>Data Dublin – Imputations (Examples)</vt:lpstr>
      <vt:lpstr>Feature Selection     -    Correlations</vt:lpstr>
      <vt:lpstr>Feature Selection     -    Dendrogram</vt:lpstr>
      <vt:lpstr>Feature Selection     -    Selection</vt:lpstr>
      <vt:lpstr>Feature Selection     -    PCAs</vt:lpstr>
      <vt:lpstr>PowerPoint-Präsentation</vt:lpstr>
      <vt:lpstr>XGBoost* Model</vt:lpstr>
      <vt:lpstr>PowerPoint-Präsentation</vt:lpstr>
      <vt:lpstr>PowerPoint-Präsentation</vt:lpstr>
      <vt:lpstr>TabNet Model</vt:lpstr>
      <vt:lpstr>PowerPoint-Präsentation</vt:lpstr>
      <vt:lpstr>PowerPoint-Präsentation</vt:lpstr>
      <vt:lpstr>Image Model</vt:lpstr>
      <vt:lpstr>Images and Tabular Data</vt:lpstr>
      <vt:lpstr>Munich</vt:lpstr>
      <vt:lpstr>Munich</vt:lpstr>
      <vt:lpstr>Problems and Learnings</vt:lpstr>
      <vt:lpstr>Summary</vt:lpstr>
      <vt:lpstr>Core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Knieper, Lars</cp:lastModifiedBy>
  <cp:revision>123</cp:revision>
  <dcterms:created xsi:type="dcterms:W3CDTF">2017-08-09T09:33:14Z</dcterms:created>
  <dcterms:modified xsi:type="dcterms:W3CDTF">2022-02-21T07:16:37Z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