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6" r:id="rId2"/>
    <p:sldId id="262" r:id="rId3"/>
    <p:sldId id="288" r:id="rId4"/>
    <p:sldId id="279" r:id="rId5"/>
    <p:sldId id="289" r:id="rId6"/>
    <p:sldId id="286" r:id="rId7"/>
    <p:sldId id="287" r:id="rId8"/>
    <p:sldId id="284" r:id="rId9"/>
    <p:sldId id="280" r:id="rId10"/>
    <p:sldId id="282" r:id="rId11"/>
    <p:sldId id="285" r:id="rId12"/>
    <p:sldId id="290" r:id="rId13"/>
    <p:sldId id="291" r:id="rId14"/>
    <p:sldId id="294" r:id="rId15"/>
    <p:sldId id="292" r:id="rId16"/>
    <p:sldId id="293" r:id="rId17"/>
    <p:sldId id="281" r:id="rId18"/>
    <p:sldId id="283" r:id="rId19"/>
  </p:sldIdLst>
  <p:sldSz cx="9144000" cy="5143500" type="screen16x9"/>
  <p:notesSz cx="13004800" cy="9753600"/>
  <p:defaultTextStyle>
    <a:defPPr>
      <a:defRPr lang="de-DE"/>
    </a:defPPr>
    <a:lvl1pPr marL="0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6984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3969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60953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47938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34922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21907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08891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95876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-1164">
          <p15:clr>
            <a:srgbClr val="A4A3A4"/>
          </p15:clr>
        </p15:guide>
        <p15:guide id="2" pos="-4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4F0"/>
    <a:srgbClr val="F4F2EA"/>
    <a:srgbClr val="4F334E"/>
    <a:srgbClr val="8390FF"/>
    <a:srgbClr val="948B6C"/>
    <a:srgbClr val="FBC1E8"/>
    <a:srgbClr val="0F96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99" autoAdjust="0"/>
    <p:restoredTop sz="94718" autoAdjust="0"/>
  </p:normalViewPr>
  <p:slideViewPr>
    <p:cSldViewPr>
      <p:cViewPr varScale="1">
        <p:scale>
          <a:sx n="126" d="100"/>
          <a:sy n="126" d="100"/>
        </p:scale>
        <p:origin x="208" y="664"/>
      </p:cViewPr>
      <p:guideLst>
        <p:guide orient="horz" pos="-1164"/>
        <p:guide pos="-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DDC49-609A-3B44-A1C6-133788245302}" type="datetime1">
              <a:rPr lang="de-DE" smtClean="0"/>
              <a:pPr/>
              <a:t>19.02.22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525CF-7212-804E-9855-29706471529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4502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61A5-9AB9-1949-9B9A-C46C190AE8BF}" type="datetime1">
              <a:rPr lang="de-DE" smtClean="0"/>
              <a:pPr/>
              <a:t>19.02.22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731838"/>
            <a:ext cx="65024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A433B-D369-FE47-BCB2-D5C24AAD91F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8722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86984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73969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60953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47938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34922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21907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08891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295876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321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29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520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148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191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587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784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3059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049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4607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967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617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790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243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60797" y="3053953"/>
            <a:ext cx="6400800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defTabSz="512188">
              <a:buFont typeface="Times New Roman" charset="0"/>
              <a:buNone/>
              <a:defRPr sz="1500">
                <a:solidFill>
                  <a:srgbClr val="7F7F7F"/>
                </a:solidFill>
                <a:latin typeface="+mj-lt"/>
              </a:defRPr>
            </a:lvl1pPr>
          </a:lstStyle>
          <a:p>
            <a:pPr defTabSz="815975">
              <a:buFont typeface="Times New Roman" charset="0"/>
              <a:buNone/>
            </a:pPr>
            <a:endParaRPr lang="en-US" sz="1500" dirty="0">
              <a:solidFill>
                <a:schemeClr val="bg1">
                  <a:lumMod val="50000"/>
                </a:schemeClr>
              </a:solidFill>
              <a:latin typeface="+mj-lt"/>
              <a:ea typeface="Geneva" charset="0"/>
              <a:cs typeface="Geneva" charset="0"/>
            </a:endParaRPr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70068-C832-D349-9CD2-BB9D83CEE052}" type="datetime1">
              <a:rPr lang="de-DE" smtClean="0"/>
              <a:t>19.02.22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10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636682" y="2451199"/>
            <a:ext cx="7623279" cy="584775"/>
          </a:xfrm>
        </p:spPr>
        <p:txBody>
          <a:bodyPr vert="horz"/>
          <a:lstStyle>
            <a:lvl1pPr>
              <a:defRPr sz="3800">
                <a:solidFill>
                  <a:srgbClr val="17375E"/>
                </a:solidFill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74" name="Holder 3"/>
          <p:cNvSpPr>
            <a:spLocks noGrp="1"/>
          </p:cNvSpPr>
          <p:nvPr>
            <p:ph type="body" idx="1" hasCustomPrompt="1"/>
          </p:nvPr>
        </p:nvSpPr>
        <p:spPr>
          <a:xfrm>
            <a:off x="660797" y="2210098"/>
            <a:ext cx="5786438" cy="184666"/>
          </a:xfrm>
        </p:spPr>
        <p:txBody>
          <a:bodyPr lIns="0" tIns="0" rIns="0" bIns="0"/>
          <a:lstStyle>
            <a:lvl1pPr>
              <a:defRPr sz="1500" b="0" i="0" cap="small">
                <a:solidFill>
                  <a:schemeClr val="bg1">
                    <a:lumMod val="50000"/>
                  </a:schemeClr>
                </a:solidFill>
                <a:latin typeface="+mj-lt"/>
                <a:cs typeface="DINPro"/>
              </a:defRPr>
            </a:lvl1pPr>
          </a:lstStyle>
          <a:p>
            <a:r>
              <a:rPr lang="de-DE" dirty="0" err="1"/>
              <a:t>fff</a:t>
            </a:r>
            <a:endParaRPr dirty="0"/>
          </a:p>
        </p:txBody>
      </p:sp>
      <p:sp>
        <p:nvSpPr>
          <p:cNvPr id="13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1" y="277937"/>
            <a:ext cx="2839641" cy="184666"/>
          </a:xfr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0797" y="988760"/>
            <a:ext cx="7623279" cy="430887"/>
          </a:xfrm>
        </p:spPr>
        <p:txBody>
          <a:bodyPr lIns="0" tIns="0" rIns="0" bIns="0"/>
          <a:lstStyle>
            <a:lvl1pPr>
              <a:defRPr sz="2800" b="0" i="0">
                <a:solidFill>
                  <a:srgbClr val="17375E"/>
                </a:solidFill>
                <a:latin typeface="+mj-lt"/>
                <a:cs typeface="DINPro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85937" y="1607344"/>
            <a:ext cx="5786438" cy="230832"/>
          </a:xfrm>
        </p:spPr>
        <p:txBody>
          <a:bodyPr lIns="0" tIns="0" rIns="0" bIns="0"/>
          <a:lstStyle>
            <a:lvl1pPr>
              <a:defRPr sz="1500" b="0" i="0">
                <a:solidFill>
                  <a:srgbClr val="7F7F7F"/>
                </a:solidFill>
                <a:latin typeface="+mj-lt"/>
                <a:cs typeface=""/>
              </a:defRPr>
            </a:lvl1pPr>
          </a:lstStyle>
          <a:p>
            <a:endParaRPr dirty="0"/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3BC42-2645-E74D-9B58-4F3A20CFF2FC}" type="datetime1">
              <a:rPr lang="de-DE" smtClean="0"/>
              <a:t>19.02.22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1" y="277937"/>
            <a:ext cx="2839641" cy="184666"/>
          </a:xfr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0797" y="988760"/>
            <a:ext cx="7623279" cy="430887"/>
          </a:xfrm>
        </p:spPr>
        <p:txBody>
          <a:bodyPr lIns="0" tIns="0" rIns="0" bIns="0"/>
          <a:lstStyle>
            <a:lvl1pPr>
              <a:defRPr sz="2800" b="0" i="0">
                <a:solidFill>
                  <a:srgbClr val="17375E"/>
                </a:solidFill>
                <a:latin typeface="+mj-lt"/>
                <a:cs typeface="DINPro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1785939" y="1607344"/>
            <a:ext cx="5811749" cy="512961"/>
          </a:xfrm>
        </p:spPr>
        <p:txBody>
          <a:bodyPr lIns="0" tIns="0" rIns="0" bIns="0"/>
          <a:lstStyle>
            <a:lvl1pPr marL="0" indent="269875" defTabSz="266400">
              <a:spcAft>
                <a:spcPts val="377"/>
              </a:spcAft>
              <a:buClr>
                <a:schemeClr val="accent1">
                  <a:lumMod val="40000"/>
                  <a:lumOff val="60000"/>
                </a:schemeClr>
              </a:buClr>
              <a:buSzPct val="104000"/>
              <a:buFont typeface="Wingdings" charset="2"/>
              <a:buChar char="§"/>
              <a:defRPr sz="1500" b="0" i="0" baseline="0">
                <a:solidFill>
                  <a:srgbClr val="595959"/>
                </a:solidFill>
                <a:latin typeface="+mj-lt"/>
                <a:cs typeface=""/>
              </a:defRPr>
            </a:lvl1pPr>
          </a:lstStyle>
          <a:p>
            <a:r>
              <a:rPr lang="de-DE" dirty="0"/>
              <a:t>Test</a:t>
            </a:r>
          </a:p>
          <a:p>
            <a:r>
              <a:rPr lang="de-DE" dirty="0"/>
              <a:t>Test</a:t>
            </a:r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17375E"/>
                </a:solidFill>
              </a:defRPr>
            </a:lvl1pPr>
          </a:lstStyle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6917A-BEB8-EB4D-8E02-71F355EF1F44}" type="datetime1">
              <a:rPr lang="de-DE" smtClean="0"/>
              <a:t>19.02.22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1" y="277937"/>
            <a:ext cx="2839641" cy="184666"/>
          </a:xfr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Holder 3"/>
          <p:cNvSpPr>
            <a:spLocks noGrp="1"/>
          </p:cNvSpPr>
          <p:nvPr>
            <p:ph sz="half" idx="10"/>
          </p:nvPr>
        </p:nvSpPr>
        <p:spPr>
          <a:xfrm>
            <a:off x="1" y="1247368"/>
            <a:ext cx="91439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25" name="object 62"/>
          <p:cNvSpPr/>
          <p:nvPr userDrawn="1"/>
        </p:nvSpPr>
        <p:spPr>
          <a:xfrm>
            <a:off x="0" y="740049"/>
            <a:ext cx="9144000" cy="509574"/>
          </a:xfrm>
          <a:custGeom>
            <a:avLst/>
            <a:gdLst/>
            <a:ahLst/>
            <a:cxnLst/>
            <a:rect l="l" t="t" r="r" b="b"/>
            <a:pathLst>
              <a:path w="13004800" h="2844800">
                <a:moveTo>
                  <a:pt x="0" y="2844800"/>
                </a:moveTo>
                <a:lnTo>
                  <a:pt x="13004800" y="2844800"/>
                </a:lnTo>
                <a:lnTo>
                  <a:pt x="13004800" y="0"/>
                </a:lnTo>
                <a:lnTo>
                  <a:pt x="0" y="0"/>
                </a:lnTo>
                <a:lnTo>
                  <a:pt x="0" y="284480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rgbClr val="0F96D4"/>
              </a:gs>
            </a:gsLst>
            <a:lin ang="0" scaled="1"/>
            <a:tileRect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0797" y="810369"/>
            <a:ext cx="7623279" cy="323165"/>
          </a:xfrm>
        </p:spPr>
        <p:txBody>
          <a:bodyPr lIns="0" tIns="0" rIns="0" bIns="0"/>
          <a:lstStyle>
            <a:lvl1pPr>
              <a:defRPr sz="2100" b="0" i="0" cap="small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3112C-1E77-DF43-A532-1D033D201E26}" type="datetime1">
              <a:rPr lang="de-DE" smtClean="0"/>
              <a:t>19.02.22</a:t>
            </a:fld>
            <a:endParaRPr lang="en-US" dirty="0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17375E"/>
                </a:solidFill>
              </a:defRPr>
            </a:lvl1pPr>
          </a:lstStyle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1" y="277937"/>
            <a:ext cx="2839641" cy="184666"/>
          </a:xfr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/>
          <p:cNvSpPr>
            <a:spLocks noGrp="1"/>
          </p:cNvSpPr>
          <p:nvPr>
            <p:ph type="pic" sz="quarter" idx="11"/>
          </p:nvPr>
        </p:nvSpPr>
        <p:spPr>
          <a:xfrm>
            <a:off x="1" y="723303"/>
            <a:ext cx="9144000" cy="276999"/>
          </a:xfrm>
        </p:spPr>
        <p:txBody>
          <a:bodyPr vert="horz"/>
          <a:lstStyle/>
          <a:p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0" y="4741664"/>
            <a:ext cx="9144000" cy="4018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397" tIns="28698" rIns="57397" bIns="28698" rtlCol="0" anchor="ctr"/>
          <a:lstStyle/>
          <a:p>
            <a:pPr algn="ctr"/>
            <a:endParaRPr lang="de-DE"/>
          </a:p>
        </p:txBody>
      </p:sp>
      <p:sp>
        <p:nvSpPr>
          <p:cNvPr id="5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1" y="277937"/>
            <a:ext cx="2839641" cy="184666"/>
          </a:xfr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ject 62"/>
          <p:cNvSpPr/>
          <p:nvPr userDrawn="1"/>
        </p:nvSpPr>
        <p:spPr>
          <a:xfrm>
            <a:off x="0" y="740049"/>
            <a:ext cx="9144000" cy="509574"/>
          </a:xfrm>
          <a:custGeom>
            <a:avLst/>
            <a:gdLst/>
            <a:ahLst/>
            <a:cxnLst/>
            <a:rect l="l" t="t" r="r" b="b"/>
            <a:pathLst>
              <a:path w="13004800" h="2844800">
                <a:moveTo>
                  <a:pt x="0" y="2844800"/>
                </a:moveTo>
                <a:lnTo>
                  <a:pt x="13004800" y="2844800"/>
                </a:lnTo>
                <a:lnTo>
                  <a:pt x="13004800" y="0"/>
                </a:lnTo>
                <a:lnTo>
                  <a:pt x="0" y="0"/>
                </a:lnTo>
                <a:lnTo>
                  <a:pt x="0" y="284480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rgbClr val="0F96D4"/>
              </a:gs>
            </a:gsLst>
            <a:lin ang="0" scaled="1"/>
            <a:tileRect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Holder 3"/>
          <p:cNvSpPr>
            <a:spLocks noGrp="1"/>
          </p:cNvSpPr>
          <p:nvPr>
            <p:ph sz="half" idx="10"/>
          </p:nvPr>
        </p:nvSpPr>
        <p:spPr>
          <a:xfrm>
            <a:off x="4464844" y="1249843"/>
            <a:ext cx="46908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6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DE53-8D32-8943-82DB-BB243A8E6F3C}" type="datetime1">
              <a:rPr lang="de-DE" smtClean="0"/>
              <a:t>19.02.22</a:t>
            </a:fld>
            <a:endParaRPr lang="en-US" dirty="0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17375E"/>
                </a:solidFill>
              </a:defRPr>
            </a:lvl1pPr>
          </a:lstStyle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2" name="Holder 3"/>
          <p:cNvSpPr>
            <a:spLocks noGrp="1"/>
          </p:cNvSpPr>
          <p:nvPr>
            <p:ph type="body" idx="1"/>
          </p:nvPr>
        </p:nvSpPr>
        <p:spPr>
          <a:xfrm>
            <a:off x="714375" y="1607344"/>
            <a:ext cx="3214688" cy="230832"/>
          </a:xfrm>
        </p:spPr>
        <p:txBody>
          <a:bodyPr lIns="0" tIns="0" rIns="0" bIns="0"/>
          <a:lstStyle>
            <a:lvl1pPr>
              <a:defRPr sz="1500" b="0" i="0">
                <a:solidFill>
                  <a:schemeClr val="bg1">
                    <a:lumMod val="50000"/>
                  </a:schemeClr>
                </a:solidFill>
                <a:latin typeface="+mj-lt"/>
                <a:cs typeface=""/>
              </a:defRPr>
            </a:lvl1pPr>
          </a:lstStyle>
          <a:p>
            <a:endParaRPr dirty="0"/>
          </a:p>
        </p:txBody>
      </p:sp>
      <p:sp>
        <p:nvSpPr>
          <p:cNvPr id="12" name="Holder 2"/>
          <p:cNvSpPr>
            <a:spLocks noGrp="1"/>
          </p:cNvSpPr>
          <p:nvPr>
            <p:ph type="title"/>
          </p:nvPr>
        </p:nvSpPr>
        <p:spPr>
          <a:xfrm>
            <a:off x="660797" y="810369"/>
            <a:ext cx="7623279" cy="323165"/>
          </a:xfrm>
        </p:spPr>
        <p:txBody>
          <a:bodyPr lIns="0" tIns="0" rIns="0" bIns="0"/>
          <a:lstStyle>
            <a:lvl1pPr>
              <a:defRPr sz="2100" b="0" i="0" cap="small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11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1" y="277937"/>
            <a:ext cx="2839641" cy="184666"/>
          </a:xfr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iß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3" descr="PPT_Göttingen_169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0361" y="988761"/>
            <a:ext cx="7623279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DINPro"/>
                <a:cs typeface="DINPr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0557" y="1737887"/>
            <a:ext cx="452288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75756"/>
                </a:solidFill>
                <a:latin typeface="DINPro"/>
                <a:cs typeface="DINPro"/>
              </a:defRPr>
            </a:lvl1pPr>
          </a:lstStyle>
          <a:p>
            <a:endParaRPr dirty="0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17375E"/>
                </a:solidFill>
              </a:defRPr>
            </a:lvl1pPr>
          </a:lstStyle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DBBBA-2E5E-C542-BBF0-95446E8A31DC}" type="datetime1">
              <a:rPr lang="de-DE" smtClean="0"/>
              <a:t>19.02.22</a:t>
            </a:fld>
            <a:endParaRPr lang="en-US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4" r:id="rId4"/>
    <p:sldLayoutId id="2147483668" r:id="rId5"/>
    <p:sldLayoutId id="2147483667" r:id="rId6"/>
    <p:sldLayoutId id="2147483665" r:id="rId7"/>
  </p:sldLayoutIdLst>
  <p:hf sldNum="0"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86984">
        <a:defRPr>
          <a:latin typeface="+mn-lt"/>
          <a:ea typeface="+mn-ea"/>
          <a:cs typeface="+mn-cs"/>
        </a:defRPr>
      </a:lvl2pPr>
      <a:lvl3pPr marL="573969">
        <a:defRPr>
          <a:latin typeface="+mn-lt"/>
          <a:ea typeface="+mn-ea"/>
          <a:cs typeface="+mn-cs"/>
        </a:defRPr>
      </a:lvl3pPr>
      <a:lvl4pPr marL="860953">
        <a:defRPr>
          <a:latin typeface="+mn-lt"/>
          <a:ea typeface="+mn-ea"/>
          <a:cs typeface="+mn-cs"/>
        </a:defRPr>
      </a:lvl4pPr>
      <a:lvl5pPr marL="1147938">
        <a:defRPr>
          <a:latin typeface="+mn-lt"/>
          <a:ea typeface="+mn-ea"/>
          <a:cs typeface="+mn-cs"/>
        </a:defRPr>
      </a:lvl5pPr>
      <a:lvl6pPr marL="1434922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86984">
        <a:defRPr>
          <a:latin typeface="+mn-lt"/>
          <a:ea typeface="+mn-ea"/>
          <a:cs typeface="+mn-cs"/>
        </a:defRPr>
      </a:lvl2pPr>
      <a:lvl3pPr marL="573969">
        <a:defRPr>
          <a:latin typeface="+mn-lt"/>
          <a:ea typeface="+mn-ea"/>
          <a:cs typeface="+mn-cs"/>
        </a:defRPr>
      </a:lvl3pPr>
      <a:lvl4pPr marL="860953">
        <a:defRPr>
          <a:latin typeface="+mn-lt"/>
          <a:ea typeface="+mn-ea"/>
          <a:cs typeface="+mn-cs"/>
        </a:defRPr>
      </a:lvl4pPr>
      <a:lvl5pPr marL="1147938">
        <a:defRPr>
          <a:latin typeface="+mn-lt"/>
          <a:ea typeface="+mn-ea"/>
          <a:cs typeface="+mn-cs"/>
        </a:defRPr>
      </a:lvl5pPr>
      <a:lvl6pPr marL="1434922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slide" Target="slide12.xml"/><Relationship Id="rId4" Type="http://schemas.openxmlformats.org/officeDocument/2006/relationships/image" Target="../media/image15.png"/><Relationship Id="rId9" Type="http://schemas.openxmlformats.org/officeDocument/2006/relationships/image" Target="../media/image1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.png"/><Relationship Id="rId7" Type="http://schemas.openxmlformats.org/officeDocument/2006/relationships/slide" Target="slide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6.png"/><Relationship Id="rId7" Type="http://schemas.openxmlformats.org/officeDocument/2006/relationships/slide" Target="slide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50.png"/><Relationship Id="rId5" Type="http://schemas.openxmlformats.org/officeDocument/2006/relationships/image" Target="../media/image60.png"/><Relationship Id="rId10" Type="http://schemas.openxmlformats.org/officeDocument/2006/relationships/slide" Target="slide7.xml"/><Relationship Id="rId4" Type="http://schemas.openxmlformats.org/officeDocument/2006/relationships/slide" Target="slide8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8"/>
          <p:cNvSpPr>
            <a:spLocks noGrp="1"/>
          </p:cNvSpPr>
          <p:nvPr>
            <p:ph type="subTitle" idx="4"/>
          </p:nvPr>
        </p:nvSpPr>
        <p:spPr>
          <a:xfrm>
            <a:off x="660797" y="4141118"/>
            <a:ext cx="6400800" cy="230832"/>
          </a:xfrm>
        </p:spPr>
        <p:txBody>
          <a:bodyPr/>
          <a:lstStyle/>
          <a:p>
            <a:r>
              <a:rPr lang="de-DE" cap="small" dirty="0" err="1">
                <a:solidFill>
                  <a:schemeClr val="bg1">
                    <a:lumMod val="50000"/>
                  </a:schemeClr>
                </a:solidFill>
              </a:rPr>
              <a:t>Explainable</a:t>
            </a:r>
            <a:r>
              <a:rPr lang="de-DE" cap="small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cap="small" dirty="0" err="1">
                <a:solidFill>
                  <a:schemeClr val="bg1">
                    <a:lumMod val="50000"/>
                  </a:schemeClr>
                </a:solidFill>
              </a:rPr>
              <a:t>data-driven</a:t>
            </a:r>
            <a:r>
              <a:rPr lang="de-DE" cap="small" dirty="0">
                <a:solidFill>
                  <a:schemeClr val="bg1">
                    <a:lumMod val="50000"/>
                  </a:schemeClr>
                </a:solidFill>
              </a:rPr>
              <a:t> Price </a:t>
            </a:r>
            <a:r>
              <a:rPr lang="de-DE" cap="small" dirty="0" err="1">
                <a:solidFill>
                  <a:schemeClr val="bg1">
                    <a:lumMod val="50000"/>
                  </a:schemeClr>
                </a:solidFill>
              </a:rPr>
              <a:t>Prediction</a:t>
            </a:r>
            <a:r>
              <a:rPr lang="de-DE" cap="small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cap="small" dirty="0" err="1">
                <a:solidFill>
                  <a:schemeClr val="bg1">
                    <a:lumMod val="50000"/>
                  </a:schemeClr>
                </a:solidFill>
              </a:rPr>
              <a:t>using</a:t>
            </a:r>
            <a:r>
              <a:rPr lang="de-DE" cap="small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cap="small" dirty="0" err="1">
                <a:solidFill>
                  <a:schemeClr val="bg1">
                    <a:lumMod val="50000"/>
                  </a:schemeClr>
                </a:solidFill>
              </a:rPr>
              <a:t>Deep</a:t>
            </a:r>
            <a:r>
              <a:rPr lang="de-DE" cap="small" dirty="0">
                <a:solidFill>
                  <a:schemeClr val="bg1">
                    <a:lumMod val="50000"/>
                  </a:schemeClr>
                </a:solidFill>
              </a:rPr>
              <a:t> Learning Models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636682" y="3538364"/>
            <a:ext cx="7623279" cy="584775"/>
          </a:xfrm>
        </p:spPr>
        <p:txBody>
          <a:bodyPr/>
          <a:lstStyle/>
          <a:p>
            <a:r>
              <a:rPr lang="de-DE" dirty="0" err="1"/>
              <a:t>AirBnB</a:t>
            </a:r>
            <a:r>
              <a:rPr lang="de-DE" dirty="0"/>
              <a:t> Dublin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660797" y="3297263"/>
            <a:ext cx="5786438" cy="230832"/>
          </a:xfrm>
        </p:spPr>
        <p:txBody>
          <a:bodyPr/>
          <a:lstStyle/>
          <a:p>
            <a:r>
              <a:rPr lang="de-DE" dirty="0"/>
              <a:t>Lars </a:t>
            </a:r>
            <a:r>
              <a:rPr lang="de-DE" dirty="0" err="1"/>
              <a:t>Knieper</a:t>
            </a:r>
            <a:r>
              <a:rPr lang="de-DE" dirty="0"/>
              <a:t>, Dominik Becker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Statistical Learning Seminar</a:t>
            </a:r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35CFF94C-105C-2F41-AF73-BDC8E55A0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727" y="1001473"/>
            <a:ext cx="5392546" cy="19601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 Model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body" idx="1"/>
          </p:nvPr>
        </p:nvSpPr>
        <p:spPr>
          <a:xfrm>
            <a:off x="660797" y="1670372"/>
            <a:ext cx="3911203" cy="2436564"/>
          </a:xfrm>
        </p:spPr>
        <p:txBody>
          <a:bodyPr/>
          <a:lstStyle/>
          <a:p>
            <a:r>
              <a:rPr lang="en-US" dirty="0"/>
              <a:t>Feature extraction with ResNet50</a:t>
            </a:r>
          </a:p>
          <a:p>
            <a:r>
              <a:rPr lang="en-US" dirty="0"/>
              <a:t>Utilizes room classification model</a:t>
            </a:r>
          </a:p>
          <a:p>
            <a:r>
              <a:rPr lang="en-US" dirty="0"/>
              <a:t>Different room different focuses</a:t>
            </a:r>
          </a:p>
          <a:p>
            <a:r>
              <a:rPr lang="en-US" dirty="0"/>
              <a:t>Constraint weights for Dense Layer 3: 	sum up to 1, greater than 0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/>
              <a:t>Caution</a:t>
            </a:r>
            <a:r>
              <a:rPr lang="en-US" dirty="0"/>
              <a:t>: </a:t>
            </a:r>
          </a:p>
          <a:p>
            <a:r>
              <a:rPr lang="en-US" dirty="0"/>
              <a:t>Depends highly on correct room classification;</a:t>
            </a:r>
          </a:p>
          <a:p>
            <a:r>
              <a:rPr lang="en-US" dirty="0"/>
              <a:t>Many imputations with black images</a:t>
            </a:r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E8E8E4-C4B0-2E4C-AC58-4FDE97F142AC}" type="datetime1">
              <a:rPr lang="de-DE" smtClean="0"/>
              <a:t>19.02.22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61EDD4C-ECCC-F643-90D1-47BA73123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277" y="769432"/>
            <a:ext cx="5148064" cy="3875980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76CBBAE-546F-A740-ADA7-0A3A25CBAE96}"/>
              </a:ext>
            </a:extLst>
          </p:cNvPr>
          <p:cNvGrpSpPr/>
          <p:nvPr/>
        </p:nvGrpSpPr>
        <p:grpSpPr>
          <a:xfrm>
            <a:off x="3976778" y="1634143"/>
            <a:ext cx="4697763" cy="2000574"/>
            <a:chOff x="3976778" y="1634143"/>
            <a:chExt cx="4697763" cy="2000574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13DC1A12-CA09-524B-BE49-151CFA21D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76778" y="1634143"/>
              <a:ext cx="2487200" cy="2000574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B9994CA-22AB-B848-9DB8-700CA9AFB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61384" y="1634143"/>
              <a:ext cx="1713157" cy="1693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15828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bject 6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60797" y="1670372"/>
                <a:ext cx="4199235" cy="3693319"/>
              </a:xfrm>
            </p:spPr>
            <p:txBody>
              <a:bodyPr/>
              <a:lstStyle/>
              <a:p>
                <a:r>
                  <a:rPr lang="en-US" dirty="0"/>
                  <a:t>Exhaustive grid search with 5-fold CV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Ensure interpretability using SHAP values</a:t>
                </a:r>
              </a:p>
              <a:p>
                <a:endParaRPr lang="en-US" dirty="0"/>
              </a:p>
              <a:p>
                <a:r>
                  <a:rPr lang="en-US" dirty="0"/>
                  <a:t>Nothing special here – let’s look at the results</a:t>
                </a:r>
              </a:p>
              <a:p>
                <a:endParaRPr lang="en-US" dirty="0"/>
              </a:p>
              <a:p>
                <a:r>
                  <a:rPr lang="en-US" dirty="0"/>
                  <a:t>First things first – Metrics on best fold:</a:t>
                </a:r>
              </a:p>
              <a:p>
                <a:pPr indent="0">
                  <a:buNone/>
                </a:pPr>
                <a:br>
                  <a:rPr lang="en-US" dirty="0"/>
                </a:br>
                <a:r>
                  <a:rPr lang="en-US" dirty="0"/>
                  <a:t>		MSE Validation:	0.151</a:t>
                </a: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Validation:	0.646</a:t>
                </a:r>
              </a:p>
              <a:p>
                <a:pPr indent="0">
                  <a:buNone/>
                </a:pPr>
                <a:r>
                  <a:rPr lang="en-US" dirty="0"/>
                  <a:t>		MSE Test:			0.152</a:t>
                </a: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Test:			0.618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1" name="object 6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60797" y="1670372"/>
                <a:ext cx="4199235" cy="3693319"/>
              </a:xfrm>
              <a:blipFill>
                <a:blip r:embed="rId3"/>
                <a:stretch>
                  <a:fillRect l="-2410" t="-17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3D31BB-9AE4-DB4F-BDC4-0A412B22C33E}" type="datetime1">
              <a:rPr lang="de-DE" smtClean="0"/>
              <a:t>19.02.22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Folienzoom 6">
                <a:extLst>
                  <a:ext uri="{FF2B5EF4-FFF2-40B4-BE49-F238E27FC236}">
                    <a16:creationId xmlns:a16="http://schemas.microsoft.com/office/drawing/2014/main" id="{5E1514C6-2C9F-404D-BBA7-0873A35D316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2141802"/>
                  </p:ext>
                </p:extLst>
              </p:nvPr>
            </p:nvGraphicFramePr>
            <p:xfrm>
              <a:off x="5696111" y="1672864"/>
              <a:ext cx="2286000" cy="1285875"/>
            </p:xfrm>
            <a:graphic>
              <a:graphicData uri="http://schemas.microsoft.com/office/powerpoint/2016/slidezoom">
                <pslz:sldZm>
                  <pslz:sldZmObj sldId="290" cId="862829638">
                    <pslz:zmPr id="{A6DB4948-36E8-ED44-8B81-AC4F0430CC44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Folienzoom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E1514C6-2C9F-404D-BBA7-0873A35D31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96111" y="1672864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Folienzoom 9">
                <a:extLst>
                  <a:ext uri="{FF2B5EF4-FFF2-40B4-BE49-F238E27FC236}">
                    <a16:creationId xmlns:a16="http://schemas.microsoft.com/office/drawing/2014/main" id="{AD081658-9F8B-1646-BA6F-A6FD4DBA674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03339000"/>
                  </p:ext>
                </p:extLst>
              </p:nvPr>
            </p:nvGraphicFramePr>
            <p:xfrm>
              <a:off x="5696111" y="3142132"/>
              <a:ext cx="2286000" cy="1285875"/>
            </p:xfrm>
            <a:graphic>
              <a:graphicData uri="http://schemas.microsoft.com/office/powerpoint/2016/slidezoom">
                <pslz:sldZm>
                  <pslz:sldZmObj sldId="291" cId="3236910982">
                    <pslz:zmPr id="{6D76109E-2D39-1243-94EE-28701D9B171D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Folienzoom 9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AD081658-9F8B-1646-BA6F-A6FD4DBA67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96111" y="3142132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XGBoost</a:t>
            </a:r>
            <a:r>
              <a:rPr lang="de-DE" dirty="0"/>
              <a:t>* Model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1BEA1DB-92DE-B848-8C2D-4D0ECBA6EDD2}"/>
              </a:ext>
            </a:extLst>
          </p:cNvPr>
          <p:cNvSpPr txBox="1"/>
          <p:nvPr/>
        </p:nvSpPr>
        <p:spPr>
          <a:xfrm>
            <a:off x="7892914" y="4542865"/>
            <a:ext cx="269856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* Chen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Guestrin</a:t>
            </a:r>
            <a:r>
              <a:rPr lang="de-DE" sz="800" dirty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142393766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2A2E99-01C4-EF4B-81E4-755BE9571950}" type="datetime1">
              <a:rPr lang="de-DE" smtClean="0"/>
              <a:t>19.02.22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EA4E395C-545C-D04C-A4DA-3E501BDCD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66" y="996703"/>
            <a:ext cx="4278689" cy="331348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7D7ADAC-8C50-6946-ACEF-BDBE4E8B11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965" y="911498"/>
            <a:ext cx="4198727" cy="342096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789AC47-326D-6E4A-8BF9-59EFDF947A5B}"/>
              </a:ext>
            </a:extLst>
          </p:cNvPr>
          <p:cNvSpPr txBox="1"/>
          <p:nvPr/>
        </p:nvSpPr>
        <p:spPr>
          <a:xfrm>
            <a:off x="1547664" y="4331287"/>
            <a:ext cx="2504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Private </a:t>
            </a:r>
            <a:r>
              <a:rPr lang="de-DE" dirty="0" err="1"/>
              <a:t>room</a:t>
            </a:r>
            <a:r>
              <a:rPr lang="de-DE" dirty="0"/>
              <a:t>, </a:t>
            </a:r>
            <a:r>
              <a:rPr lang="de-DE" dirty="0" err="1"/>
              <a:t>accommodates</a:t>
            </a:r>
            <a:r>
              <a:rPr lang="de-DE" dirty="0"/>
              <a:t> 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5860C6C-1846-5149-96E4-18800F2BF502}"/>
              </a:ext>
            </a:extLst>
          </p:cNvPr>
          <p:cNvSpPr txBox="1"/>
          <p:nvPr/>
        </p:nvSpPr>
        <p:spPr>
          <a:xfrm>
            <a:off x="5965031" y="4370617"/>
            <a:ext cx="2394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Residential Home, </a:t>
            </a:r>
            <a:r>
              <a:rPr lang="de-DE" dirty="0" err="1"/>
              <a:t>accommodates</a:t>
            </a:r>
            <a:r>
              <a:rPr lang="de-DE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86282963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530FF8D-6D22-204A-82B9-6A40933D233C}" type="datetime1">
              <a:rPr lang="de-DE" smtClean="0"/>
              <a:t>19.02.22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8EFFBFC-5BCC-2143-9E5F-D1DB98E71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771550"/>
            <a:ext cx="5472608" cy="400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1098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530FF8D-6D22-204A-82B9-6A40933D233C}" type="datetime1">
              <a:rPr lang="de-DE" smtClean="0"/>
              <a:t>19.02.22</a:t>
            </a:fld>
            <a:endParaRPr lang="en-US" dirty="0"/>
          </a:p>
        </p:txBody>
      </p:sp>
      <p:sp>
        <p:nvSpPr>
          <p:cNvPr id="6" name="object 62">
            <a:extLst>
              <a:ext uri="{FF2B5EF4-FFF2-40B4-BE49-F238E27FC236}">
                <a16:creationId xmlns:a16="http://schemas.microsoft.com/office/drawing/2014/main" id="{EA3CEEA2-EF3B-C044-ABDF-BFD796B530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0797" y="988760"/>
            <a:ext cx="7623279" cy="430887"/>
          </a:xfrm>
        </p:spPr>
        <p:txBody>
          <a:bodyPr/>
          <a:lstStyle/>
          <a:p>
            <a:r>
              <a:rPr lang="de-DE" dirty="0"/>
              <a:t>Images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Tabular</a:t>
            </a:r>
            <a:r>
              <a:rPr lang="de-DE"/>
              <a:t> Data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61">
                <a:extLst>
                  <a:ext uri="{FF2B5EF4-FFF2-40B4-BE49-F238E27FC236}">
                    <a16:creationId xmlns:a16="http://schemas.microsoft.com/office/drawing/2014/main" id="{A0708C00-D72A-F448-BEEA-CE3ABBDA6340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60797" y="1670372"/>
                <a:ext cx="7367587" cy="5478423"/>
              </a:xfrm>
            </p:spPr>
            <p:txBody>
              <a:bodyPr/>
              <a:lstStyle/>
              <a:p>
                <a:r>
                  <a:rPr lang="de-DE" dirty="0" err="1"/>
                  <a:t>TabNet</a:t>
                </a:r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Image Model </a:t>
                </a:r>
                <a:r>
                  <a:rPr lang="de-DE" dirty="0" err="1"/>
                  <a:t>implemented</a:t>
                </a:r>
                <a:r>
                  <a:rPr lang="de-DE" dirty="0"/>
                  <a:t> in </a:t>
                </a:r>
                <a:r>
                  <a:rPr lang="de-DE" dirty="0" err="1"/>
                  <a:t>Tensorflow</a:t>
                </a:r>
                <a:r>
                  <a:rPr lang="de-DE" dirty="0"/>
                  <a:t> 2</a:t>
                </a:r>
              </a:p>
              <a:p>
                <a:r>
                  <a:rPr lang="de-DE" dirty="0"/>
                  <a:t>Stack </a:t>
                </a:r>
                <a:r>
                  <a:rPr lang="de-DE" dirty="0" err="1"/>
                  <a:t>both</a:t>
                </a:r>
                <a:r>
                  <a:rPr lang="de-DE" dirty="0"/>
                  <a:t> </a:t>
                </a:r>
                <a:r>
                  <a:rPr lang="de-DE" dirty="0" err="1"/>
                  <a:t>models</a:t>
                </a:r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:r>
                  <a:rPr lang="de-DE" dirty="0" err="1"/>
                  <a:t>optimize</a:t>
                </a:r>
                <a:r>
                  <a:rPr lang="de-DE" dirty="0"/>
                  <a:t> </a:t>
                </a:r>
                <a:r>
                  <a:rPr lang="de-DE" dirty="0" err="1"/>
                  <a:t>weights</a:t>
                </a:r>
                <a:r>
                  <a:rPr lang="de-DE" dirty="0"/>
                  <a:t> </a:t>
                </a:r>
                <a:r>
                  <a:rPr lang="de-DE" dirty="0" err="1"/>
                  <a:t>simultaneously</a:t>
                </a:r>
                <a:r>
                  <a:rPr lang="de-DE" dirty="0"/>
                  <a:t> </a:t>
                </a:r>
              </a:p>
              <a:p>
                <a:r>
                  <a:rPr lang="de-DE" dirty="0" err="1"/>
                  <a:t>Constraints</a:t>
                </a:r>
                <a:r>
                  <a:rPr lang="de-DE" dirty="0"/>
                  <a:t>: </a:t>
                </a:r>
                <a:r>
                  <a:rPr lang="de-DE" dirty="0" err="1"/>
                  <a:t>Computational</a:t>
                </a:r>
                <a:r>
                  <a:rPr lang="de-DE" dirty="0"/>
                  <a:t> power </a:t>
                </a:r>
                <a:r>
                  <a:rPr lang="de-DE" dirty="0" err="1"/>
                  <a:t>and</a:t>
                </a:r>
                <a:r>
                  <a:rPr lang="de-DE" dirty="0"/>
                  <a:t> time</a:t>
                </a:r>
              </a:p>
              <a:p>
                <a:endParaRPr lang="de-DE" dirty="0"/>
              </a:p>
              <a:p>
                <a:pPr indent="0">
                  <a:buNone/>
                </a:pPr>
                <a:r>
                  <a:rPr lang="de-DE" dirty="0" err="1"/>
                  <a:t>Results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„Quick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:r>
                  <a:rPr lang="de-DE" dirty="0" err="1"/>
                  <a:t>Dirty</a:t>
                </a:r>
                <a:r>
                  <a:rPr lang="de-DE" dirty="0"/>
                  <a:t> Run“:</a:t>
                </a:r>
              </a:p>
              <a:p>
                <a:pPr indent="0">
                  <a:buNone/>
                </a:pPr>
                <a:r>
                  <a:rPr lang="en-US" dirty="0"/>
                  <a:t>		MSE Validation:	0.212</a:t>
                </a: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Validation:	0.492</a:t>
                </a:r>
              </a:p>
              <a:p>
                <a:pPr indent="0">
                  <a:buNone/>
                </a:pPr>
                <a:r>
                  <a:rPr lang="en-US" dirty="0"/>
                  <a:t>		MSE Test:			0.255</a:t>
                </a: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Test:			0.389</a:t>
                </a:r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r>
                  <a:rPr lang="en-US" dirty="0"/>
                  <a:t>Further fine tuning necessary to increase performance</a:t>
                </a:r>
              </a:p>
              <a:p>
                <a:pPr indent="0">
                  <a:buNone/>
                </a:pPr>
                <a:endParaRPr lang="de-DE" dirty="0"/>
              </a:p>
              <a:p>
                <a:endParaRPr lang="de-DE" dirty="0"/>
              </a:p>
              <a:p>
                <a:endParaRPr lang="de-DE" sz="1500" dirty="0">
                  <a:solidFill>
                    <a:srgbClr val="595959"/>
                  </a:solidFill>
                  <a:latin typeface="+mj-lt"/>
                </a:endParaRPr>
              </a:p>
              <a:p>
                <a:endParaRPr lang="de-DE" dirty="0"/>
              </a:p>
              <a:p>
                <a:endParaRPr lang="de-DE" sz="1500" dirty="0">
                  <a:solidFill>
                    <a:srgbClr val="595959"/>
                  </a:solidFill>
                  <a:latin typeface="+mj-lt"/>
                </a:endParaRPr>
              </a:p>
              <a:p>
                <a:pPr indent="0">
                  <a:buNone/>
                </a:pPr>
                <a:endParaRPr lang="de-DE" sz="1500" dirty="0">
                  <a:solidFill>
                    <a:srgbClr val="595959"/>
                  </a:solidFill>
                  <a:latin typeface="+mj-lt"/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7" name="object 61">
                <a:extLst>
                  <a:ext uri="{FF2B5EF4-FFF2-40B4-BE49-F238E27FC236}">
                    <a16:creationId xmlns:a16="http://schemas.microsoft.com/office/drawing/2014/main" id="{A0708C00-D72A-F448-BEEA-CE3ABBDA634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60797" y="1670372"/>
                <a:ext cx="7367587" cy="5478423"/>
              </a:xfrm>
              <a:blipFill>
                <a:blip r:embed="rId3"/>
                <a:stretch>
                  <a:fillRect l="-1546" t="-11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17497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530FF8D-6D22-204A-82B9-6A40933D233C}" type="datetime1">
              <a:rPr lang="de-DE" smtClean="0"/>
              <a:t>19.02.22</a:t>
            </a:fld>
            <a:endParaRPr lang="en-US" dirty="0"/>
          </a:p>
        </p:txBody>
      </p:sp>
      <p:sp>
        <p:nvSpPr>
          <p:cNvPr id="6" name="object 62">
            <a:extLst>
              <a:ext uri="{FF2B5EF4-FFF2-40B4-BE49-F238E27FC236}">
                <a16:creationId xmlns:a16="http://schemas.microsoft.com/office/drawing/2014/main" id="{EA3CEEA2-EF3B-C044-ABDF-BFD796B530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0797" y="988760"/>
            <a:ext cx="7623279" cy="430887"/>
          </a:xfrm>
        </p:spPr>
        <p:txBody>
          <a:bodyPr/>
          <a:lstStyle/>
          <a:p>
            <a:r>
              <a:rPr lang="de-DE" dirty="0" err="1"/>
              <a:t>Munich</a:t>
            </a:r>
            <a:endParaRPr lang="de-DE" dirty="0"/>
          </a:p>
        </p:txBody>
      </p:sp>
      <p:sp>
        <p:nvSpPr>
          <p:cNvPr id="7" name="object 61">
            <a:extLst>
              <a:ext uri="{FF2B5EF4-FFF2-40B4-BE49-F238E27FC236}">
                <a16:creationId xmlns:a16="http://schemas.microsoft.com/office/drawing/2014/main" id="{A0708C00-D72A-F448-BEEA-CE3ABBDA63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0797" y="1670372"/>
            <a:ext cx="7367587" cy="3606115"/>
          </a:xfrm>
        </p:spPr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:</a:t>
            </a:r>
          </a:p>
          <a:p>
            <a:endParaRPr lang="de-DE" sz="1500" dirty="0">
              <a:solidFill>
                <a:srgbClr val="595959"/>
              </a:solidFill>
              <a:latin typeface="+mj-lt"/>
            </a:endParaRPr>
          </a:p>
          <a:p>
            <a:endParaRPr lang="de-DE" dirty="0"/>
          </a:p>
          <a:p>
            <a:endParaRPr lang="de-DE" sz="1500" dirty="0">
              <a:solidFill>
                <a:srgbClr val="595959"/>
              </a:solidFill>
              <a:latin typeface="+mj-lt"/>
            </a:endParaRPr>
          </a:p>
          <a:p>
            <a:endParaRPr lang="de-DE" dirty="0"/>
          </a:p>
          <a:p>
            <a:endParaRPr lang="de-DE" sz="1500" dirty="0">
              <a:solidFill>
                <a:srgbClr val="595959"/>
              </a:solidFill>
              <a:latin typeface="+mj-lt"/>
            </a:endParaRPr>
          </a:p>
          <a:p>
            <a:pPr indent="0">
              <a:buNone/>
            </a:pPr>
            <a:r>
              <a:rPr lang="de-DE" sz="1500" dirty="0" err="1">
                <a:solidFill>
                  <a:srgbClr val="595959"/>
                </a:solidFill>
                <a:latin typeface="+mj-lt"/>
              </a:rPr>
              <a:t>Some</a:t>
            </a:r>
            <a:r>
              <a:rPr lang="de-DE" sz="1500" dirty="0">
                <a:solidFill>
                  <a:srgbClr val="595959"/>
                </a:solidFill>
                <a:latin typeface="+mj-lt"/>
              </a:rPr>
              <a:t>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words</a:t>
            </a:r>
            <a:r>
              <a:rPr lang="de-DE" sz="1500" dirty="0">
                <a:solidFill>
                  <a:srgbClr val="595959"/>
                </a:solidFill>
                <a:latin typeface="+mj-lt"/>
              </a:rPr>
              <a:t>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of</a:t>
            </a:r>
            <a:r>
              <a:rPr lang="de-DE" sz="1500" dirty="0">
                <a:solidFill>
                  <a:srgbClr val="595959"/>
                </a:solidFill>
                <a:latin typeface="+mj-lt"/>
              </a:rPr>
              <a:t> </a:t>
            </a:r>
            <a:r>
              <a:rPr lang="de-DE" dirty="0" err="1"/>
              <a:t>caution</a:t>
            </a:r>
            <a:r>
              <a:rPr lang="de-DE" dirty="0"/>
              <a:t>:</a:t>
            </a:r>
          </a:p>
          <a:p>
            <a:r>
              <a:rPr lang="de-DE" dirty="0" err="1"/>
              <a:t>Predictions</a:t>
            </a:r>
            <a:r>
              <a:rPr lang="de-DE" dirty="0"/>
              <a:t> not </a:t>
            </a:r>
            <a:r>
              <a:rPr lang="de-DE" dirty="0" err="1"/>
              <a:t>reasonable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variables </a:t>
            </a:r>
            <a:r>
              <a:rPr lang="de-DE" dirty="0" err="1"/>
              <a:t>depend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characteristics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Dublin</a:t>
            </a:r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scraped</a:t>
            </a:r>
            <a:r>
              <a:rPr lang="de-DE" dirty="0"/>
              <a:t> – </a:t>
            </a:r>
            <a:r>
              <a:rPr lang="de-DE" dirty="0" err="1"/>
              <a:t>imputed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obtained</a:t>
            </a:r>
            <a:r>
              <a:rPr lang="de-DE" dirty="0"/>
              <a:t> in Dublin</a:t>
            </a:r>
          </a:p>
          <a:p>
            <a:pPr indent="0">
              <a:buNone/>
            </a:pPr>
            <a:endParaRPr lang="de-DE" sz="1500" dirty="0">
              <a:solidFill>
                <a:srgbClr val="595959"/>
              </a:solidFill>
              <a:latin typeface="+mj-lt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e 2">
                <a:extLst>
                  <a:ext uri="{FF2B5EF4-FFF2-40B4-BE49-F238E27FC236}">
                    <a16:creationId xmlns:a16="http://schemas.microsoft.com/office/drawing/2014/main" id="{BF507B6B-CEF4-E942-9DF6-7DAFEEA579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057272"/>
                  </p:ext>
                </p:extLst>
              </p:nvPr>
            </p:nvGraphicFramePr>
            <p:xfrm>
              <a:off x="1932384" y="1779662"/>
              <a:ext cx="6096000" cy="11136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4160907037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413908759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919873595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6508615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MSE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MAE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4288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XGBoost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0.323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0.458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847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TabNet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40311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e 2">
                <a:extLst>
                  <a:ext uri="{FF2B5EF4-FFF2-40B4-BE49-F238E27FC236}">
                    <a16:creationId xmlns:a16="http://schemas.microsoft.com/office/drawing/2014/main" id="{BF507B6B-CEF4-E942-9DF6-7DAFEEA579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057272"/>
                  </p:ext>
                </p:extLst>
              </p:nvPr>
            </p:nvGraphicFramePr>
            <p:xfrm>
              <a:off x="1932384" y="1779662"/>
              <a:ext cx="6096000" cy="11136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4160907037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413908759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919873595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650861547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MSE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MAE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01667" t="-10345" r="-833" b="-2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4288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XGBoost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0.323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0.458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847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TabNet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40311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2703164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530FF8D-6D22-204A-82B9-6A40933D233C}" type="datetime1">
              <a:rPr lang="de-DE" smtClean="0"/>
              <a:t>19.02.22</a:t>
            </a:fld>
            <a:endParaRPr lang="en-US" dirty="0"/>
          </a:p>
        </p:txBody>
      </p:sp>
      <p:sp>
        <p:nvSpPr>
          <p:cNvPr id="6" name="object 62">
            <a:extLst>
              <a:ext uri="{FF2B5EF4-FFF2-40B4-BE49-F238E27FC236}">
                <a16:creationId xmlns:a16="http://schemas.microsoft.com/office/drawing/2014/main" id="{EA3CEEA2-EF3B-C044-ABDF-BFD796B530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0797" y="988760"/>
            <a:ext cx="7623279" cy="430887"/>
          </a:xfrm>
        </p:spPr>
        <p:txBody>
          <a:bodyPr/>
          <a:lstStyle/>
          <a:p>
            <a:r>
              <a:rPr lang="de-DE" dirty="0" err="1"/>
              <a:t>Munich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D5C0F57-2A8C-0B48-9244-F556365A1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015" y="988760"/>
            <a:ext cx="5067969" cy="370946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157690EF-DD00-7740-90BA-19A03A6B8530}"/>
              </a:ext>
            </a:extLst>
          </p:cNvPr>
          <p:cNvSpPr/>
          <p:nvPr/>
        </p:nvSpPr>
        <p:spPr>
          <a:xfrm>
            <a:off x="3779912" y="1779662"/>
            <a:ext cx="26642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77916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Learnings</a:t>
            </a:r>
            <a:endParaRPr lang="de-DE" dirty="0"/>
          </a:p>
        </p:txBody>
      </p:sp>
      <p:sp>
        <p:nvSpPr>
          <p:cNvPr id="61" name="object 61"/>
          <p:cNvSpPr txBox="1">
            <a:spLocks noGrp="1"/>
          </p:cNvSpPr>
          <p:nvPr>
            <p:ph type="body" idx="1"/>
          </p:nvPr>
        </p:nvSpPr>
        <p:spPr>
          <a:xfrm>
            <a:off x="660797" y="1670372"/>
            <a:ext cx="7367587" cy="2236510"/>
          </a:xfrm>
        </p:spPr>
        <p:txBody>
          <a:bodyPr/>
          <a:lstStyle/>
          <a:p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leak</a:t>
            </a:r>
            <a:r>
              <a:rPr lang="de-DE" dirty="0"/>
              <a:t> in </a:t>
            </a:r>
            <a:r>
              <a:rPr lang="de-DE" dirty="0" err="1"/>
              <a:t>validation</a:t>
            </a:r>
            <a:r>
              <a:rPr lang="de-DE" dirty="0"/>
              <a:t>,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br>
              <a:rPr lang="de-DE" dirty="0"/>
            </a:br>
            <a:br>
              <a:rPr lang="de-DE" dirty="0"/>
            </a:br>
            <a:r>
              <a:rPr lang="de-DE" dirty="0"/>
              <a:t>		</a:t>
            </a:r>
            <a:r>
              <a:rPr lang="de-DE" b="1" dirty="0"/>
              <a:t>Implementation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data</a:t>
            </a:r>
            <a:r>
              <a:rPr lang="de-DE" b="1" dirty="0"/>
              <a:t> </a:t>
            </a:r>
            <a:r>
              <a:rPr lang="de-DE" b="1" dirty="0" err="1"/>
              <a:t>load</a:t>
            </a:r>
            <a:r>
              <a:rPr lang="de-DE" b="1" dirty="0"/>
              <a:t> </a:t>
            </a:r>
            <a:r>
              <a:rPr lang="de-DE" b="1" dirty="0" err="1"/>
              <a:t>class</a:t>
            </a:r>
            <a:endParaRPr lang="de-DE" b="1" dirty="0"/>
          </a:p>
          <a:p>
            <a:pPr marL="572734" lvl="1" indent="-285750">
              <a:buFont typeface="Wingdings" pitchFamily="2" charset="2"/>
              <a:buChar char="Ø"/>
            </a:pPr>
            <a:r>
              <a:rPr lang="de-DE" sz="1600" dirty="0"/>
              <a:t>	</a:t>
            </a:r>
            <a:r>
              <a:rPr lang="de-DE" sz="1500" dirty="0">
                <a:solidFill>
                  <a:srgbClr val="595959"/>
                </a:solidFill>
              </a:rPr>
              <a:t>Remove variables on </a:t>
            </a:r>
            <a:r>
              <a:rPr lang="de-DE" sz="1500" dirty="0" err="1">
                <a:solidFill>
                  <a:srgbClr val="595959"/>
                </a:solidFill>
              </a:rPr>
              <a:t>basis</a:t>
            </a:r>
            <a:r>
              <a:rPr lang="de-DE" sz="1500" dirty="0">
                <a:solidFill>
                  <a:srgbClr val="595959"/>
                </a:solidFill>
              </a:rPr>
              <a:t> </a:t>
            </a:r>
            <a:r>
              <a:rPr lang="de-DE" sz="1500" dirty="0" err="1">
                <a:solidFill>
                  <a:srgbClr val="595959"/>
                </a:solidFill>
              </a:rPr>
              <a:t>of</a:t>
            </a:r>
            <a:r>
              <a:rPr lang="de-DE" sz="1500" dirty="0">
                <a:solidFill>
                  <a:srgbClr val="595959"/>
                </a:solidFill>
              </a:rPr>
              <a:t> </a:t>
            </a:r>
            <a:r>
              <a:rPr lang="de-DE" sz="1500" dirty="0" err="1">
                <a:solidFill>
                  <a:srgbClr val="595959"/>
                </a:solidFill>
              </a:rPr>
              <a:t>whole</a:t>
            </a:r>
            <a:r>
              <a:rPr lang="de-DE" sz="1500" dirty="0">
                <a:solidFill>
                  <a:srgbClr val="595959"/>
                </a:solidFill>
              </a:rPr>
              <a:t> </a:t>
            </a:r>
            <a:r>
              <a:rPr lang="de-DE" sz="1500" dirty="0" err="1">
                <a:solidFill>
                  <a:srgbClr val="595959"/>
                </a:solidFill>
              </a:rPr>
              <a:t>listings</a:t>
            </a:r>
            <a:r>
              <a:rPr lang="de-DE" sz="1500" dirty="0">
                <a:solidFill>
                  <a:srgbClr val="595959"/>
                </a:solidFill>
                <a:latin typeface="+mj-lt"/>
              </a:rPr>
              <a:t>	</a:t>
            </a:r>
          </a:p>
          <a:p>
            <a:pPr marL="572734" lvl="1" indent="-285750">
              <a:buFont typeface="Wingdings" pitchFamily="2" charset="2"/>
              <a:buChar char="Ø"/>
            </a:pPr>
            <a:r>
              <a:rPr lang="de-DE" sz="1500" dirty="0">
                <a:solidFill>
                  <a:srgbClr val="595959"/>
                </a:solidFill>
                <a:latin typeface="+mj-lt"/>
              </a:rPr>
              <a:t>        Fit variable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transformations</a:t>
            </a:r>
            <a:r>
              <a:rPr lang="de-DE" sz="1500" dirty="0">
                <a:solidFill>
                  <a:srgbClr val="595959"/>
                </a:solidFill>
                <a:latin typeface="+mj-lt"/>
              </a:rPr>
              <a:t> on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basis</a:t>
            </a:r>
            <a:r>
              <a:rPr lang="de-DE" sz="1500" dirty="0">
                <a:solidFill>
                  <a:srgbClr val="595959"/>
                </a:solidFill>
                <a:latin typeface="+mj-lt"/>
              </a:rPr>
              <a:t>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of</a:t>
            </a:r>
            <a:r>
              <a:rPr lang="de-DE" sz="1500" dirty="0">
                <a:solidFill>
                  <a:srgbClr val="595959"/>
                </a:solidFill>
                <a:latin typeface="+mj-lt"/>
              </a:rPr>
              <a:t>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training</a:t>
            </a:r>
            <a:r>
              <a:rPr lang="de-DE" sz="1500" dirty="0">
                <a:solidFill>
                  <a:srgbClr val="595959"/>
                </a:solidFill>
                <a:latin typeface="+mj-lt"/>
              </a:rPr>
              <a:t>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data</a:t>
            </a:r>
            <a:r>
              <a:rPr lang="de-DE" sz="1500" dirty="0">
                <a:solidFill>
                  <a:srgbClr val="595959"/>
                </a:solidFill>
                <a:latin typeface="+mj-lt"/>
              </a:rPr>
              <a:t>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only</a:t>
            </a:r>
            <a:endParaRPr lang="de-DE" sz="1500" dirty="0">
              <a:solidFill>
                <a:srgbClr val="595959"/>
              </a:solidFill>
              <a:latin typeface="+mj-lt"/>
            </a:endParaRPr>
          </a:p>
          <a:p>
            <a:pPr marL="572734" lvl="1" indent="-285750">
              <a:buFont typeface="Wingdings" pitchFamily="2" charset="2"/>
              <a:buChar char="Ø"/>
            </a:pPr>
            <a:r>
              <a:rPr lang="de-DE" sz="1500" dirty="0">
                <a:solidFill>
                  <a:srgbClr val="595959"/>
                </a:solidFill>
                <a:latin typeface="+mj-lt"/>
              </a:rPr>
              <a:t>	Transform variables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for</a:t>
            </a:r>
            <a:r>
              <a:rPr lang="de-DE" sz="1500" dirty="0">
                <a:solidFill>
                  <a:srgbClr val="595959"/>
                </a:solidFill>
                <a:latin typeface="+mj-lt"/>
              </a:rPr>
              <a:t>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validation</a:t>
            </a:r>
            <a:r>
              <a:rPr lang="de-DE" sz="1500" dirty="0">
                <a:solidFill>
                  <a:srgbClr val="595959"/>
                </a:solidFill>
                <a:latin typeface="+mj-lt"/>
              </a:rPr>
              <a:t>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and</a:t>
            </a:r>
            <a:r>
              <a:rPr lang="de-DE" sz="1500" dirty="0">
                <a:solidFill>
                  <a:srgbClr val="595959"/>
                </a:solidFill>
                <a:latin typeface="+mj-lt"/>
              </a:rPr>
              <a:t>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test</a:t>
            </a:r>
            <a:r>
              <a:rPr lang="de-DE" sz="1500" dirty="0">
                <a:solidFill>
                  <a:srgbClr val="595959"/>
                </a:solidFill>
                <a:latin typeface="+mj-lt"/>
              </a:rPr>
              <a:t>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accordingly</a:t>
            </a:r>
            <a:endParaRPr lang="de-DE" sz="1500" dirty="0">
              <a:solidFill>
                <a:srgbClr val="595959"/>
              </a:solidFill>
              <a:latin typeface="+mj-lt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de-DE" dirty="0"/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4E6438-2C80-934C-854F-4413B1EC8034}" type="datetime1">
              <a:rPr lang="de-DE" smtClean="0"/>
              <a:t>19.02.22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287522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body" idx="1"/>
          </p:nvPr>
        </p:nvSpPr>
        <p:spPr>
          <a:xfrm>
            <a:off x="660797" y="1670372"/>
            <a:ext cx="7367587" cy="2462213"/>
          </a:xfrm>
        </p:spPr>
        <p:txBody>
          <a:bodyPr/>
          <a:lstStyle/>
          <a:p>
            <a:r>
              <a:rPr lang="de-DE" dirty="0"/>
              <a:t>Lundberg, S. M. </a:t>
            </a:r>
            <a:r>
              <a:rPr lang="de-DE" dirty="0" err="1"/>
              <a:t>and</a:t>
            </a:r>
            <a:r>
              <a:rPr lang="de-DE" dirty="0"/>
              <a:t> Lee, S.-I. (2017). A </a:t>
            </a:r>
            <a:r>
              <a:rPr lang="de-DE" dirty="0" err="1"/>
              <a:t>unified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interpreting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predictions.Advances</a:t>
            </a:r>
            <a:r>
              <a:rPr lang="de-DE" dirty="0"/>
              <a:t> in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, 30.</a:t>
            </a:r>
          </a:p>
          <a:p>
            <a:r>
              <a:rPr lang="de-DE" dirty="0"/>
              <a:t>Nowak, A. S.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Radzik</a:t>
            </a:r>
            <a:r>
              <a:rPr lang="de-DE" dirty="0"/>
              <a:t>, T. (1994). The </a:t>
            </a:r>
            <a:r>
              <a:rPr lang="de-DE" dirty="0" err="1"/>
              <a:t>shapley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</a:t>
            </a:r>
            <a:r>
              <a:rPr lang="de-DE" dirty="0"/>
              <a:t>-person </a:t>
            </a:r>
            <a:r>
              <a:rPr lang="de-DE" dirty="0" err="1"/>
              <a:t>games</a:t>
            </a:r>
            <a:r>
              <a:rPr lang="de-DE" dirty="0"/>
              <a:t> in </a:t>
            </a:r>
            <a:r>
              <a:rPr lang="de-DE" dirty="0" err="1"/>
              <a:t>generalized</a:t>
            </a:r>
            <a:r>
              <a:rPr lang="de-DE" dirty="0"/>
              <a:t> </a:t>
            </a:r>
            <a:r>
              <a:rPr lang="de-DE" dirty="0" err="1"/>
              <a:t>characteristic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form.Games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, 6(1):150–161.</a:t>
            </a:r>
          </a:p>
          <a:p>
            <a:r>
              <a:rPr lang="de-DE" dirty="0"/>
              <a:t>He, K., Zhang, X., Ren, S., </a:t>
            </a:r>
            <a:r>
              <a:rPr lang="de-DE" dirty="0" err="1"/>
              <a:t>and</a:t>
            </a:r>
            <a:r>
              <a:rPr lang="de-DE" dirty="0"/>
              <a:t> Sun, J. (2016). </a:t>
            </a:r>
            <a:r>
              <a:rPr lang="de-DE" dirty="0" err="1"/>
              <a:t>Deep</a:t>
            </a:r>
            <a:r>
              <a:rPr lang="de-DE" dirty="0"/>
              <a:t> residual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recognition.In</a:t>
            </a:r>
            <a:r>
              <a:rPr lang="de-DE" dirty="0"/>
              <a:t> </a:t>
            </a:r>
            <a:r>
              <a:rPr lang="de-DE" dirty="0" err="1"/>
              <a:t>Proceedings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IEEE </a:t>
            </a:r>
            <a:r>
              <a:rPr lang="de-DE" dirty="0" err="1"/>
              <a:t>conference</a:t>
            </a:r>
            <a:r>
              <a:rPr lang="de-DE" dirty="0"/>
              <a:t> on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vision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r>
              <a:rPr lang="de-DE" dirty="0"/>
              <a:t>, pages770–778</a:t>
            </a:r>
          </a:p>
          <a:p>
            <a:r>
              <a:rPr lang="de-DE" dirty="0"/>
              <a:t>Chen, T.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Guestrin</a:t>
            </a:r>
            <a:r>
              <a:rPr lang="de-DE" dirty="0"/>
              <a:t>, C. (2016). </a:t>
            </a:r>
            <a:r>
              <a:rPr lang="de-DE" dirty="0" err="1"/>
              <a:t>Xgboost</a:t>
            </a:r>
            <a:r>
              <a:rPr lang="de-DE" dirty="0"/>
              <a:t>: A </a:t>
            </a:r>
            <a:r>
              <a:rPr lang="de-DE" dirty="0" err="1"/>
              <a:t>scalable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boosting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. </a:t>
            </a:r>
            <a:r>
              <a:rPr lang="de-DE" dirty="0" err="1"/>
              <a:t>InProceedingsof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22nd </a:t>
            </a:r>
            <a:r>
              <a:rPr lang="de-DE" dirty="0" err="1"/>
              <a:t>acm</a:t>
            </a:r>
            <a:r>
              <a:rPr lang="de-DE" dirty="0"/>
              <a:t> </a:t>
            </a:r>
            <a:r>
              <a:rPr lang="de-DE" dirty="0" err="1"/>
              <a:t>sigkdd</a:t>
            </a:r>
            <a:r>
              <a:rPr lang="de-DE" dirty="0"/>
              <a:t> international </a:t>
            </a:r>
            <a:r>
              <a:rPr lang="de-DE" dirty="0" err="1"/>
              <a:t>conference</a:t>
            </a:r>
            <a:r>
              <a:rPr lang="de-DE" dirty="0"/>
              <a:t> on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discovery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mining,pages</a:t>
            </a:r>
            <a:r>
              <a:rPr lang="de-DE" dirty="0"/>
              <a:t> 785–794.</a:t>
            </a:r>
            <a:endParaRPr lang="en-US" dirty="0"/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20FDC8-577F-BA4C-AB67-2A5F0E3289A5}" type="datetime1">
              <a:rPr lang="de-DE" smtClean="0"/>
              <a:t>19.02.22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805758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Dublin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body" idx="1"/>
          </p:nvPr>
        </p:nvSpPr>
        <p:spPr>
          <a:xfrm>
            <a:off x="660797" y="1635090"/>
            <a:ext cx="5811749" cy="3334246"/>
          </a:xfrm>
        </p:spPr>
        <p:txBody>
          <a:bodyPr/>
          <a:lstStyle/>
          <a:p>
            <a:pPr indent="0">
              <a:buNone/>
            </a:pPr>
            <a:r>
              <a:rPr lang="en-US" b="1" dirty="0"/>
              <a:t>What did we have to deal with?</a:t>
            </a:r>
          </a:p>
          <a:p>
            <a:r>
              <a:rPr lang="en-US" dirty="0"/>
              <a:t>6976 listings</a:t>
            </a:r>
          </a:p>
          <a:p>
            <a:r>
              <a:rPr lang="en-US" dirty="0"/>
              <a:t>74 variables</a:t>
            </a:r>
          </a:p>
          <a:p>
            <a:r>
              <a:rPr lang="en-US" dirty="0"/>
              <a:t>86.899 images</a:t>
            </a:r>
          </a:p>
          <a:p>
            <a:r>
              <a:rPr lang="en-US" dirty="0"/>
              <a:t>214.934 reviews</a:t>
            </a:r>
          </a:p>
          <a:p>
            <a:endParaRPr lang="en-US" dirty="0"/>
          </a:p>
          <a:p>
            <a:pPr indent="0">
              <a:buNone/>
            </a:pPr>
            <a:r>
              <a:rPr lang="en-US" b="1" dirty="0"/>
              <a:t>Tidy up:</a:t>
            </a:r>
          </a:p>
          <a:p>
            <a:r>
              <a:rPr lang="en-US" dirty="0"/>
              <a:t>hotels, hostels </a:t>
            </a:r>
          </a:p>
          <a:p>
            <a:r>
              <a:rPr lang="en-US" dirty="0"/>
              <a:t>non-informative variables</a:t>
            </a:r>
          </a:p>
          <a:p>
            <a:r>
              <a:rPr lang="en-US" dirty="0"/>
              <a:t>unrealistic prices</a:t>
            </a:r>
          </a:p>
          <a:p>
            <a:pPr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432451-C608-3342-ACB1-3ECC3635556A}" type="datetime1">
              <a:rPr lang="de-DE" smtClean="0"/>
              <a:t>19.02.22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6A87B25-2D4A-9249-A4F8-A05838C360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88"/>
          <a:stretch/>
        </p:blipFill>
        <p:spPr>
          <a:xfrm>
            <a:off x="3347864" y="3477649"/>
            <a:ext cx="3387606" cy="1264103"/>
          </a:xfrm>
          <a:prstGeom prst="rect">
            <a:avLst/>
          </a:prstGeom>
        </p:spPr>
      </p:pic>
      <p:sp>
        <p:nvSpPr>
          <p:cNvPr id="4" name="Multiplizieren 3">
            <a:extLst>
              <a:ext uri="{FF2B5EF4-FFF2-40B4-BE49-F238E27FC236}">
                <a16:creationId xmlns:a16="http://schemas.microsoft.com/office/drawing/2014/main" id="{EACBADF9-F270-6B48-B395-AF09F4E05BCE}"/>
              </a:ext>
            </a:extLst>
          </p:cNvPr>
          <p:cNvSpPr/>
          <p:nvPr/>
        </p:nvSpPr>
        <p:spPr>
          <a:xfrm>
            <a:off x="590362" y="3579862"/>
            <a:ext cx="288032" cy="287427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Multiplizieren 10">
            <a:extLst>
              <a:ext uri="{FF2B5EF4-FFF2-40B4-BE49-F238E27FC236}">
                <a16:creationId xmlns:a16="http://schemas.microsoft.com/office/drawing/2014/main" id="{AA618ACD-BD62-6747-9702-76140EFF0EB4}"/>
              </a:ext>
            </a:extLst>
          </p:cNvPr>
          <p:cNvSpPr/>
          <p:nvPr/>
        </p:nvSpPr>
        <p:spPr>
          <a:xfrm>
            <a:off x="581816" y="3853327"/>
            <a:ext cx="288032" cy="287427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Multiplizieren 11">
            <a:extLst>
              <a:ext uri="{FF2B5EF4-FFF2-40B4-BE49-F238E27FC236}">
                <a16:creationId xmlns:a16="http://schemas.microsoft.com/office/drawing/2014/main" id="{CD272E9C-01B7-EB41-9783-F76ADBF25A59}"/>
              </a:ext>
            </a:extLst>
          </p:cNvPr>
          <p:cNvSpPr/>
          <p:nvPr/>
        </p:nvSpPr>
        <p:spPr>
          <a:xfrm>
            <a:off x="581816" y="4109701"/>
            <a:ext cx="288032" cy="287427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bject 61">
            <a:extLst>
              <a:ext uri="{FF2B5EF4-FFF2-40B4-BE49-F238E27FC236}">
                <a16:creationId xmlns:a16="http://schemas.microsoft.com/office/drawing/2014/main" id="{C8AF5C30-08DF-6B41-B4D7-42BDCB2A3A92}"/>
              </a:ext>
            </a:extLst>
          </p:cNvPr>
          <p:cNvSpPr txBox="1">
            <a:spLocks/>
          </p:cNvSpPr>
          <p:nvPr/>
        </p:nvSpPr>
        <p:spPr>
          <a:xfrm>
            <a:off x="4338343" y="1614678"/>
            <a:ext cx="3993007" cy="1641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269875" defTabSz="266400">
              <a:spcAft>
                <a:spcPts val="377"/>
              </a:spcAft>
              <a:buClr>
                <a:schemeClr val="accent1">
                  <a:lumMod val="40000"/>
                  <a:lumOff val="60000"/>
                </a:schemeClr>
              </a:buClr>
              <a:buSzPct val="104000"/>
              <a:buFont typeface="Wingdings" charset="2"/>
              <a:buChar char="§"/>
              <a:defRPr sz="1500" b="0" i="0" baseline="0">
                <a:solidFill>
                  <a:srgbClr val="595959"/>
                </a:solidFill>
                <a:latin typeface="+mj-lt"/>
                <a:ea typeface="+mn-ea"/>
                <a:cs typeface=""/>
              </a:defRPr>
            </a:lvl1pPr>
            <a:lvl2pPr marL="286984">
              <a:defRPr>
                <a:latin typeface="+mn-lt"/>
                <a:ea typeface="+mn-ea"/>
                <a:cs typeface="+mn-cs"/>
              </a:defRPr>
            </a:lvl2pPr>
            <a:lvl3pPr marL="573969">
              <a:defRPr>
                <a:latin typeface="+mn-lt"/>
                <a:ea typeface="+mn-ea"/>
                <a:cs typeface="+mn-cs"/>
              </a:defRPr>
            </a:lvl3pPr>
            <a:lvl4pPr marL="860953">
              <a:defRPr>
                <a:latin typeface="+mn-lt"/>
                <a:ea typeface="+mn-ea"/>
                <a:cs typeface="+mn-cs"/>
              </a:defRPr>
            </a:lvl4pPr>
            <a:lvl5pPr marL="1147938">
              <a:defRPr>
                <a:latin typeface="+mn-lt"/>
                <a:ea typeface="+mn-ea"/>
                <a:cs typeface="+mn-cs"/>
              </a:defRPr>
            </a:lvl5pPr>
            <a:lvl6pPr marL="1434922">
              <a:defRPr>
                <a:latin typeface="+mn-lt"/>
                <a:ea typeface="+mn-ea"/>
                <a:cs typeface="+mn-cs"/>
              </a:defRPr>
            </a:lvl6pPr>
            <a:lvl7pPr marL="1721907">
              <a:defRPr>
                <a:latin typeface="+mn-lt"/>
                <a:ea typeface="+mn-ea"/>
                <a:cs typeface="+mn-cs"/>
              </a:defRPr>
            </a:lvl7pPr>
            <a:lvl8pPr marL="2008891">
              <a:defRPr>
                <a:latin typeface="+mn-lt"/>
                <a:ea typeface="+mn-ea"/>
                <a:cs typeface="+mn-cs"/>
              </a:defRPr>
            </a:lvl8pPr>
            <a:lvl9pPr marL="2295876">
              <a:defRPr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b="1" kern="0" dirty="0"/>
              <a:t>Process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0" dirty="0"/>
              <a:t>Numerical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0" dirty="0"/>
              <a:t>Categorical variables </a:t>
            </a:r>
            <a:r>
              <a:rPr lang="en-US" sz="1200" i="1" kern="0" dirty="0"/>
              <a:t>(amenities)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0" dirty="0"/>
              <a:t>Text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0" dirty="0"/>
              <a:t>Spatial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0" dirty="0"/>
              <a:t>Images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de-DE" dirty="0"/>
          </a:p>
        </p:txBody>
      </p:sp>
      <p:sp>
        <p:nvSpPr>
          <p:cNvPr id="61" name="object 61"/>
          <p:cNvSpPr txBox="1">
            <a:spLocks noGrp="1"/>
          </p:cNvSpPr>
          <p:nvPr>
            <p:ph type="body" idx="1"/>
          </p:nvPr>
        </p:nvSpPr>
        <p:spPr>
          <a:xfrm>
            <a:off x="660797" y="1670372"/>
            <a:ext cx="5811749" cy="1077218"/>
          </a:xfrm>
        </p:spPr>
        <p:txBody>
          <a:bodyPr/>
          <a:lstStyle/>
          <a:p>
            <a:r>
              <a:rPr lang="en-US" dirty="0"/>
              <a:t>ResNet50* feature extraction + dense layer + generalization </a:t>
            </a:r>
          </a:p>
          <a:p>
            <a:r>
              <a:rPr lang="en-US" dirty="0"/>
              <a:t>7 room classes (bath, bed, hall, living, kitchen, dining, others)</a:t>
            </a:r>
          </a:p>
          <a:p>
            <a:r>
              <a:rPr lang="en-US" dirty="0"/>
              <a:t>Extract labels from image descriptions using regex</a:t>
            </a:r>
          </a:p>
          <a:p>
            <a:pPr indent="0">
              <a:buNone/>
            </a:pPr>
            <a:endParaRPr lang="en-US" dirty="0"/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48C78C9-C0D3-0D45-9287-4FC3841769D5}" type="datetime1">
              <a:rPr lang="de-DE" smtClean="0"/>
              <a:t>19.02.22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Folienzoom 16">
                <a:extLst>
                  <a:ext uri="{FF2B5EF4-FFF2-40B4-BE49-F238E27FC236}">
                    <a16:creationId xmlns:a16="http://schemas.microsoft.com/office/drawing/2014/main" id="{FE312BBF-96BE-5141-913B-4AF9854C1E4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23052157"/>
                  </p:ext>
                </p:extLst>
              </p:nvPr>
            </p:nvGraphicFramePr>
            <p:xfrm>
              <a:off x="6337935" y="1027434"/>
              <a:ext cx="2286000" cy="1285875"/>
            </p:xfrm>
            <a:graphic>
              <a:graphicData uri="http://schemas.microsoft.com/office/powerpoint/2016/slidezoom">
                <pslz:sldZm>
                  <pslz:sldZmObj sldId="286" cId="3572982989">
                    <pslz:zmPr id="{314D0724-5B70-BD41-BCDC-5493569B9F83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Folienzoom 1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E312BBF-96BE-5141-913B-4AF9854C1E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7935" y="1027434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0FF9EDE6-DD7B-7342-830B-CB73DD76F690}"/>
              </a:ext>
            </a:extLst>
          </p:cNvPr>
          <p:cNvSpPr txBox="1"/>
          <p:nvPr/>
        </p:nvSpPr>
        <p:spPr>
          <a:xfrm>
            <a:off x="8284076" y="4630647"/>
            <a:ext cx="269856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*He et al. 2016</a:t>
            </a:r>
          </a:p>
        </p:txBody>
      </p:sp>
    </p:spTree>
    <p:extLst>
      <p:ext uri="{BB962C8B-B14F-4D97-AF65-F5344CB8AC3E}">
        <p14:creationId xmlns:p14="http://schemas.microsoft.com/office/powerpoint/2010/main" val="393214389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de-DE" dirty="0"/>
          </a:p>
        </p:txBody>
      </p:sp>
      <p:sp>
        <p:nvSpPr>
          <p:cNvPr id="61" name="object 61"/>
          <p:cNvSpPr txBox="1">
            <a:spLocks noGrp="1"/>
          </p:cNvSpPr>
          <p:nvPr>
            <p:ph type="body" idx="1"/>
          </p:nvPr>
        </p:nvSpPr>
        <p:spPr>
          <a:xfrm>
            <a:off x="660797" y="1670372"/>
            <a:ext cx="5811749" cy="2205732"/>
          </a:xfrm>
        </p:spPr>
        <p:txBody>
          <a:bodyPr/>
          <a:lstStyle/>
          <a:p>
            <a:r>
              <a:rPr lang="en-US" dirty="0"/>
              <a:t>ResNet50* feature extraction + dense layer + generalization </a:t>
            </a:r>
          </a:p>
          <a:p>
            <a:r>
              <a:rPr lang="en-US" dirty="0"/>
              <a:t>7 room classes (bath, bed, hall, living, kitchen, dining, others)</a:t>
            </a:r>
          </a:p>
          <a:p>
            <a:r>
              <a:rPr lang="en-US" dirty="0"/>
              <a:t>Extract labels from image descriptions using regex</a:t>
            </a:r>
          </a:p>
          <a:p>
            <a:r>
              <a:rPr lang="en-US" dirty="0"/>
              <a:t>Model generalization increases label quality</a:t>
            </a:r>
          </a:p>
          <a:p>
            <a:r>
              <a:rPr lang="en-US" dirty="0"/>
              <a:t>No unique labeling possible - hard classification task </a:t>
            </a:r>
          </a:p>
          <a:p>
            <a:r>
              <a:rPr lang="en-US" dirty="0"/>
              <a:t>Robustness against ”outside” pictures difficult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083F5A-DA3C-BA47-AD8F-F8D121E05AB5}" type="datetime1">
              <a:rPr lang="de-DE" smtClean="0"/>
              <a:t>19.02.22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Folienzoom 16">
                <a:extLst>
                  <a:ext uri="{FF2B5EF4-FFF2-40B4-BE49-F238E27FC236}">
                    <a16:creationId xmlns:a16="http://schemas.microsoft.com/office/drawing/2014/main" id="{FE312BBF-96BE-5141-913B-4AF9854C1E4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12144611"/>
                  </p:ext>
                </p:extLst>
              </p:nvPr>
            </p:nvGraphicFramePr>
            <p:xfrm>
              <a:off x="6337935" y="1027434"/>
              <a:ext cx="2286000" cy="1285875"/>
            </p:xfrm>
            <a:graphic>
              <a:graphicData uri="http://schemas.microsoft.com/office/powerpoint/2016/slidezoom">
                <pslz:sldZm>
                  <pslz:sldZmObj sldId="286" cId="3572982989">
                    <pslz:zmPr id="{314D0724-5B70-BD41-BCDC-5493569B9F83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Folienzoom 1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E312BBF-96BE-5141-913B-4AF9854C1E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7935" y="1027434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Folienzoom 18">
                <a:extLst>
                  <a:ext uri="{FF2B5EF4-FFF2-40B4-BE49-F238E27FC236}">
                    <a16:creationId xmlns:a16="http://schemas.microsoft.com/office/drawing/2014/main" id="{70D0FD94-F672-934B-A0D7-80B724230CA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19357284"/>
                  </p:ext>
                </p:extLst>
              </p:nvPr>
            </p:nvGraphicFramePr>
            <p:xfrm>
              <a:off x="6337935" y="2785807"/>
              <a:ext cx="2286000" cy="1285875"/>
            </p:xfrm>
            <a:graphic>
              <a:graphicData uri="http://schemas.microsoft.com/office/powerpoint/2016/slidezoom">
                <pslz:sldZm>
                  <pslz:sldZmObj sldId="287" cId="3286563583">
                    <pslz:zmPr id="{901BC9A0-C010-4241-AF4A-10BD69E7017B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Folienzoom 1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70D0FD94-F672-934B-A0D7-80B724230C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37935" y="2785807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25" name="Textfeld 24">
            <a:extLst>
              <a:ext uri="{FF2B5EF4-FFF2-40B4-BE49-F238E27FC236}">
                <a16:creationId xmlns:a16="http://schemas.microsoft.com/office/drawing/2014/main" id="{7E5433B9-8AEE-0143-82EF-5ED25A8E1423}"/>
              </a:ext>
            </a:extLst>
          </p:cNvPr>
          <p:cNvSpPr txBox="1"/>
          <p:nvPr/>
        </p:nvSpPr>
        <p:spPr>
          <a:xfrm>
            <a:off x="8284076" y="4630647"/>
            <a:ext cx="269856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*He et al. 2016</a:t>
            </a:r>
          </a:p>
        </p:txBody>
      </p:sp>
    </p:spTree>
    <p:extLst>
      <p:ext uri="{BB962C8B-B14F-4D97-AF65-F5344CB8AC3E}">
        <p14:creationId xmlns:p14="http://schemas.microsoft.com/office/powerpoint/2010/main" val="387131018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de-DE" dirty="0"/>
          </a:p>
        </p:txBody>
      </p:sp>
      <p:sp>
        <p:nvSpPr>
          <p:cNvPr id="61" name="object 61"/>
          <p:cNvSpPr txBox="1">
            <a:spLocks noGrp="1"/>
          </p:cNvSpPr>
          <p:nvPr>
            <p:ph type="body" idx="1"/>
          </p:nvPr>
        </p:nvSpPr>
        <p:spPr>
          <a:xfrm>
            <a:off x="660797" y="1670372"/>
            <a:ext cx="5811749" cy="3000821"/>
          </a:xfrm>
        </p:spPr>
        <p:txBody>
          <a:bodyPr/>
          <a:lstStyle/>
          <a:p>
            <a:r>
              <a:rPr lang="en-US" dirty="0"/>
              <a:t>ResNet50* feature extraction + dense layer + generalization </a:t>
            </a:r>
          </a:p>
          <a:p>
            <a:r>
              <a:rPr lang="en-US" dirty="0"/>
              <a:t>7 room classes (bath, bed, hall, living, kitchen, dining, others)</a:t>
            </a:r>
          </a:p>
          <a:p>
            <a:r>
              <a:rPr lang="en-US" dirty="0"/>
              <a:t>Extract labels from image descriptions using regex</a:t>
            </a:r>
          </a:p>
          <a:p>
            <a:r>
              <a:rPr lang="en-US" dirty="0"/>
              <a:t>Model generalization increases label quality</a:t>
            </a:r>
          </a:p>
          <a:p>
            <a:r>
              <a:rPr lang="en-US" dirty="0"/>
              <a:t>No unique labeling possible - hard classification task </a:t>
            </a:r>
          </a:p>
          <a:p>
            <a:r>
              <a:rPr lang="en-US" dirty="0"/>
              <a:t>Robustness against ”outside” pictures difficult</a:t>
            </a:r>
          </a:p>
          <a:p>
            <a:r>
              <a:rPr lang="en-US" dirty="0"/>
              <a:t>Good results on average</a:t>
            </a:r>
            <a:br>
              <a:rPr lang="en-US" dirty="0"/>
            </a:br>
            <a:endParaRPr lang="en-US" dirty="0"/>
          </a:p>
          <a:p>
            <a:pPr indent="0">
              <a:buNone/>
            </a:pPr>
            <a:r>
              <a:rPr lang="en-US" dirty="0"/>
              <a:t>Results: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0D2DC0F-97F2-CA48-A2E4-48428E6BDC23}" type="datetime1">
              <a:rPr lang="de-DE" smtClean="0"/>
              <a:t>19.02.22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Folienzoom 14">
                <a:extLst>
                  <a:ext uri="{FF2B5EF4-FFF2-40B4-BE49-F238E27FC236}">
                    <a16:creationId xmlns:a16="http://schemas.microsoft.com/office/drawing/2014/main" id="{2B3F9C3D-D13F-FF49-ADDB-9CFDAD3B335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39106240"/>
                  </p:ext>
                </p:extLst>
              </p:nvPr>
            </p:nvGraphicFramePr>
            <p:xfrm>
              <a:off x="1835696" y="3664578"/>
              <a:ext cx="1252260" cy="704396"/>
            </p:xfrm>
            <a:graphic>
              <a:graphicData uri="http://schemas.microsoft.com/office/powerpoint/2016/slidezoom">
                <pslz:sldZm>
                  <pslz:sldZmObj sldId="284" cId="2349977815">
                    <pslz:zmPr id="{7CDFB85D-3562-3946-8977-47F0DF4F4A5A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52260" cy="70439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Folienzoom 1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B3F9C3D-D13F-FF49-ADDB-9CFDAD3B33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35696" y="3664578"/>
                <a:ext cx="1252260" cy="70439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Folienzoom 16">
                <a:extLst>
                  <a:ext uri="{FF2B5EF4-FFF2-40B4-BE49-F238E27FC236}">
                    <a16:creationId xmlns:a16="http://schemas.microsoft.com/office/drawing/2014/main" id="{FE312BBF-96BE-5141-913B-4AF9854C1E4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71863936"/>
                  </p:ext>
                </p:extLst>
              </p:nvPr>
            </p:nvGraphicFramePr>
            <p:xfrm>
              <a:off x="6337935" y="1027434"/>
              <a:ext cx="2286000" cy="1285875"/>
            </p:xfrm>
            <a:graphic>
              <a:graphicData uri="http://schemas.microsoft.com/office/powerpoint/2016/slidezoom">
                <pslz:sldZm>
                  <pslz:sldZmObj sldId="286" cId="3572982989">
                    <pslz:zmPr id="{314D0724-5B70-BD41-BCDC-5493569B9F83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Folienzoom 1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FE312BBF-96BE-5141-913B-4AF9854C1E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37935" y="1027434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Folienzoom 18">
                <a:extLst>
                  <a:ext uri="{FF2B5EF4-FFF2-40B4-BE49-F238E27FC236}">
                    <a16:creationId xmlns:a16="http://schemas.microsoft.com/office/drawing/2014/main" id="{70D0FD94-F672-934B-A0D7-80B724230CA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2785308"/>
                  </p:ext>
                </p:extLst>
              </p:nvPr>
            </p:nvGraphicFramePr>
            <p:xfrm>
              <a:off x="6337935" y="2785807"/>
              <a:ext cx="2286000" cy="1285875"/>
            </p:xfrm>
            <a:graphic>
              <a:graphicData uri="http://schemas.microsoft.com/office/powerpoint/2016/slidezoom">
                <pslz:sldZm>
                  <pslz:sldZmObj sldId="287" cId="3286563583">
                    <pslz:zmPr id="{901BC9A0-C010-4241-AF4A-10BD69E7017B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Folienzoom 1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70D0FD94-F672-934B-A0D7-80B724230C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37935" y="2785807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501ED7AB-7BAA-7E49-8BCA-C97BAC9593D1}"/>
              </a:ext>
            </a:extLst>
          </p:cNvPr>
          <p:cNvSpPr txBox="1"/>
          <p:nvPr/>
        </p:nvSpPr>
        <p:spPr>
          <a:xfrm>
            <a:off x="8284076" y="4630647"/>
            <a:ext cx="269856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*He et al. 2016</a:t>
            </a:r>
          </a:p>
        </p:txBody>
      </p:sp>
    </p:spTree>
    <p:extLst>
      <p:ext uri="{BB962C8B-B14F-4D97-AF65-F5344CB8AC3E}">
        <p14:creationId xmlns:p14="http://schemas.microsoft.com/office/powerpoint/2010/main" val="156991540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E010D1-7C68-A742-B170-BA5911240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DF71CA-21BA-CD4D-8FC6-80A8EC8BFD0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088B47-CD36-F94B-803D-32933F326080}" type="datetime1">
              <a:rPr lang="de-DE" smtClean="0"/>
              <a:t>19.02.22</a:t>
            </a:fld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C7F8565-5154-B94B-A0A0-0A6BB209B5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6DF28639-8C05-7A4E-825E-5C65D876D3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331"/>
          <a:stretch/>
        </p:blipFill>
        <p:spPr>
          <a:xfrm>
            <a:off x="-105913" y="1131590"/>
            <a:ext cx="4677913" cy="3168352"/>
          </a:xfrm>
          <a:prstGeom prst="rect">
            <a:avLst/>
          </a:prstGeom>
        </p:spPr>
      </p:pic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06469C48-042F-934E-B42B-D2033AE11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35" b="20505"/>
          <a:stretch/>
        </p:blipFill>
        <p:spPr>
          <a:xfrm>
            <a:off x="4355976" y="1131590"/>
            <a:ext cx="4788024" cy="3242128"/>
          </a:xfrm>
          <a:prstGeom prst="rect">
            <a:avLst/>
          </a:prstGeom>
        </p:spPr>
      </p:pic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2F202D85-F73A-1D40-BC14-89D98D272131}"/>
              </a:ext>
            </a:extLst>
          </p:cNvPr>
          <p:cNvCxnSpPr/>
          <p:nvPr/>
        </p:nvCxnSpPr>
        <p:spPr>
          <a:xfrm>
            <a:off x="4427984" y="699542"/>
            <a:ext cx="0" cy="4176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98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E010D1-7C68-A742-B170-BA5911240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DF71CA-21BA-CD4D-8FC6-80A8EC8BFD0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20AF86B-2C06-1B43-A0B8-0BF49A2AA9F9}" type="datetime1">
              <a:rPr lang="de-DE" smtClean="0"/>
              <a:t>19.02.22</a:t>
            </a:fld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C7F8565-5154-B94B-A0A0-0A6BB209B5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 descr="Ein Bild, das Text, verschieden, mehrere enthält.&#10;&#10;Automatisch generierte Beschreibung">
            <a:extLst>
              <a:ext uri="{FF2B5EF4-FFF2-40B4-BE49-F238E27FC236}">
                <a16:creationId xmlns:a16="http://schemas.microsoft.com/office/drawing/2014/main" id="{435C927B-DBCE-3B49-A258-E2F0DD929D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73"/>
          <a:stretch/>
        </p:blipFill>
        <p:spPr>
          <a:xfrm>
            <a:off x="4628815" y="705582"/>
            <a:ext cx="4227774" cy="4198710"/>
          </a:xfrm>
          <a:prstGeom prst="rect">
            <a:avLst/>
          </a:prstGeom>
        </p:spPr>
      </p:pic>
      <p:pic>
        <p:nvPicPr>
          <p:cNvPr id="9" name="Grafik 8" descr="Ein Bild, das Text, verschieden, mehrere enthält.&#10;&#10;Automatisch generierte Beschreibung">
            <a:extLst>
              <a:ext uri="{FF2B5EF4-FFF2-40B4-BE49-F238E27FC236}">
                <a16:creationId xmlns:a16="http://schemas.microsoft.com/office/drawing/2014/main" id="{B6D36679-6BD3-8442-A7A9-B5F2D76830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27"/>
          <a:stretch/>
        </p:blipFill>
        <p:spPr>
          <a:xfrm>
            <a:off x="241715" y="748656"/>
            <a:ext cx="4176464" cy="411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6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6CC9F0-E539-B240-8F48-C6437D91A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7778EA-8BD4-874F-9425-7F1F102501B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69D608-4086-4A42-A3A9-028CBD34E7EA}" type="datetime1">
              <a:rPr lang="de-DE" smtClean="0"/>
              <a:t>19.02.22</a:t>
            </a:fld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753D789-D15E-1E47-B57F-B01FDB571B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3D468EE-ED0D-3E4F-88F0-26A6B8ECD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69" y="1057864"/>
            <a:ext cx="3273281" cy="345161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E80D2CC-11AC-2D45-902F-1902B97EE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377" y="1057864"/>
            <a:ext cx="3544887" cy="343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77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SHAP Values*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bject 6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60797" y="1670372"/>
                <a:ext cx="7367587" cy="2594300"/>
              </a:xfrm>
            </p:spPr>
            <p:txBody>
              <a:bodyPr/>
              <a:lstStyle/>
              <a:p>
                <a:r>
                  <a:rPr lang="en-US" dirty="0"/>
                  <a:t>Enables </a:t>
                </a:r>
                <a:r>
                  <a:rPr lang="en-US" dirty="0" err="1"/>
                  <a:t>explainability</a:t>
                </a:r>
                <a:r>
                  <a:rPr lang="en-US" dirty="0"/>
                  <a:t> in Machine Learning models</a:t>
                </a:r>
              </a:p>
              <a:p>
                <a:r>
                  <a:rPr lang="en-US" dirty="0"/>
                  <a:t>Approximation of Shapley Values** (game theory</a:t>
                </a:r>
                <a:r>
                  <a:rPr lang="de-DE" dirty="0"/>
                  <a:t>)</a:t>
                </a:r>
                <a:endParaRPr lang="en-US" dirty="0"/>
              </a:p>
              <a:p>
                <a:r>
                  <a:rPr lang="en-US" dirty="0"/>
                  <a:t>Computes contribution of each variable to predicted values</a:t>
                </a:r>
              </a:p>
              <a:p>
                <a:r>
                  <a:rPr lang="en-US" dirty="0"/>
                  <a:t>Uses difference between prediction with and without variable (mean imputation)</a:t>
                </a:r>
              </a:p>
              <a:p>
                <a:r>
                  <a:rPr lang="en-US" dirty="0"/>
                  <a:t>Python implementation uses computationally faster algorithms</a:t>
                </a: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pPr indent="0">
                  <a:buNone/>
                </a:pPr>
                <a:r>
                  <a:rPr lang="de-DE" dirty="0"/>
                  <a:t>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de-DE" i="1" smtClean="0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‘|!(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−|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′|−1)!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de-DE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  <m:t>‘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  <m:t>‘∖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1" name="object 6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60797" y="1670372"/>
                <a:ext cx="7367587" cy="2594300"/>
              </a:xfrm>
              <a:blipFill>
                <a:blip r:embed="rId3"/>
                <a:stretch>
                  <a:fillRect l="-1375" t="-24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BCB14E-A2C3-5B49-ABC2-230B6CEBA781}" type="datetime1">
              <a:rPr lang="de-DE" smtClean="0"/>
              <a:t>19.02.22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59382FF-C5AE-164C-9F9F-2685A3FCB391}"/>
              </a:ext>
            </a:extLst>
          </p:cNvPr>
          <p:cNvSpPr txBox="1"/>
          <p:nvPr/>
        </p:nvSpPr>
        <p:spPr>
          <a:xfrm>
            <a:off x="7884368" y="4371950"/>
            <a:ext cx="269856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* Lundberg </a:t>
            </a:r>
            <a:r>
              <a:rPr lang="de-DE" sz="800" dirty="0" err="1"/>
              <a:t>and</a:t>
            </a:r>
            <a:r>
              <a:rPr lang="de-DE" sz="800" dirty="0"/>
              <a:t> Lee 2017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723AE44-827A-394E-A7AA-F90C3628093E}"/>
              </a:ext>
            </a:extLst>
          </p:cNvPr>
          <p:cNvSpPr txBox="1"/>
          <p:nvPr/>
        </p:nvSpPr>
        <p:spPr>
          <a:xfrm>
            <a:off x="7892914" y="4542865"/>
            <a:ext cx="269856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** Nowak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Radzik</a:t>
            </a:r>
            <a:r>
              <a:rPr lang="de-DE" sz="800" dirty="0"/>
              <a:t> 1994</a:t>
            </a:r>
          </a:p>
        </p:txBody>
      </p:sp>
    </p:spTree>
    <p:extLst>
      <p:ext uri="{BB962C8B-B14F-4D97-AF65-F5344CB8AC3E}">
        <p14:creationId xmlns:p14="http://schemas.microsoft.com/office/powerpoint/2010/main" val="220789810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789</Words>
  <Application>Microsoft Macintosh PowerPoint</Application>
  <PresentationFormat>Bildschirmpräsentation (16:9)</PresentationFormat>
  <Paragraphs>160</Paragraphs>
  <Slides>18</Slides>
  <Notes>15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Calibri</vt:lpstr>
      <vt:lpstr>Cambria Math</vt:lpstr>
      <vt:lpstr>DINPro</vt:lpstr>
      <vt:lpstr>Times New Roman</vt:lpstr>
      <vt:lpstr>Wingdings</vt:lpstr>
      <vt:lpstr>Office Theme</vt:lpstr>
      <vt:lpstr>AirBnB Dublin</vt:lpstr>
      <vt:lpstr>Data Dublin</vt:lpstr>
      <vt:lpstr>Room Classification</vt:lpstr>
      <vt:lpstr>Room Classification</vt:lpstr>
      <vt:lpstr>Room Classification</vt:lpstr>
      <vt:lpstr>PowerPoint-Präsentation</vt:lpstr>
      <vt:lpstr>PowerPoint-Präsentation</vt:lpstr>
      <vt:lpstr>PowerPoint-Präsentation</vt:lpstr>
      <vt:lpstr>SHAP Values*</vt:lpstr>
      <vt:lpstr>Image Model</vt:lpstr>
      <vt:lpstr>XGBoost* Model</vt:lpstr>
      <vt:lpstr>PowerPoint-Präsentation</vt:lpstr>
      <vt:lpstr>PowerPoint-Präsentation</vt:lpstr>
      <vt:lpstr>Images and Tabular Data</vt:lpstr>
      <vt:lpstr>Munich</vt:lpstr>
      <vt:lpstr>Munich</vt:lpstr>
      <vt:lpstr>Problems and Learnings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Lange, Regina (ZVW)</dc:creator>
  <cp:lastModifiedBy>Becker, Dominik</cp:lastModifiedBy>
  <cp:revision>113</cp:revision>
  <dcterms:created xsi:type="dcterms:W3CDTF">2017-08-09T09:33:14Z</dcterms:created>
  <dcterms:modified xsi:type="dcterms:W3CDTF">2022-02-19T14:35:53Z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2016-08-08T00:00:00Z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2016-08-08T00:00:00Z</vt:filetime>
  </property>
</Properties>
</file>