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 roundtripDataSignature="AMtx7mjtmsolWVtaWG59g1MAIwC/+1im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F6FB71-DF97-4E40-9A92-6FE311CE9C6F}">
  <a:tblStyle styleId="{FCF6FB71-DF97-4E40-9A92-6FE311CE9C6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 name="Shape 11"/>
        <p:cNvGrpSpPr/>
        <p:nvPr/>
      </p:nvGrpSpPr>
      <p:grpSpPr>
        <a:xfrm>
          <a:off x="0" y="0"/>
          <a:ext cx="0" cy="0"/>
          <a:chOff x="0" y="0"/>
          <a:chExt cx="0" cy="0"/>
        </a:xfrm>
      </p:grpSpPr>
      <p:sp>
        <p:nvSpPr>
          <p:cNvPr id="12" name="Google Shape;12;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8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7" name="Shape 17"/>
        <p:cNvGrpSpPr/>
        <p:nvPr/>
      </p:nvGrpSpPr>
      <p:grpSpPr>
        <a:xfrm>
          <a:off x="0" y="0"/>
          <a:ext cx="0" cy="0"/>
          <a:chOff x="0" y="0"/>
          <a:chExt cx="0" cy="0"/>
        </a:xfrm>
      </p:grpSpPr>
      <p:sp>
        <p:nvSpPr>
          <p:cNvPr id="18" name="Google Shape;18;p7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7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9" name="Shape 29"/>
        <p:cNvGrpSpPr/>
        <p:nvPr/>
      </p:nvGrpSpPr>
      <p:grpSpPr>
        <a:xfrm>
          <a:off x="0" y="0"/>
          <a:ext cx="0" cy="0"/>
          <a:chOff x="0" y="0"/>
          <a:chExt cx="0" cy="0"/>
        </a:xfrm>
      </p:grpSpPr>
      <p:sp>
        <p:nvSpPr>
          <p:cNvPr id="30" name="Google Shape;30;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7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8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8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2"/>
          <p:cNvSpPr/>
          <p:nvPr>
            <p:ph idx="2" type="pic"/>
          </p:nvPr>
        </p:nvSpPr>
        <p:spPr>
          <a:xfrm>
            <a:off x="5183188" y="987425"/>
            <a:ext cx="6172200" cy="4873625"/>
          </a:xfrm>
          <a:prstGeom prst="rect">
            <a:avLst/>
          </a:prstGeom>
          <a:noFill/>
          <a:ln>
            <a:noFill/>
          </a:ln>
        </p:spPr>
      </p:sp>
      <p:sp>
        <p:nvSpPr>
          <p:cNvPr id="64" name="Google Shape;64;p8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2"/>
          <p:cNvSpPr/>
          <p:nvPr/>
        </p:nvSpPr>
        <p:spPr>
          <a:xfrm flipH="1">
            <a:off x="0" y="0"/>
            <a:ext cx="12192000" cy="623400"/>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2"/>
          <p:cNvSpPr/>
          <p:nvPr/>
        </p:nvSpPr>
        <p:spPr>
          <a:xfrm flipH="1" rot="10800000">
            <a:off x="0" y="50"/>
            <a:ext cx="8115300" cy="623400"/>
          </a:xfrm>
          <a:prstGeom prst="rect">
            <a:avLst/>
          </a:prstGeom>
          <a:gradFill>
            <a:gsLst>
              <a:gs pos="0">
                <a:srgbClr val="4472C4">
                  <a:alpha val="0"/>
                </a:srgbClr>
              </a:gs>
              <a:gs pos="20000">
                <a:srgbClr val="4472C4">
                  <a:alpha val="0"/>
                </a:srgbClr>
              </a:gs>
              <a:gs pos="100000">
                <a:srgbClr val="1F3864">
                  <a:alpha val="54117"/>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2"/>
          <p:cNvSpPr/>
          <p:nvPr/>
        </p:nvSpPr>
        <p:spPr>
          <a:xfrm flipH="1">
            <a:off x="8115300" y="0"/>
            <a:ext cx="4076700" cy="623400"/>
          </a:xfrm>
          <a:prstGeom prst="rect">
            <a:avLst/>
          </a:prstGeom>
          <a:gradFill>
            <a:gsLst>
              <a:gs pos="0">
                <a:srgbClr val="4472C4">
                  <a:alpha val="65098"/>
                </a:srgbClr>
              </a:gs>
              <a:gs pos="100000">
                <a:srgbClr val="000000">
                  <a:alpha val="29019"/>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2"/>
          <p:cNvSpPr txBox="1"/>
          <p:nvPr>
            <p:ph type="title"/>
          </p:nvPr>
        </p:nvSpPr>
        <p:spPr>
          <a:xfrm>
            <a:off x="381750" y="80900"/>
            <a:ext cx="11428500" cy="461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3600"/>
              <a:buFont typeface="Calibri"/>
              <a:buNone/>
            </a:pPr>
            <a:r>
              <a:rPr lang="es-PY" sz="2600">
                <a:solidFill>
                  <a:srgbClr val="FFFFFF"/>
                </a:solidFill>
              </a:rPr>
              <a:t>Resultados de Modelos de Predicción de Ventas en Retail Sales Dataset de Kaggle</a:t>
            </a:r>
            <a:endParaRPr sz="2960"/>
          </a:p>
        </p:txBody>
      </p:sp>
      <p:sp>
        <p:nvSpPr>
          <p:cNvPr id="88" name="Google Shape;88;p2"/>
          <p:cNvSpPr txBox="1"/>
          <p:nvPr/>
        </p:nvSpPr>
        <p:spPr>
          <a:xfrm>
            <a:off x="144850" y="757750"/>
            <a:ext cx="3787800" cy="1130400"/>
          </a:xfrm>
          <a:prstGeom prst="rect">
            <a:avLst/>
          </a:prstGeom>
          <a:noFill/>
          <a:ln>
            <a:noFill/>
          </a:ln>
        </p:spPr>
        <p:txBody>
          <a:bodyPr anchorCtr="0" anchor="t" bIns="91425" lIns="91425" spcFirstLastPara="1" rIns="91425" wrap="square" tIns="91425">
            <a:spAutoFit/>
          </a:bodyPr>
          <a:lstStyle/>
          <a:p>
            <a:pPr indent="0" lvl="0" marL="0" marR="0" rtl="0" algn="just">
              <a:lnSpc>
                <a:spcPct val="90000"/>
              </a:lnSpc>
              <a:spcBef>
                <a:spcPts val="1000"/>
              </a:spcBef>
              <a:spcAft>
                <a:spcPts val="0"/>
              </a:spcAft>
              <a:buNone/>
            </a:pPr>
            <a:r>
              <a:rPr b="1" lang="es-PY" sz="2000">
                <a:solidFill>
                  <a:schemeClr val="dk1"/>
                </a:solidFill>
                <a:latin typeface="Calibri"/>
                <a:ea typeface="Calibri"/>
                <a:cs typeface="Calibri"/>
                <a:sym typeface="Calibri"/>
              </a:rPr>
              <a:t>Introducción y Objetivos</a:t>
            </a:r>
            <a:endParaRPr b="1" sz="2000">
              <a:solidFill>
                <a:schemeClr val="dk1"/>
              </a:solidFill>
              <a:latin typeface="Calibri"/>
              <a:ea typeface="Calibri"/>
              <a:cs typeface="Calibri"/>
              <a:sym typeface="Calibri"/>
            </a:endParaRPr>
          </a:p>
          <a:p>
            <a:pPr indent="0" lvl="0" marL="0" marR="0" rtl="0" algn="just">
              <a:lnSpc>
                <a:spcPct val="90000"/>
              </a:lnSpc>
              <a:spcBef>
                <a:spcPts val="1000"/>
              </a:spcBef>
              <a:spcAft>
                <a:spcPts val="1000"/>
              </a:spcAft>
              <a:buNone/>
            </a:pPr>
            <a:r>
              <a:rPr lang="es-PY" sz="1300">
                <a:solidFill>
                  <a:schemeClr val="dk1"/>
                </a:solidFill>
                <a:latin typeface="Calibri"/>
                <a:ea typeface="Calibri"/>
                <a:cs typeface="Calibri"/>
                <a:sym typeface="Calibri"/>
              </a:rPr>
              <a:t>A través de este proyecto, se busca encontrar un modelo que permita predecir las ventas a partir de los datos de clientes en una tienda retail.</a:t>
            </a:r>
            <a:endParaRPr sz="1300">
              <a:solidFill>
                <a:schemeClr val="dk1"/>
              </a:solidFill>
              <a:latin typeface="Calibri"/>
              <a:ea typeface="Calibri"/>
              <a:cs typeface="Calibri"/>
              <a:sym typeface="Calibri"/>
            </a:endParaRPr>
          </a:p>
        </p:txBody>
      </p:sp>
      <p:sp>
        <p:nvSpPr>
          <p:cNvPr id="89" name="Google Shape;89;p2"/>
          <p:cNvSpPr txBox="1"/>
          <p:nvPr/>
        </p:nvSpPr>
        <p:spPr>
          <a:xfrm>
            <a:off x="144850" y="2022450"/>
            <a:ext cx="3787800" cy="1099500"/>
          </a:xfrm>
          <a:prstGeom prst="rect">
            <a:avLst/>
          </a:prstGeom>
          <a:noFill/>
          <a:ln>
            <a:noFill/>
          </a:ln>
        </p:spPr>
        <p:txBody>
          <a:bodyPr anchorCtr="0" anchor="t" bIns="91425" lIns="91425" spcFirstLastPara="1" rIns="91425" wrap="square" tIns="91425">
            <a:spAutoFit/>
          </a:bodyPr>
          <a:lstStyle/>
          <a:p>
            <a:pPr indent="0" lvl="0" marL="0" marR="0" rtl="0" algn="just">
              <a:lnSpc>
                <a:spcPct val="80000"/>
              </a:lnSpc>
              <a:spcBef>
                <a:spcPts val="1000"/>
              </a:spcBef>
              <a:spcAft>
                <a:spcPts val="0"/>
              </a:spcAft>
              <a:buNone/>
            </a:pPr>
            <a:r>
              <a:rPr b="1" lang="es-PY" sz="2000">
                <a:solidFill>
                  <a:schemeClr val="dk1"/>
                </a:solidFill>
                <a:latin typeface="Calibri"/>
                <a:ea typeface="Calibri"/>
                <a:cs typeface="Calibri"/>
                <a:sym typeface="Calibri"/>
              </a:rPr>
              <a:t>Descripción del conjunto de datos</a:t>
            </a:r>
            <a:endParaRPr b="1" sz="2000">
              <a:solidFill>
                <a:schemeClr val="dk1"/>
              </a:solidFill>
              <a:latin typeface="Calibri"/>
              <a:ea typeface="Calibri"/>
              <a:cs typeface="Calibri"/>
              <a:sym typeface="Calibri"/>
            </a:endParaRPr>
          </a:p>
          <a:p>
            <a:pPr indent="0" lvl="0" marL="0" marR="0" rtl="0" algn="just">
              <a:lnSpc>
                <a:spcPct val="90000"/>
              </a:lnSpc>
              <a:spcBef>
                <a:spcPts val="1000"/>
              </a:spcBef>
              <a:spcAft>
                <a:spcPts val="1000"/>
              </a:spcAft>
              <a:buNone/>
            </a:pPr>
            <a:r>
              <a:rPr lang="es-PY" sz="1300">
                <a:solidFill>
                  <a:schemeClr val="dk1"/>
                </a:solidFill>
                <a:latin typeface="Calibri"/>
                <a:ea typeface="Calibri"/>
                <a:cs typeface="Calibri"/>
                <a:sym typeface="Calibri"/>
              </a:rPr>
              <a:t>El conjunto de datos consiste en un set de datos sintetizado que representa las ventas de una tienda minorista ficticia</a:t>
            </a:r>
            <a:endParaRPr sz="1300">
              <a:solidFill>
                <a:schemeClr val="dk1"/>
              </a:solidFill>
              <a:latin typeface="Calibri"/>
              <a:ea typeface="Calibri"/>
              <a:cs typeface="Calibri"/>
              <a:sym typeface="Calibri"/>
            </a:endParaRPr>
          </a:p>
        </p:txBody>
      </p:sp>
      <p:sp>
        <p:nvSpPr>
          <p:cNvPr id="90" name="Google Shape;90;p2"/>
          <p:cNvSpPr txBox="1"/>
          <p:nvPr/>
        </p:nvSpPr>
        <p:spPr>
          <a:xfrm>
            <a:off x="144850" y="3256250"/>
            <a:ext cx="3787800" cy="3440700"/>
          </a:xfrm>
          <a:prstGeom prst="rect">
            <a:avLst/>
          </a:prstGeom>
          <a:noFill/>
          <a:ln>
            <a:noFill/>
          </a:ln>
        </p:spPr>
        <p:txBody>
          <a:bodyPr anchorCtr="0" anchor="t" bIns="91425" lIns="91425" spcFirstLastPara="1" rIns="91425" wrap="square" tIns="91425">
            <a:spAutoFit/>
          </a:bodyPr>
          <a:lstStyle/>
          <a:p>
            <a:pPr indent="0" lvl="0" marL="0" marR="0" rtl="0" algn="just">
              <a:lnSpc>
                <a:spcPct val="80000"/>
              </a:lnSpc>
              <a:spcBef>
                <a:spcPts val="1000"/>
              </a:spcBef>
              <a:spcAft>
                <a:spcPts val="0"/>
              </a:spcAft>
              <a:buNone/>
            </a:pPr>
            <a:r>
              <a:rPr b="1" lang="es-PY" sz="2000">
                <a:solidFill>
                  <a:schemeClr val="dk1"/>
                </a:solidFill>
                <a:latin typeface="Calibri"/>
                <a:ea typeface="Calibri"/>
                <a:cs typeface="Calibri"/>
                <a:sym typeface="Calibri"/>
              </a:rPr>
              <a:t>Principales análisis y hallazgos</a:t>
            </a:r>
            <a:endParaRPr b="1" sz="2000">
              <a:solidFill>
                <a:schemeClr val="dk1"/>
              </a:solidFill>
              <a:latin typeface="Calibri"/>
              <a:ea typeface="Calibri"/>
              <a:cs typeface="Calibri"/>
              <a:sym typeface="Calibri"/>
            </a:endParaRPr>
          </a:p>
          <a:p>
            <a:pPr indent="-177800" lvl="0" marL="269999" marR="0" rtl="0" algn="just">
              <a:lnSpc>
                <a:spcPct val="90000"/>
              </a:lnSpc>
              <a:spcBef>
                <a:spcPts val="1000"/>
              </a:spcBef>
              <a:spcAft>
                <a:spcPts val="0"/>
              </a:spcAft>
              <a:buClr>
                <a:schemeClr val="dk1"/>
              </a:buClr>
              <a:buSzPts val="1300"/>
              <a:buFont typeface="Calibri"/>
              <a:buChar char="●"/>
            </a:pPr>
            <a:r>
              <a:rPr lang="es-PY" sz="1300">
                <a:solidFill>
                  <a:schemeClr val="dk1"/>
                </a:solidFill>
                <a:latin typeface="Calibri"/>
                <a:ea typeface="Calibri"/>
                <a:cs typeface="Calibri"/>
                <a:sym typeface="Calibri"/>
              </a:rPr>
              <a:t>Las categorías de venta (Clothing, Electronics, Beauty) influyen en las ventas.</a:t>
            </a:r>
            <a:endParaRPr sz="1300">
              <a:solidFill>
                <a:schemeClr val="dk1"/>
              </a:solidFill>
              <a:latin typeface="Calibri"/>
              <a:ea typeface="Calibri"/>
              <a:cs typeface="Calibri"/>
              <a:sym typeface="Calibri"/>
            </a:endParaRPr>
          </a:p>
          <a:p>
            <a:pPr indent="-177800" lvl="0" marL="269999" marR="0" rtl="0" algn="just">
              <a:lnSpc>
                <a:spcPct val="90000"/>
              </a:lnSpc>
              <a:spcBef>
                <a:spcPts val="0"/>
              </a:spcBef>
              <a:spcAft>
                <a:spcPts val="0"/>
              </a:spcAft>
              <a:buClr>
                <a:schemeClr val="dk1"/>
              </a:buClr>
              <a:buSzPts val="1300"/>
              <a:buFont typeface="Calibri"/>
              <a:buChar char="●"/>
            </a:pPr>
            <a:r>
              <a:rPr lang="es-PY" sz="1300">
                <a:solidFill>
                  <a:schemeClr val="dk1"/>
                </a:solidFill>
                <a:latin typeface="Calibri"/>
                <a:ea typeface="Calibri"/>
                <a:cs typeface="Calibri"/>
                <a:sym typeface="Calibri"/>
              </a:rPr>
              <a:t>El género (Male, Female) también tiene un efecto a la hora de realizar las compras.</a:t>
            </a:r>
            <a:endParaRPr sz="1300">
              <a:solidFill>
                <a:schemeClr val="dk1"/>
              </a:solidFill>
              <a:latin typeface="Calibri"/>
              <a:ea typeface="Calibri"/>
              <a:cs typeface="Calibri"/>
              <a:sym typeface="Calibri"/>
            </a:endParaRPr>
          </a:p>
          <a:p>
            <a:pPr indent="-177800" lvl="0" marL="269999" marR="0" rtl="0" algn="just">
              <a:lnSpc>
                <a:spcPct val="90000"/>
              </a:lnSpc>
              <a:spcBef>
                <a:spcPts val="0"/>
              </a:spcBef>
              <a:spcAft>
                <a:spcPts val="0"/>
              </a:spcAft>
              <a:buClr>
                <a:schemeClr val="dk1"/>
              </a:buClr>
              <a:buSzPts val="1300"/>
              <a:buFont typeface="Calibri"/>
              <a:buChar char="●"/>
            </a:pPr>
            <a:r>
              <a:rPr lang="es-PY" sz="1300">
                <a:solidFill>
                  <a:schemeClr val="dk1"/>
                </a:solidFill>
                <a:latin typeface="Calibri"/>
                <a:ea typeface="Calibri"/>
                <a:cs typeface="Calibri"/>
                <a:sym typeface="Calibri"/>
              </a:rPr>
              <a:t>No se pueden detectar correlaciones muy fuertes en las variables, salvo las que efectivamente sí están relacionadas, como Unit Amount, Quantity.</a:t>
            </a:r>
            <a:endParaRPr sz="1300">
              <a:solidFill>
                <a:schemeClr val="dk1"/>
              </a:solidFill>
              <a:latin typeface="Calibri"/>
              <a:ea typeface="Calibri"/>
              <a:cs typeface="Calibri"/>
              <a:sym typeface="Calibri"/>
            </a:endParaRPr>
          </a:p>
          <a:p>
            <a:pPr indent="-177800" lvl="0" marL="269999" marR="0" rtl="0" algn="just">
              <a:lnSpc>
                <a:spcPct val="90000"/>
              </a:lnSpc>
              <a:spcBef>
                <a:spcPts val="0"/>
              </a:spcBef>
              <a:spcAft>
                <a:spcPts val="0"/>
              </a:spcAft>
              <a:buClr>
                <a:schemeClr val="dk1"/>
              </a:buClr>
              <a:buSzPts val="1300"/>
              <a:buFont typeface="Calibri"/>
              <a:buChar char="●"/>
            </a:pPr>
            <a:r>
              <a:rPr lang="es-PY" sz="1300">
                <a:solidFill>
                  <a:schemeClr val="dk1"/>
                </a:solidFill>
                <a:latin typeface="Calibri"/>
                <a:ea typeface="Calibri"/>
                <a:cs typeface="Calibri"/>
                <a:sym typeface="Calibri"/>
              </a:rPr>
              <a:t>Por más que no exista una correlación muy fuerte entre campos numéricos, el uso de los mismos mejora el performance de las predicciones.</a:t>
            </a:r>
            <a:endParaRPr sz="1300">
              <a:solidFill>
                <a:schemeClr val="dk1"/>
              </a:solidFill>
              <a:latin typeface="Calibri"/>
              <a:ea typeface="Calibri"/>
              <a:cs typeface="Calibri"/>
              <a:sym typeface="Calibri"/>
            </a:endParaRPr>
          </a:p>
          <a:p>
            <a:pPr indent="-177800" lvl="0" marL="269999" marR="0" rtl="0" algn="just">
              <a:lnSpc>
                <a:spcPct val="90000"/>
              </a:lnSpc>
              <a:spcBef>
                <a:spcPts val="0"/>
              </a:spcBef>
              <a:spcAft>
                <a:spcPts val="0"/>
              </a:spcAft>
              <a:buClr>
                <a:schemeClr val="dk1"/>
              </a:buClr>
              <a:buSzPts val="1300"/>
              <a:buFont typeface="Calibri"/>
              <a:buChar char="●"/>
            </a:pPr>
            <a:r>
              <a:rPr lang="es-PY" sz="1300">
                <a:solidFill>
                  <a:schemeClr val="dk1"/>
                </a:solidFill>
                <a:latin typeface="Calibri"/>
                <a:ea typeface="Calibri"/>
                <a:cs typeface="Calibri"/>
                <a:sym typeface="Calibri"/>
              </a:rPr>
              <a:t>De los 4 modelos probados (KNN, Random Forests, Regresión Lineal, LGBM, el que ofrece un mejor rendimiento es el modelo de la Regresión Lineal</a:t>
            </a:r>
            <a:endParaRPr sz="1300">
              <a:solidFill>
                <a:schemeClr val="dk1"/>
              </a:solidFill>
              <a:latin typeface="Calibri"/>
              <a:ea typeface="Calibri"/>
              <a:cs typeface="Calibri"/>
              <a:sym typeface="Calibri"/>
            </a:endParaRPr>
          </a:p>
          <a:p>
            <a:pPr indent="-177800" lvl="0" marL="269999" marR="0" rtl="0" algn="just">
              <a:lnSpc>
                <a:spcPct val="90000"/>
              </a:lnSpc>
              <a:spcBef>
                <a:spcPts val="0"/>
              </a:spcBef>
              <a:spcAft>
                <a:spcPts val="0"/>
              </a:spcAft>
              <a:buClr>
                <a:schemeClr val="dk1"/>
              </a:buClr>
              <a:buSzPts val="1300"/>
              <a:buFont typeface="Calibri"/>
              <a:buChar char="●"/>
            </a:pPr>
            <a:r>
              <a:rPr lang="es-PY" sz="1300">
                <a:solidFill>
                  <a:schemeClr val="dk1"/>
                </a:solidFill>
                <a:latin typeface="Calibri"/>
                <a:ea typeface="Calibri"/>
                <a:cs typeface="Calibri"/>
                <a:sym typeface="Calibri"/>
              </a:rPr>
              <a:t>De igual manera, las diferencias en R2, MSE, RMSE, MAE, no son muy altas</a:t>
            </a:r>
            <a:endParaRPr sz="1300">
              <a:solidFill>
                <a:schemeClr val="dk1"/>
              </a:solidFill>
              <a:latin typeface="Calibri"/>
              <a:ea typeface="Calibri"/>
              <a:cs typeface="Calibri"/>
              <a:sym typeface="Calibri"/>
            </a:endParaRPr>
          </a:p>
        </p:txBody>
      </p:sp>
      <p:sp>
        <p:nvSpPr>
          <p:cNvPr id="91" name="Google Shape;91;p2"/>
          <p:cNvSpPr txBox="1"/>
          <p:nvPr/>
        </p:nvSpPr>
        <p:spPr>
          <a:xfrm>
            <a:off x="4202100" y="757750"/>
            <a:ext cx="3787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1000"/>
              </a:spcAft>
              <a:buNone/>
            </a:pPr>
            <a:r>
              <a:rPr b="1" lang="es-PY" sz="2000">
                <a:solidFill>
                  <a:schemeClr val="dk1"/>
                </a:solidFill>
                <a:latin typeface="Calibri"/>
                <a:ea typeface="Calibri"/>
                <a:cs typeface="Calibri"/>
                <a:sym typeface="Calibri"/>
              </a:rPr>
              <a:t>Visualizaciones Clave</a:t>
            </a:r>
            <a:endParaRPr sz="1300">
              <a:solidFill>
                <a:schemeClr val="dk1"/>
              </a:solidFill>
              <a:latin typeface="Calibri"/>
              <a:ea typeface="Calibri"/>
              <a:cs typeface="Calibri"/>
              <a:sym typeface="Calibri"/>
            </a:endParaRPr>
          </a:p>
        </p:txBody>
      </p:sp>
      <p:sp>
        <p:nvSpPr>
          <p:cNvPr id="92" name="Google Shape;92;p2"/>
          <p:cNvSpPr txBox="1"/>
          <p:nvPr/>
        </p:nvSpPr>
        <p:spPr>
          <a:xfrm>
            <a:off x="4202100" y="1219450"/>
            <a:ext cx="37878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1000"/>
              </a:spcAft>
              <a:buNone/>
            </a:pPr>
            <a:r>
              <a:rPr lang="es-PY">
                <a:solidFill>
                  <a:schemeClr val="dk1"/>
                </a:solidFill>
                <a:latin typeface="Calibri"/>
                <a:ea typeface="Calibri"/>
                <a:cs typeface="Calibri"/>
                <a:sym typeface="Calibri"/>
              </a:rPr>
              <a:t>Predicciones de los modelos entrenados:</a:t>
            </a:r>
            <a:endParaRPr sz="700">
              <a:solidFill>
                <a:schemeClr val="dk1"/>
              </a:solidFill>
              <a:latin typeface="Calibri"/>
              <a:ea typeface="Calibri"/>
              <a:cs typeface="Calibri"/>
              <a:sym typeface="Calibri"/>
            </a:endParaRPr>
          </a:p>
        </p:txBody>
      </p:sp>
      <p:pic>
        <p:nvPicPr>
          <p:cNvPr id="93" name="Google Shape;93;p2"/>
          <p:cNvPicPr preferRelativeResize="0"/>
          <p:nvPr/>
        </p:nvPicPr>
        <p:blipFill>
          <a:blip r:embed="rId3">
            <a:alphaModFix/>
          </a:blip>
          <a:stretch>
            <a:fillRect/>
          </a:stretch>
        </p:blipFill>
        <p:spPr>
          <a:xfrm>
            <a:off x="4094650" y="1598050"/>
            <a:ext cx="7954550" cy="2902713"/>
          </a:xfrm>
          <a:prstGeom prst="rect">
            <a:avLst/>
          </a:prstGeom>
          <a:noFill/>
          <a:ln>
            <a:noFill/>
          </a:ln>
        </p:spPr>
      </p:pic>
      <p:graphicFrame>
        <p:nvGraphicFramePr>
          <p:cNvPr id="94" name="Google Shape;94;p2"/>
          <p:cNvGraphicFramePr/>
          <p:nvPr/>
        </p:nvGraphicFramePr>
        <p:xfrm>
          <a:off x="7286700" y="4500775"/>
          <a:ext cx="3000000" cy="3000000"/>
        </p:xfrm>
        <a:graphic>
          <a:graphicData uri="http://schemas.openxmlformats.org/drawingml/2006/table">
            <a:tbl>
              <a:tblPr>
                <a:noFill/>
                <a:tableStyleId>{FCF6FB71-DF97-4E40-9A92-6FE311CE9C6F}</a:tableStyleId>
              </a:tblPr>
              <a:tblGrid>
                <a:gridCol w="952500"/>
                <a:gridCol w="952500"/>
                <a:gridCol w="952500"/>
                <a:gridCol w="952500"/>
                <a:gridCol w="952500"/>
              </a:tblGrid>
              <a:tr h="200025">
                <a:tc>
                  <a:txBody>
                    <a:bodyPr/>
                    <a:lstStyle/>
                    <a:p>
                      <a:pPr indent="0" lvl="0" marL="0" rtl="0" algn="l">
                        <a:lnSpc>
                          <a:spcPct val="115000"/>
                        </a:lnSpc>
                        <a:spcBef>
                          <a:spcPts val="0"/>
                        </a:spcBef>
                        <a:spcAft>
                          <a:spcPts val="0"/>
                        </a:spcAft>
                        <a:buNone/>
                      </a:pPr>
                      <a:r>
                        <a:rPr b="1" lang="es-PY" sz="900"/>
                        <a:t>Método</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0:0"/>
                      </a:ext>
                    </a:extLst>
                  </a:tcPr>
                </a:tc>
                <a:tc>
                  <a:txBody>
                    <a:bodyPr/>
                    <a:lstStyle/>
                    <a:p>
                      <a:pPr indent="0" lvl="0" marL="0" rtl="0" algn="l">
                        <a:lnSpc>
                          <a:spcPct val="115000"/>
                        </a:lnSpc>
                        <a:spcBef>
                          <a:spcPts val="0"/>
                        </a:spcBef>
                        <a:spcAft>
                          <a:spcPts val="0"/>
                        </a:spcAft>
                        <a:buNone/>
                      </a:pPr>
                      <a:r>
                        <a:rPr b="1" lang="es-PY" sz="900"/>
                        <a:t>R2</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0:1"/>
                      </a:ext>
                    </a:extLst>
                  </a:tcPr>
                </a:tc>
                <a:tc>
                  <a:txBody>
                    <a:bodyPr/>
                    <a:lstStyle/>
                    <a:p>
                      <a:pPr indent="0" lvl="0" marL="0" rtl="0" algn="l">
                        <a:lnSpc>
                          <a:spcPct val="115000"/>
                        </a:lnSpc>
                        <a:spcBef>
                          <a:spcPts val="0"/>
                        </a:spcBef>
                        <a:spcAft>
                          <a:spcPts val="0"/>
                        </a:spcAft>
                        <a:buNone/>
                      </a:pPr>
                      <a:r>
                        <a:rPr b="1" lang="es-PY" sz="900"/>
                        <a:t>RMSE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0:2"/>
                      </a:ext>
                    </a:extLst>
                  </a:tcPr>
                </a:tc>
                <a:tc>
                  <a:txBody>
                    <a:bodyPr/>
                    <a:lstStyle/>
                    <a:p>
                      <a:pPr indent="0" lvl="0" marL="0" rtl="0" algn="l">
                        <a:lnSpc>
                          <a:spcPct val="115000"/>
                        </a:lnSpc>
                        <a:spcBef>
                          <a:spcPts val="0"/>
                        </a:spcBef>
                        <a:spcAft>
                          <a:spcPts val="0"/>
                        </a:spcAft>
                        <a:buNone/>
                      </a:pPr>
                      <a:r>
                        <a:rPr b="1" lang="es-PY" sz="900"/>
                        <a:t>MSE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0:3"/>
                      </a:ext>
                    </a:extLst>
                  </a:tcPr>
                </a:tc>
                <a:tc>
                  <a:txBody>
                    <a:bodyPr/>
                    <a:lstStyle/>
                    <a:p>
                      <a:pPr indent="0" lvl="0" marL="0" rtl="0" algn="l">
                        <a:lnSpc>
                          <a:spcPct val="115000"/>
                        </a:lnSpc>
                        <a:spcBef>
                          <a:spcPts val="0"/>
                        </a:spcBef>
                        <a:spcAft>
                          <a:spcPts val="0"/>
                        </a:spcAft>
                        <a:buNone/>
                      </a:pPr>
                      <a:r>
                        <a:rPr b="1" lang="es-PY" sz="900"/>
                        <a:t>MAE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0:4"/>
                      </a:ext>
                    </a:extLst>
                  </a:tcPr>
                </a:tc>
              </a:tr>
              <a:tr h="227875">
                <a:tc>
                  <a:txBody>
                    <a:bodyPr/>
                    <a:lstStyle/>
                    <a:p>
                      <a:pPr indent="0" lvl="0" marL="0" rtl="0" algn="l">
                        <a:lnSpc>
                          <a:spcPct val="115000"/>
                        </a:lnSpc>
                        <a:spcBef>
                          <a:spcPts val="0"/>
                        </a:spcBef>
                        <a:spcAft>
                          <a:spcPts val="0"/>
                        </a:spcAft>
                        <a:buNone/>
                      </a:pPr>
                      <a:r>
                        <a:rPr lang="es-PY" sz="900"/>
                        <a:t>Regresión Lineal</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1:0"/>
                      </a:ext>
                    </a:extLst>
                  </a:tcPr>
                </a:tc>
                <a:tc>
                  <a:txBody>
                    <a:bodyPr/>
                    <a:lstStyle/>
                    <a:p>
                      <a:pPr indent="0" lvl="0" marL="0" rtl="0" algn="r">
                        <a:lnSpc>
                          <a:spcPct val="115000"/>
                        </a:lnSpc>
                        <a:spcBef>
                          <a:spcPts val="0"/>
                        </a:spcBef>
                        <a:spcAft>
                          <a:spcPts val="0"/>
                        </a:spcAft>
                        <a:buNone/>
                      </a:pPr>
                      <a:r>
                        <a:rPr lang="es-PY" sz="900"/>
                        <a:t>71,99%</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1:1"/>
                      </a:ext>
                    </a:extLst>
                  </a:tcPr>
                </a:tc>
                <a:tc>
                  <a:txBody>
                    <a:bodyPr/>
                    <a:lstStyle/>
                    <a:p>
                      <a:pPr indent="0" lvl="0" marL="0" rtl="0" algn="r">
                        <a:lnSpc>
                          <a:spcPct val="115000"/>
                        </a:lnSpc>
                        <a:spcBef>
                          <a:spcPts val="0"/>
                        </a:spcBef>
                        <a:spcAft>
                          <a:spcPts val="0"/>
                        </a:spcAft>
                        <a:buNone/>
                      </a:pPr>
                      <a:r>
                        <a:rPr lang="es-PY" sz="900"/>
                        <a:t>294,54</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1:2"/>
                      </a:ext>
                    </a:extLst>
                  </a:tcPr>
                </a:tc>
                <a:tc>
                  <a:txBody>
                    <a:bodyPr/>
                    <a:lstStyle/>
                    <a:p>
                      <a:pPr indent="0" lvl="0" marL="0" rtl="0" algn="r">
                        <a:lnSpc>
                          <a:spcPct val="115000"/>
                        </a:lnSpc>
                        <a:spcBef>
                          <a:spcPts val="0"/>
                        </a:spcBef>
                        <a:spcAft>
                          <a:spcPts val="0"/>
                        </a:spcAft>
                        <a:buNone/>
                      </a:pPr>
                      <a:r>
                        <a:rPr lang="es-PY" sz="900"/>
                        <a:t>86751,32</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1:3"/>
                      </a:ext>
                    </a:extLst>
                  </a:tcPr>
                </a:tc>
                <a:tc>
                  <a:txBody>
                    <a:bodyPr/>
                    <a:lstStyle/>
                    <a:p>
                      <a:pPr indent="0" lvl="0" marL="0" rtl="0" algn="r">
                        <a:lnSpc>
                          <a:spcPct val="115000"/>
                        </a:lnSpc>
                        <a:spcBef>
                          <a:spcPts val="0"/>
                        </a:spcBef>
                        <a:spcAft>
                          <a:spcPts val="0"/>
                        </a:spcAft>
                        <a:buNone/>
                      </a:pPr>
                      <a:r>
                        <a:rPr lang="es-PY" sz="900"/>
                        <a:t>187,31</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1:4"/>
                      </a:ext>
                    </a:extLst>
                  </a:tcPr>
                </a:tc>
              </a:tr>
              <a:tr h="200025">
                <a:tc>
                  <a:txBody>
                    <a:bodyPr/>
                    <a:lstStyle/>
                    <a:p>
                      <a:pPr indent="0" lvl="0" marL="0" rtl="0" algn="l">
                        <a:lnSpc>
                          <a:spcPct val="115000"/>
                        </a:lnSpc>
                        <a:spcBef>
                          <a:spcPts val="0"/>
                        </a:spcBef>
                        <a:spcAft>
                          <a:spcPts val="0"/>
                        </a:spcAft>
                        <a:buNone/>
                      </a:pPr>
                      <a:r>
                        <a:rPr lang="es-PY" sz="900"/>
                        <a:t>KNN</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2:0"/>
                      </a:ext>
                    </a:extLst>
                  </a:tcPr>
                </a:tc>
                <a:tc>
                  <a:txBody>
                    <a:bodyPr/>
                    <a:lstStyle/>
                    <a:p>
                      <a:pPr indent="0" lvl="0" marL="0" rtl="0" algn="r">
                        <a:lnSpc>
                          <a:spcPct val="115000"/>
                        </a:lnSpc>
                        <a:spcBef>
                          <a:spcPts val="0"/>
                        </a:spcBef>
                        <a:spcAft>
                          <a:spcPts val="0"/>
                        </a:spcAft>
                        <a:buNone/>
                      </a:pPr>
                      <a:r>
                        <a:rPr lang="es-PY" sz="900"/>
                        <a:t>70,72%</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2:1"/>
                      </a:ext>
                    </a:extLst>
                  </a:tcPr>
                </a:tc>
                <a:tc>
                  <a:txBody>
                    <a:bodyPr/>
                    <a:lstStyle/>
                    <a:p>
                      <a:pPr indent="0" lvl="0" marL="0" rtl="0" algn="r">
                        <a:lnSpc>
                          <a:spcPct val="115000"/>
                        </a:lnSpc>
                        <a:spcBef>
                          <a:spcPts val="0"/>
                        </a:spcBef>
                        <a:spcAft>
                          <a:spcPts val="0"/>
                        </a:spcAft>
                        <a:buNone/>
                      </a:pPr>
                      <a:r>
                        <a:rPr lang="es-PY" sz="900"/>
                        <a:t>301,16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2:2"/>
                      </a:ext>
                    </a:extLst>
                  </a:tcPr>
                </a:tc>
                <a:tc>
                  <a:txBody>
                    <a:bodyPr/>
                    <a:lstStyle/>
                    <a:p>
                      <a:pPr indent="0" lvl="0" marL="0" rtl="0" algn="r">
                        <a:lnSpc>
                          <a:spcPct val="115000"/>
                        </a:lnSpc>
                        <a:spcBef>
                          <a:spcPts val="0"/>
                        </a:spcBef>
                        <a:spcAft>
                          <a:spcPts val="0"/>
                        </a:spcAft>
                        <a:buNone/>
                      </a:pPr>
                      <a:r>
                        <a:rPr lang="es-PY" sz="900"/>
                        <a:t>90700,24</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2:3"/>
                      </a:ext>
                    </a:extLst>
                  </a:tcPr>
                </a:tc>
                <a:tc>
                  <a:txBody>
                    <a:bodyPr/>
                    <a:lstStyle/>
                    <a:p>
                      <a:pPr indent="0" lvl="0" marL="0" rtl="0" algn="r">
                        <a:lnSpc>
                          <a:spcPct val="115000"/>
                        </a:lnSpc>
                        <a:spcBef>
                          <a:spcPts val="0"/>
                        </a:spcBef>
                        <a:spcAft>
                          <a:spcPts val="0"/>
                        </a:spcAft>
                        <a:buNone/>
                      </a:pPr>
                      <a:r>
                        <a:rPr lang="es-PY" sz="900"/>
                        <a:t>187,35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2:4"/>
                      </a:ext>
                    </a:extLst>
                  </a:tcPr>
                </a:tc>
              </a:tr>
              <a:tr h="200025">
                <a:tc>
                  <a:txBody>
                    <a:bodyPr/>
                    <a:lstStyle/>
                    <a:p>
                      <a:pPr indent="0" lvl="0" marL="0" rtl="0" algn="l">
                        <a:lnSpc>
                          <a:spcPct val="115000"/>
                        </a:lnSpc>
                        <a:spcBef>
                          <a:spcPts val="0"/>
                        </a:spcBef>
                        <a:spcAft>
                          <a:spcPts val="0"/>
                        </a:spcAft>
                        <a:buNone/>
                      </a:pPr>
                      <a:r>
                        <a:rPr lang="es-PY" sz="900"/>
                        <a:t>Random Forests</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3:0"/>
                      </a:ext>
                    </a:extLst>
                  </a:tcPr>
                </a:tc>
                <a:tc>
                  <a:txBody>
                    <a:bodyPr/>
                    <a:lstStyle/>
                    <a:p>
                      <a:pPr indent="0" lvl="0" marL="0" rtl="0" algn="r">
                        <a:lnSpc>
                          <a:spcPct val="115000"/>
                        </a:lnSpc>
                        <a:spcBef>
                          <a:spcPts val="0"/>
                        </a:spcBef>
                        <a:spcAft>
                          <a:spcPts val="0"/>
                        </a:spcAft>
                        <a:buNone/>
                      </a:pPr>
                      <a:r>
                        <a:rPr lang="es-PY" sz="900"/>
                        <a:t>70,72%</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3:1"/>
                      </a:ext>
                    </a:extLst>
                  </a:tcPr>
                </a:tc>
                <a:tc>
                  <a:txBody>
                    <a:bodyPr/>
                    <a:lstStyle/>
                    <a:p>
                      <a:pPr indent="0" lvl="0" marL="0" rtl="0" algn="r">
                        <a:lnSpc>
                          <a:spcPct val="115000"/>
                        </a:lnSpc>
                        <a:spcBef>
                          <a:spcPts val="0"/>
                        </a:spcBef>
                        <a:spcAft>
                          <a:spcPts val="0"/>
                        </a:spcAft>
                        <a:buNone/>
                      </a:pPr>
                      <a:r>
                        <a:rPr lang="es-PY" sz="900"/>
                        <a:t>301,16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3:2"/>
                      </a:ext>
                    </a:extLst>
                  </a:tcPr>
                </a:tc>
                <a:tc>
                  <a:txBody>
                    <a:bodyPr/>
                    <a:lstStyle/>
                    <a:p>
                      <a:pPr indent="0" lvl="0" marL="0" rtl="0" algn="r">
                        <a:lnSpc>
                          <a:spcPct val="115000"/>
                        </a:lnSpc>
                        <a:spcBef>
                          <a:spcPts val="0"/>
                        </a:spcBef>
                        <a:spcAft>
                          <a:spcPts val="0"/>
                        </a:spcAft>
                        <a:buNone/>
                      </a:pPr>
                      <a:r>
                        <a:rPr lang="es-PY" sz="900"/>
                        <a:t>90700,24</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3:3"/>
                      </a:ext>
                    </a:extLst>
                  </a:tcPr>
                </a:tc>
                <a:tc>
                  <a:txBody>
                    <a:bodyPr/>
                    <a:lstStyle/>
                    <a:p>
                      <a:pPr indent="0" lvl="0" marL="0" rtl="0" algn="r">
                        <a:lnSpc>
                          <a:spcPct val="115000"/>
                        </a:lnSpc>
                        <a:spcBef>
                          <a:spcPts val="0"/>
                        </a:spcBef>
                        <a:spcAft>
                          <a:spcPts val="0"/>
                        </a:spcAft>
                        <a:buNone/>
                      </a:pPr>
                      <a:r>
                        <a:rPr lang="es-PY" sz="900"/>
                        <a:t>187,35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3:4"/>
                      </a:ext>
                    </a:extLst>
                  </a:tcPr>
                </a:tc>
              </a:tr>
              <a:tr h="200025">
                <a:tc>
                  <a:txBody>
                    <a:bodyPr/>
                    <a:lstStyle/>
                    <a:p>
                      <a:pPr indent="0" lvl="0" marL="0" rtl="0" algn="l">
                        <a:lnSpc>
                          <a:spcPct val="115000"/>
                        </a:lnSpc>
                        <a:spcBef>
                          <a:spcPts val="0"/>
                        </a:spcBef>
                        <a:spcAft>
                          <a:spcPts val="0"/>
                        </a:spcAft>
                        <a:buNone/>
                      </a:pPr>
                      <a:r>
                        <a:rPr lang="es-PY" sz="900"/>
                        <a:t>LGBM</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4:0"/>
                      </a:ext>
                    </a:extLst>
                  </a:tcPr>
                </a:tc>
                <a:tc>
                  <a:txBody>
                    <a:bodyPr/>
                    <a:lstStyle/>
                    <a:p>
                      <a:pPr indent="0" lvl="0" marL="0" rtl="0" algn="r">
                        <a:lnSpc>
                          <a:spcPct val="115000"/>
                        </a:lnSpc>
                        <a:spcBef>
                          <a:spcPts val="0"/>
                        </a:spcBef>
                        <a:spcAft>
                          <a:spcPts val="0"/>
                        </a:spcAft>
                        <a:buNone/>
                      </a:pPr>
                      <a:r>
                        <a:rPr lang="es-PY" sz="900"/>
                        <a:t>71,75%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4:1"/>
                      </a:ext>
                    </a:extLst>
                  </a:tcPr>
                </a:tc>
                <a:tc>
                  <a:txBody>
                    <a:bodyPr/>
                    <a:lstStyle/>
                    <a:p>
                      <a:pPr indent="0" lvl="0" marL="0" rtl="0" algn="r">
                        <a:lnSpc>
                          <a:spcPct val="115000"/>
                        </a:lnSpc>
                        <a:spcBef>
                          <a:spcPts val="0"/>
                        </a:spcBef>
                        <a:spcAft>
                          <a:spcPts val="0"/>
                        </a:spcAft>
                        <a:buNone/>
                      </a:pPr>
                      <a:r>
                        <a:rPr lang="es-PY" sz="900"/>
                        <a:t>295,81</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4:2"/>
                      </a:ext>
                    </a:extLst>
                  </a:tcPr>
                </a:tc>
                <a:tc>
                  <a:txBody>
                    <a:bodyPr/>
                    <a:lstStyle/>
                    <a:p>
                      <a:pPr indent="0" lvl="0" marL="0" rtl="0" algn="r">
                        <a:lnSpc>
                          <a:spcPct val="115000"/>
                        </a:lnSpc>
                        <a:spcBef>
                          <a:spcPts val="0"/>
                        </a:spcBef>
                        <a:spcAft>
                          <a:spcPts val="0"/>
                        </a:spcAft>
                        <a:buNone/>
                      </a:pPr>
                      <a:r>
                        <a:rPr lang="es-PY" sz="900"/>
                        <a:t>87501,29</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4:3"/>
                      </a:ext>
                    </a:extLst>
                  </a:tcPr>
                </a:tc>
                <a:tc>
                  <a:txBody>
                    <a:bodyPr/>
                    <a:lstStyle/>
                    <a:p>
                      <a:pPr indent="0" lvl="0" marL="0" rtl="0" algn="r">
                        <a:lnSpc>
                          <a:spcPct val="115000"/>
                        </a:lnSpc>
                        <a:spcBef>
                          <a:spcPts val="0"/>
                        </a:spcBef>
                        <a:spcAft>
                          <a:spcPts val="0"/>
                        </a:spcAft>
                        <a:buNone/>
                      </a:pPr>
                      <a:r>
                        <a:rPr lang="es-PY" sz="900"/>
                        <a:t>185,96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94:4:4"/>
                      </a:ext>
                    </a:extLst>
                  </a:tcPr>
                </a:tc>
              </a:tr>
            </a:tbl>
          </a:graphicData>
        </a:graphic>
      </p:graphicFrame>
      <p:sp>
        <p:nvSpPr>
          <p:cNvPr id="95" name="Google Shape;95;p2"/>
          <p:cNvSpPr txBox="1"/>
          <p:nvPr/>
        </p:nvSpPr>
        <p:spPr>
          <a:xfrm>
            <a:off x="4208375" y="4500775"/>
            <a:ext cx="28026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1000"/>
              </a:spcAft>
              <a:buNone/>
            </a:pPr>
            <a:r>
              <a:rPr b="1" lang="es-PY" sz="2000">
                <a:solidFill>
                  <a:schemeClr val="dk1"/>
                </a:solidFill>
                <a:latin typeface="Calibri"/>
                <a:ea typeface="Calibri"/>
                <a:cs typeface="Calibri"/>
                <a:sym typeface="Calibri"/>
              </a:rPr>
              <a:t>Resultados del entrenamiento de</a:t>
            </a:r>
            <a:r>
              <a:rPr b="1" lang="es-PY" sz="2000">
                <a:solidFill>
                  <a:schemeClr val="dk1"/>
                </a:solidFill>
                <a:latin typeface="Calibri"/>
                <a:ea typeface="Calibri"/>
                <a:cs typeface="Calibri"/>
                <a:sym typeface="Calibri"/>
              </a:rPr>
              <a:t> </a:t>
            </a:r>
            <a:r>
              <a:rPr b="1" lang="es-PY" sz="2000">
                <a:solidFill>
                  <a:schemeClr val="dk1"/>
                </a:solidFill>
                <a:latin typeface="Calibri"/>
                <a:ea typeface="Calibri"/>
                <a:cs typeface="Calibri"/>
                <a:sym typeface="Calibri"/>
              </a:rPr>
              <a:t>modelos</a:t>
            </a:r>
            <a:endParaRPr sz="1300">
              <a:solidFill>
                <a:schemeClr val="dk1"/>
              </a:solidFill>
              <a:latin typeface="Calibri"/>
              <a:ea typeface="Calibri"/>
              <a:cs typeface="Calibri"/>
              <a:sym typeface="Calibri"/>
            </a:endParaRPr>
          </a:p>
        </p:txBody>
      </p:sp>
      <p:sp>
        <p:nvSpPr>
          <p:cNvPr id="96" name="Google Shape;96;p2"/>
          <p:cNvSpPr txBox="1"/>
          <p:nvPr/>
        </p:nvSpPr>
        <p:spPr>
          <a:xfrm>
            <a:off x="4208375" y="5634250"/>
            <a:ext cx="2802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1000"/>
              </a:spcAft>
              <a:buNone/>
            </a:pPr>
            <a:r>
              <a:rPr b="1" lang="es-PY" sz="2000">
                <a:solidFill>
                  <a:schemeClr val="dk1"/>
                </a:solidFill>
                <a:latin typeface="Calibri"/>
                <a:ea typeface="Calibri"/>
                <a:cs typeface="Calibri"/>
                <a:sym typeface="Calibri"/>
              </a:rPr>
              <a:t>Conclusiones y Recomendaciones</a:t>
            </a:r>
            <a:endParaRPr sz="1300">
              <a:solidFill>
                <a:schemeClr val="dk1"/>
              </a:solidFill>
              <a:latin typeface="Calibri"/>
              <a:ea typeface="Calibri"/>
              <a:cs typeface="Calibri"/>
              <a:sym typeface="Calibri"/>
            </a:endParaRPr>
          </a:p>
        </p:txBody>
      </p:sp>
      <p:sp>
        <p:nvSpPr>
          <p:cNvPr id="97" name="Google Shape;97;p2"/>
          <p:cNvSpPr txBox="1"/>
          <p:nvPr/>
        </p:nvSpPr>
        <p:spPr>
          <a:xfrm>
            <a:off x="7209900" y="5634250"/>
            <a:ext cx="4839300" cy="1085100"/>
          </a:xfrm>
          <a:prstGeom prst="rect">
            <a:avLst/>
          </a:prstGeom>
          <a:noFill/>
          <a:ln>
            <a:noFill/>
          </a:ln>
        </p:spPr>
        <p:txBody>
          <a:bodyPr anchorCtr="0" anchor="t" bIns="91425" lIns="91425" spcFirstLastPara="1" rIns="91425" wrap="square" tIns="91425">
            <a:spAutoFit/>
          </a:bodyPr>
          <a:lstStyle/>
          <a:p>
            <a:pPr indent="0" lvl="0" marL="0" marR="0" rtl="0" algn="just">
              <a:lnSpc>
                <a:spcPct val="90000"/>
              </a:lnSpc>
              <a:spcBef>
                <a:spcPts val="1000"/>
              </a:spcBef>
              <a:spcAft>
                <a:spcPts val="1000"/>
              </a:spcAft>
              <a:buNone/>
            </a:pPr>
            <a:r>
              <a:rPr lang="es-PY" sz="1300">
                <a:solidFill>
                  <a:schemeClr val="dk1"/>
                </a:solidFill>
                <a:latin typeface="Calibri"/>
                <a:ea typeface="Calibri"/>
                <a:cs typeface="Calibri"/>
                <a:sym typeface="Calibri"/>
              </a:rPr>
              <a:t>A través del entrenamiento de diversos modelos de predicción, se pudo determinar que el mejor para la predicción de ventas en la tienda de ventas minoristas es el de la Regresión Lineal. Como recomendación, se pueden probar otros modelos, como el XGBOOST, y analizar su rendimiento.</a:t>
            </a:r>
            <a:endParaRPr sz="1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2022-03-31T13:51:25Z</dcterms:created>
  <dc:creator>Aurora Nuñez</dc:creator>
</cp:coreProperties>
</file>