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hbwuzjP21PeLWs6wA+VdKs+lrO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6182CCB-8A9F-4382-B399-F8DF8A2EBC68}">
  <a:tblStyle styleId="{D6182CCB-8A9F-4382-B399-F8DF8A2EBC6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d4d53581d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g2d4d53581d4_0_1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d6e93f259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g2d6e93f2599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d6e93f2599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g2d6e93f2599_1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d6e93f2599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g2d6e93f2599_1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d6e93f2599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g2d6e93f2599_1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d6e93f2599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g2d6e93f2599_1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d6f669c56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9" name="Google Shape;239;g2d6f669c562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d4d53581d4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g2d4d53581d4_0_1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d4d53581d4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4" name="Google Shape;264;g2d4d53581d4_0_1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4d53581d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g2d4d53581d4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6f669c56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g2d6f669c562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4d53581d4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g2d4d53581d4_0_2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4d53581d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g2d4d53581d4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d4d53581d4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g2d4d53581d4_0_2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4d53581d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g2d4d53581d4_0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4d53581d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g2d4d53581d4_0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8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8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7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8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8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8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18.png"/><Relationship Id="rId7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dmnunez1993/coding-dojo-ds-ml-bootcamp/blob/main/machine_learning/2_modelos_de_clasificacion/3_proyecto_2_parte_1/EDA/EDA_dataset3_mountains_vs_beaches.ipynb" TargetMode="External"/><Relationship Id="rId4" Type="http://schemas.openxmlformats.org/officeDocument/2006/relationships/hyperlink" Target="https://github.com/dmnunez1993/coding-dojo-ds-ml-bootcamp/blob/main/machine_learning/2_modelos_de_clasificacion/5_proyecto_2_parte_2/selected_dataset/Preprocesamiento_benchmarking_selected_dataset_mountains_vs_beaches.ipynb" TargetMode="External"/><Relationship Id="rId5" Type="http://schemas.openxmlformats.org/officeDocument/2006/relationships/hyperlink" Target="https://mvbp.nitrowebs.net/" TargetMode="External"/><Relationship Id="rId6" Type="http://schemas.openxmlformats.org/officeDocument/2006/relationships/hyperlink" Target="https://github.com/dmnunez1993/mountain-vs-beaches-preference-predictor" TargetMode="External"/><Relationship Id="rId7" Type="http://schemas.openxmlformats.org/officeDocument/2006/relationships/hyperlink" Target="https://docs.google.com/presentation/d/1hBB77GmF_aJuEJ7RpT4IZ46ALTvukVzN/edit#slide=id.p1" TargetMode="External"/><Relationship Id="rId8" Type="http://schemas.openxmlformats.org/officeDocument/2006/relationships/hyperlink" Target="https://youtu.be/DBMj2Mo5lJQ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rgbClr val="2F5496"/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40000">
                <a:srgbClr val="4472C4">
                  <a:alpha val="0"/>
                </a:srgbClr>
              </a:gs>
              <a:gs pos="100000">
                <a:srgbClr val="2F5496">
                  <a:alpha val="51372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17000">
                <a:srgbClr val="4472C4">
                  <a:alpha val="0"/>
                </a:srgbClr>
              </a:gs>
              <a:gs pos="100000">
                <a:srgbClr val="000000">
                  <a:alpha val="36470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rgbClr val="1F3864">
                  <a:alpha val="0"/>
                </a:srgbClr>
              </a:gs>
              <a:gs pos="100000">
                <a:srgbClr val="000000">
                  <a:alpha val="24313"/>
                </a:srgbClr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 rot="-9091028">
            <a:off x="5945431" y="-1032053"/>
            <a:ext cx="4990147" cy="4439131"/>
          </a:xfrm>
          <a:custGeom>
            <a:rect b="b" l="l" r="r" t="t"/>
            <a:pathLst>
              <a:path extrusionOk="0" h="4439131" w="4990147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rgbClr val="4472C4">
                  <a:alpha val="21568"/>
                </a:srgbClr>
              </a:gs>
              <a:gs pos="87000">
                <a:srgbClr val="8DA9DB">
                  <a:alpha val="1568"/>
                </a:srgbClr>
              </a:gs>
              <a:gs pos="100000">
                <a:srgbClr val="8DA9DB">
                  <a:alpha val="1568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>
            <p:ph type="ctrTitle"/>
          </p:nvPr>
        </p:nvSpPr>
        <p:spPr>
          <a:xfrm>
            <a:off x="1314824" y="735106"/>
            <a:ext cx="10053763" cy="29284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</a:pPr>
            <a:r>
              <a:rPr lang="es-PY" sz="4800">
                <a:solidFill>
                  <a:srgbClr val="FFFFFF"/>
                </a:solidFill>
              </a:rPr>
              <a:t>Aplicación de Predicción de Preferencia de actividades de turismo de Montañas o Playas</a:t>
            </a:r>
            <a:endParaRPr/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1350682" y="4870824"/>
            <a:ext cx="10005951" cy="14582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s-PY"/>
              <a:t>Proyecto 2</a:t>
            </a:r>
            <a:r>
              <a:rPr lang="es-PY"/>
              <a:t> - Parte Final (Core)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s-PY"/>
              <a:t>Autor:</a:t>
            </a:r>
            <a:r>
              <a:rPr lang="es-PY"/>
              <a:t> Diego Manuel Maldonado N</a:t>
            </a:r>
            <a:r>
              <a:rPr lang="es-PY"/>
              <a:t>úñez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4d53581d4_0_1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2d4d53581d4_0_135"/>
          <p:cNvSpPr txBox="1"/>
          <p:nvPr>
            <p:ph type="title"/>
          </p:nvPr>
        </p:nvSpPr>
        <p:spPr>
          <a:xfrm>
            <a:off x="681000" y="160075"/>
            <a:ext cx="108960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PY" sz="4000"/>
              <a:t>Mapa de correlación de punto biserial con Preference</a:t>
            </a:r>
            <a:endParaRPr/>
          </a:p>
        </p:txBody>
      </p:sp>
      <p:sp>
        <p:nvSpPr>
          <p:cNvPr id="181" name="Google Shape;181;g2d4d53581d4_0_135"/>
          <p:cNvSpPr txBox="1"/>
          <p:nvPr>
            <p:ph idx="1" type="body"/>
          </p:nvPr>
        </p:nvSpPr>
        <p:spPr>
          <a:xfrm>
            <a:off x="876300" y="4596850"/>
            <a:ext cx="10439400" cy="16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r>
              <a:rPr lang="es-PY" sz="2000"/>
              <a:t>Del mapa de correlación de punto biserial con Preference podemos concluír: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s-PY" sz="2000"/>
              <a:t>Existe una correlación en las columnas Proximity_to_Mountains y Proximity_to_Beaches con Preference, indicando que la proximidad afecta en las preferencias de las personas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PY" sz="2000"/>
              <a:t>Aparte de estas columnas, no se visualizan correlaciones en Age, Income, Travel_Frequency, Vacation_Budget.</a:t>
            </a:r>
            <a:endParaRPr sz="2000"/>
          </a:p>
        </p:txBody>
      </p:sp>
      <p:sp>
        <p:nvSpPr>
          <p:cNvPr id="182" name="Google Shape;182;g2d4d53581d4_0_135"/>
          <p:cNvSpPr/>
          <p:nvPr/>
        </p:nvSpPr>
        <p:spPr>
          <a:xfrm flipH="1" rot="10800000">
            <a:off x="0" y="6400672"/>
            <a:ext cx="12192000" cy="45690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  <a:gs pos="100000">
                <a:srgbClr val="000000"/>
              </a:gs>
            </a:gsLst>
            <a:lin ang="239989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2d4d53581d4_0_135"/>
          <p:cNvSpPr/>
          <p:nvPr/>
        </p:nvSpPr>
        <p:spPr>
          <a:xfrm flipH="1">
            <a:off x="4038598" y="6400799"/>
            <a:ext cx="8153400" cy="456900"/>
          </a:xfrm>
          <a:prstGeom prst="rect">
            <a:avLst/>
          </a:prstGeom>
          <a:gradFill>
            <a:gsLst>
              <a:gs pos="0">
                <a:srgbClr val="000000">
                  <a:alpha val="62352"/>
                </a:srgbClr>
              </a:gs>
              <a:gs pos="100000">
                <a:srgbClr val="2F5496"/>
              </a:gs>
            </a:gsLst>
            <a:lin ang="1380014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g2d4d53581d4_0_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350" y="933313"/>
            <a:ext cx="659130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d6e93f2599_1_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2d6e93f2599_1_15"/>
          <p:cNvSpPr txBox="1"/>
          <p:nvPr>
            <p:ph type="title"/>
          </p:nvPr>
        </p:nvSpPr>
        <p:spPr>
          <a:xfrm>
            <a:off x="309075" y="-275950"/>
            <a:ext cx="9282600" cy="16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PY" sz="4000"/>
              <a:t>Modelos de Predicción de Preferencias</a:t>
            </a:r>
            <a:endParaRPr/>
          </a:p>
        </p:txBody>
      </p:sp>
      <p:sp>
        <p:nvSpPr>
          <p:cNvPr id="191" name="Google Shape;191;g2d6e93f2599_1_15"/>
          <p:cNvSpPr txBox="1"/>
          <p:nvPr>
            <p:ph idx="1" type="body"/>
          </p:nvPr>
        </p:nvSpPr>
        <p:spPr>
          <a:xfrm>
            <a:off x="309075" y="1573725"/>
            <a:ext cx="6867300" cy="4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PY" sz="2000"/>
              <a:t>En esta etapa, se procedió a implementar diversos modelos de Aprendizaje Autom</a:t>
            </a:r>
            <a:r>
              <a:rPr lang="es-PY" sz="2000"/>
              <a:t>ático para la predicción de preferencias entre montañas y playas:</a:t>
            </a:r>
            <a:r>
              <a:rPr lang="es-PY" sz="2000"/>
              <a:t> 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s-PY" sz="2000"/>
              <a:t>Regresi</a:t>
            </a:r>
            <a:r>
              <a:rPr lang="es-PY" sz="2000"/>
              <a:t>ón Logística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s-PY" sz="2000"/>
              <a:t>K-Nearest Neighbor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s-PY" sz="2000"/>
              <a:t>Árbol de Decisión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s-PY" sz="2000"/>
              <a:t>Random Forests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PY" sz="2000"/>
              <a:t>Se verificaron los resultados de cada modelo, utilizando m</a:t>
            </a:r>
            <a:r>
              <a:rPr lang="es-PY" sz="2000"/>
              <a:t>étricas como la exactitud, precisión, recall, f1 score, reporte de clasificación, y matrices de confusión.</a:t>
            </a:r>
            <a:endParaRPr sz="2000"/>
          </a:p>
        </p:txBody>
      </p:sp>
      <p:sp>
        <p:nvSpPr>
          <p:cNvPr id="192" name="Google Shape;192;g2d6e93f2599_1_15"/>
          <p:cNvSpPr/>
          <p:nvPr/>
        </p:nvSpPr>
        <p:spPr>
          <a:xfrm flipH="1" rot="10800000">
            <a:off x="0" y="6400672"/>
            <a:ext cx="12192000" cy="45690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  <a:gs pos="100000">
                <a:srgbClr val="000000"/>
              </a:gs>
            </a:gsLst>
            <a:lin ang="239989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2d6e93f2599_1_15"/>
          <p:cNvSpPr/>
          <p:nvPr/>
        </p:nvSpPr>
        <p:spPr>
          <a:xfrm flipH="1">
            <a:off x="4038598" y="6400799"/>
            <a:ext cx="8153400" cy="456900"/>
          </a:xfrm>
          <a:prstGeom prst="rect">
            <a:avLst/>
          </a:prstGeom>
          <a:gradFill>
            <a:gsLst>
              <a:gs pos="0">
                <a:srgbClr val="000000">
                  <a:alpha val="62352"/>
                </a:srgbClr>
              </a:gs>
              <a:gs pos="100000">
                <a:srgbClr val="2F5496"/>
              </a:gs>
            </a:gsLst>
            <a:lin ang="1380014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g2d6e93f2599_1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9670" y="1467412"/>
            <a:ext cx="4170094" cy="233362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195" name="Google Shape;195;g2d6e93f2599_1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3950" y="3801025"/>
            <a:ext cx="4211275" cy="24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d6e93f2599_1_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2d6e93f2599_1_27"/>
          <p:cNvSpPr txBox="1"/>
          <p:nvPr>
            <p:ph type="title"/>
          </p:nvPr>
        </p:nvSpPr>
        <p:spPr>
          <a:xfrm>
            <a:off x="2475150" y="160075"/>
            <a:ext cx="72417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PY" sz="4000"/>
              <a:t>Preprocesamiento de Datos</a:t>
            </a:r>
            <a:endParaRPr/>
          </a:p>
        </p:txBody>
      </p:sp>
      <p:sp>
        <p:nvSpPr>
          <p:cNvPr id="202" name="Google Shape;202;g2d6e93f2599_1_27"/>
          <p:cNvSpPr txBox="1"/>
          <p:nvPr>
            <p:ph idx="1" type="body"/>
          </p:nvPr>
        </p:nvSpPr>
        <p:spPr>
          <a:xfrm>
            <a:off x="489175" y="1002725"/>
            <a:ext cx="4786200" cy="52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PY" sz="2000"/>
              <a:t>Para poder entrenar los modelos apropiadamente, se tuvieron en cuenta los siguientes puntos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s-PY" sz="2000"/>
              <a:t>Codificaci</a:t>
            </a:r>
            <a:r>
              <a:rPr lang="es-PY" sz="2000"/>
              <a:t>ón de columnas categóricas utilizando técnicas como One-Hot encoding o Ordinal Encoding, de acuerdo a cada tipo de columna categórica:</a:t>
            </a:r>
            <a:endParaRPr sz="2000"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PY" sz="2000"/>
              <a:t>Columnas Categóricas Ordinales o con orden: Education_Level</a:t>
            </a:r>
            <a:endParaRPr sz="2000"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PY" sz="2000"/>
              <a:t>Columnas Categóricas sin orden: Gender, Preferred_Activities, Location, Favorite_Season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PY" sz="2000"/>
              <a:t>Escalamiento de características específicamente para el modelo K-Nearest Neighbor. Se utilizó la técnica de la normalización (MinMaxScaler)</a:t>
            </a:r>
            <a:endParaRPr sz="2000"/>
          </a:p>
        </p:txBody>
      </p:sp>
      <p:sp>
        <p:nvSpPr>
          <p:cNvPr id="203" name="Google Shape;203;g2d6e93f2599_1_27"/>
          <p:cNvSpPr/>
          <p:nvPr/>
        </p:nvSpPr>
        <p:spPr>
          <a:xfrm flipH="1" rot="10800000">
            <a:off x="0" y="6400672"/>
            <a:ext cx="12192000" cy="45690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  <a:gs pos="100000">
                <a:srgbClr val="000000"/>
              </a:gs>
            </a:gsLst>
            <a:lin ang="239989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2d6e93f2599_1_27"/>
          <p:cNvSpPr/>
          <p:nvPr/>
        </p:nvSpPr>
        <p:spPr>
          <a:xfrm flipH="1">
            <a:off x="4038598" y="6400799"/>
            <a:ext cx="8153400" cy="456900"/>
          </a:xfrm>
          <a:prstGeom prst="rect">
            <a:avLst/>
          </a:prstGeom>
          <a:gradFill>
            <a:gsLst>
              <a:gs pos="0">
                <a:srgbClr val="000000">
                  <a:alpha val="62352"/>
                </a:srgbClr>
              </a:gs>
              <a:gs pos="100000">
                <a:srgbClr val="2F5496"/>
              </a:gs>
            </a:gsLst>
            <a:lin ang="1380014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g2d6e93f2599_1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375" y="1103050"/>
            <a:ext cx="6437473" cy="167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2d6e93f2599_1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4900" y="3314813"/>
            <a:ext cx="5791200" cy="2552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d6e93f2599_1_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2d6e93f2599_1_39"/>
          <p:cNvSpPr txBox="1"/>
          <p:nvPr>
            <p:ph type="title"/>
          </p:nvPr>
        </p:nvSpPr>
        <p:spPr>
          <a:xfrm>
            <a:off x="1266600" y="174075"/>
            <a:ext cx="96588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PY" sz="4000"/>
              <a:t>Métricas de Modelos de Aprendizaje Automático</a:t>
            </a:r>
            <a:endParaRPr/>
          </a:p>
        </p:txBody>
      </p:sp>
      <p:sp>
        <p:nvSpPr>
          <p:cNvPr id="213" name="Google Shape;213;g2d6e93f2599_1_39"/>
          <p:cNvSpPr/>
          <p:nvPr/>
        </p:nvSpPr>
        <p:spPr>
          <a:xfrm flipH="1" rot="10800000">
            <a:off x="0" y="6400672"/>
            <a:ext cx="12192000" cy="45690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  <a:gs pos="100000">
                <a:srgbClr val="000000"/>
              </a:gs>
            </a:gsLst>
            <a:lin ang="239989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2d6e93f2599_1_39"/>
          <p:cNvSpPr/>
          <p:nvPr/>
        </p:nvSpPr>
        <p:spPr>
          <a:xfrm flipH="1">
            <a:off x="4038598" y="6400799"/>
            <a:ext cx="8153400" cy="456900"/>
          </a:xfrm>
          <a:prstGeom prst="rect">
            <a:avLst/>
          </a:prstGeom>
          <a:gradFill>
            <a:gsLst>
              <a:gs pos="0">
                <a:srgbClr val="000000">
                  <a:alpha val="62352"/>
                </a:srgbClr>
              </a:gs>
              <a:gs pos="100000">
                <a:srgbClr val="2F5496"/>
              </a:gs>
            </a:gsLst>
            <a:lin ang="1380014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5" name="Google Shape;215;g2d6e93f2599_1_39"/>
          <p:cNvGraphicFramePr/>
          <p:nvPr/>
        </p:nvGraphicFramePr>
        <p:xfrm>
          <a:off x="2578963" y="89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{D6182CCB-8A9F-4382-B399-F8DF8A2EBC68}</a:tableStyleId>
              </a:tblPr>
              <a:tblGrid>
                <a:gridCol w="1858375"/>
                <a:gridCol w="1293925"/>
                <a:gridCol w="1293925"/>
                <a:gridCol w="1293925"/>
                <a:gridCol w="1293925"/>
              </a:tblGrid>
              <a:tr h="384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PY" sz="1000"/>
                        <a:t>Modelo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PY" sz="1000"/>
                        <a:t>Accuracy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PY" sz="1000"/>
                        <a:t>Precision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PY" sz="1000"/>
                        <a:t>Recall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PY" sz="1000"/>
                        <a:t>F1-Score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0:4"/>
                      </a:ext>
                    </a:extLst>
                  </a:tcPr>
                </a:tc>
              </a:tr>
              <a:tr h="384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Y" sz="1000"/>
                        <a:t>Regresión Logística: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Y" sz="1000"/>
                        <a:t>- C: 1.0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Y" sz="1000"/>
                        <a:t>- solver: lbfgs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Y" sz="1000"/>
                        <a:t>1,00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Y" sz="1000"/>
                        <a:t>1,00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Y" sz="1000"/>
                        <a:t>0,99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Y" sz="1000"/>
                        <a:t>0,99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1:4"/>
                      </a:ext>
                    </a:extLst>
                  </a:tcPr>
                </a:tc>
              </a:tr>
              <a:tr h="384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Y" sz="1000"/>
                        <a:t>KNN: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Y" sz="1000"/>
                        <a:t>- n_neighbors: 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Y" sz="1000"/>
                        <a:t>0,84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Y" sz="1000"/>
                        <a:t>0,66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Y" sz="1000"/>
                        <a:t>0,68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Y" sz="1000"/>
                        <a:t>0,67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2:4"/>
                      </a:ext>
                    </a:extLst>
                  </a:tcPr>
                </a:tc>
              </a:tr>
              <a:tr h="384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Y" sz="1000"/>
                        <a:t>Árbol de Decisión: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Y" sz="1000"/>
                        <a:t>- max_depth: 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Y" sz="1000"/>
                        <a:t>0,90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Y" sz="1000"/>
                        <a:t>0,81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Y" sz="1000"/>
                        <a:t>0,79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Y" sz="1000"/>
                        <a:t>0,80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3:4"/>
                      </a:ext>
                    </a:extLst>
                  </a:tcPr>
                </a:tc>
              </a:tr>
              <a:tr h="384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Y" sz="1000"/>
                        <a:t>Random Forests: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Y" sz="1000"/>
                        <a:t>- n_estimators: 10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Y" sz="1000"/>
                        <a:t>- max_depth: 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Y" sz="1000"/>
                        <a:t>0,76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Y" sz="1000"/>
                        <a:t>1,00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Y" sz="1000"/>
                        <a:t>0,04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Y" sz="1000"/>
                        <a:t>0,08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4:4"/>
                      </a:ext>
                    </a:extLst>
                  </a:tcPr>
                </a:tc>
              </a:tr>
            </a:tbl>
          </a:graphicData>
        </a:graphic>
      </p:graphicFrame>
      <p:sp>
        <p:nvSpPr>
          <p:cNvPr id="216" name="Google Shape;216;g2d6e93f2599_1_39"/>
          <p:cNvSpPr txBox="1"/>
          <p:nvPr>
            <p:ph idx="1" type="body"/>
          </p:nvPr>
        </p:nvSpPr>
        <p:spPr>
          <a:xfrm>
            <a:off x="876300" y="3148525"/>
            <a:ext cx="10439400" cy="27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r>
              <a:rPr lang="es-PY" sz="2000"/>
              <a:t>De las métricas, podemos concluír: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s-PY" sz="2000"/>
              <a:t>El mejor modelo en Accuracy, Recall y F1-Score es la Regresión Logística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PY" sz="2000"/>
              <a:t>El mejor modelo en Precisión es Random Forests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PY" sz="2000"/>
              <a:t>En el modelo de Random Forests podemos notar que si bien la precisión es buena, el recall es muy bajo, lo que indica que se encuentran muchos falsos negativos, o en este caso, predicciones de preferencia de playas cuando deberían ser de montañas. Esto se puede deber al desbalanceo encontrado previamente que se puede visualizar en los gráficos de barras.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PY" sz="2000"/>
              <a:t>De entre todos los modelos, el modelo más apropiado para este conjunto de datos es el de la Regresión Logística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d6e93f2599_1_5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2d6e93f2599_1_55"/>
          <p:cNvSpPr txBox="1"/>
          <p:nvPr>
            <p:ph type="title"/>
          </p:nvPr>
        </p:nvSpPr>
        <p:spPr>
          <a:xfrm>
            <a:off x="460400" y="174075"/>
            <a:ext cx="113280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PY" sz="4000"/>
              <a:t>Matrices de Confusión Modelos de Aprendizaje Autónomo</a:t>
            </a:r>
            <a:endParaRPr/>
          </a:p>
        </p:txBody>
      </p:sp>
      <p:sp>
        <p:nvSpPr>
          <p:cNvPr id="223" name="Google Shape;223;g2d6e93f2599_1_55"/>
          <p:cNvSpPr/>
          <p:nvPr/>
        </p:nvSpPr>
        <p:spPr>
          <a:xfrm flipH="1" rot="10800000">
            <a:off x="0" y="6400672"/>
            <a:ext cx="12192000" cy="45690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  <a:gs pos="100000">
                <a:srgbClr val="000000"/>
              </a:gs>
            </a:gsLst>
            <a:lin ang="239989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2d6e93f2599_1_55"/>
          <p:cNvSpPr/>
          <p:nvPr/>
        </p:nvSpPr>
        <p:spPr>
          <a:xfrm flipH="1">
            <a:off x="4038598" y="6400799"/>
            <a:ext cx="8153400" cy="456900"/>
          </a:xfrm>
          <a:prstGeom prst="rect">
            <a:avLst/>
          </a:prstGeom>
          <a:gradFill>
            <a:gsLst>
              <a:gs pos="0">
                <a:srgbClr val="000000">
                  <a:alpha val="62352"/>
                </a:srgbClr>
              </a:gs>
              <a:gs pos="100000">
                <a:srgbClr val="2F5496"/>
              </a:gs>
            </a:gsLst>
            <a:lin ang="1380014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g2d6e93f2599_1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4175" y="806700"/>
            <a:ext cx="7366376" cy="52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2d6e93f2599_1_55"/>
          <p:cNvSpPr txBox="1"/>
          <p:nvPr>
            <p:ph idx="1" type="body"/>
          </p:nvPr>
        </p:nvSpPr>
        <p:spPr>
          <a:xfrm>
            <a:off x="268575" y="968750"/>
            <a:ext cx="4009500" cy="53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s-PY" sz="2000"/>
              <a:t>En las matrices de confusión, se visualiza que el modelo con menor error en predicciones es el de la Regresión Logística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PY" sz="2000"/>
              <a:t>Se confirma lo encontrado en las métricas de recall para el modelo Random Forests. Está detectando muchas preferencias de montañas como playas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PY" sz="2000"/>
              <a:t>También se visualizan muchos errores en la matriz de confusión de K-Nearest Neighbors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PY" sz="2000"/>
              <a:t>El modelo de Árboles de Decisión (DT) presenta menos errores, pero de igual manera el rendimiento es menor al de la Regresión Logística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d6e93f2599_1_7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2d6e93f2599_1_78"/>
          <p:cNvSpPr txBox="1"/>
          <p:nvPr>
            <p:ph type="title"/>
          </p:nvPr>
        </p:nvSpPr>
        <p:spPr>
          <a:xfrm>
            <a:off x="460400" y="174075"/>
            <a:ext cx="113280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PY" sz="4000"/>
              <a:t>Optimización de </a:t>
            </a:r>
            <a:r>
              <a:rPr lang="es-PY" sz="4000"/>
              <a:t>Hiper Parámetros</a:t>
            </a:r>
            <a:r>
              <a:rPr lang="es-PY" sz="4000"/>
              <a:t> Regresión Logística</a:t>
            </a:r>
            <a:endParaRPr/>
          </a:p>
        </p:txBody>
      </p:sp>
      <p:sp>
        <p:nvSpPr>
          <p:cNvPr id="233" name="Google Shape;233;g2d6e93f2599_1_78"/>
          <p:cNvSpPr/>
          <p:nvPr/>
        </p:nvSpPr>
        <p:spPr>
          <a:xfrm flipH="1" rot="10800000">
            <a:off x="0" y="6400672"/>
            <a:ext cx="12192000" cy="45690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  <a:gs pos="100000">
                <a:srgbClr val="000000"/>
              </a:gs>
            </a:gsLst>
            <a:lin ang="239989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2d6e93f2599_1_78"/>
          <p:cNvSpPr/>
          <p:nvPr/>
        </p:nvSpPr>
        <p:spPr>
          <a:xfrm flipH="1">
            <a:off x="4038598" y="6400799"/>
            <a:ext cx="8153400" cy="456900"/>
          </a:xfrm>
          <a:prstGeom prst="rect">
            <a:avLst/>
          </a:prstGeom>
          <a:gradFill>
            <a:gsLst>
              <a:gs pos="0">
                <a:srgbClr val="000000">
                  <a:alpha val="62352"/>
                </a:srgbClr>
              </a:gs>
              <a:gs pos="100000">
                <a:srgbClr val="2F5496"/>
              </a:gs>
            </a:gsLst>
            <a:lin ang="1380014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2d6e93f2599_1_78"/>
          <p:cNvSpPr txBox="1"/>
          <p:nvPr>
            <p:ph idx="1" type="body"/>
          </p:nvPr>
        </p:nvSpPr>
        <p:spPr>
          <a:xfrm>
            <a:off x="460400" y="4103700"/>
            <a:ext cx="113280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PY" sz="2000"/>
              <a:t>En búsqueda de mejoras en el modelo de predicción, se implementó una búsqueda de </a:t>
            </a:r>
            <a:r>
              <a:rPr lang="es-PY" sz="2000"/>
              <a:t>hiper parámetros</a:t>
            </a:r>
            <a:r>
              <a:rPr lang="es-PY" sz="2000"/>
              <a:t> para el mejor modelo, la Regresión Logística, usando GridSearchCV: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s-PY" sz="2000"/>
              <a:t>Los parámetros encontrados son: C=1000, solver=lbfgs.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PY" sz="2000"/>
              <a:t>Se notó una reducción importante en la cantidad de predicciones incorrectas, que se pueden visualizar en las matrices de confusión. Sin optimización a la izquierda, con optimización a la derecha.</a:t>
            </a:r>
            <a:endParaRPr sz="2000"/>
          </a:p>
        </p:txBody>
      </p:sp>
      <p:pic>
        <p:nvPicPr>
          <p:cNvPr id="236" name="Google Shape;236;g2d6e93f2599_1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825" y="855675"/>
            <a:ext cx="8153401" cy="324803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d6f669c562_0_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2d6f669c562_0_2"/>
          <p:cNvSpPr txBox="1"/>
          <p:nvPr>
            <p:ph type="title"/>
          </p:nvPr>
        </p:nvSpPr>
        <p:spPr>
          <a:xfrm>
            <a:off x="460400" y="174075"/>
            <a:ext cx="113280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PY" sz="4000"/>
              <a:t>Lanzamiento del modelo a Producción</a:t>
            </a:r>
            <a:endParaRPr/>
          </a:p>
        </p:txBody>
      </p:sp>
      <p:sp>
        <p:nvSpPr>
          <p:cNvPr id="243" name="Google Shape;243;g2d6f669c562_0_2"/>
          <p:cNvSpPr/>
          <p:nvPr/>
        </p:nvSpPr>
        <p:spPr>
          <a:xfrm flipH="1" rot="10800000">
            <a:off x="0" y="6400672"/>
            <a:ext cx="12192000" cy="45690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  <a:gs pos="100000">
                <a:srgbClr val="000000"/>
              </a:gs>
            </a:gsLst>
            <a:lin ang="239989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2d6f669c562_0_2"/>
          <p:cNvSpPr/>
          <p:nvPr/>
        </p:nvSpPr>
        <p:spPr>
          <a:xfrm flipH="1">
            <a:off x="4038598" y="6400799"/>
            <a:ext cx="8153400" cy="456900"/>
          </a:xfrm>
          <a:prstGeom prst="rect">
            <a:avLst/>
          </a:prstGeom>
          <a:gradFill>
            <a:gsLst>
              <a:gs pos="0">
                <a:srgbClr val="000000">
                  <a:alpha val="62352"/>
                </a:srgbClr>
              </a:gs>
              <a:gs pos="100000">
                <a:srgbClr val="2F5496"/>
              </a:gs>
            </a:gsLst>
            <a:lin ang="1380014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2d6f669c562_0_2"/>
          <p:cNvSpPr txBox="1"/>
          <p:nvPr>
            <p:ph idx="1" type="body"/>
          </p:nvPr>
        </p:nvSpPr>
        <p:spPr>
          <a:xfrm>
            <a:off x="460400" y="1045475"/>
            <a:ext cx="4460100" cy="50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PY" sz="1400">
                <a:latin typeface="Arial"/>
                <a:ea typeface="Arial"/>
                <a:cs typeface="Arial"/>
                <a:sym typeface="Arial"/>
              </a:rPr>
              <a:t>Con el objetivo de poner el modelo a disposición para realizar predicciones, se implementó su despliegue en producción utilizando las siguientes herramientas: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s-PY" sz="1400">
                <a:latin typeface="Arial"/>
                <a:ea typeface="Arial"/>
                <a:cs typeface="Arial"/>
                <a:sym typeface="Arial"/>
              </a:rPr>
              <a:t>FastAPI</a:t>
            </a:r>
            <a:r>
              <a:rPr lang="es-PY" sz="1400">
                <a:latin typeface="Arial"/>
                <a:ea typeface="Arial"/>
                <a:cs typeface="Arial"/>
                <a:sym typeface="Arial"/>
              </a:rPr>
              <a:t>: Proporciona una API REST que permite a los usuarios realizar predicciones de manera eficiente.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PY" sz="1400">
                <a:latin typeface="Arial"/>
                <a:ea typeface="Arial"/>
                <a:cs typeface="Arial"/>
                <a:sym typeface="Arial"/>
              </a:rPr>
              <a:t>Scikit-learn</a:t>
            </a:r>
            <a:r>
              <a:rPr lang="es-PY" sz="1400">
                <a:latin typeface="Arial"/>
                <a:ea typeface="Arial"/>
                <a:cs typeface="Arial"/>
                <a:sym typeface="Arial"/>
              </a:rPr>
              <a:t>: Se encarga de ejecutar las predicciones del modelo.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PY" sz="1400">
                <a:latin typeface="Arial"/>
                <a:ea typeface="Arial"/>
                <a:cs typeface="Arial"/>
                <a:sym typeface="Arial"/>
              </a:rPr>
              <a:t>PostgreSQL</a:t>
            </a:r>
            <a:r>
              <a:rPr lang="es-PY" sz="1400">
                <a:latin typeface="Arial"/>
                <a:ea typeface="Arial"/>
                <a:cs typeface="Arial"/>
                <a:sym typeface="Arial"/>
              </a:rPr>
              <a:t>: Almacena tanto el conjunto de datos original como las predicciones generadas.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PY" sz="1400">
                <a:latin typeface="Arial"/>
                <a:ea typeface="Arial"/>
                <a:cs typeface="Arial"/>
                <a:sym typeface="Arial"/>
              </a:rPr>
              <a:t>Docker</a:t>
            </a:r>
            <a:r>
              <a:rPr lang="es-PY" sz="1400">
                <a:latin typeface="Arial"/>
                <a:ea typeface="Arial"/>
                <a:cs typeface="Arial"/>
                <a:sym typeface="Arial"/>
              </a:rPr>
              <a:t>: Facilita la instalación de dependencias y la contenerización de la aplicación, asegurando un entorno consistente.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PY" sz="1400">
                <a:latin typeface="Arial"/>
                <a:ea typeface="Arial"/>
                <a:cs typeface="Arial"/>
                <a:sym typeface="Arial"/>
              </a:rPr>
              <a:t>Google Cloud Platform (GCP)</a:t>
            </a:r>
            <a:r>
              <a:rPr lang="es-PY" sz="1400">
                <a:latin typeface="Arial"/>
                <a:ea typeface="Arial"/>
                <a:cs typeface="Arial"/>
                <a:sym typeface="Arial"/>
              </a:rPr>
              <a:t>: Se desplegó la aplicación en una instancia </a:t>
            </a:r>
            <a:r>
              <a:rPr i="1" lang="es-PY" sz="1400">
                <a:latin typeface="Arial"/>
                <a:ea typeface="Arial"/>
                <a:cs typeface="Arial"/>
                <a:sym typeface="Arial"/>
              </a:rPr>
              <a:t>e2-micro</a:t>
            </a:r>
            <a:r>
              <a:rPr lang="es-PY" sz="1400">
                <a:latin typeface="Arial"/>
                <a:ea typeface="Arial"/>
                <a:cs typeface="Arial"/>
                <a:sym typeface="Arial"/>
              </a:rPr>
              <a:t>, permitiendo su acceso y funcionamiento en la nube.</a:t>
            </a:r>
            <a:endParaRPr sz="1400"/>
          </a:p>
        </p:txBody>
      </p:sp>
      <p:pic>
        <p:nvPicPr>
          <p:cNvPr id="246" name="Google Shape;246;g2d6f669c562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3675" y="1045475"/>
            <a:ext cx="1905000" cy="19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247" name="Google Shape;247;g2d6f669c562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2125" y="1045475"/>
            <a:ext cx="3527780" cy="19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248" name="Google Shape;248;g2d6f669c562_0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3675" y="3140275"/>
            <a:ext cx="1905000" cy="196375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249" name="Google Shape;249;g2d6f669c562_0_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46875" y="3140275"/>
            <a:ext cx="1905000" cy="19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250" name="Google Shape;250;g2d6f669c562_0_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751875" y="3140275"/>
            <a:ext cx="1905000" cy="19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d4d53581d4_0_18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2d4d53581d4_0_187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2d4d53581d4_0_187"/>
          <p:cNvSpPr/>
          <p:nvPr/>
        </p:nvSpPr>
        <p:spPr>
          <a:xfrm flipH="1" rot="10800000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509"/>
                </a:srgbClr>
              </a:gs>
            </a:gsLst>
            <a:lin ang="1380014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2d4d53581d4_0_187"/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490"/>
                </a:srgbClr>
              </a:gs>
              <a:gs pos="100000">
                <a:srgbClr val="000000">
                  <a:alpha val="29411"/>
                </a:srgbClr>
              </a:gs>
            </a:gsLst>
            <a:lin ang="1319991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2d4d53581d4_0_187"/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372"/>
                </a:srgbClr>
              </a:gs>
              <a:gs pos="100000">
                <a:srgbClr val="1F3864">
                  <a:alpha val="51372"/>
                </a:srgbClr>
              </a:gs>
            </a:gsLst>
            <a:lin ang="167999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2d4d53581d4_0_187"/>
          <p:cNvSpPr txBox="1"/>
          <p:nvPr>
            <p:ph type="title"/>
          </p:nvPr>
        </p:nvSpPr>
        <p:spPr>
          <a:xfrm>
            <a:off x="378875" y="294550"/>
            <a:ext cx="11428500" cy="10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s-PY" sz="4000">
                <a:solidFill>
                  <a:srgbClr val="FFFFFF"/>
                </a:solidFill>
              </a:rPr>
              <a:t>Enlaces</a:t>
            </a:r>
            <a:endParaRPr/>
          </a:p>
        </p:txBody>
      </p:sp>
      <p:sp>
        <p:nvSpPr>
          <p:cNvPr id="261" name="Google Shape;261;g2d4d53581d4_0_187"/>
          <p:cNvSpPr txBox="1"/>
          <p:nvPr>
            <p:ph idx="1" type="body"/>
          </p:nvPr>
        </p:nvSpPr>
        <p:spPr>
          <a:xfrm>
            <a:off x="421950" y="1786500"/>
            <a:ext cx="11348100" cy="45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b="1" lang="es-PY" sz="1900"/>
              <a:t>EDA</a:t>
            </a:r>
            <a:r>
              <a:rPr b="1" lang="es-PY" sz="1900"/>
              <a:t>: </a:t>
            </a:r>
            <a:r>
              <a:rPr lang="es-PY" sz="1900" u="sng">
                <a:solidFill>
                  <a:schemeClr val="hlink"/>
                </a:solidFill>
                <a:hlinkClick r:id="rId3"/>
              </a:rPr>
              <a:t>https://github.com/dmnunez1993/coding-dojo-ds-ml-bootcamp/blob/main/machine_learning/2_modelos_de_clasificacion/3_proyecto_2_parte_1/EDA/EDA_dataset3_mountains_vs_beaches.ipynb</a:t>
            </a:r>
            <a:endParaRPr sz="1900"/>
          </a:p>
          <a:p>
            <a:pPr indent="-3492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b="1" lang="es-PY" sz="1900"/>
              <a:t>Benchmarking de modelos de predicci</a:t>
            </a:r>
            <a:r>
              <a:rPr b="1" lang="es-PY" sz="1900"/>
              <a:t>ón</a:t>
            </a:r>
            <a:r>
              <a:rPr b="1" lang="es-PY" sz="1900"/>
              <a:t>: </a:t>
            </a:r>
            <a:r>
              <a:rPr lang="es-PY" sz="1900" u="sng">
                <a:solidFill>
                  <a:schemeClr val="hlink"/>
                </a:solidFill>
                <a:hlinkClick r:id="rId4"/>
              </a:rPr>
              <a:t>https://github.com/dmnunez1993/coding-dojo-ds-ml-bootcamp/blob/main/machine_learning/2_modelos_de_clasificacion/5_proyecto_2_parte_2/selected_dataset/Preprocesamiento_benchmarking_selected_dataset_mountains_vs_beaches.ipynb</a:t>
            </a:r>
            <a:endParaRPr sz="1900"/>
          </a:p>
          <a:p>
            <a:pPr indent="-3492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b="1" lang="es-PY" sz="1900"/>
              <a:t>Aplicaci</a:t>
            </a:r>
            <a:r>
              <a:rPr b="1" lang="es-PY" sz="1900"/>
              <a:t>ón de Predicción</a:t>
            </a:r>
            <a:r>
              <a:rPr b="1" lang="es-PY" sz="1900"/>
              <a:t>:</a:t>
            </a:r>
            <a:r>
              <a:rPr lang="es-PY" sz="1900"/>
              <a:t> </a:t>
            </a:r>
            <a:r>
              <a:rPr lang="es-PY" sz="1900" u="sng">
                <a:solidFill>
                  <a:schemeClr val="hlink"/>
                </a:solidFill>
                <a:hlinkClick r:id="rId5"/>
              </a:rPr>
              <a:t>https://mvbp.nitrowebs.net/</a:t>
            </a:r>
            <a:endParaRPr sz="1900"/>
          </a:p>
          <a:p>
            <a:pPr indent="-3492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b="1" lang="es-PY" sz="1900"/>
              <a:t>Código Fuente de Aplicación de Predicción: </a:t>
            </a:r>
            <a:r>
              <a:rPr lang="es-PY" sz="1900" u="sng">
                <a:solidFill>
                  <a:schemeClr val="hlink"/>
                </a:solidFill>
                <a:hlinkClick r:id="rId6"/>
              </a:rPr>
              <a:t>https://github.com/dmnunez1993/mountain-vs-beaches-preference-predictor</a:t>
            </a:r>
            <a:endParaRPr sz="1900"/>
          </a:p>
          <a:p>
            <a:pPr indent="-3492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b="1" lang="es-PY" sz="1900"/>
              <a:t>Presentación PPT: </a:t>
            </a:r>
            <a:r>
              <a:rPr lang="es-PY" sz="1900" u="sng">
                <a:solidFill>
                  <a:schemeClr val="hlink"/>
                </a:solidFill>
                <a:hlinkClick r:id="rId7"/>
              </a:rPr>
              <a:t>https://docs.google.com/presentation/d/1hBB77GmF_aJuEJ7RpT4IZ46ALTvukVzN/edit#slide=id.p1</a:t>
            </a:r>
            <a:endParaRPr sz="1900"/>
          </a:p>
          <a:p>
            <a:pPr indent="-3492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b="1" lang="es-PY" sz="1900"/>
              <a:t>Presentación Pitch:</a:t>
            </a:r>
            <a:r>
              <a:rPr lang="es-PY" sz="1900"/>
              <a:t> </a:t>
            </a:r>
            <a:r>
              <a:rPr lang="es-PY" sz="1900" u="sng">
                <a:solidFill>
                  <a:schemeClr val="hlink"/>
                </a:solidFill>
                <a:hlinkClick r:id="rId8"/>
              </a:rPr>
              <a:t>https://youtu.be/DBMj2Mo5lJQ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d4d53581d4_0_176"/>
          <p:cNvSpPr/>
          <p:nvPr/>
        </p:nvSpPr>
        <p:spPr>
          <a:xfrm flipH="1" rot="10800000">
            <a:off x="0" y="326"/>
            <a:ext cx="8115300" cy="68577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509"/>
                </a:srgbClr>
              </a:gs>
            </a:gsLst>
            <a:lin ang="1380014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g2d4d53581d4_0_17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2d4d53581d4_0_176"/>
          <p:cNvSpPr/>
          <p:nvPr/>
        </p:nvSpPr>
        <p:spPr>
          <a:xfrm flipH="1">
            <a:off x="8115300" y="3"/>
            <a:ext cx="4076700" cy="6858000"/>
          </a:xfrm>
          <a:prstGeom prst="rect">
            <a:avLst/>
          </a:prstGeom>
          <a:gradFill>
            <a:gsLst>
              <a:gs pos="0">
                <a:srgbClr val="4472C4">
                  <a:alpha val="65490"/>
                </a:srgbClr>
              </a:gs>
              <a:gs pos="100000">
                <a:srgbClr val="000000">
                  <a:alpha val="29411"/>
                </a:srgbClr>
              </a:gs>
            </a:gsLst>
            <a:lin ang="1319991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2d4d53581d4_0_176"/>
          <p:cNvSpPr/>
          <p:nvPr/>
        </p:nvSpPr>
        <p:spPr>
          <a:xfrm>
            <a:off x="459350" y="-1"/>
            <a:ext cx="11732700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372"/>
                </a:srgbClr>
              </a:gs>
              <a:gs pos="100000">
                <a:srgbClr val="1F3864">
                  <a:alpha val="51372"/>
                </a:srgbClr>
              </a:gs>
            </a:gsLst>
            <a:lin ang="167999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2d4d53581d4_0_176"/>
          <p:cNvSpPr/>
          <p:nvPr/>
        </p:nvSpPr>
        <p:spPr>
          <a:xfrm flipH="1">
            <a:off x="0" y="-1"/>
            <a:ext cx="12192000" cy="68577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2d4d53581d4_0_176"/>
          <p:cNvSpPr txBox="1"/>
          <p:nvPr>
            <p:ph type="title"/>
          </p:nvPr>
        </p:nvSpPr>
        <p:spPr>
          <a:xfrm>
            <a:off x="0" y="2912275"/>
            <a:ext cx="12192000" cy="10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s-PY" sz="4000">
                <a:solidFill>
                  <a:srgbClr val="FFFFFF"/>
                </a:solidFill>
              </a:rPr>
              <a:t>Muchas gracias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4d53581d4_0_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2d4d53581d4_0_1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2d4d53581d4_0_1"/>
          <p:cNvSpPr/>
          <p:nvPr/>
        </p:nvSpPr>
        <p:spPr>
          <a:xfrm flipH="1" rot="10800000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509"/>
                </a:srgbClr>
              </a:gs>
            </a:gsLst>
            <a:lin ang="1380014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2d4d53581d4_0_1"/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490"/>
                </a:srgbClr>
              </a:gs>
              <a:gs pos="100000">
                <a:srgbClr val="000000">
                  <a:alpha val="29411"/>
                </a:srgbClr>
              </a:gs>
            </a:gsLst>
            <a:lin ang="1319991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2d4d53581d4_0_1"/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372"/>
                </a:srgbClr>
              </a:gs>
              <a:gs pos="100000">
                <a:srgbClr val="1F3864">
                  <a:alpha val="51372"/>
                </a:srgbClr>
              </a:gs>
            </a:gsLst>
            <a:lin ang="167999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2d4d53581d4_0_1"/>
          <p:cNvSpPr txBox="1"/>
          <p:nvPr>
            <p:ph type="title"/>
          </p:nvPr>
        </p:nvSpPr>
        <p:spPr>
          <a:xfrm>
            <a:off x="459349" y="2818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s-PY" sz="4000">
                <a:solidFill>
                  <a:srgbClr val="FFFFFF"/>
                </a:solidFill>
              </a:rPr>
              <a:t>OBJETIVOS</a:t>
            </a:r>
            <a:endParaRPr/>
          </a:p>
        </p:txBody>
      </p:sp>
      <p:pic>
        <p:nvPicPr>
          <p:cNvPr id="102" name="Google Shape;102;g2d4d53581d4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25" y="3059725"/>
            <a:ext cx="3685249" cy="368524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03" name="Google Shape;103;g2d4d53581d4_0_1"/>
          <p:cNvSpPr txBox="1"/>
          <p:nvPr>
            <p:ph idx="1" type="body"/>
          </p:nvPr>
        </p:nvSpPr>
        <p:spPr>
          <a:xfrm>
            <a:off x="3608500" y="2090950"/>
            <a:ext cx="8115300" cy="39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400"/>
              <a:buChar char="•"/>
            </a:pPr>
            <a:r>
              <a:rPr lang="es-PY" sz="2400"/>
              <a:t>Desarrollar un modelo predictivo capaz de anticipar las preferencias de actividades turísticas, facilitando la creación de ofertas de turismo personalizadas.</a:t>
            </a:r>
            <a:endParaRPr sz="2400"/>
          </a:p>
          <a:p>
            <a:pPr indent="-228600" lvl="0" marL="228600" rtl="0" algn="just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400"/>
              <a:buChar char="•"/>
            </a:pPr>
            <a:r>
              <a:rPr lang="es-PY" sz="2400"/>
              <a:t>Disponibilizar una aplicación de predicción a través de una API Rest, usando el modelo predictivo creado, para la predicción de preferencias de actividades turísticas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6f669c562_0_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2d6f669c562_0_17"/>
          <p:cNvSpPr txBox="1"/>
          <p:nvPr>
            <p:ph type="title"/>
          </p:nvPr>
        </p:nvSpPr>
        <p:spPr>
          <a:xfrm>
            <a:off x="460400" y="174075"/>
            <a:ext cx="113280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PY" sz="4000"/>
              <a:t>Casos de uso y beneficios de una aplicación de predicción de preferencias de actividad de turismo</a:t>
            </a:r>
            <a:endParaRPr/>
          </a:p>
        </p:txBody>
      </p:sp>
      <p:sp>
        <p:nvSpPr>
          <p:cNvPr id="110" name="Google Shape;110;g2d6f669c562_0_17"/>
          <p:cNvSpPr/>
          <p:nvPr/>
        </p:nvSpPr>
        <p:spPr>
          <a:xfrm flipH="1" rot="10800000">
            <a:off x="0" y="6400672"/>
            <a:ext cx="12192000" cy="45690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  <a:gs pos="100000">
                <a:srgbClr val="000000"/>
              </a:gs>
            </a:gsLst>
            <a:lin ang="239989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2d6f669c562_0_17"/>
          <p:cNvSpPr/>
          <p:nvPr/>
        </p:nvSpPr>
        <p:spPr>
          <a:xfrm flipH="1">
            <a:off x="4038598" y="6400799"/>
            <a:ext cx="8153400" cy="456900"/>
          </a:xfrm>
          <a:prstGeom prst="rect">
            <a:avLst/>
          </a:prstGeom>
          <a:gradFill>
            <a:gsLst>
              <a:gs pos="0">
                <a:srgbClr val="000000">
                  <a:alpha val="62352"/>
                </a:srgbClr>
              </a:gs>
              <a:gs pos="100000">
                <a:srgbClr val="2F5496"/>
              </a:gs>
            </a:gsLst>
            <a:lin ang="1380014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2d6f669c562_0_17"/>
          <p:cNvSpPr txBox="1"/>
          <p:nvPr>
            <p:ph idx="1" type="body"/>
          </p:nvPr>
        </p:nvSpPr>
        <p:spPr>
          <a:xfrm>
            <a:off x="460400" y="1532425"/>
            <a:ext cx="11328000" cy="30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s-PY" sz="1800">
                <a:latin typeface="Arial"/>
                <a:ea typeface="Arial"/>
                <a:cs typeface="Arial"/>
                <a:sym typeface="Arial"/>
              </a:rPr>
              <a:t>Este tipo de modelo representa una herramienta esencial que le permite a empresas de turismo segmentar correctamente sus ofertas de actividades a sus potenciales clientes.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SzPts val="1800"/>
              <a:buChar char="●"/>
            </a:pPr>
            <a:r>
              <a:rPr lang="es-PY" sz="1800">
                <a:latin typeface="Arial"/>
                <a:ea typeface="Arial"/>
                <a:cs typeface="Arial"/>
                <a:sym typeface="Arial"/>
              </a:rPr>
              <a:t>Mejora la orientación de campañas publicitarias, adaptándolas a las preferencias particulares de cada persona, reduciendo costos al evitar gastos innecesarios en publicidad que no llega al público correcto.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s-PY" sz="1800">
                <a:latin typeface="Arial"/>
                <a:ea typeface="Arial"/>
                <a:cs typeface="Arial"/>
                <a:sym typeface="Arial"/>
              </a:rPr>
              <a:t>Mejora la experiencia del usuario al ofrecer recomendaciones de turismo precisas basadas en sus intereses y ubicación geográfica, facilitando la elección de destinos y actividades alineados con sus preferencias.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4d53581d4_0_2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2d4d53581d4_0_213"/>
          <p:cNvSpPr txBox="1"/>
          <p:nvPr>
            <p:ph type="title"/>
          </p:nvPr>
        </p:nvSpPr>
        <p:spPr>
          <a:xfrm>
            <a:off x="309075" y="268550"/>
            <a:ext cx="8774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PY" sz="4000"/>
              <a:t>Conjunto de datos usado para el modelado</a:t>
            </a:r>
            <a:endParaRPr/>
          </a:p>
        </p:txBody>
      </p:sp>
      <p:sp>
        <p:nvSpPr>
          <p:cNvPr id="119" name="Google Shape;119;g2d4d53581d4_0_213"/>
          <p:cNvSpPr txBox="1"/>
          <p:nvPr>
            <p:ph idx="1" type="body"/>
          </p:nvPr>
        </p:nvSpPr>
        <p:spPr>
          <a:xfrm>
            <a:off x="309075" y="979050"/>
            <a:ext cx="6867300" cy="53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82"/>
              <a:buNone/>
            </a:pPr>
            <a:r>
              <a:rPr lang="es-PY" sz="1450"/>
              <a:t>Los campos que posee el conjunto de datos de preferencia entre Montañas y Playas son:</a:t>
            </a:r>
            <a:endParaRPr sz="1450"/>
          </a:p>
          <a:p>
            <a:pPr indent="-3206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50"/>
              <a:buChar char="•"/>
            </a:pPr>
            <a:r>
              <a:rPr b="1" lang="es-PY" sz="1450">
                <a:latin typeface="Arial"/>
                <a:ea typeface="Arial"/>
                <a:cs typeface="Arial"/>
                <a:sym typeface="Arial"/>
              </a:rPr>
              <a:t>Edad:</a:t>
            </a:r>
            <a:r>
              <a:rPr lang="es-PY" sz="1450">
                <a:latin typeface="Arial"/>
                <a:ea typeface="Arial"/>
                <a:cs typeface="Arial"/>
                <a:sym typeface="Arial"/>
              </a:rPr>
              <a:t> Edad del individuo (numérica).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50"/>
              <a:buChar char="•"/>
            </a:pPr>
            <a:r>
              <a:rPr b="1" lang="es-PY" sz="1450">
                <a:latin typeface="Arial"/>
                <a:ea typeface="Arial"/>
                <a:cs typeface="Arial"/>
                <a:sym typeface="Arial"/>
              </a:rPr>
              <a:t>Género:</a:t>
            </a:r>
            <a:r>
              <a:rPr lang="es-PY" sz="1450">
                <a:latin typeface="Arial"/>
                <a:ea typeface="Arial"/>
                <a:cs typeface="Arial"/>
                <a:sym typeface="Arial"/>
              </a:rPr>
              <a:t> Identidad de género del individuo (categórica: masculino, femenino, no binario).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50"/>
              <a:buChar char="•"/>
            </a:pPr>
            <a:r>
              <a:rPr b="1" lang="es-PY" sz="1450">
                <a:latin typeface="Arial"/>
                <a:ea typeface="Arial"/>
                <a:cs typeface="Arial"/>
                <a:sym typeface="Arial"/>
              </a:rPr>
              <a:t>Ingresos:</a:t>
            </a:r>
            <a:r>
              <a:rPr lang="es-PY" sz="1450">
                <a:latin typeface="Arial"/>
                <a:ea typeface="Arial"/>
                <a:cs typeface="Arial"/>
                <a:sym typeface="Arial"/>
              </a:rPr>
              <a:t> Ingresos anuales del individuo (numérica).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50"/>
              <a:buChar char="•"/>
            </a:pPr>
            <a:r>
              <a:rPr b="1" lang="es-PY" sz="1450">
                <a:latin typeface="Arial"/>
                <a:ea typeface="Arial"/>
                <a:cs typeface="Arial"/>
                <a:sym typeface="Arial"/>
              </a:rPr>
              <a:t>Nivel Educativo:</a:t>
            </a:r>
            <a:r>
              <a:rPr lang="es-PY" sz="1450">
                <a:latin typeface="Arial"/>
                <a:ea typeface="Arial"/>
                <a:cs typeface="Arial"/>
                <a:sym typeface="Arial"/>
              </a:rPr>
              <a:t> Nivel más alto de educación alcanzado (categórica: secundaria, licenciatura, maestría, doctorado).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50"/>
              <a:buChar char="•"/>
            </a:pPr>
            <a:r>
              <a:rPr b="1" lang="es-PY" sz="1450">
                <a:latin typeface="Arial"/>
                <a:ea typeface="Arial"/>
                <a:cs typeface="Arial"/>
                <a:sym typeface="Arial"/>
              </a:rPr>
              <a:t>Frecuencia de Viajes:</a:t>
            </a:r>
            <a:r>
              <a:rPr lang="es-PY" sz="1450">
                <a:latin typeface="Arial"/>
                <a:ea typeface="Arial"/>
                <a:cs typeface="Arial"/>
                <a:sym typeface="Arial"/>
              </a:rPr>
              <a:t> Número de vacaciones tomadas por año (numérica).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50"/>
              <a:buChar char="•"/>
            </a:pPr>
            <a:r>
              <a:rPr b="1" lang="es-PY" sz="1450">
                <a:latin typeface="Arial"/>
                <a:ea typeface="Arial"/>
                <a:cs typeface="Arial"/>
                <a:sym typeface="Arial"/>
              </a:rPr>
              <a:t>Actividades Preferidas:</a:t>
            </a:r>
            <a:r>
              <a:rPr lang="es-PY" sz="1450">
                <a:latin typeface="Arial"/>
                <a:ea typeface="Arial"/>
                <a:cs typeface="Arial"/>
                <a:sym typeface="Arial"/>
              </a:rPr>
              <a:t> Actividades preferidas por los individuos durante las vacaciones (categórica: senderismo, natación, esquí, tomar el sol).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50"/>
              <a:buChar char="•"/>
            </a:pPr>
            <a:r>
              <a:rPr b="1" lang="es-PY" sz="1450">
                <a:latin typeface="Arial"/>
                <a:ea typeface="Arial"/>
                <a:cs typeface="Arial"/>
                <a:sym typeface="Arial"/>
              </a:rPr>
              <a:t>Presupuesto para Vacaciones:</a:t>
            </a:r>
            <a:r>
              <a:rPr lang="es-PY" sz="1450">
                <a:latin typeface="Arial"/>
                <a:ea typeface="Arial"/>
                <a:cs typeface="Arial"/>
                <a:sym typeface="Arial"/>
              </a:rPr>
              <a:t> Presupuesto destinado a vacaciones (numérica).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50"/>
              <a:buChar char="•"/>
            </a:pPr>
            <a:r>
              <a:rPr b="1" lang="es-PY" sz="1450">
                <a:latin typeface="Arial"/>
                <a:ea typeface="Arial"/>
                <a:cs typeface="Arial"/>
                <a:sym typeface="Arial"/>
              </a:rPr>
              <a:t>Ubicación:</a:t>
            </a:r>
            <a:r>
              <a:rPr lang="es-PY" sz="1450">
                <a:latin typeface="Arial"/>
                <a:ea typeface="Arial"/>
                <a:cs typeface="Arial"/>
                <a:sym typeface="Arial"/>
              </a:rPr>
              <a:t> Tipo de residencia (categórica: urbana, suburbana, rural).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50"/>
              <a:buChar char="•"/>
            </a:pPr>
            <a:r>
              <a:rPr b="1" lang="es-PY" sz="1450">
                <a:latin typeface="Arial"/>
                <a:ea typeface="Arial"/>
                <a:cs typeface="Arial"/>
                <a:sym typeface="Arial"/>
              </a:rPr>
              <a:t>Proximidad a las Montañas:</a:t>
            </a:r>
            <a:r>
              <a:rPr lang="es-PY" sz="1450">
                <a:latin typeface="Arial"/>
                <a:ea typeface="Arial"/>
                <a:cs typeface="Arial"/>
                <a:sym typeface="Arial"/>
              </a:rPr>
              <a:t> Distancia a las montañas más cercanas (numérica, en millas).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50"/>
              <a:buChar char="•"/>
            </a:pPr>
            <a:r>
              <a:rPr b="1" lang="es-PY" sz="1450">
                <a:latin typeface="Arial"/>
                <a:ea typeface="Arial"/>
                <a:cs typeface="Arial"/>
                <a:sym typeface="Arial"/>
              </a:rPr>
              <a:t>Proximidad a las Playas:</a:t>
            </a:r>
            <a:r>
              <a:rPr lang="es-PY" sz="1450">
                <a:latin typeface="Arial"/>
                <a:ea typeface="Arial"/>
                <a:cs typeface="Arial"/>
                <a:sym typeface="Arial"/>
              </a:rPr>
              <a:t> Distancia a las playas más cercanas (numérica, en millas).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50"/>
              <a:buChar char="•"/>
            </a:pPr>
            <a:r>
              <a:rPr b="1" lang="es-PY" sz="1450">
                <a:latin typeface="Arial"/>
                <a:ea typeface="Arial"/>
                <a:cs typeface="Arial"/>
                <a:sym typeface="Arial"/>
              </a:rPr>
              <a:t>Estación Favorita:</a:t>
            </a:r>
            <a:r>
              <a:rPr lang="es-PY" sz="1450">
                <a:latin typeface="Arial"/>
                <a:ea typeface="Arial"/>
                <a:cs typeface="Arial"/>
                <a:sym typeface="Arial"/>
              </a:rPr>
              <a:t> Estación preferida para vacacionar (categórica: verano, invierno, primavera, otoño).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50"/>
              <a:buChar char="•"/>
            </a:pPr>
            <a:r>
              <a:rPr b="1" lang="es-PY" sz="1450">
                <a:latin typeface="Arial"/>
                <a:ea typeface="Arial"/>
                <a:cs typeface="Arial"/>
                <a:sym typeface="Arial"/>
              </a:rPr>
              <a:t>Mascotas:</a:t>
            </a:r>
            <a:r>
              <a:rPr lang="es-PY" sz="1450">
                <a:latin typeface="Arial"/>
                <a:ea typeface="Arial"/>
                <a:cs typeface="Arial"/>
                <a:sym typeface="Arial"/>
              </a:rPr>
              <a:t> Indica si el individuo tiene mascotas (binaria: 0 = No, 1 = Sí).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50"/>
              <a:buChar char="•"/>
            </a:pPr>
            <a:r>
              <a:rPr b="1" lang="es-PY" sz="1450">
                <a:latin typeface="Arial"/>
                <a:ea typeface="Arial"/>
                <a:cs typeface="Arial"/>
                <a:sym typeface="Arial"/>
              </a:rPr>
              <a:t>Preocupaciones Ambientales:</a:t>
            </a:r>
            <a:r>
              <a:rPr lang="es-PY" sz="1450">
                <a:latin typeface="Arial"/>
                <a:ea typeface="Arial"/>
                <a:cs typeface="Arial"/>
                <a:sym typeface="Arial"/>
              </a:rPr>
              <a:t> Indica si el individuo tiene preocupaciones ambientales (binaria: 0 = No, 1 = Sí).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50"/>
              <a:buChar char="•"/>
            </a:pPr>
            <a:r>
              <a:rPr b="1" lang="es-PY" sz="1450">
                <a:latin typeface="Arial"/>
                <a:ea typeface="Arial"/>
                <a:cs typeface="Arial"/>
                <a:sym typeface="Arial"/>
              </a:rPr>
              <a:t>Preferencia:</a:t>
            </a:r>
            <a:r>
              <a:rPr lang="es-PY" sz="1450">
                <a:latin typeface="Arial"/>
                <a:ea typeface="Arial"/>
                <a:cs typeface="Arial"/>
                <a:sym typeface="Arial"/>
              </a:rPr>
              <a:t> Indica la preferencia entre playa o montaña (0: Playa, 1: Montaña</a:t>
            </a:r>
            <a:endParaRPr sz="14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2d4d53581d4_0_213"/>
          <p:cNvSpPr/>
          <p:nvPr/>
        </p:nvSpPr>
        <p:spPr>
          <a:xfrm flipH="1" rot="10800000">
            <a:off x="0" y="6400672"/>
            <a:ext cx="12192000" cy="45690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  <a:gs pos="100000">
                <a:srgbClr val="000000"/>
              </a:gs>
            </a:gsLst>
            <a:lin ang="239989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2d4d53581d4_0_213"/>
          <p:cNvSpPr/>
          <p:nvPr/>
        </p:nvSpPr>
        <p:spPr>
          <a:xfrm flipH="1">
            <a:off x="4038598" y="6400799"/>
            <a:ext cx="8153400" cy="456900"/>
          </a:xfrm>
          <a:prstGeom prst="rect">
            <a:avLst/>
          </a:prstGeom>
          <a:gradFill>
            <a:gsLst>
              <a:gs pos="0">
                <a:srgbClr val="000000">
                  <a:alpha val="62352"/>
                </a:srgbClr>
              </a:gs>
              <a:gs pos="100000">
                <a:srgbClr val="2F5496"/>
              </a:gs>
            </a:gsLst>
            <a:lin ang="1380014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g2d4d53581d4_0_2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5175" y="3779100"/>
            <a:ext cx="3208875" cy="213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2d4d53581d4_0_2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3350" y="1035850"/>
            <a:ext cx="2398451" cy="239845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124" name="Google Shape;124;g2d4d53581d4_0_2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72925" y="1035850"/>
            <a:ext cx="2398450" cy="23984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5"/>
          <p:cNvSpPr txBox="1"/>
          <p:nvPr>
            <p:ph type="title"/>
          </p:nvPr>
        </p:nvSpPr>
        <p:spPr>
          <a:xfrm>
            <a:off x="309083" y="-275956"/>
            <a:ext cx="4959600" cy="16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PY" sz="4000"/>
              <a:t>Limpieza de Datos</a:t>
            </a:r>
            <a:endParaRPr/>
          </a:p>
        </p:txBody>
      </p:sp>
      <p:sp>
        <p:nvSpPr>
          <p:cNvPr id="131" name="Google Shape;131;p5"/>
          <p:cNvSpPr txBox="1"/>
          <p:nvPr>
            <p:ph idx="1" type="body"/>
          </p:nvPr>
        </p:nvSpPr>
        <p:spPr>
          <a:xfrm>
            <a:off x="309075" y="1573725"/>
            <a:ext cx="6867300" cy="3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PY" sz="2000"/>
              <a:t>En esta etapa, se procedió a identificar y gestionar problemas en el conjunto de datos, abordando los siguientes aspectos: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b="1" lang="es-PY" sz="2000"/>
              <a:t>Filas duplicadas: </a:t>
            </a:r>
            <a:r>
              <a:rPr lang="es-PY" sz="2000"/>
              <a:t>se realizó la b</a:t>
            </a:r>
            <a:r>
              <a:rPr lang="es-PY" sz="2000"/>
              <a:t>úsqueda de valores duplicados, pero no se encontraron en el dataset.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b="1" lang="es-PY" sz="2000"/>
              <a:t>Columnas con datos vacíos:</a:t>
            </a:r>
            <a:r>
              <a:rPr lang="es-PY" sz="2000"/>
              <a:t> no se identificaron datos ausentes en el conjunto de datos, lo que facilit</a:t>
            </a:r>
            <a:r>
              <a:rPr lang="es-PY" sz="2000"/>
              <a:t>ó el análisis del mismo</a:t>
            </a:r>
            <a:r>
              <a:rPr lang="es-PY" sz="2000"/>
              <a:t>.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•"/>
            </a:pPr>
            <a:r>
              <a:rPr b="1" lang="es-PY" sz="2000"/>
              <a:t>Valores anómalos:</a:t>
            </a:r>
            <a:r>
              <a:rPr lang="es-PY" sz="2000"/>
              <a:t> no se detectaron valores an</a:t>
            </a:r>
            <a:r>
              <a:rPr lang="es-PY" sz="2000"/>
              <a:t>ómalos en este conjunto de datos</a:t>
            </a:r>
            <a:r>
              <a:rPr lang="es-PY" sz="2000"/>
              <a:t>.</a:t>
            </a:r>
            <a:endParaRPr sz="2000"/>
          </a:p>
        </p:txBody>
      </p:sp>
      <p:sp>
        <p:nvSpPr>
          <p:cNvPr id="132" name="Google Shape;132;p5"/>
          <p:cNvSpPr/>
          <p:nvPr/>
        </p:nvSpPr>
        <p:spPr>
          <a:xfrm flipH="1" rot="10800000">
            <a:off x="0" y="6400672"/>
            <a:ext cx="12192000" cy="45690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  <a:gs pos="100000">
                <a:srgbClr val="000000"/>
              </a:gs>
            </a:gsLst>
            <a:lin ang="239989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5"/>
          <p:cNvSpPr/>
          <p:nvPr/>
        </p:nvSpPr>
        <p:spPr>
          <a:xfrm flipH="1">
            <a:off x="4038598" y="6400799"/>
            <a:ext cx="8153400" cy="456900"/>
          </a:xfrm>
          <a:prstGeom prst="rect">
            <a:avLst/>
          </a:prstGeom>
          <a:gradFill>
            <a:gsLst>
              <a:gs pos="0">
                <a:srgbClr val="000000">
                  <a:alpha val="62352"/>
                </a:srgbClr>
              </a:gs>
              <a:gs pos="100000">
                <a:srgbClr val="2F5496"/>
              </a:gs>
            </a:gsLst>
            <a:lin ang="1380014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6451" y="2658800"/>
            <a:ext cx="4698451" cy="357767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4d53581d4_0_4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2d4d53581d4_0_46"/>
          <p:cNvSpPr txBox="1"/>
          <p:nvPr>
            <p:ph type="title"/>
          </p:nvPr>
        </p:nvSpPr>
        <p:spPr>
          <a:xfrm>
            <a:off x="309083" y="-275956"/>
            <a:ext cx="4959600" cy="16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PY" sz="4000"/>
              <a:t>Exploración de Datos</a:t>
            </a:r>
            <a:endParaRPr/>
          </a:p>
        </p:txBody>
      </p:sp>
      <p:sp>
        <p:nvSpPr>
          <p:cNvPr id="141" name="Google Shape;141;g2d4d53581d4_0_46"/>
          <p:cNvSpPr txBox="1"/>
          <p:nvPr>
            <p:ph idx="1" type="body"/>
          </p:nvPr>
        </p:nvSpPr>
        <p:spPr>
          <a:xfrm>
            <a:off x="309075" y="1573725"/>
            <a:ext cx="6867300" cy="4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PY" sz="2000"/>
              <a:t>En esta etapa, se procedió a graficar y visualizar los datos usando diversos métodos, a ser: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s-PY" sz="2000"/>
              <a:t>Histogramas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s-PY" sz="2000"/>
              <a:t>Diagramas de caja (boxplots)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s-PY" sz="2000"/>
              <a:t>Gráficos de Barras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s-PY" sz="2000"/>
              <a:t>Matriz de correlaciones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PY" sz="2000"/>
              <a:t>Estos gráficos facilitaron la identificación de tendencias y proporcionaron información clave sobre el las caracter</a:t>
            </a:r>
            <a:r>
              <a:rPr lang="es-PY" sz="2000"/>
              <a:t>ísticas del conjunto de datos</a:t>
            </a:r>
            <a:r>
              <a:rPr lang="es-PY" sz="2000"/>
              <a:t>. A continuación, se presentan los gráficos más relevantes, con una breve descripción de la información obtenida.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142" name="Google Shape;142;g2d4d53581d4_0_46"/>
          <p:cNvSpPr/>
          <p:nvPr/>
        </p:nvSpPr>
        <p:spPr>
          <a:xfrm flipH="1" rot="10800000">
            <a:off x="0" y="6400672"/>
            <a:ext cx="12192000" cy="45690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  <a:gs pos="100000">
                <a:srgbClr val="000000"/>
              </a:gs>
            </a:gsLst>
            <a:lin ang="239989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2d4d53581d4_0_46"/>
          <p:cNvSpPr/>
          <p:nvPr/>
        </p:nvSpPr>
        <p:spPr>
          <a:xfrm flipH="1">
            <a:off x="4038598" y="6400799"/>
            <a:ext cx="8153400" cy="456900"/>
          </a:xfrm>
          <a:prstGeom prst="rect">
            <a:avLst/>
          </a:prstGeom>
          <a:gradFill>
            <a:gsLst>
              <a:gs pos="0">
                <a:srgbClr val="000000">
                  <a:alpha val="62352"/>
                </a:srgbClr>
              </a:gs>
              <a:gs pos="100000">
                <a:srgbClr val="2F5496"/>
              </a:gs>
            </a:gsLst>
            <a:lin ang="1380014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g2d4d53581d4_0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6275" y="2301975"/>
            <a:ext cx="3728475" cy="372847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4d53581d4_0_2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2d4d53581d4_0_225"/>
          <p:cNvSpPr txBox="1"/>
          <p:nvPr>
            <p:ph type="title"/>
          </p:nvPr>
        </p:nvSpPr>
        <p:spPr>
          <a:xfrm>
            <a:off x="2475150" y="160075"/>
            <a:ext cx="72417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PY" sz="4000"/>
              <a:t>Histogramas</a:t>
            </a:r>
            <a:endParaRPr/>
          </a:p>
        </p:txBody>
      </p:sp>
      <p:sp>
        <p:nvSpPr>
          <p:cNvPr id="151" name="Google Shape;151;g2d4d53581d4_0_225"/>
          <p:cNvSpPr txBox="1"/>
          <p:nvPr>
            <p:ph idx="1" type="body"/>
          </p:nvPr>
        </p:nvSpPr>
        <p:spPr>
          <a:xfrm>
            <a:off x="489175" y="4536825"/>
            <a:ext cx="11097300" cy="17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PY" sz="2000"/>
              <a:t>De estos gráficos se puede destacar: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s-PY" sz="2000"/>
              <a:t>Los datos presentan una distribución bastante equitativa en todas las columnas, no se encuentran patrones que puedan ayudar a los modelos de predicción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PY" sz="2000"/>
              <a:t>No se visualizan datos anómalos o fuera de escala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PY" sz="2000"/>
              <a:t>La técnica de escalamiento de tipo normalización no será muy efectiva en este conjunto de datos de acuerdo a las distribuciones visualizadas en los histogramas</a:t>
            </a:r>
            <a:endParaRPr sz="2000"/>
          </a:p>
        </p:txBody>
      </p:sp>
      <p:sp>
        <p:nvSpPr>
          <p:cNvPr id="152" name="Google Shape;152;g2d4d53581d4_0_225"/>
          <p:cNvSpPr/>
          <p:nvPr/>
        </p:nvSpPr>
        <p:spPr>
          <a:xfrm flipH="1" rot="10800000">
            <a:off x="0" y="6400672"/>
            <a:ext cx="12192000" cy="45690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  <a:gs pos="100000">
                <a:srgbClr val="000000"/>
              </a:gs>
            </a:gsLst>
            <a:lin ang="239989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d4d53581d4_0_225"/>
          <p:cNvSpPr/>
          <p:nvPr/>
        </p:nvSpPr>
        <p:spPr>
          <a:xfrm flipH="1">
            <a:off x="4038598" y="6400799"/>
            <a:ext cx="8153400" cy="456900"/>
          </a:xfrm>
          <a:prstGeom prst="rect">
            <a:avLst/>
          </a:prstGeom>
          <a:gradFill>
            <a:gsLst>
              <a:gs pos="0">
                <a:srgbClr val="000000">
                  <a:alpha val="62352"/>
                </a:srgbClr>
              </a:gs>
              <a:gs pos="100000">
                <a:srgbClr val="2F5496"/>
              </a:gs>
            </a:gsLst>
            <a:lin ang="1380014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g2d4d53581d4_0_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638" y="841675"/>
            <a:ext cx="11228724" cy="369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4d53581d4_0_9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Google Shape;160;g2d4d53581d4_0_94"/>
          <p:cNvSpPr txBox="1"/>
          <p:nvPr>
            <p:ph type="title"/>
          </p:nvPr>
        </p:nvSpPr>
        <p:spPr>
          <a:xfrm>
            <a:off x="2475150" y="160075"/>
            <a:ext cx="72417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PY" sz="4000"/>
              <a:t>Boxplots</a:t>
            </a:r>
            <a:endParaRPr/>
          </a:p>
        </p:txBody>
      </p:sp>
      <p:sp>
        <p:nvSpPr>
          <p:cNvPr id="161" name="Google Shape;161;g2d4d53581d4_0_94"/>
          <p:cNvSpPr txBox="1"/>
          <p:nvPr>
            <p:ph idx="1" type="body"/>
          </p:nvPr>
        </p:nvSpPr>
        <p:spPr>
          <a:xfrm>
            <a:off x="942125" y="4542900"/>
            <a:ext cx="10439400" cy="17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PY" sz="2000"/>
              <a:t>De estos gráficos de caja o boxplots podemos resaltar: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s-PY" sz="2000"/>
              <a:t>Se detecta que la mediana o Q2 está centrado para casi todas las columnas excepto la de Travel_Frequency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PY" sz="2000"/>
              <a:t>Esto nos indica que es posible usar la normalización como técnica de escalamiento para los modelos predictivos</a:t>
            </a:r>
            <a:endParaRPr sz="2000"/>
          </a:p>
        </p:txBody>
      </p:sp>
      <p:sp>
        <p:nvSpPr>
          <p:cNvPr id="162" name="Google Shape;162;g2d4d53581d4_0_94"/>
          <p:cNvSpPr/>
          <p:nvPr/>
        </p:nvSpPr>
        <p:spPr>
          <a:xfrm flipH="1" rot="10800000">
            <a:off x="0" y="6400672"/>
            <a:ext cx="12192000" cy="45690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  <a:gs pos="100000">
                <a:srgbClr val="000000"/>
              </a:gs>
            </a:gsLst>
            <a:lin ang="239989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2d4d53581d4_0_94"/>
          <p:cNvSpPr/>
          <p:nvPr/>
        </p:nvSpPr>
        <p:spPr>
          <a:xfrm flipH="1">
            <a:off x="4038598" y="6400799"/>
            <a:ext cx="8153400" cy="456900"/>
          </a:xfrm>
          <a:prstGeom prst="rect">
            <a:avLst/>
          </a:prstGeom>
          <a:gradFill>
            <a:gsLst>
              <a:gs pos="0">
                <a:srgbClr val="000000">
                  <a:alpha val="62352"/>
                </a:srgbClr>
              </a:gs>
              <a:gs pos="100000">
                <a:srgbClr val="2F5496"/>
              </a:gs>
            </a:gsLst>
            <a:lin ang="1380014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g2d4d53581d4_0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487" y="952926"/>
            <a:ext cx="10571025" cy="347872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4d53581d4_0_8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2d4d53581d4_0_81"/>
          <p:cNvSpPr txBox="1"/>
          <p:nvPr>
            <p:ph type="title"/>
          </p:nvPr>
        </p:nvSpPr>
        <p:spPr>
          <a:xfrm>
            <a:off x="2475150" y="160075"/>
            <a:ext cx="72417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PY" sz="4000"/>
              <a:t>Gráficos de Barra por Preferencia</a:t>
            </a:r>
            <a:endParaRPr/>
          </a:p>
        </p:txBody>
      </p:sp>
      <p:sp>
        <p:nvSpPr>
          <p:cNvPr id="171" name="Google Shape;171;g2d4d53581d4_0_81"/>
          <p:cNvSpPr txBox="1"/>
          <p:nvPr>
            <p:ph idx="1" type="body"/>
          </p:nvPr>
        </p:nvSpPr>
        <p:spPr>
          <a:xfrm>
            <a:off x="876300" y="4283375"/>
            <a:ext cx="10439400" cy="21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PY" sz="1900"/>
              <a:t>De los gráficos de barra podemos resaltar:</a:t>
            </a:r>
            <a:endParaRPr sz="1900"/>
          </a:p>
          <a:p>
            <a:pPr indent="-34925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s-PY" sz="1900"/>
              <a:t>En casi todas las columnas, con excepción de Preferred_Activities, se puede visualizar que hay una mayor cantidad de personas que prefieren acudir a montañas en vez de a playas. Esto nos indica que hay un desbalanceo en el conjunto de datos, siendo la preferencia por playas la que tiene mayor cantidad de muestras</a:t>
            </a:r>
            <a:endParaRPr sz="1900"/>
          </a:p>
          <a:p>
            <a:pPr indent="-34925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-PY" sz="1900"/>
              <a:t>En las columnas como Gender, Education_Level, Location, Favorite_Season, no podemos visualizar diferencias en las cantidades, lo que indica que estas columnas no influyen mucho en la preferencia. Sí se puede notar una diferencia en Preferred_Activities y Age_Range</a:t>
            </a:r>
            <a:endParaRPr sz="1900"/>
          </a:p>
        </p:txBody>
      </p:sp>
      <p:sp>
        <p:nvSpPr>
          <p:cNvPr id="172" name="Google Shape;172;g2d4d53581d4_0_81"/>
          <p:cNvSpPr/>
          <p:nvPr/>
        </p:nvSpPr>
        <p:spPr>
          <a:xfrm flipH="1" rot="10800000">
            <a:off x="0" y="6400672"/>
            <a:ext cx="12192000" cy="45690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  <a:gs pos="100000">
                <a:srgbClr val="000000"/>
              </a:gs>
            </a:gsLst>
            <a:lin ang="239989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2d4d53581d4_0_81"/>
          <p:cNvSpPr/>
          <p:nvPr/>
        </p:nvSpPr>
        <p:spPr>
          <a:xfrm flipH="1">
            <a:off x="4038598" y="6400799"/>
            <a:ext cx="8153400" cy="456900"/>
          </a:xfrm>
          <a:prstGeom prst="rect">
            <a:avLst/>
          </a:prstGeom>
          <a:gradFill>
            <a:gsLst>
              <a:gs pos="0">
                <a:srgbClr val="000000">
                  <a:alpha val="62352"/>
                </a:srgbClr>
              </a:gs>
              <a:gs pos="100000">
                <a:srgbClr val="2F5496"/>
              </a:gs>
            </a:gsLst>
            <a:lin ang="1380014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g2d4d53581d4_0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600" y="803300"/>
            <a:ext cx="10894802" cy="348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2022-03-31T13:51:25Z</dcterms:created>
  <dc:creator>Aurora Nuñez</dc:creator>
</cp:coreProperties>
</file>