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7" Type="http://schemas.openxmlformats.org/officeDocument/2006/relationships/font" Target="fonts/RobotoCondensed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s.acs.org/doi/10.1021/acssensors.9b00301" TargetMode="External"/><Relationship Id="rId3" Type="http://schemas.openxmlformats.org/officeDocument/2006/relationships/hyperlink" Target="https://pubs.acs.org/doi/10.1021/acssensors.9b00301" TargetMode="External"/><Relationship Id="rId4" Type="http://schemas.openxmlformats.org/officeDocument/2006/relationships/hyperlink" Target="https://doi.org/10.3390/s8042453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132c992_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57132c992_16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cf0ddeac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5cf0ddeac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5cf0ddea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5cf0ddea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3d63b84e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3d63b84e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Raymond’s feedback: ***we need assumptions. This could be a supplemental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5cf0ddeac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5cf0ddeac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7132c9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7132c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help joe.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d61236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d61236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to 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Sensitivity VS Sensibility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Convenience of use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Limitations of non-continuous testing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Statement: Cardiovascular disease (CVD)  is the number one cause of death worldwide. Deaths from CVD have been increasing, particularly among the elderly (70+) population. Stress has been shown to cause numerous cardiovascular problems, including atherosclerosis, which is a risk factor for myocardial infarction (heart attack)</a:t>
            </a:r>
            <a:r>
              <a:rPr b="1" baseline="3000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1" lang="en" sz="17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Stress is also known to trigger heart attacks</a:t>
            </a:r>
            <a:r>
              <a:rPr b="1" baseline="30000" lang="en" sz="17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Time is a critical factor in treating  heart attacks - the optimal time to treat is within 1 hour and delaying treatment for even a short time decreases life expectancy</a:t>
            </a:r>
            <a:r>
              <a:rPr b="1" baseline="30000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7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this fact, many people do not seek treatment in a timely manner because they cannot recognize their symptoms as that of a heart attack</a:t>
            </a:r>
            <a:r>
              <a:rPr b="1" baseline="30000" lang="en" sz="1700" strike="sng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And providing a noninvasive, ECG or biosensing based device that can both monitor stress and detect heart attack warning signs has the potential to provide short and long term protection from these myocardial infarctions.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4126db68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4126db68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Monitors ECG signals for ST segment/T wave irregularities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Extracts and analyzes Heart Rate Variability (HRV) for stress monitoring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Signal acquired via 3-lead system, amplified, and filtered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Mention questionnaire, the fact that we are helping people recognize non-traditional symptoms if heart attacks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Discrete Wavelet Transform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 strike="sng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sent wirelessly to computer for analysis</a:t>
            </a: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(can just be mentioned in presentation)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warning signs detected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Symptom questionnaire and alert sent to user 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Alert sent to caregiver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3ae8958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3ae8958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Raymond’s feedback: Interferometer needed? Put this in supplement slide bc it feels like extraneous information. Serious doubts about it being this simple especially w/out </a:t>
            </a:r>
            <a:r>
              <a:rPr lang="en" u="sng"/>
              <a:t>microfluidics</a:t>
            </a:r>
            <a:r>
              <a:rPr lang="en"/>
              <a:t>. Can UV be used to detect </a:t>
            </a:r>
            <a:r>
              <a:rPr lang="en"/>
              <a:t>troponin? Other proteins likely to interfere with wavelength.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Ray, P., &amp; Steckl, A. J. (2019, March 22). Label-Free Optical Detection of Multiple Biomarkers in Sweat, Plasma, Urine, and Saliva. Retrieved August 25, 2020, from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rgbClr val="0563C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https://pubs.acs.org/doi/10.1021/acssensors.9b00301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O'Toole, M., &amp; Diamond, D. (2008). Absorbance Based Light Emitting Diode Optical Sensors and Sensing Devices. Sensors (Basel, Switzerland), 8(4), 2453–2479. </a:t>
            </a:r>
            <a:r>
              <a:rPr lang="en" sz="1000" u="sng">
                <a:solidFill>
                  <a:srgbClr val="0563C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https://doi.org/10.3390/s8042453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4126db68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4126db68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Combination device for detection of silent heart attacks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ECG and HRV component of device 1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Tracks long term stress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Analyzes ECG for irregularities </a:t>
            </a:r>
            <a:r>
              <a:rPr lang="en" sz="1400" strike="sng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indicative of heart attack</a:t>
            </a:r>
            <a:endParaRPr sz="1400" strike="sng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“Catches” heart attacks as they happen</a:t>
            </a:r>
            <a:r>
              <a:rPr lang="en" sz="1400" strike="sng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helps user identify that they are having heart attack</a:t>
            </a:r>
            <a:endParaRPr sz="1400" strike="sng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Spectroscopy component of device 2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Integrated analysis with neural network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Possibly fuzzy ARTMAP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3ae8958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3ae8958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Raymonds feedback: Research HRV as a indicator of stress/heart attack. Talk about at least one frequency and one raw metric(different metrics are in the files he shared).***einthoven’s triangle(wrist or ankle??)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3d63b84e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3d63b84e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5cf0ddeac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5cf0ddeac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239196" y="2844801"/>
            <a:ext cx="50970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239197" y="250224"/>
            <a:ext cx="50970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239196" y="2844801"/>
            <a:ext cx="5096935" cy="1263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ctrTitle"/>
          </p:nvPr>
        </p:nvSpPr>
        <p:spPr>
          <a:xfrm>
            <a:off x="3239197" y="250224"/>
            <a:ext cx="5096935" cy="2594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84285" y="911612"/>
            <a:ext cx="42114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911612"/>
            <a:ext cx="4209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85750" y="926335"/>
            <a:ext cx="421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285750" y="1558992"/>
            <a:ext cx="42132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629150" y="926335"/>
            <a:ext cx="4229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5"/>
          <p:cNvSpPr txBox="1"/>
          <p:nvPr>
            <p:ph idx="4" type="body"/>
          </p:nvPr>
        </p:nvSpPr>
        <p:spPr>
          <a:xfrm>
            <a:off x="4629150" y="1558992"/>
            <a:ext cx="42291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85750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85750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2848349" y="-1650988"/>
            <a:ext cx="3447300" cy="8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56929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406626" y="-847106"/>
            <a:ext cx="4359000" cy="6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7860/JCDR/2018/32109.11791" TargetMode="External"/><Relationship Id="rId4" Type="http://schemas.openxmlformats.org/officeDocument/2006/relationships/hyperlink" Target="https://doi.org/10.3390/s8042453" TargetMode="External"/><Relationship Id="rId5" Type="http://schemas.openxmlformats.org/officeDocument/2006/relationships/hyperlink" Target="https://www.apa.org/news/press/releases/stress/2017/uncertainty-health-care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633738" y="301675"/>
            <a:ext cx="56691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Ace of Hearts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335726" y="3465375"/>
            <a:ext cx="63957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Mia Giandinoto, Hannah Hagenau, Anna Johnson, Shivani Kulkarni, Dhruv Modi, Sherina Thomas, Matthew Tran</a:t>
            </a:r>
            <a:endParaRPr sz="270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12778" l="29779" r="29836" t="18591"/>
          <a:stretch/>
        </p:blipFill>
        <p:spPr>
          <a:xfrm>
            <a:off x="4689950" y="1298638"/>
            <a:ext cx="1556675" cy="1983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7113600" y="4737300"/>
            <a:ext cx="2030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September 10th, 2020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Enlarged ECG Flowchart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825"/>
            <a:ext cx="5323450" cy="457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Enlarged ECG+UV Flowchart</a:t>
            </a:r>
            <a:endParaRPr sz="3000"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5644" l="4744" r="933" t="4338"/>
          <a:stretch/>
        </p:blipFill>
        <p:spPr>
          <a:xfrm>
            <a:off x="17438" y="634725"/>
            <a:ext cx="9109126" cy="436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Signal and Features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26772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STEMI characterized by: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ST elevation and T-wave inversion</a:t>
            </a:r>
            <a:r>
              <a:rPr baseline="30000" lang="en" sz="2100"/>
              <a:t>2</a:t>
            </a:r>
            <a:endParaRPr baseline="30000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N-STEMI characterized by: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ST depressions and/or T-wave inversions</a:t>
            </a:r>
            <a:r>
              <a:rPr baseline="30000" lang="en" sz="2100"/>
              <a:t>2</a:t>
            </a:r>
            <a:endParaRPr baseline="30000" sz="2100"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1017725"/>
            <a:ext cx="59436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HRV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17725"/>
            <a:ext cx="86265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400"/>
              <a:t>ECG→R peak detection→ RR Intervals → Tachogram→ FFT and Power Spectral analysis→ Analysis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LF ranges from 0.04-0.15 Hz</a:t>
            </a:r>
            <a:r>
              <a:rPr baseline="30000" lang="en" sz="1500"/>
              <a:t>12</a:t>
            </a:r>
            <a:endParaRPr baseline="30000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recorded over 2 min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PNS, SNS, and BP regulation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HF ranges from 0.15-0.4 Hz</a:t>
            </a:r>
            <a:r>
              <a:rPr baseline="30000" lang="en" sz="1500"/>
              <a:t>12</a:t>
            </a:r>
            <a:endParaRPr baseline="30000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recorded over 1 min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parasympathetic and respiratory activity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Low power reflects stress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LF/HF Ratio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Reflects balance between SNS and PNS</a:t>
            </a:r>
            <a:r>
              <a:rPr baseline="30000" lang="en" sz="1500"/>
              <a:t>12</a:t>
            </a:r>
            <a:endParaRPr baseline="30000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Avg ratio for males = 5.8(day)/3.4(night)</a:t>
            </a:r>
            <a:r>
              <a:rPr baseline="30000" lang="en" sz="1500"/>
              <a:t>15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Avg ratio for females = 4.4(day)/2.3(night)</a:t>
            </a:r>
            <a:r>
              <a:rPr baseline="30000" lang="en" sz="1500"/>
              <a:t>15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Low LF/HF ratio associated with high levels of stress</a:t>
            </a:r>
            <a:r>
              <a:rPr baseline="30000" lang="en" sz="1500"/>
              <a:t>12</a:t>
            </a:r>
            <a:endParaRPr baseline="30000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Power Spectral Analysis to determine LF and HF power</a:t>
            </a:r>
            <a:endParaRPr sz="15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798" y="2130300"/>
            <a:ext cx="3925929" cy="19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5548900" y="1809713"/>
            <a:ext cx="1714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Tachogram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975050" y="2958400"/>
            <a:ext cx="27849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5750" y="586200"/>
            <a:ext cx="3143100" cy="76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Disparity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85875" y="1626575"/>
            <a:ext cx="2677200" cy="344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6666"/>
                </a:solidFill>
              </a:rPr>
              <a:t>Target Population:</a:t>
            </a:r>
            <a:endParaRPr b="1" sz="16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Uninsured/underinsured adults have less access to health care</a:t>
            </a:r>
            <a:r>
              <a:rPr baseline="30000" lang="en" sz="1400">
                <a:solidFill>
                  <a:srgbClr val="666666"/>
                </a:solidFill>
              </a:rPr>
              <a:t>16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Less screening and monitoring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Medicare starts at 65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Adults over the age of 45 are at higher risk for heart attack (especially men)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5179" l="4550" r="4614" t="5987"/>
          <a:stretch/>
        </p:blipFill>
        <p:spPr>
          <a:xfrm>
            <a:off x="3018023" y="259600"/>
            <a:ext cx="6125977" cy="48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5750" y="216525"/>
            <a:ext cx="8270100" cy="59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Statement/Design Inputs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351750" y="841013"/>
            <a:ext cx="8440500" cy="14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Stress has been shown to cause numerous cardiovascular complications and is a risk factor for myocardial infarctions</a:t>
            </a:r>
            <a:r>
              <a:rPr baseline="30000" lang="en" sz="1500">
                <a:solidFill>
                  <a:srgbClr val="666666"/>
                </a:solidFill>
              </a:rPr>
              <a:t>6</a:t>
            </a:r>
            <a:r>
              <a:rPr lang="en" sz="1500">
                <a:solidFill>
                  <a:srgbClr val="666666"/>
                </a:solidFill>
              </a:rPr>
              <a:t>, especially in the middle-aged population and above (45-65)</a:t>
            </a:r>
            <a:r>
              <a:rPr baseline="30000" lang="en" sz="1500">
                <a:solidFill>
                  <a:srgbClr val="666666"/>
                </a:solidFill>
              </a:rPr>
              <a:t>6</a:t>
            </a:r>
            <a:r>
              <a:rPr lang="en" sz="1500">
                <a:solidFill>
                  <a:srgbClr val="666666"/>
                </a:solidFill>
              </a:rPr>
              <a:t>. Time is a critical factor in recognizing symptoms and treating heart attacks</a:t>
            </a:r>
            <a:r>
              <a:rPr baseline="30000" lang="en" sz="1500">
                <a:solidFill>
                  <a:srgbClr val="666666"/>
                </a:solidFill>
              </a:rPr>
              <a:t>3</a:t>
            </a:r>
            <a:r>
              <a:rPr lang="en" sz="1500">
                <a:solidFill>
                  <a:srgbClr val="666666"/>
                </a:solidFill>
              </a:rPr>
              <a:t>; providing a noninvasive, biosensing and/or ECG based device that can monitor stress and heart attack warning signs in a timely manner has the potential to mitigate the effects of a myocardial infarction.</a:t>
            </a:r>
            <a:endParaRPr sz="15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70700" y="2571750"/>
            <a:ext cx="4101300" cy="1747500"/>
          </a:xfrm>
          <a:prstGeom prst="rect">
            <a:avLst/>
          </a:prstGeom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6666"/>
                </a:solidFill>
              </a:rPr>
              <a:t>Value 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66666"/>
                </a:solidFill>
              </a:rPr>
              <a:t>To reduce fatality in underinsured patients over the age of 45 at risk of a heart attack by alerting patients and their caretakers when their stress levels are high and/or symptoms of heart attacks are present, allowing for earlier treatment.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72000" y="2571750"/>
            <a:ext cx="4101300" cy="174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ECG data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 point, ST segment elevation</a:t>
            </a:r>
            <a:r>
              <a:rPr baseline="30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Q peak depth</a:t>
            </a:r>
            <a:r>
              <a:rPr baseline="30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T-wave inversion</a:t>
            </a:r>
            <a:r>
              <a:rPr baseline="30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30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HRV data (LF/HF ratio)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Voltage output from uv absorption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&gt;2.6 mg/ml saliva</a:t>
            </a:r>
            <a:r>
              <a:rPr baseline="30000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baseline="30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4825"/>
            <a:ext cx="6986951" cy="37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Device 1 - Portable ECG</a:t>
            </a:r>
            <a:endParaRPr sz="3500"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18555" l="38039" r="32537" t="42190"/>
          <a:stretch/>
        </p:blipFill>
        <p:spPr>
          <a:xfrm>
            <a:off x="6986950" y="1944722"/>
            <a:ext cx="1752376" cy="2695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29625" y="142875"/>
            <a:ext cx="2909700" cy="155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Physical activity induced variation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power supply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 specificity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9200" y="324975"/>
            <a:ext cx="6145200" cy="13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Monitors ECG signals for ST segment/T wave irregularities</a:t>
            </a:r>
            <a:r>
              <a:rPr baseline="30000" lang="en" sz="1400">
                <a:solidFill>
                  <a:srgbClr val="666666"/>
                </a:solidFill>
              </a:rPr>
              <a:t>2</a:t>
            </a:r>
            <a:endParaRPr baseline="30000" sz="1400"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Neural network trained with PTB database data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Extracts and analyzes Heart Rate Variability (HRV) 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Signal acquired via 3-lead system, amplified, filtered, and analyzed(.5-100 Hz)</a:t>
            </a:r>
            <a:r>
              <a:rPr baseline="30000" lang="en" sz="1400">
                <a:solidFill>
                  <a:srgbClr val="666666"/>
                </a:solidFill>
              </a:rPr>
              <a:t>11</a:t>
            </a:r>
            <a:endParaRPr baseline="30000"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Constant monitoring, high sensitivity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300" y="344100"/>
            <a:ext cx="4056701" cy="38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>
            <a:off x="6176350" y="2954112"/>
            <a:ext cx="240000" cy="2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8817192" y="2954112"/>
            <a:ext cx="192300" cy="20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2 - UV Absorbance Spectrometry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28750" y="526975"/>
            <a:ext cx="6087600" cy="1753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UV spectroscopy measuring salivary alpha-amylase(sAA) concentrations</a:t>
            </a:r>
            <a:endParaRPr sz="1400">
              <a:solidFill>
                <a:srgbClr val="666666"/>
              </a:solidFill>
            </a:endParaRPr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sAA  biomarker absorbs light (282 nm)</a:t>
            </a:r>
            <a:r>
              <a:rPr baseline="30000" lang="en" sz="1400">
                <a:solidFill>
                  <a:srgbClr val="666666"/>
                </a:solidFill>
              </a:rPr>
              <a:t>10</a:t>
            </a:r>
            <a:endParaRPr baseline="30000" sz="1400">
              <a:solidFill>
                <a:srgbClr val="666666"/>
              </a:solidFill>
            </a:endParaRPr>
          </a:p>
          <a:p>
            <a:pPr indent="-1651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UV photodiode generates voltage</a:t>
            </a:r>
            <a:endParaRPr sz="1400">
              <a:solidFill>
                <a:srgbClr val="666666"/>
              </a:solidFill>
            </a:endParaRPr>
          </a:p>
          <a:p>
            <a:pPr indent="-1397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Higher-than-normal levels indicate stress(&gt;2.6 mg/mL)</a:t>
            </a:r>
            <a:r>
              <a:rPr baseline="30000" lang="en" sz="1400">
                <a:solidFill>
                  <a:srgbClr val="666666"/>
                </a:solidFill>
              </a:rPr>
              <a:t>17</a:t>
            </a:r>
            <a:endParaRPr baseline="30000" sz="1400">
              <a:solidFill>
                <a:srgbClr val="666666"/>
              </a:solidFill>
            </a:endParaRPr>
          </a:p>
          <a:p>
            <a:pPr indent="-1397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Elevated sAA levels correlated with MI</a:t>
            </a:r>
            <a:r>
              <a:rPr baseline="30000" lang="en" sz="1400">
                <a:solidFill>
                  <a:srgbClr val="666666"/>
                </a:solidFill>
              </a:rPr>
              <a:t>13</a:t>
            </a:r>
            <a:endParaRPr baseline="30000" sz="1400">
              <a:solidFill>
                <a:srgbClr val="666666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30950" y="2466326"/>
            <a:ext cx="2757600" cy="2507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Constraints</a:t>
            </a:r>
            <a:endParaRPr b="1" sz="16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Cost of biomarker  and microfluidics materials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Low Sensitivity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Confounding substances at wavelength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Diode variability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Limitations of non-continuous testing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descr="Saliva             Fluid Flow Cell &#10;UV LED &#10; &#10; &#10;UV Photodiode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275" y="2466325"/>
            <a:ext cx="1657067" cy="23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5644" l="4744" r="933" t="4338"/>
          <a:stretch/>
        </p:blipFill>
        <p:spPr>
          <a:xfrm>
            <a:off x="64075" y="1495357"/>
            <a:ext cx="7617624" cy="36481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-215300" y="372175"/>
            <a:ext cx="7426800" cy="15321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Combination device for detection of stress and heart attacks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ECG, HRV, sAA detection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Analyzes ECG for irregularities 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Integrated stress analysis</a:t>
            </a:r>
            <a:r>
              <a:rPr lang="en" sz="1400">
                <a:solidFill>
                  <a:srgbClr val="666666"/>
                </a:solidFill>
              </a:rPr>
              <a:t> </a:t>
            </a:r>
            <a:r>
              <a:rPr lang="en" sz="1400">
                <a:solidFill>
                  <a:srgbClr val="666666"/>
                </a:solidFill>
              </a:rPr>
              <a:t>with neural network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 sz="1400">
                <a:solidFill>
                  <a:srgbClr val="666666"/>
                </a:solidFill>
              </a:rPr>
              <a:t>Wireless model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20940" l="40914" r="33167" t="43988"/>
          <a:stretch/>
        </p:blipFill>
        <p:spPr>
          <a:xfrm>
            <a:off x="7592550" y="1885875"/>
            <a:ext cx="1502051" cy="270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7211500" y="28975"/>
            <a:ext cx="1932600" cy="18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power supply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•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Cost of microfluidics materials and sAA (for testing)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-10700" y="-167500"/>
            <a:ext cx="7617600" cy="8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3 - ECG and Alpha Amylase </a:t>
            </a:r>
            <a:endParaRPr/>
          </a:p>
        </p:txBody>
      </p:sp>
      <p:pic>
        <p:nvPicPr>
          <p:cNvPr descr="Saliva             Fluid Flow Cell &#10;UV LED &#10; &#10; &#10;UV Photodiode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5850" y="2739300"/>
            <a:ext cx="1765350" cy="17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286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How can the LF/HF ratio be mapped and analyzed to detect high levels of stress?</a:t>
            </a:r>
            <a:endParaRPr sz="1500">
              <a:solidFill>
                <a:srgbClr val="666666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 What is the optimal arrangement of ECG leads that takes comfort and sensitivity to data into account?</a:t>
            </a:r>
            <a:endParaRPr sz="1500">
              <a:solidFill>
                <a:srgbClr val="666666"/>
              </a:solidFill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How do physical activity and sleep affect ECG data collection? </a:t>
            </a:r>
            <a:endParaRPr sz="1500">
              <a:solidFill>
                <a:srgbClr val="666666"/>
              </a:solidFill>
            </a:endParaRPr>
          </a:p>
          <a:p>
            <a:pPr indent="-3238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What is the most efficient way to detect ECG irregularities(derivative analysis, Pan-Tomkins algorithm, SAT method, neural network)?</a:t>
            </a:r>
            <a:endParaRPr sz="1500"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-323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How many times a day must the user test sAA levels in order to accurately model stress levels?</a:t>
            </a:r>
            <a:endParaRPr sz="1500">
              <a:solidFill>
                <a:srgbClr val="666666"/>
              </a:solidFill>
            </a:endParaRPr>
          </a:p>
          <a:p>
            <a:pPr indent="-3238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How do varying concentrations of alpha-amylase mathematically alter voltage readings (linearly, exponentially, etc.)?</a:t>
            </a:r>
            <a:endParaRPr sz="1500"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-3238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500"/>
              <a:buChar char="•"/>
            </a:pPr>
            <a:r>
              <a:rPr lang="en" sz="1500">
                <a:solidFill>
                  <a:srgbClr val="666666"/>
                </a:solidFill>
              </a:rPr>
              <a:t>What is the most efficient mode to integrate and analyze HRV frequency data (continuous) and sAA measurements(discrete)?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1740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247925" y="647650"/>
            <a:ext cx="8520600" cy="41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Ansari, S., et al. (2017). "A Review of Automated Methods for Detection of Myocardial Ischemia and Infarction Using Electrocardiogram and Electronic Health Records." IEEE Reviews in Biomedical Engineering 10: 264-298.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Chowdhury, M. E. H., et al. (2019). "Wearable Real-Time Heart Attack Detection and Warning System to Reduce Road Accidents." Sensors (Basel, Switzerland) 19(12): 2780.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Dracup, K., et al. (2008). "Acute coronary syndrome: what do patients know?" Archives of internal medicine 168(10): 1049-1054.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Heart attack. (2020, June 16). Retrieved September 09, 2020, from https://www.mayoclinic.org/diseases-conditions/heart-attack/symptoms-causes/syc-20373106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Francis, J. (2016). "ECG monitoring leads and special leads." Indian Pacing and Electrophysiology Journal 16(3): 92-95.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Kivimäki, M. and A. Steptoe (2018). "Effects of stress on the development and progression of cardiovascular disease." Nature Reviews Cardiology 15(4): 215-229.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MISHRA, V., PATIL, R., KHANNA, V., TRIPATHI, A., SINGH, V., PANDEY, S., &amp; CHAURASIA, A. (2018). Evaluation of Salivary Cardiac Troponin-I as Potential Marker for Detection of Acute Myocardial Infarction. Journal of Clinical &amp; Diagnostic Research, 12(7), 44–47.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https://doi.org/10.7860/JCDR/2018/32109.11791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O'Toole, M., &amp; Diamond, D. (2008). Absorbance Based Light Emitting Diode Optical Sensors and Sensing Devices. Sensors (Basel, Switzerland), 8(4), 2453–2479.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https://doi.org/10.3390/s8042453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Rad, M. Z., et al. (2015). "Real Time Recognition of Heart Attack in a Smart Phone." Acta informatica medica : AIM : journal of the Society for Medical Informatics of Bosnia &amp; Herzegovina : casopis Drustva za medicinsku informatiku BiH 23(3): 151-154.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Ray, P., &amp; Steckl, A. J. (2019, March 22). Label-Free Optical Detection of Multiple Biomarkers in Sweat, Plasma, Urine, and Saliva. Retrieved August 25, 2020, from https://pubs.acs.org/doi/10.1021/acssensors.9b00301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Serhani, M. A., et al. (2020). "ECG Monitoring Systems: Review, Architecture, Processes, and Key Challenges." Sensors (Basel, Switzerland) 20(6): 1796.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Shaffer, F. and J. P. Ginsberg (2017). "An Overview of Heart Rate Variability Metrics and Norms." Frontiers in public health 5: 258-258.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Shen, Y. S., Chen, W. L., Chang, H. Y., Kuo, H. Y., Chang, Y. C., &amp; Chu, H. (2012). Diagnostic performance of initial salivary alpha-amylase activity for acute myocardial infarction in patients with acute chest pain. The Journal of emergency medicine, 43(4), 553–560. https://doi.org/10.1016/j.jemermed.2011.06.040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714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Villegas, A., et al. (2019). "Arm-ECG Wireless Sensor System for Wearable Long-Term Surveillance of Heart Arrhythmias." Electronics 8(11): 1300.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Beckers, F., et al. (2006). "Aging and nonlinear heart rate control in a healthy population." American Journal of Physiology-Heart and Circulatory 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Stress in America: Uncertainty about Healthcare. (2018, January 24). Retrieved September 09, 2020, from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https://www.apa.org/news/press/releases/stress/2017/uncertainty-health-care.pdf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152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AutoNum type="arabicPeriod"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Steckl, A. J., &amp; Ray, P. (2018). Stress Biomarkers in Biological Fluids and Their Point-of-Use Detection.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ACS Sensors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(10), 2025–2044. https://doi.org/10.1021/acssensors.8b00726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510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Enlarged ECG Flowchart</a:t>
            </a:r>
            <a:endParaRPr sz="3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" y="590975"/>
            <a:ext cx="8759301" cy="45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