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Condensed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5B1852-5A9B-4793-9346-472976C40B45}">
  <a:tblStyle styleId="{825B1852-5A9B-4793-9346-472976C40B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regular.fntdata"/><Relationship Id="rId25" Type="http://schemas.openxmlformats.org/officeDocument/2006/relationships/slide" Target="slides/slide18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CondensedLight-bold.fntdata"/><Relationship Id="rId30" Type="http://schemas.openxmlformats.org/officeDocument/2006/relationships/font" Target="fonts/RobotoCondensedLight-regular.fntdata"/><Relationship Id="rId11" Type="http://schemas.openxmlformats.org/officeDocument/2006/relationships/slide" Target="slides/slide4.xml"/><Relationship Id="rId33" Type="http://schemas.openxmlformats.org/officeDocument/2006/relationships/font" Target="fonts/RobotoCondensedLight-boldItalic.fntdata"/><Relationship Id="rId10" Type="http://schemas.openxmlformats.org/officeDocument/2006/relationships/slide" Target="slides/slide3.xml"/><Relationship Id="rId32" Type="http://schemas.openxmlformats.org/officeDocument/2006/relationships/font" Target="fonts/RobotoCondensedLight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pmc/articles/PMC2913281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57132c992_1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957132c992_16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cf4d44a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cf4d44a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cf4d44a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cf4d44a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b39c3223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b39c322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slides or less words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b39c3223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b39c3223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b39c3223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b39c3223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b39c3223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b39c322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https://www.ncbi.nlm.nih.gov/pmc/articles/PMC2913281/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b39c3223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b39c3223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a8ddfb01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a8ddfb01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c8c8f46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c8c8f46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cf4d4698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cf4d4698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b39c322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b39c322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b39c3223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b39c322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cf4d44ac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cf4d44ac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c6d2d30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c6d2d30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cf4d44a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cf4d44a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cf4d44ac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cf4d44ac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cf4d44a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cf4d44a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85750" y="911612"/>
            <a:ext cx="85725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3239196" y="2844801"/>
            <a:ext cx="50970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7F7F7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marR="0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239197" y="250224"/>
            <a:ext cx="5097000" cy="259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4200"/>
              <a:buFont typeface="Roboto"/>
              <a:buNone/>
              <a:defRPr b="1" i="0" sz="4200" u="none" cap="none" strike="noStrike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3239196" y="2844801"/>
            <a:ext cx="5096935" cy="1263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7F7F7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marR="0" rtl="0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type="ctrTitle"/>
          </p:nvPr>
        </p:nvSpPr>
        <p:spPr>
          <a:xfrm>
            <a:off x="3239197" y="250224"/>
            <a:ext cx="5096935" cy="2594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4200"/>
              <a:buFont typeface="Roboto"/>
              <a:buNone/>
              <a:defRPr b="1" i="0" sz="4200" u="none" cap="none" strike="noStrike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84285" y="911612"/>
            <a:ext cx="42114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648200" y="911612"/>
            <a:ext cx="42099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85750" y="926335"/>
            <a:ext cx="4213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285750" y="1558992"/>
            <a:ext cx="42132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4629150" y="926335"/>
            <a:ext cx="4229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5"/>
          <p:cNvSpPr txBox="1"/>
          <p:nvPr>
            <p:ph idx="4" type="body"/>
          </p:nvPr>
        </p:nvSpPr>
        <p:spPr>
          <a:xfrm>
            <a:off x="4629150" y="1558992"/>
            <a:ext cx="42291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85750" y="342900"/>
            <a:ext cx="294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200"/>
              <a:buFont typeface="Roboto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235325" y="342901"/>
            <a:ext cx="56229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285750" y="1706136"/>
            <a:ext cx="29496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85750" y="342900"/>
            <a:ext cx="294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200"/>
              <a:buFont typeface="Roboto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/>
          <p:nvPr>
            <p:ph idx="2" type="pic"/>
          </p:nvPr>
        </p:nvSpPr>
        <p:spPr>
          <a:xfrm>
            <a:off x="3235325" y="342901"/>
            <a:ext cx="5622900" cy="4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285750" y="1706136"/>
            <a:ext cx="29496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 rot="5400000">
            <a:off x="2848349" y="-1650988"/>
            <a:ext cx="3447300" cy="85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 rot="5400000">
            <a:off x="56929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1406626" y="-847106"/>
            <a:ext cx="4359000" cy="6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934B"/>
              </a:buClr>
              <a:buSzPts val="3600"/>
              <a:buFont typeface="Roboto"/>
              <a:buNone/>
              <a:defRPr b="1" i="0" sz="3600" u="none" cap="none" strike="noStrike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5750" y="911612"/>
            <a:ext cx="85725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857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344615" y="4358878"/>
            <a:ext cx="445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800850" y="435887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physiospot.com/research/why-physical-therapists-can-use-heart-rate-variability-hrv-as-a-measurement-tool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2633738" y="301675"/>
            <a:ext cx="56691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/>
              <a:t>Ace of Hearts</a:t>
            </a:r>
            <a:endParaRPr/>
          </a:p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2406276" y="3465375"/>
            <a:ext cx="63957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Mia Giandinoto, Hannah Hagenau, Anna Johnson, Shivani Kulkarni, Dhruv Modi, Sherina Thomas, Matthew Tran</a:t>
            </a:r>
            <a:endParaRPr sz="2700"/>
          </a:p>
        </p:txBody>
      </p:sp>
      <p:sp>
        <p:nvSpPr>
          <p:cNvPr id="85" name="Google Shape;85;p15"/>
          <p:cNvSpPr txBox="1"/>
          <p:nvPr/>
        </p:nvSpPr>
        <p:spPr>
          <a:xfrm>
            <a:off x="7113600" y="4737300"/>
            <a:ext cx="2030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November 22ndh</a:t>
            </a:r>
            <a:r>
              <a:rPr lang="en">
                <a:solidFill>
                  <a:srgbClr val="666666"/>
                </a:solidFill>
              </a:rPr>
              <a:t>, 2020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675" y="546400"/>
            <a:ext cx="6318902" cy="35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Sensitivity</a:t>
            </a:r>
            <a:endParaRPr/>
          </a:p>
        </p:txBody>
      </p:sp>
      <p:graphicFrame>
        <p:nvGraphicFramePr>
          <p:cNvPr id="152" name="Google Shape;152;p24"/>
          <p:cNvGraphicFramePr/>
          <p:nvPr/>
        </p:nvGraphicFramePr>
        <p:xfrm>
          <a:off x="1568700" y="189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{825B1852-5A9B-4793-9346-472976C40B45}</a:tableStyleId>
              </a:tblPr>
              <a:tblGrid>
                <a:gridCol w="3003300"/>
                <a:gridCol w="300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Sample Reading Period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434343"/>
                          </a:solidFill>
                        </a:rPr>
                        <a:t>Time for Code Processing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5 minutes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</a:rPr>
                        <a:t>5-6 seconds</a:t>
                      </a:r>
                      <a:endParaRPr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017725"/>
            <a:ext cx="8520600" cy="78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Char char="•"/>
            </a:pPr>
            <a:r>
              <a:rPr lang="en" sz="1600">
                <a:solidFill>
                  <a:srgbClr val="666666"/>
                </a:solidFill>
              </a:rPr>
              <a:t>Minimum accurate sampling period utilized for HRV reading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•"/>
            </a:pPr>
            <a:r>
              <a:rPr lang="en" sz="1600">
                <a:solidFill>
                  <a:srgbClr val="666666"/>
                </a:solidFill>
              </a:rPr>
              <a:t>Low code processing time interval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2870750"/>
            <a:ext cx="8520600" cy="214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To minimize time and energy spent by the user on the device, we plan to include a simple bluetooth alert sent to their phone either stating ‘stressed’ or ‘not stressed’.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Char char="•"/>
            </a:pPr>
            <a:r>
              <a:rPr lang="en" sz="1600">
                <a:solidFill>
                  <a:srgbClr val="666666"/>
                </a:solidFill>
              </a:rPr>
              <a:t>Removes need for user interpretation of readings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•"/>
            </a:pPr>
            <a:r>
              <a:rPr lang="en" sz="1600">
                <a:solidFill>
                  <a:srgbClr val="666666"/>
                </a:solidFill>
              </a:rPr>
              <a:t>Stress reading equates to more than 3 standard deviations in LF/HF ratio from baseline readings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25865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Cost/Value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201200" y="1017725"/>
            <a:ext cx="42603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00"/>
              <a:t>	</a:t>
            </a:r>
            <a:endParaRPr sz="1900"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2883700" y="119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{825B1852-5A9B-4793-9346-472976C40B45}</a:tableStyleId>
              </a:tblPr>
              <a:tblGrid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Item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Cost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PCB*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Resistors (x16)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Op-amps (x2)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$0.75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Headphone Jack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$1.25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Electrodes (one week supply)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$2.10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Bluetooth Module*</a:t>
                      </a:r>
                      <a:endParaRPr i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$7.50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$12.26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25"/>
          <p:cNvSpPr txBox="1"/>
          <p:nvPr/>
        </p:nvSpPr>
        <p:spPr>
          <a:xfrm>
            <a:off x="3258400" y="664025"/>
            <a:ext cx="21462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Itemized Device Cost  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367450" y="915600"/>
            <a:ext cx="1928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*Future device component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26"/>
          <p:cNvGraphicFramePr/>
          <p:nvPr/>
        </p:nvGraphicFramePr>
        <p:xfrm>
          <a:off x="2153188" y="88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{825B1852-5A9B-4793-9346-472976C40B45}</a:tableStyleId>
              </a:tblPr>
              <a:tblGrid>
                <a:gridCol w="1264475"/>
                <a:gridCol w="844125"/>
                <a:gridCol w="1051725"/>
                <a:gridCol w="915300"/>
              </a:tblGrid>
              <a:tr h="48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Criteria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Weight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Rating (Out of 5)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62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.35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4.5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1.575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5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Reliability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.35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1.75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9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Sensitivity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.20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9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.10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.4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8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Score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18.5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4.725</a:t>
                      </a:r>
                      <a:endParaRPr b="1"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26"/>
          <p:cNvSpPr txBox="1"/>
          <p:nvPr>
            <p:ph type="title"/>
          </p:nvPr>
        </p:nvSpPr>
        <p:spPr>
          <a:xfrm>
            <a:off x="55950" y="0"/>
            <a:ext cx="8270100" cy="595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Decision Matrix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  <p:graphicFrame>
        <p:nvGraphicFramePr>
          <p:cNvPr id="176" name="Google Shape;176;p27"/>
          <p:cNvGraphicFramePr/>
          <p:nvPr/>
        </p:nvGraphicFramePr>
        <p:xfrm>
          <a:off x="952500" y="14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{825B1852-5A9B-4793-9346-472976C40B45}</a:tableStyleId>
              </a:tblPr>
              <a:tblGrid>
                <a:gridCol w="3619500"/>
                <a:gridCol w="361950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 Prototype:</a:t>
                      </a:r>
                      <a:endParaRPr b="1"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Mobility</a:t>
                      </a:r>
                      <a:endParaRPr b="1"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600"/>
                        <a:buFont typeface="Roboto"/>
                        <a:buChar char="●"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Removing errors caused by movement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600"/>
                        <a:buFont typeface="Roboto"/>
                        <a:buChar char="●"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More mobile hardware configuration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Power Supply</a:t>
                      </a:r>
                      <a:endParaRPr b="1"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600"/>
                        <a:buFont typeface="Roboto"/>
                        <a:buChar char="●"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Addition of a consistent power supply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7" name="Google Shape;177;p27"/>
          <p:cNvGraphicFramePr/>
          <p:nvPr/>
        </p:nvGraphicFramePr>
        <p:xfrm>
          <a:off x="952500" y="371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{825B1852-5A9B-4793-9346-472976C40B45}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Neural Network</a:t>
                      </a:r>
                      <a:endParaRPr b="1"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600"/>
                        <a:buFont typeface="Roboto"/>
                        <a:buChar char="●"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for training 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Anticipated Difficulties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017725"/>
            <a:ext cx="8520600" cy="382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For Mobility:</a:t>
            </a:r>
            <a:endParaRPr b="1"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" sz="1600">
                <a:solidFill>
                  <a:srgbClr val="666666"/>
                </a:solidFill>
              </a:rPr>
              <a:t>Electrodes are sensitive and therefore easily affected by movement. Removing this noise can be difficult due to its unpredictability.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666666"/>
                </a:solidFill>
              </a:rPr>
              <a:t>Surmountability: </a:t>
            </a:r>
            <a:r>
              <a:rPr lang="en" sz="1600">
                <a:solidFill>
                  <a:srgbClr val="666666"/>
                </a:solidFill>
              </a:rPr>
              <a:t>Yes, we have read literature where this is done. However, this would involve adaptive filtering and other components, which would increase the cost of the device.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For Power Supply:</a:t>
            </a:r>
            <a:endParaRPr b="1"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" sz="1600">
                <a:solidFill>
                  <a:srgbClr val="666666"/>
                </a:solidFill>
              </a:rPr>
              <a:t>The power supply needs to be mobile while also being able to last all day. This means that our device would require a strong battery.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666666"/>
                </a:solidFill>
              </a:rPr>
              <a:t>Surmountability:</a:t>
            </a:r>
            <a:r>
              <a:rPr lang="en" sz="1600">
                <a:solidFill>
                  <a:srgbClr val="666666"/>
                </a:solidFill>
              </a:rPr>
              <a:t> Yes, a strong enough battery just needs to be acquired.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666666"/>
                </a:solidFill>
              </a:rPr>
              <a:t>For Neural Network:</a:t>
            </a:r>
            <a:endParaRPr b="1"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n" sz="1600">
                <a:solidFill>
                  <a:srgbClr val="666666"/>
                </a:solidFill>
              </a:rPr>
              <a:t>There were some difficulties in the training of our neural network for MI detection. It is extremely time consuming.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666666"/>
                </a:solidFill>
              </a:rPr>
              <a:t>Surmountability:</a:t>
            </a:r>
            <a:r>
              <a:rPr lang="en" sz="1600">
                <a:solidFill>
                  <a:srgbClr val="666666"/>
                </a:solidFill>
              </a:rPr>
              <a:t> Yes, given enough time and better computers a neural network is plausible.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Proposition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</a:rPr>
              <a:t>We are creating value for our population of underinsured patients over the age of 45 at risk for a myocardial infarction, through reducing fatality by alerting patients and/or their caretakers when their stress levels are high, or they are actively having a heart attack, allowing for earlier </a:t>
            </a:r>
            <a:r>
              <a:rPr lang="en" sz="1600">
                <a:solidFill>
                  <a:srgbClr val="666666"/>
                </a:solidFill>
              </a:rPr>
              <a:t>treatment</a:t>
            </a:r>
            <a:r>
              <a:rPr lang="en" sz="1600">
                <a:solidFill>
                  <a:srgbClr val="666666"/>
                </a:solidFill>
              </a:rPr>
              <a:t>.</a:t>
            </a:r>
            <a:endParaRPr sz="1600">
              <a:solidFill>
                <a:srgbClr val="666666"/>
              </a:solidFill>
            </a:endParaRPr>
          </a:p>
        </p:txBody>
      </p:sp>
      <p:graphicFrame>
        <p:nvGraphicFramePr>
          <p:cNvPr id="190" name="Google Shape;190;p29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{825B1852-5A9B-4793-9346-472976C40B45}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Ability to see value</a:t>
                      </a:r>
                      <a:endParaRPr b="1"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have we learned?</a:t>
                      </a:r>
                      <a:endParaRPr b="1"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value is clear because for patients at risk for an AMI, management of stress level can have </a:t>
                      </a: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preventative</a:t>
                      </a: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effects.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Our populations suffers from risk factors at the same rate as insured patients, but are less likely to control risk due to a lack of access to healthcare.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2226475"/>
            <a:ext cx="8520600" cy="23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</a:rPr>
              <a:t>Reasons:</a:t>
            </a:r>
            <a:endParaRPr b="1"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Char char="•"/>
            </a:pPr>
            <a:r>
              <a:rPr lang="en" sz="1600">
                <a:solidFill>
                  <a:srgbClr val="666666"/>
                </a:solidFill>
              </a:rPr>
              <a:t>No user interpretation of readings required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•"/>
            </a:pPr>
            <a:r>
              <a:rPr lang="en" sz="1600">
                <a:solidFill>
                  <a:srgbClr val="666666"/>
                </a:solidFill>
              </a:rPr>
              <a:t>User can track stress consistently with minimal effort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•"/>
            </a:pPr>
            <a:r>
              <a:rPr lang="en" sz="1600">
                <a:solidFill>
                  <a:srgbClr val="666666"/>
                </a:solidFill>
              </a:rPr>
              <a:t>Portable device that is cost effective 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•"/>
            </a:pPr>
            <a:r>
              <a:rPr lang="en" sz="1600">
                <a:solidFill>
                  <a:srgbClr val="666666"/>
                </a:solidFill>
              </a:rPr>
              <a:t>Real-time analysis for any HRV metric</a:t>
            </a:r>
            <a:endParaRPr sz="1600"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311700" y="1165200"/>
            <a:ext cx="8520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While there have been various scientific studies that have used the HRV metric of LF/HF ratio to track stress, we have not come across a commercially available device that allows a user to take their own HRV readings in order to reliably track stress.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311700" y="174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A7934B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b="1" sz="3600">
              <a:solidFill>
                <a:srgbClr val="A7934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407550" y="746775"/>
            <a:ext cx="7841700" cy="4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Differential Amplifier - The Voltage Subtractor. (2020, March 17). Retrieved November 11, 2020, from https://www.electronics-tutorials.ws/opamp/opamp_5.html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Harden, S. W. (n.d.). DIY ECG with 1 op-amp. Retrieved November 11, 2020, from https://swharden.com/blog/2016-08-08-diy-ecg-with-1-op-amp/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Kim, H.-G., et al. (2018). "Stress and Heart Rate Variability: A Meta-Analysis and Review of the Literature." </a:t>
            </a:r>
            <a:r>
              <a:rPr lang="en" sz="1200" u="sng">
                <a:solidFill>
                  <a:schemeClr val="dk1"/>
                </a:solidFill>
              </a:rPr>
              <a:t>Psychiatry Investigation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15</a:t>
            </a:r>
            <a:r>
              <a:rPr lang="en" sz="1200">
                <a:solidFill>
                  <a:schemeClr val="dk1"/>
                </a:solidFill>
              </a:rPr>
              <a:t>(3): 235-245.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Moody GB, Muldrow WE, Mark RG(1984). “A noise stress test for arrhythmia detectors.” Computers in Cardiology 11:381-384.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Nunan, D., et al. (2010). "A Quantitative Systematic Review of Normal Values for Short-Term Heart Rate Variability in Healthy Adults." </a:t>
            </a:r>
            <a:r>
              <a:rPr lang="en" sz="1200" u="sng">
                <a:solidFill>
                  <a:schemeClr val="dk1"/>
                </a:solidFill>
              </a:rPr>
              <a:t>Pacing and Clinical Electrophysiology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33</a:t>
            </a:r>
            <a:r>
              <a:rPr lang="en" sz="1200">
                <a:solidFill>
                  <a:schemeClr val="dk1"/>
                </a:solidFill>
              </a:rPr>
              <a:t>(11): 1407-1417.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Villegas, A., Mceneaney, D., &amp; Escalona, O. (2019). Arm-ECG Wireless Sensor System for Wearable Long-Term Surveillance of Heart Arrhythmias. </a:t>
            </a:r>
            <a:r>
              <a:rPr i="1" lang="en" sz="1200">
                <a:solidFill>
                  <a:schemeClr val="dk1"/>
                </a:solidFill>
              </a:rPr>
              <a:t>Electronics,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i="1" lang="en" sz="1200">
                <a:solidFill>
                  <a:schemeClr val="dk1"/>
                </a:solidFill>
              </a:rPr>
              <a:t>8</a:t>
            </a:r>
            <a:r>
              <a:rPr lang="en" sz="1200">
                <a:solidFill>
                  <a:schemeClr val="dk1"/>
                </a:solidFill>
              </a:rPr>
              <a:t>(11), 1300. doi:10.3390/electronics8111300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Shaffer, F. and J. P. Ginsberg (2017). "An Overview of Heart Rate Variability Metrics and Norms." Frontiers in public health 5: 258-258.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 u="sng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72350" y="11225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HRV Supplemental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0" y="4793175"/>
            <a:ext cx="5669100" cy="40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https://www.physiospot.com/research/why-physical-therapists-can-use-heart-rate-variability-hrv-as-a-measurement-tool/</a:t>
            </a:r>
            <a:endParaRPr sz="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/>
        </p:nvSpPr>
        <p:spPr>
          <a:xfrm>
            <a:off x="108450" y="684950"/>
            <a:ext cx="90357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ECG→R peak detection→ RR Intervals → Tachogram→ FFT and Power Spectral analysis→ Analysis</a:t>
            </a:r>
            <a:endParaRPr sz="15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LF ranges from 0.04-0.15 Hz</a:t>
            </a:r>
            <a:r>
              <a:rPr baseline="30000" lang="en" sz="15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5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PNS, SNS, and BP regulation</a:t>
            </a:r>
            <a:endParaRPr sz="15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887" y="1086050"/>
            <a:ext cx="3991764" cy="19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8073" y="3053750"/>
            <a:ext cx="3925929" cy="192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108450" y="1346775"/>
            <a:ext cx="50880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HF ranges from 0.15-0.4 Hz</a:t>
            </a:r>
            <a:r>
              <a:rPr baseline="30000" lang="en" sz="15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5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parasympathetic/respiratory activity</a:t>
            </a:r>
            <a:endParaRPr sz="15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Low power reflects stress</a:t>
            </a:r>
            <a:endParaRPr sz="15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LF/HF Ratio</a:t>
            </a:r>
            <a:endParaRPr sz="15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Reflects balance between SNS and PNS</a:t>
            </a:r>
            <a:r>
              <a:rPr baseline="30000" lang="en" sz="15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5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Increase in LF/HF ratio associated with high levels of stress(5 min recordings)</a:t>
            </a:r>
            <a:r>
              <a:rPr baseline="30000" lang="en" sz="15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aseline="30000" sz="15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Power Spectral Analysis to determine LF and HF power</a:t>
            </a:r>
            <a:endParaRPr sz="15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One team member at a distance that made </a:t>
            </a:r>
            <a:r>
              <a:rPr lang="e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collaboration</a:t>
            </a:r>
            <a:r>
              <a:rPr lang="e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more difficult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Unreliable batteries for a limited cost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Computer difficulties impeding the neural network</a:t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1843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Measurement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894225"/>
            <a:ext cx="4089000" cy="367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F7F7F"/>
                </a:solidFill>
              </a:rPr>
              <a:t>For each subject:</a:t>
            </a:r>
            <a:endParaRPr sz="1800">
              <a:solidFill>
                <a:srgbClr val="7F7F7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AutoNum type="arabicPeriod"/>
            </a:pPr>
            <a:r>
              <a:rPr lang="en" sz="1800">
                <a:solidFill>
                  <a:srgbClr val="7F7F7F"/>
                </a:solidFill>
              </a:rPr>
              <a:t>Collected 3 baseline readings</a:t>
            </a:r>
            <a:endParaRPr sz="1800">
              <a:solidFill>
                <a:srgbClr val="7F7F7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AutoNum type="arabicPeriod"/>
            </a:pPr>
            <a:r>
              <a:rPr lang="en" sz="1800">
                <a:solidFill>
                  <a:srgbClr val="7F7F7F"/>
                </a:solidFill>
              </a:rPr>
              <a:t>Collected 3 stressed readings</a:t>
            </a:r>
            <a:endParaRPr sz="1800">
              <a:solidFill>
                <a:srgbClr val="7F7F7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AutoNum type="alphaLcPeriod"/>
            </a:pPr>
            <a:r>
              <a:rPr lang="en" sz="1800">
                <a:solidFill>
                  <a:srgbClr val="7F7F7F"/>
                </a:solidFill>
              </a:rPr>
              <a:t>Stressors: Timed typing test (mild) and </a:t>
            </a:r>
            <a:r>
              <a:rPr lang="en" sz="1800">
                <a:solidFill>
                  <a:srgbClr val="7F7F7F"/>
                </a:solidFill>
              </a:rPr>
              <a:t>a</a:t>
            </a:r>
            <a:r>
              <a:rPr lang="en" sz="1800">
                <a:solidFill>
                  <a:srgbClr val="7F7F7F"/>
                </a:solidFill>
              </a:rPr>
              <a:t>uditory multiplication test (moderate)</a:t>
            </a:r>
            <a:endParaRPr sz="18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5137163" y="75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{825B1852-5A9B-4793-9346-472976C40B45}</a:tableStyleId>
              </a:tblPr>
              <a:tblGrid>
                <a:gridCol w="1268625"/>
                <a:gridCol w="1268625"/>
                <a:gridCol w="1268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Subject 1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Subject 2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1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3.902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4.008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2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3.889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4.016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3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3.882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4.024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0" name="Google Shape;100;p17"/>
          <p:cNvGraphicFramePr/>
          <p:nvPr/>
        </p:nvGraphicFramePr>
        <p:xfrm>
          <a:off x="5126713" y="278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{825B1852-5A9B-4793-9346-472976C40B45}</a:tableStyleId>
              </a:tblPr>
              <a:tblGrid>
                <a:gridCol w="1275600"/>
                <a:gridCol w="1275600"/>
                <a:gridCol w="1275600"/>
              </a:tblGrid>
              <a:tr h="26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Subject 1-mild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Subject 2-moderate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1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4.687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7.169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2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4.332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5.968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3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5.414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6.124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17"/>
          <p:cNvSpPr txBox="1"/>
          <p:nvPr/>
        </p:nvSpPr>
        <p:spPr>
          <a:xfrm>
            <a:off x="5126725" y="396125"/>
            <a:ext cx="22596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Unstressed (baseline)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126713" y="2426400"/>
            <a:ext cx="13737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Stressed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1280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Analysis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39106" t="0"/>
          <a:stretch/>
        </p:blipFill>
        <p:spPr>
          <a:xfrm>
            <a:off x="2475488" y="2892750"/>
            <a:ext cx="3752874" cy="205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0" l="0" r="39624" t="8659"/>
          <a:stretch/>
        </p:blipFill>
        <p:spPr>
          <a:xfrm>
            <a:off x="91625" y="685500"/>
            <a:ext cx="8520594" cy="205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1178925" y="773400"/>
            <a:ext cx="137400" cy="1741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56250" y="1008750"/>
            <a:ext cx="8208900" cy="386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" sz="1800">
                <a:solidFill>
                  <a:srgbClr val="7F7F7F"/>
                </a:solidFill>
              </a:rPr>
              <a:t>Connected leads via resistors</a:t>
            </a:r>
            <a:endParaRPr sz="1800">
              <a:solidFill>
                <a:srgbClr val="7F7F7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" sz="1800">
                <a:solidFill>
                  <a:srgbClr val="7F7F7F"/>
                </a:solidFill>
              </a:rPr>
              <a:t>Signal to Noise Ratio: -94.9089</a:t>
            </a:r>
            <a:endParaRPr sz="1800">
              <a:solidFill>
                <a:srgbClr val="7F7F7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" sz="1800">
                <a:solidFill>
                  <a:srgbClr val="7F7F7F"/>
                </a:solidFill>
              </a:rPr>
              <a:t>Determines filter effectiveness</a:t>
            </a:r>
            <a:endParaRPr sz="1800">
              <a:solidFill>
                <a:srgbClr val="7F7F7F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11268"/>
          <a:stretch/>
        </p:blipFill>
        <p:spPr>
          <a:xfrm>
            <a:off x="801075" y="2685000"/>
            <a:ext cx="3437549" cy="228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36050"/>
            <a:ext cx="46497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Device Noise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-8" l="0" r="0" t="10866"/>
          <a:stretch/>
        </p:blipFill>
        <p:spPr>
          <a:xfrm>
            <a:off x="4572000" y="2679786"/>
            <a:ext cx="3437549" cy="2298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1470600" y="2122650"/>
            <a:ext cx="2098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Unfiltered Signal (noisy)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300925" y="2122650"/>
            <a:ext cx="1979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iltered Signal 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(clean)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{&quot;backgroundColor&quot;:&quot;#ffffff&quot;,&quot;backgroundColorNonDefault&quot;:false,&quot;type&quot;:&quot;$&quot;,&quot;font&quot;:{&quot;color&quot;:&quot;#000000&quot;,&quot;size&quot;:17.267987957438336,&quot;family&quot;:&quot;Arial&quot;},&quot;id&quot;:&quot;2&quot;,&quot;aid&quot;:null,&quot;code&quot;:&quot;$SNR\\,=\\,10*log\\left(\\frac{\\sum_{}^{}\\left(clean\\sign als^{2}\\right)}{\\sum_{}^{}\\left(noisy\\sign als^{2}\\right)}\\right)$&quot;,&quot;ts&quot;:1606092893649,&quot;cs&quot;:&quot;s1IsN/mF8FeUPyCh/emJXw==&quot;,&quot;size&quot;:{&quot;width&quot;:376.666587469146,&quot;height&quot;:49.66665622380775}}"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8" y="1166326"/>
            <a:ext cx="434322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Criteria</a:t>
            </a:r>
            <a:endParaRPr/>
          </a:p>
        </p:txBody>
      </p:sp>
      <p:graphicFrame>
        <p:nvGraphicFramePr>
          <p:cNvPr id="127" name="Google Shape;127;p20"/>
          <p:cNvGraphicFramePr/>
          <p:nvPr/>
        </p:nvGraphicFramePr>
        <p:xfrm>
          <a:off x="392275" y="109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{825B1852-5A9B-4793-9346-472976C40B45}</a:tableStyleId>
              </a:tblPr>
              <a:tblGrid>
                <a:gridCol w="1650350"/>
                <a:gridCol w="1839925"/>
                <a:gridCol w="1680250"/>
                <a:gridCol w="1420900"/>
                <a:gridCol w="1560550"/>
              </a:tblGrid>
              <a:tr h="4539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7F7F7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Overall Categories</a:t>
                      </a:r>
                      <a:endParaRPr b="1" sz="1800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71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rgbClr val="7F7F7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</a:t>
                      </a:r>
                      <a:endParaRPr sz="1800" u="sng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rgbClr val="7F7F7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Reliability</a:t>
                      </a:r>
                      <a:endParaRPr sz="1800" u="sng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rgbClr val="7F7F7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Sensitivity</a:t>
                      </a:r>
                      <a:endParaRPr sz="1800" u="sng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rgbClr val="7F7F7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</a:t>
                      </a:r>
                      <a:endParaRPr sz="1800" u="sng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98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rgbClr val="7F7F7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Subcategories</a:t>
                      </a:r>
                      <a:endParaRPr sz="1800" u="sng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F7F7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Correct R-peaks</a:t>
                      </a:r>
                      <a:endParaRPr sz="1800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F7F7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HRV reading</a:t>
                      </a:r>
                      <a:endParaRPr sz="1800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F7F7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Consistent signal output</a:t>
                      </a:r>
                      <a:endParaRPr sz="1800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F7F7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Environmental consistency</a:t>
                      </a:r>
                      <a:endParaRPr sz="1800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F7F7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Quick enough results for effective diagnosis</a:t>
                      </a:r>
                      <a:endParaRPr sz="1800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F7F7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Device parts</a:t>
                      </a:r>
                      <a:endParaRPr sz="1800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F7F7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Electrodes</a:t>
                      </a:r>
                      <a:endParaRPr sz="1800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rgbClr val="7F7F7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Weight</a:t>
                      </a:r>
                      <a:endParaRPr sz="1800" u="sng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F7F7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0.25</a:t>
                      </a:r>
                      <a:endParaRPr sz="1800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F7F7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0.25</a:t>
                      </a:r>
                      <a:endParaRPr sz="1800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F7F7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0.20</a:t>
                      </a:r>
                      <a:endParaRPr sz="1800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7F7F7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0.10</a:t>
                      </a:r>
                      <a:endParaRPr sz="1800">
                        <a:solidFill>
                          <a:srgbClr val="7F7F7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EE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85750" y="150541"/>
            <a:ext cx="8572500" cy="76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- R peaks </a:t>
            </a:r>
            <a:endParaRPr/>
          </a:p>
        </p:txBody>
      </p:sp>
      <p:graphicFrame>
        <p:nvGraphicFramePr>
          <p:cNvPr id="133" name="Google Shape;133;p21"/>
          <p:cNvGraphicFramePr/>
          <p:nvPr/>
        </p:nvGraphicFramePr>
        <p:xfrm>
          <a:off x="2651950" y="96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{825B1852-5A9B-4793-9346-472976C40B45}</a:tableStyleId>
              </a:tblPr>
              <a:tblGrid>
                <a:gridCol w="1099800"/>
                <a:gridCol w="1099800"/>
                <a:gridCol w="1099800"/>
                <a:gridCol w="109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Recording</a:t>
                      </a:r>
                      <a:endParaRPr b="1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R Peaks</a:t>
                      </a:r>
                      <a:endParaRPr b="1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Missed Peaks</a:t>
                      </a:r>
                      <a:endParaRPr b="1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Extra Peaks</a:t>
                      </a:r>
                      <a:endParaRPr b="1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364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366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381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374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380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408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376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388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2"/>
          <p:cNvGraphicFramePr/>
          <p:nvPr/>
        </p:nvGraphicFramePr>
        <p:xfrm>
          <a:off x="414925" y="25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{825B1852-5A9B-4793-9346-472976C40B45}</a:tableStyleId>
              </a:tblPr>
              <a:tblGrid>
                <a:gridCol w="1459575"/>
                <a:gridCol w="1459575"/>
                <a:gridCol w="1459575"/>
                <a:gridCol w="1459575"/>
                <a:gridCol w="1459575"/>
              </a:tblGrid>
              <a:tr h="53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Recording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LF/HF ratio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Applied Stress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Detected Stress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Correct Signal Interpretation 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3.902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3.889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 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3.882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4.008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4.016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4.024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4.687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4.332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5.414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 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7.169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6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5.968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3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6.124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Reliability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23"/>
          <p:cNvGraphicFramePr/>
          <p:nvPr/>
        </p:nvGraphicFramePr>
        <p:xfrm>
          <a:off x="772025" y="242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{825B1852-5A9B-4793-9346-472976C40B45}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Subject 1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Subject 2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</a:t>
                      </a:r>
                      <a:endParaRPr b="1"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LF/HF ratio</a:t>
                      </a:r>
                      <a:endParaRPr b="1"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% Deviation from mean</a:t>
                      </a:r>
                      <a:endParaRPr b="1"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LF/HF Ratio</a:t>
                      </a:r>
                      <a:endParaRPr b="1"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% Deviation from mean</a:t>
                      </a:r>
                      <a:endParaRPr b="1"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3.902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0.3%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4.008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0.2%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b="1"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3.886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0.1%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4.016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0%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b="1"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3.882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0.2%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4.024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0.2%</a:t>
                      </a:r>
                      <a:endParaRPr sz="16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23"/>
          <p:cNvSpPr txBox="1"/>
          <p:nvPr/>
        </p:nvSpPr>
        <p:spPr>
          <a:xfrm>
            <a:off x="350200" y="936950"/>
            <a:ext cx="83634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Consistent Signal Output (5/5)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Baseline readings consistent across tests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Environmental Consistency (5/5)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Readings taken in different areas give similar outputs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