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9" r:id="rId2"/>
    <p:sldId id="342" r:id="rId3"/>
    <p:sldId id="344" r:id="rId4"/>
    <p:sldId id="336" r:id="rId5"/>
    <p:sldId id="346" r:id="rId6"/>
    <p:sldId id="354" r:id="rId7"/>
    <p:sldId id="341" r:id="rId8"/>
    <p:sldId id="347" r:id="rId9"/>
    <p:sldId id="353" r:id="rId10"/>
    <p:sldId id="334" r:id="rId11"/>
    <p:sldId id="355" r:id="rId12"/>
    <p:sldId id="356" r:id="rId13"/>
    <p:sldId id="349" r:id="rId14"/>
    <p:sldId id="348" r:id="rId15"/>
    <p:sldId id="351" r:id="rId16"/>
    <p:sldId id="357" r:id="rId17"/>
    <p:sldId id="350" r:id="rId18"/>
    <p:sldId id="352" r:id="rId19"/>
    <p:sldId id="358" r:id="rId20"/>
    <p:sldId id="345" r:id="rId21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CC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24" autoAdjust="0"/>
  </p:normalViewPr>
  <p:slideViewPr>
    <p:cSldViewPr>
      <p:cViewPr varScale="1">
        <p:scale>
          <a:sx n="49" d="100"/>
          <a:sy n="49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6/5/2010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6/5/2010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date and other details</a:t>
            </a:r>
            <a:endParaRPr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6/5/2010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6/5/2010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6/5/2010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6/5/2010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6/5/2010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24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6/5/2010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6/5/2010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6/5/2010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6/5/2010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6/5/2010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6/5/2010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6/5/2010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6/5/2010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2EC6F-6501-4E04-BD6C-A8A6CABB2C5B}" type="datetimeFigureOut">
              <a:rPr lang="en-US" smtClean="0"/>
              <a:pPr/>
              <a:t>6/5/2010</a:t>
            </a:fld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6/5/2010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</a:t>
            </a:r>
            <a:r>
              <a:rPr lang="en-US" i="0" baseline="0" dirty="0" smtClean="0"/>
              <a:t> to add </a:t>
            </a:r>
            <a:r>
              <a:rPr lang="en-US" i="0" dirty="0" smtClean="0"/>
              <a:t>full page picture</a:t>
            </a:r>
            <a:endParaRPr lang="en-US" i="0" baseline="0" dirty="0" smtClean="0"/>
          </a:p>
          <a:p>
            <a:pPr marL="0" marR="0" indent="0"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>
              <a:buFontTx/>
              <a:buNone/>
              <a:defRPr sz="1800"/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6/5/2010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6/5/2010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6/5/2010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6/5/2010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6/5/2010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6/5/2010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smtClean="0"/>
              <a:t>5 </a:t>
            </a:r>
            <a:r>
              <a:rPr dirty="0" smtClean="0"/>
              <a:t>Best practices for F# Development</a:t>
            </a:r>
            <a:endParaRPr lang="en-US" dirty="0"/>
          </a:p>
        </p:txBody>
      </p:sp>
      <p:pic>
        <p:nvPicPr>
          <p:cNvPr id="6" name="j0313970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/>
          <a:stretch>
            <a:fillRect/>
          </a:stretch>
        </p:blipFill>
        <p:spPr/>
      </p:pic>
      <p:sp>
        <p:nvSpPr>
          <p:cNvPr id="17" name="Rectangle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228600" y="5562600"/>
            <a:ext cx="8610600" cy="1295400"/>
          </a:xfrm>
        </p:spPr>
        <p:txBody>
          <a:bodyPr/>
          <a:lstStyle>
            <a:extLst/>
          </a:lstStyle>
          <a:p>
            <a:pPr algn="ctr"/>
            <a:r>
              <a:rPr lang="en-US" sz="2400" dirty="0" smtClean="0"/>
              <a:t>Make sure your recursive functions are tail recursive.</a:t>
            </a:r>
          </a:p>
          <a:p>
            <a:endParaRPr lang="en-US" sz="2400" dirty="0" smtClean="0"/>
          </a:p>
        </p:txBody>
      </p:sp>
      <p:pic>
        <p:nvPicPr>
          <p:cNvPr id="9" name="mnts-sky.pn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8600" y="1295400"/>
            <a:ext cx="2743200" cy="3657600"/>
          </a:xfrm>
          <a:prstGeom prst="rect">
            <a:avLst/>
          </a:prstGeom>
          <a:noFill/>
          <a:ln w="3175" cap="sq" cmpd="sng" algn="ctr">
            <a:noFill/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Tail Recursive functions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mnts-sky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200400" y="1295400"/>
            <a:ext cx="2743200" cy="3657600"/>
          </a:xfrm>
          <a:prstGeom prst="rect">
            <a:avLst/>
          </a:prstGeom>
          <a:noFill/>
          <a:ln w="3175" cap="sq" cmpd="sng" algn="ctr">
            <a:noFill/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mnts-sky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172200" y="1295400"/>
            <a:ext cx="2743200" cy="3657600"/>
          </a:xfrm>
          <a:prstGeom prst="rect">
            <a:avLst/>
          </a:prstGeom>
          <a:noFill/>
          <a:ln w="3175" cap="sq" cmpd="sng" algn="ctr">
            <a:noFill/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6434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Without it, get ready for a stack overflow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48237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Tail Call Optimization (TCO)</a:t>
            </a:r>
          </a:p>
          <a:p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Why is it good?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26035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What is TCO?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32063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How does it work?</a:t>
            </a:r>
          </a:p>
          <a:p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 side note</a:t>
            </a:r>
            <a:r>
              <a:rPr kumimoji="0" lang="en-US" sz="4000" b="0" i="0" u="none" strike="noStrike" kern="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on TCO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238655" y="3627513"/>
            <a:ext cx="736772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AutoNum type="arabicPeriod" startAt="2"/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gotcha: TCO is not turned on in Debug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mode </a:t>
            </a:r>
          </a:p>
          <a:p>
            <a:pPr marL="457200" indent="-457200"/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by default</a:t>
            </a:r>
            <a:endParaRPr lang="en-US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5965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Tail Recursive vs. Non-Tail Recursive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55114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Polyphony (Join the Node Cluster)</a:t>
            </a:r>
          </a:p>
          <a:p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ctagon 9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/>
          <a:srcRect l="12500" r="12500"/>
          <a:stretch>
            <a:fillRect/>
          </a:stretch>
        </p:blipFill>
        <p:spPr>
          <a:xfrm>
            <a:off x="381000" y="1066800"/>
            <a:ext cx="4114800" cy="5486400"/>
          </a:xfrm>
          <a:prstGeom prst="rect">
            <a:avLst/>
          </a:prstGeom>
          <a:noFill/>
          <a:ln w="19050" cap="rnd" cmpd="sng" algn="ctr">
            <a:solidFill>
              <a:schemeClr val="tx1"/>
            </a:solidFill>
            <a:prstDash val="solid"/>
            <a:miter lim="800000"/>
          </a:ln>
          <a:effectLst>
            <a:innerShdw blurRad="50800" dist="50800" dir="13500000">
              <a:srgbClr val="000000">
                <a:alpha val="60000"/>
              </a:srgbClr>
            </a:innerShdw>
          </a:effectLst>
        </p:spPr>
      </p:pic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4876800" y="1447800"/>
            <a:ext cx="3962400" cy="5410200"/>
          </a:xfrm>
        </p:spPr>
        <p:txBody>
          <a:bodyPr/>
          <a:lstStyle>
            <a:extLst/>
          </a:lstStyle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Prefer </a:t>
            </a:r>
            <a:r>
              <a:rPr lang="en-US" sz="2400" dirty="0" smtClean="0"/>
              <a:t>active patterns over multiple ‘when guards’ during pattern matching.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5. </a:t>
            </a:r>
            <a:r>
              <a:rPr lang="en-US" sz="4000" kern="0" cap="all" dirty="0" smtClean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Active patterns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43765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Makes code more readable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5981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Support Don’t Repeat Yourself (DRY)</a:t>
            </a:r>
            <a:endParaRPr lang="en-US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Why is it good?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6381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Example of Active Patterns (XML parse)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49744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Node Join in Polyphony (DHT)</a:t>
            </a:r>
            <a:endParaRPr lang="en-US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4648200" y="1371600"/>
            <a:ext cx="4191000" cy="5486400"/>
          </a:xfrm>
        </p:spPr>
        <p:txBody>
          <a:bodyPr/>
          <a:lstStyle>
            <a:extLst/>
          </a:lstStyle>
          <a:p>
            <a:endParaRPr lang="en-US" sz="1800" dirty="0" smtClean="0"/>
          </a:p>
          <a:p>
            <a:endParaRPr lang="en-US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2400" dirty="0" smtClean="0"/>
              <a:t>Prefer pattern matching to if/else syntax.</a:t>
            </a:r>
          </a:p>
          <a:p>
            <a:endParaRPr lang="en-US" dirty="0" smtClean="0"/>
          </a:p>
          <a:p>
            <a:endParaRPr lang="en-US" sz="1800" dirty="0" smtClean="0"/>
          </a:p>
          <a:p>
            <a:endParaRPr lang="en-US" dirty="0" smtClean="0"/>
          </a:p>
        </p:txBody>
      </p:sp>
      <p:pic>
        <p:nvPicPr>
          <p:cNvPr id="13" name="trees_j0202227.pn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1219200"/>
            <a:ext cx="4038600" cy="5384800"/>
          </a:xfrm>
          <a:prstGeom prst="roundRect">
            <a:avLst>
              <a:gd name="adj" fmla="val 16667"/>
            </a:avLst>
          </a:prstGeom>
          <a:noFill/>
          <a:ln w="38100" cap="sq" cmpd="sng" algn="ctr">
            <a:noFill/>
            <a:prstDash val="solid"/>
            <a:miter lim="800000"/>
          </a:ln>
          <a:effectLst>
            <a:outerShdw blurRad="63500" dist="76200" dir="2700000" algn="tl" rotWithShape="0">
              <a:srgbClr val="000000">
                <a:alpha val="70000"/>
              </a:srgbClr>
            </a:outerShdw>
            <a:softEdge rad="31750"/>
          </a:effectLst>
        </p:spPr>
      </p:pic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0" cap="all" dirty="0" smtClean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Bonus: </a:t>
            </a: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Pattern</a:t>
            </a:r>
            <a:r>
              <a:rPr kumimoji="0" lang="en-US" sz="4000" b="0" i="0" u="none" strike="noStrike" kern="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Matching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53254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Makes your code easier to extend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Why</a:t>
            </a:r>
            <a:r>
              <a:rPr kumimoji="0" lang="en-US" sz="4000" b="0" i="0" u="none" strike="noStrike" kern="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is it good?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219200" y="3043535"/>
            <a:ext cx="6832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Helps get you out of the procedural mindset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59378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MVC Template Authentication Type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blogg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0962" y="3384847"/>
            <a:ext cx="3111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Image-648-560-TwitterPos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2075" y="2813347"/>
            <a:ext cx="2651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dock-gmail.png"/>
          <p:cNvPicPr>
            <a:picLocks noChangeAspect="1"/>
          </p:cNvPicPr>
          <p:nvPr/>
        </p:nvPicPr>
        <p:blipFill>
          <a:blip r:embed="rId4" cstate="print"/>
          <a:srcRect t="28571" r="4167"/>
          <a:stretch>
            <a:fillRect/>
          </a:stretch>
        </p:blipFill>
        <p:spPr bwMode="auto">
          <a:xfrm>
            <a:off x="1295400" y="2218035"/>
            <a:ext cx="3571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1889125" y="2110085"/>
            <a:ext cx="2779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dmohl@yahoo.com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1905000" y="2676822"/>
            <a:ext cx="35942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</a:rPr>
              <a:t>www.twitter.com/dmohl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895475" y="3272135"/>
            <a:ext cx="3098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blog.danielmohl.com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1752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DANiel</a:t>
            </a: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0" cap="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mohl</a:t>
            </a:r>
            <a:endParaRPr kumimoji="0" lang="en-US" sz="4000" b="0" i="0" u="none" strike="noStrike" kern="0" cap="all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0" cap="all" dirty="0" err="1" smtClean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Sommet</a:t>
            </a:r>
            <a:r>
              <a:rPr lang="en-US" sz="4000" kern="0" cap="all" dirty="0" smtClean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Group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blogg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2908" y="3332162"/>
            <a:ext cx="3111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Image-648-560-TwitterPos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4021" y="2760662"/>
            <a:ext cx="2651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dock-gmail.png"/>
          <p:cNvPicPr>
            <a:picLocks noChangeAspect="1"/>
          </p:cNvPicPr>
          <p:nvPr/>
        </p:nvPicPr>
        <p:blipFill>
          <a:blip r:embed="rId4" cstate="print"/>
          <a:srcRect t="28571" r="4167"/>
          <a:stretch>
            <a:fillRect/>
          </a:stretch>
        </p:blipFill>
        <p:spPr bwMode="auto">
          <a:xfrm>
            <a:off x="1587346" y="2165350"/>
            <a:ext cx="3571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2181071" y="2057400"/>
            <a:ext cx="2779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dmohl@yahoo.com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2196946" y="2624137"/>
            <a:ext cx="35942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</a:rPr>
              <a:t>www.twitter.com/dmohl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2187421" y="3219450"/>
            <a:ext cx="3098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blog.danielmohl.com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1600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Daniel </a:t>
            </a:r>
            <a:r>
              <a:rPr kumimoji="0" lang="en-US" sz="4000" b="0" i="0" u="none" strike="noStrike" kern="0" cap="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mohl</a:t>
            </a:r>
            <a:endParaRPr kumimoji="0" lang="en-US" sz="4000" b="0" i="0" u="none" strike="noStrike" kern="0" cap="all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4000" kern="0" cap="all" dirty="0" err="1" smtClean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</a:rPr>
              <a:t>Sommet</a:t>
            </a:r>
            <a:r>
              <a:rPr lang="en-US" sz="4000" kern="0" cap="all" dirty="0" smtClean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</a:rPr>
              <a:t> Group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1219200" y="2133600"/>
            <a:ext cx="41408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 Define the Best Practice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700337"/>
            <a:ext cx="38940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 Explain Why It’s Good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295650"/>
            <a:ext cx="4620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  Provide Concrete Examples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HOW THIs will work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j0390471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tretch>
            <a:fillRect/>
          </a:stretch>
        </p:blipFill>
        <p:spPr>
          <a:xfrm>
            <a:off x="419100" y="1371600"/>
            <a:ext cx="4640263" cy="5181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3" name="Rectangle 2"/>
          <p:cNvSpPr>
            <a:spLocks noGrp="1"/>
          </p:cNvSpPr>
          <p:nvPr>
            <p:ph type="body" sz="quarter" idx="11"/>
          </p:nvPr>
        </p:nvSpPr>
        <p:spPr>
          <a:xfrm>
            <a:off x="5410200" y="1447800"/>
            <a:ext cx="3352800" cy="4953000"/>
          </a:xfrm>
        </p:spPr>
        <p:txBody>
          <a:bodyPr/>
          <a:lstStyle>
            <a:extLst/>
          </a:lstStyle>
          <a:p>
            <a:r>
              <a:rPr lang="en-US" sz="2400" dirty="0" smtClean="0"/>
              <a:t>Prefer small functions with only  one primary responsibility.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PROGRAMMING IN THE SMALL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7694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 Follows the Single Responsibility Principle (SRP)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5716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 Helps enables function composition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Why</a:t>
            </a:r>
            <a:r>
              <a:rPr kumimoji="0" lang="en-US" sz="4000" b="0" i="0" u="none" strike="noStrike" kern="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is it good?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26548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 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FSharpCouch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27126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 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IoC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Container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quarter" idx="14"/>
          </p:nvPr>
        </p:nvSpPr>
        <p:spPr>
          <a:xfrm>
            <a:off x="752670" y="5105400"/>
            <a:ext cx="7772400" cy="1524000"/>
          </a:xfrm>
        </p:spPr>
        <p:txBody>
          <a:bodyPr>
            <a:noAutofit/>
          </a:bodyPr>
          <a:lstStyle>
            <a:extLst/>
          </a:lstStyle>
          <a:p>
            <a:pPr marL="0" indent="0"/>
            <a:r>
              <a:rPr lang="en-US" sz="2400" dirty="0" smtClean="0"/>
              <a:t>Prefer function composition over argument passing.</a:t>
            </a:r>
          </a:p>
          <a:p>
            <a:pPr marL="0" indent="0"/>
            <a:endParaRPr lang="en-US" dirty="0" smtClean="0"/>
          </a:p>
          <a:p>
            <a:pPr marL="0" indent="0"/>
            <a:endParaRPr lang="en-US" dirty="0" smtClean="0"/>
          </a:p>
        </p:txBody>
      </p:sp>
      <p:pic>
        <p:nvPicPr>
          <p:cNvPr id="7" name="sunflower_j0262344.pn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17083" r="17083"/>
          <a:stretch>
            <a:fillRect/>
          </a:stretch>
        </p:blipFill>
        <p:spPr>
          <a:xfrm>
            <a:off x="785813" y="2139950"/>
            <a:ext cx="2279650" cy="22796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9" name="j0313979.jpg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/>
          <a:srcRect/>
          <a:stretch>
            <a:fillRect/>
          </a:stretch>
        </p:blipFill>
        <p:spPr/>
      </p:pic>
      <p:pic>
        <p:nvPicPr>
          <p:cNvPr id="8" name="j0313971.jpg"/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/>
          <a:srcRect t="1667" b="1667"/>
          <a:stretch>
            <a:fillRect/>
          </a:stretch>
        </p:blipFill>
        <p:spPr>
          <a:xfrm>
            <a:off x="6162675" y="2139950"/>
            <a:ext cx="2286000" cy="22860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Function composition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46939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 Allows for function chaining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5521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 Makes the code terse yet readable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Why is it good?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4293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 Asynchronous Workflows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35044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 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FSharpCouch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Tests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257204" y="3657600"/>
            <a:ext cx="32496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  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WebSharper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2010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312</Words>
  <Application>Microsoft Office PowerPoint</Application>
  <PresentationFormat>On-screen Show (4:3)</PresentationFormat>
  <Paragraphs>78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ClassicPhotoAlbum</vt:lpstr>
      <vt:lpstr>5 Best practices for F# Development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2010-05-31T12:20:34Z</dcterms:created>
  <dcterms:modified xsi:type="dcterms:W3CDTF">2010-06-06T00:46:26Z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