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3/2/2010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jpboodhoo.com/" TargetMode="External"/><Relationship Id="rId2" Type="http://schemas.openxmlformats.org/officeDocument/2006/relationships/hyperlink" Target="http://behaviour-drive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amesshore.com/Blog/Red-Green-Refacto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Design</a:t>
            </a:r>
            <a:endParaRPr lang="en-US" dirty="0"/>
          </a:p>
        </p:txBody>
      </p:sp>
      <p:sp>
        <p:nvSpPr>
          <p:cNvPr id="3" name="Subtitle 2"/>
          <p:cNvSpPr>
            <a:spLocks noGrp="1"/>
          </p:cNvSpPr>
          <p:nvPr>
            <p:ph type="subTitle" idx="1"/>
          </p:nvPr>
        </p:nvSpPr>
        <p:spPr/>
        <p:txBody>
          <a:bodyPr/>
          <a:lstStyle/>
          <a:p>
            <a:r>
              <a:rPr lang="en-US" dirty="0" smtClean="0"/>
              <a:t>Moving the Next Level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normAutofit lnSpcReduction="10000"/>
          </a:bodyPr>
          <a:lstStyle/>
          <a:p>
            <a:r>
              <a:rPr lang="en-US" dirty="0" smtClean="0"/>
              <a:t>So </a:t>
            </a:r>
            <a:r>
              <a:rPr lang="en-US" dirty="0" smtClean="0"/>
              <a:t>this is great when working in a Greenfield, but what about the Brownfield scenario</a:t>
            </a:r>
            <a:r>
              <a:rPr lang="en-US" dirty="0" smtClean="0"/>
              <a:t>?</a:t>
            </a:r>
          </a:p>
          <a:p>
            <a:pPr lvl="1"/>
            <a:r>
              <a:rPr lang="en-US" dirty="0" smtClean="0"/>
              <a:t>Locate </a:t>
            </a:r>
            <a:r>
              <a:rPr lang="en-US" dirty="0" smtClean="0"/>
              <a:t>areas to </a:t>
            </a:r>
            <a:r>
              <a:rPr lang="en-US" dirty="0" err="1" smtClean="0"/>
              <a:t>refactor</a:t>
            </a:r>
            <a:r>
              <a:rPr lang="en-US" dirty="0" smtClean="0"/>
              <a:t>.</a:t>
            </a:r>
          </a:p>
          <a:p>
            <a:pPr lvl="1"/>
            <a:r>
              <a:rPr lang="en-US" dirty="0" smtClean="0"/>
              <a:t>Wrap </a:t>
            </a:r>
            <a:r>
              <a:rPr lang="en-US" dirty="0" smtClean="0"/>
              <a:t>functionality in tests before refactoring.  If it’s not possible to wrap the functionality in Unit Tests, at least wrap it in a functional test.</a:t>
            </a:r>
          </a:p>
          <a:p>
            <a:pPr lvl="1"/>
            <a:r>
              <a:rPr lang="en-US" dirty="0" smtClean="0"/>
              <a:t>If </a:t>
            </a:r>
            <a:r>
              <a:rPr lang="en-US" dirty="0" smtClean="0"/>
              <a:t>that’s not even possible, you may have to do it the old fashion way.</a:t>
            </a:r>
          </a:p>
          <a:p>
            <a:pPr lvl="1"/>
            <a:r>
              <a:rPr lang="en-US" dirty="0" smtClean="0"/>
              <a:t>Make </a:t>
            </a:r>
            <a:r>
              <a:rPr lang="en-US" dirty="0" smtClean="0"/>
              <a:t>sure new code follows TDD.</a:t>
            </a:r>
          </a:p>
          <a:p>
            <a:pPr lvl="1"/>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It’s all about the tests</a:t>
            </a:r>
            <a:r>
              <a:rPr lang="en-US" dirty="0" smtClean="0"/>
              <a:t>.</a:t>
            </a:r>
          </a:p>
          <a:p>
            <a:pPr lvl="1"/>
            <a:r>
              <a:rPr lang="en-US" dirty="0" smtClean="0"/>
              <a:t>At </a:t>
            </a:r>
            <a:r>
              <a:rPr lang="en-US" dirty="0" smtClean="0"/>
              <a:t>times it may be hard to actually write your tests first.  This is especially true when working with a new technology or when you have no idea how something should be written</a:t>
            </a:r>
          </a:p>
          <a:p>
            <a:pPr lvl="1"/>
            <a:r>
              <a:rPr lang="en-US" dirty="0" smtClean="0"/>
              <a:t>Write </a:t>
            </a:r>
            <a:r>
              <a:rPr lang="en-US" dirty="0" smtClean="0"/>
              <a:t>as little code as possible and get a test around it as quickly as possible.</a:t>
            </a:r>
          </a:p>
          <a:p>
            <a:pPr lvl="1"/>
            <a:r>
              <a:rPr lang="en-US" dirty="0" smtClean="0"/>
              <a:t>As </a:t>
            </a:r>
            <a:r>
              <a:rPr lang="en-US" dirty="0" smtClean="0"/>
              <a:t>soon as possible, start using TDD.</a:t>
            </a:r>
          </a:p>
          <a:p>
            <a:pPr lvl="1"/>
            <a:r>
              <a:rPr lang="en-US" dirty="0" smtClean="0"/>
              <a:t>Another </a:t>
            </a:r>
            <a:r>
              <a:rPr lang="en-US" dirty="0" smtClean="0"/>
              <a:t>approach (probably best option): Write a throwaway POC to gain the knowledge that you need, then rebuild it with TDD.  This follows the advice of The Mythical Man-Month (i.e. plan to throw away the first system).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Running out of development time?</a:t>
            </a:r>
          </a:p>
          <a:p>
            <a:pPr lvl="1"/>
            <a:r>
              <a:rPr lang="en-US" dirty="0" smtClean="0"/>
              <a:t>There </a:t>
            </a:r>
            <a:r>
              <a:rPr lang="en-US" dirty="0" smtClean="0"/>
              <a:t>will always be times when you are out of time to write tests.  It’s important to remember that tests will save you time in the long run, but sometimes the short term is all that matters.</a:t>
            </a:r>
          </a:p>
          <a:p>
            <a:pPr lvl="1"/>
            <a:r>
              <a:rPr lang="en-US" dirty="0" smtClean="0"/>
              <a:t>This </a:t>
            </a:r>
            <a:r>
              <a:rPr lang="en-US" dirty="0" smtClean="0"/>
              <a:t>is called technical debt.  As with all debt, technical debt will come back to haunt you with interest.</a:t>
            </a:r>
          </a:p>
          <a:p>
            <a:pPr lvl="1"/>
            <a:r>
              <a:rPr lang="en-US" dirty="0" smtClean="0"/>
              <a:t>Make </a:t>
            </a:r>
            <a:r>
              <a:rPr lang="en-US" dirty="0" smtClean="0"/>
              <a:t>realistic plans to come back and wrap tests around the code.       </a:t>
            </a:r>
          </a:p>
          <a:p>
            <a:pPr lvl="1"/>
            <a:r>
              <a:rPr lang="en-US" dirty="0" smtClean="0"/>
              <a:t>Or</a:t>
            </a:r>
            <a:r>
              <a:rPr lang="en-US" dirty="0" smtClean="0"/>
              <a:t>, at the very least, make sure that tests get wrapped around the code during the next time that the code is visited.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Michael </a:t>
            </a:r>
            <a:r>
              <a:rPr lang="en-US" dirty="0" smtClean="0"/>
              <a:t>Feathers: Working Effectively with Legacy Code</a:t>
            </a:r>
          </a:p>
          <a:p>
            <a:r>
              <a:rPr lang="en-US" dirty="0" smtClean="0"/>
              <a:t>Kent </a:t>
            </a:r>
            <a:r>
              <a:rPr lang="en-US" dirty="0" smtClean="0"/>
              <a:t>Beck: Test Driven Development by Example</a:t>
            </a:r>
          </a:p>
          <a:p>
            <a:r>
              <a:rPr lang="en-US" u="sng" dirty="0" smtClean="0">
                <a:hlinkClick r:id="rId2"/>
              </a:rPr>
              <a:t>http</a:t>
            </a:r>
            <a:r>
              <a:rPr lang="en-US" u="sng" dirty="0" smtClean="0">
                <a:hlinkClick r:id="rId2"/>
              </a:rPr>
              <a:t>://behaviour-driven.org</a:t>
            </a:r>
            <a:r>
              <a:rPr lang="en-US" u="sng" dirty="0" smtClean="0">
                <a:hlinkClick r:id="rId2"/>
              </a:rPr>
              <a:t>/</a:t>
            </a:r>
            <a:endParaRPr lang="en-US" u="sng" dirty="0" smtClean="0"/>
          </a:p>
          <a:p>
            <a:r>
              <a:rPr lang="en-US" dirty="0" smtClean="0"/>
              <a:t>J. P. </a:t>
            </a:r>
            <a:r>
              <a:rPr lang="en-US" dirty="0" err="1" smtClean="0"/>
              <a:t>Boodhoo’s</a:t>
            </a:r>
            <a:r>
              <a:rPr lang="en-US" dirty="0" smtClean="0"/>
              <a:t> Blog - </a:t>
            </a:r>
            <a:r>
              <a:rPr lang="en-US" dirty="0" smtClean="0">
                <a:hlinkClick r:id="rId3"/>
              </a:rPr>
              <a:t>http://blog.jpboodhoo.com</a:t>
            </a:r>
            <a:r>
              <a:rPr lang="en-US" dirty="0" smtClean="0">
                <a:hlinkClick r:id="rId3"/>
              </a:rPr>
              <a:t>/</a:t>
            </a:r>
            <a:endParaRPr lang="en-US" dirty="0" smtClean="0"/>
          </a:p>
          <a:p>
            <a:r>
              <a:rPr lang="en-US" dirty="0" smtClean="0"/>
              <a:t>www.codebetter.com</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a:t>
            </a:r>
            <a:endParaRPr lang="en-US" dirty="0"/>
          </a:p>
        </p:txBody>
      </p:sp>
      <p:sp>
        <p:nvSpPr>
          <p:cNvPr id="3" name="Content Placeholder 2"/>
          <p:cNvSpPr>
            <a:spLocks noGrp="1"/>
          </p:cNvSpPr>
          <p:nvPr>
            <p:ph idx="1"/>
          </p:nvPr>
        </p:nvSpPr>
        <p:spPr/>
        <p:txBody>
          <a:bodyPr/>
          <a:lstStyle/>
          <a:p>
            <a:r>
              <a:rPr lang="en-US" dirty="0" smtClean="0"/>
              <a:t>Test Driven Development?  </a:t>
            </a:r>
          </a:p>
          <a:p>
            <a:r>
              <a:rPr lang="en-US" dirty="0" smtClean="0"/>
              <a:t>Test Driven Design</a:t>
            </a:r>
          </a:p>
          <a:p>
            <a:r>
              <a:rPr lang="en-US" dirty="0" smtClean="0"/>
              <a:t>The process of making all software changes by following a disciplined cycle of Think, Red, Green, </a:t>
            </a:r>
            <a:r>
              <a:rPr lang="en-US" dirty="0" err="1" smtClean="0"/>
              <a:t>Refactor</a:t>
            </a:r>
            <a:r>
              <a:rPr lang="en-US" dirty="0" smtClean="0"/>
              <a:t>, </a:t>
            </a:r>
            <a:r>
              <a:rPr lang="en-US" dirty="0" smtClean="0"/>
              <a:t>Repeat.</a:t>
            </a:r>
          </a:p>
          <a:p>
            <a:pPr lvl="0">
              <a:buNone/>
            </a:pPr>
            <a:r>
              <a:rPr lang="en-US" dirty="0" smtClean="0"/>
              <a:t>	- </a:t>
            </a:r>
            <a:r>
              <a:rPr lang="en-US" u="sng" dirty="0" smtClean="0">
                <a:hlinkClick r:id="rId2"/>
              </a:rPr>
              <a:t>http://jamesshore.com/Blog/Red-Green-Refactor.html</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TDD</a:t>
            </a:r>
            <a:endParaRPr lang="en-US" dirty="0"/>
          </a:p>
        </p:txBody>
      </p:sp>
      <p:sp>
        <p:nvSpPr>
          <p:cNvPr id="3" name="Content Placeholder 2"/>
          <p:cNvSpPr>
            <a:spLocks noGrp="1"/>
          </p:cNvSpPr>
          <p:nvPr>
            <p:ph idx="1"/>
          </p:nvPr>
        </p:nvSpPr>
        <p:spPr/>
        <p:txBody>
          <a:bodyPr>
            <a:normAutofit lnSpcReduction="10000"/>
          </a:bodyPr>
          <a:lstStyle/>
          <a:p>
            <a:r>
              <a:rPr lang="en-US" dirty="0" smtClean="0"/>
              <a:t>Used in NASA Project Mercury in the early 60s (1) –</a:t>
            </a:r>
            <a:r>
              <a:rPr lang="en-US" dirty="0" err="1" smtClean="0"/>
              <a:t>Yay</a:t>
            </a:r>
            <a:r>
              <a:rPr lang="en-US" dirty="0" smtClean="0"/>
              <a:t>, </a:t>
            </a:r>
            <a:r>
              <a:rPr lang="en-US" dirty="0" smtClean="0"/>
              <a:t>punched card development</a:t>
            </a:r>
            <a:r>
              <a:rPr lang="en-US" dirty="0" smtClean="0"/>
              <a:t>!</a:t>
            </a:r>
          </a:p>
          <a:p>
            <a:r>
              <a:rPr lang="en-US" dirty="0" smtClean="0"/>
              <a:t>Was “rediscovered” by Kent Beck and a few others in the late 80s/early 90s.</a:t>
            </a:r>
          </a:p>
          <a:p>
            <a:r>
              <a:rPr lang="en-US" dirty="0" smtClean="0"/>
              <a:t>Gained popularity due to success of Extreme </a:t>
            </a:r>
            <a:r>
              <a:rPr lang="en-US" dirty="0" smtClean="0"/>
              <a:t>Programming</a:t>
            </a:r>
          </a:p>
          <a:p>
            <a:r>
              <a:rPr lang="en-US" dirty="0" smtClean="0"/>
              <a:t>Has continued to gain popularity because of the success that it brings to teams.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Does TDD slow you down?</a:t>
            </a:r>
          </a:p>
          <a:p>
            <a:r>
              <a:rPr lang="en-US" dirty="0" smtClean="0"/>
              <a:t>Benefits:</a:t>
            </a:r>
          </a:p>
          <a:p>
            <a:pPr lvl="1"/>
            <a:r>
              <a:rPr lang="en-US" dirty="0" smtClean="0"/>
              <a:t>Tests provide a form of documentation </a:t>
            </a:r>
            <a:endParaRPr lang="en-US" dirty="0" smtClean="0"/>
          </a:p>
          <a:p>
            <a:pPr lvl="1"/>
            <a:r>
              <a:rPr lang="en-US" dirty="0" smtClean="0"/>
              <a:t>Tests provide a quick regression testing strategy </a:t>
            </a:r>
            <a:endParaRPr lang="en-US" dirty="0" smtClean="0"/>
          </a:p>
          <a:p>
            <a:pPr lvl="1"/>
            <a:r>
              <a:rPr lang="en-US" dirty="0" smtClean="0"/>
              <a:t>A test-first approach has a general side-effect of a loosely coupled, highly cohesive, maintainable, and testable solution that greatly increases agility and significantly decreases bugs</a:t>
            </a:r>
            <a:r>
              <a:rPr lang="en-US" dirty="0" smtClean="0"/>
              <a:t>.</a:t>
            </a:r>
          </a:p>
          <a:p>
            <a:pPr lvl="1"/>
            <a:r>
              <a:rPr lang="en-US" dirty="0" smtClean="0"/>
              <a:t>Your code will automatically start to follow things like Separation of Concerns (</a:t>
            </a:r>
            <a:r>
              <a:rPr lang="en-US" dirty="0" err="1" smtClean="0"/>
              <a:t>SoC</a:t>
            </a:r>
            <a:r>
              <a:rPr lang="en-US" dirty="0" smtClean="0"/>
              <a:t>), Don’t Repeat Yourself (DRY), and SRP (Single Responsibility Principle).</a:t>
            </a:r>
          </a:p>
          <a:p>
            <a:pPr lvl="1"/>
            <a:r>
              <a:rPr lang="en-US" dirty="0" smtClean="0"/>
              <a:t>Confidence in your code and little victories throughout the day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Think: “Figure out what test will best move your code forward to completion” </a:t>
            </a:r>
            <a:r>
              <a:rPr lang="en-US" dirty="0" smtClean="0"/>
              <a:t>– James Shore.</a:t>
            </a:r>
            <a:r>
              <a:rPr lang="en-US" dirty="0" smtClean="0"/>
              <a:t>  This falls in nicely with the goal of </a:t>
            </a:r>
            <a:r>
              <a:rPr lang="en-US" dirty="0" err="1" smtClean="0"/>
              <a:t>Kanban</a:t>
            </a:r>
            <a:r>
              <a:rPr lang="en-US" dirty="0" smtClean="0"/>
              <a:t>.  i.e. How can we get Minimally Marketable Features (MMF) through the system faster?</a:t>
            </a:r>
          </a:p>
          <a:p>
            <a:r>
              <a:rPr lang="en-US" dirty="0" smtClean="0"/>
              <a:t>Red</a:t>
            </a:r>
            <a:r>
              <a:rPr lang="en-US" dirty="0" smtClean="0"/>
              <a:t>: Write a small test that verifies a single piece of functionality.  Write enough code to allow the solution to compile, but not for the test to pass – This helps eliminate false positives.  While it’s a good habit to get into (especially when first getting started), I personally often skip this step.  That said, purists swear by it. </a:t>
            </a:r>
          </a:p>
          <a:p>
            <a:r>
              <a:rPr lang="en-US" dirty="0" smtClean="0"/>
              <a:t>Green</a:t>
            </a:r>
            <a:r>
              <a:rPr lang="en-US" dirty="0" smtClean="0"/>
              <a:t>: Write enough implementation code to make the test pass.</a:t>
            </a:r>
          </a:p>
          <a:p>
            <a:r>
              <a:rPr lang="en-US" dirty="0" err="1" smtClean="0"/>
              <a:t>Refactor</a:t>
            </a:r>
            <a:r>
              <a:rPr lang="en-US" dirty="0" smtClean="0"/>
              <a:t>: Review the code to see if any refactoring would make it more understandable, maintainable, extendible, or testable.</a:t>
            </a:r>
          </a:p>
          <a:p>
            <a:r>
              <a:rPr lang="en-US" dirty="0" smtClean="0"/>
              <a:t>Repeat</a:t>
            </a:r>
            <a:r>
              <a:rPr lang="en-US" dirty="0" smtClean="0"/>
              <a:t>: “Do it again.” (2)  To get where TDD comes naturally, you have to be consistent with the process.  This means that no code change is made without changing or writing a test (preferably first).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Principles</a:t>
            </a:r>
            <a:endParaRPr lang="en-US" dirty="0"/>
          </a:p>
        </p:txBody>
      </p:sp>
      <p:sp>
        <p:nvSpPr>
          <p:cNvPr id="3" name="Content Placeholder 2"/>
          <p:cNvSpPr>
            <a:spLocks noGrp="1"/>
          </p:cNvSpPr>
          <p:nvPr>
            <p:ph idx="1"/>
          </p:nvPr>
        </p:nvSpPr>
        <p:spPr/>
        <p:txBody>
          <a:bodyPr/>
          <a:lstStyle/>
          <a:p>
            <a:r>
              <a:rPr lang="en-US" dirty="0" smtClean="0"/>
              <a:t>Tests should be </a:t>
            </a:r>
            <a:r>
              <a:rPr lang="en-US" dirty="0" smtClean="0"/>
              <a:t>automated</a:t>
            </a:r>
          </a:p>
          <a:p>
            <a:r>
              <a:rPr lang="en-US" dirty="0" smtClean="0"/>
              <a:t>Tests should be repeatable </a:t>
            </a:r>
            <a:endParaRPr lang="en-US" dirty="0" smtClean="0"/>
          </a:p>
          <a:p>
            <a:r>
              <a:rPr lang="en-US" dirty="0" smtClean="0"/>
              <a:t>Tests should concentrate on testing a single </a:t>
            </a:r>
            <a:r>
              <a:rPr lang="en-US" dirty="0" smtClean="0"/>
              <a:t>thing</a:t>
            </a:r>
          </a:p>
          <a:p>
            <a:r>
              <a:rPr lang="en-US" dirty="0" smtClean="0"/>
              <a:t>Tests should be fast </a:t>
            </a:r>
          </a:p>
          <a:p>
            <a:r>
              <a:rPr lang="en-US" dirty="0" smtClean="0"/>
              <a:t>Drive development with tests, but also write automated integration tests.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Frameworks</a:t>
            </a:r>
            <a:endParaRPr lang="en-US" dirty="0"/>
          </a:p>
        </p:txBody>
      </p:sp>
      <p:sp>
        <p:nvSpPr>
          <p:cNvPr id="3" name="Content Placeholder 2"/>
          <p:cNvSpPr>
            <a:spLocks noGrp="1"/>
          </p:cNvSpPr>
          <p:nvPr>
            <p:ph idx="1"/>
          </p:nvPr>
        </p:nvSpPr>
        <p:spPr/>
        <p:txBody>
          <a:bodyPr/>
          <a:lstStyle/>
          <a:p>
            <a:r>
              <a:rPr lang="en-US" dirty="0" smtClean="0"/>
              <a:t>What is a mocking framework?</a:t>
            </a:r>
          </a:p>
          <a:p>
            <a:endParaRPr lang="en-US" dirty="0" smtClean="0"/>
          </a:p>
          <a:p>
            <a:r>
              <a:rPr lang="en-US" dirty="0" smtClean="0"/>
              <a:t>Why is it useful?</a:t>
            </a:r>
          </a:p>
          <a:p>
            <a:endParaRPr lang="en-US" dirty="0" smtClean="0"/>
          </a:p>
          <a:p>
            <a:r>
              <a:rPr lang="en-US" dirty="0" smtClean="0"/>
              <a:t>We’ll use </a:t>
            </a:r>
            <a:r>
              <a:rPr lang="en-US" dirty="0" err="1" smtClean="0"/>
              <a:t>Moq</a:t>
            </a:r>
            <a:r>
              <a:rPr lang="en-US" dirty="0" smtClean="0"/>
              <a:t> in our concrete example.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a:t>
            </a:r>
            <a:endParaRPr lang="en-US" dirty="0"/>
          </a:p>
        </p:txBody>
      </p:sp>
      <p:sp>
        <p:nvSpPr>
          <p:cNvPr id="3" name="Content Placeholder 2"/>
          <p:cNvSpPr>
            <a:spLocks noGrp="1"/>
          </p:cNvSpPr>
          <p:nvPr>
            <p:ph idx="1"/>
          </p:nvPr>
        </p:nvSpPr>
        <p:spPr>
          <a:xfrm>
            <a:off x="457200" y="2895600"/>
            <a:ext cx="8229600" cy="3276916"/>
          </a:xfrm>
        </p:spPr>
        <p:txBody>
          <a:bodyPr/>
          <a:lstStyle/>
          <a:p>
            <a:pPr algn="ctr">
              <a:buNone/>
            </a:pPr>
            <a:r>
              <a:rPr lang="en-US" dirty="0" smtClean="0"/>
              <a:t>A Simple Example: A Calculator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NCover</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NCover</a:t>
            </a:r>
            <a:r>
              <a:rPr lang="en-US" dirty="0" smtClean="0"/>
              <a:t>?</a:t>
            </a:r>
          </a:p>
          <a:p>
            <a:r>
              <a:rPr lang="en-US" dirty="0" smtClean="0"/>
              <a:t>How is it useful?</a:t>
            </a:r>
          </a:p>
          <a:p>
            <a:r>
              <a:rPr lang="en-US" dirty="0" smtClean="0"/>
              <a:t>Some dev. Shops (and even some platforms like Force.com) require X% of coverage before allowing </a:t>
            </a:r>
            <a:r>
              <a:rPr lang="en-US" dirty="0" smtClean="0"/>
              <a:t>code check-in.</a:t>
            </a:r>
          </a:p>
          <a:p>
            <a:r>
              <a:rPr lang="en-US" dirty="0" smtClean="0"/>
              <a:t>Example: How could we use it in our Calculator example?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130</TotalTime>
  <Words>438</Words>
  <Application>Microsoft Office PowerPoint</Application>
  <PresentationFormat>On-screen Show (4:3)</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Test Driven Design</vt:lpstr>
      <vt:lpstr>What is TDD?</vt:lpstr>
      <vt:lpstr>History of TDD</vt:lpstr>
      <vt:lpstr>Why TDD?</vt:lpstr>
      <vt:lpstr>TDD Process</vt:lpstr>
      <vt:lpstr>Testing Principles</vt:lpstr>
      <vt:lpstr>Mocking Frameworks</vt:lpstr>
      <vt:lpstr>Concrete Example</vt:lpstr>
      <vt:lpstr>NCover</vt:lpstr>
      <vt:lpstr>Real World</vt:lpstr>
      <vt:lpstr>Real World – Continued…</vt:lpstr>
      <vt:lpstr>Real World – Continued…</vt:lpstr>
      <vt:lpstr>Resources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Design</dc:title>
  <dc:creator>Daniel Mohl</dc:creator>
  <cp:lastModifiedBy>Daniel Mohl</cp:lastModifiedBy>
  <cp:revision>21</cp:revision>
  <dcterms:created xsi:type="dcterms:W3CDTF">2006-08-16T00:00:00Z</dcterms:created>
  <dcterms:modified xsi:type="dcterms:W3CDTF">2010-03-02T19:19:43Z</dcterms:modified>
</cp:coreProperties>
</file>