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E71"/>
    <a:srgbClr val="F56968"/>
    <a:srgbClr val="EE7C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09C1A-FAD8-BC44-9182-435D8417BBCB}" v="19" dt="2019-11-26T18:58:41.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20" d="100"/>
          <a:sy n="20" d="100"/>
        </p:scale>
        <p:origin x="100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89772-450D-4609-9167-4FC783767B0B}" type="datetimeFigureOut">
              <a:rPr lang="en-US" smtClean="0"/>
              <a:t>11/27/2019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3C125-04D8-495E-8461-B5922DD8F2F6}" type="slidenum">
              <a:rPr lang="en-US" smtClean="0"/>
              <a:t>‹#›</a:t>
            </a:fld>
            <a:endParaRPr lang="en-US"/>
          </a:p>
        </p:txBody>
      </p:sp>
    </p:spTree>
    <p:extLst>
      <p:ext uri="{BB962C8B-B14F-4D97-AF65-F5344CB8AC3E}">
        <p14:creationId xmlns:p14="http://schemas.microsoft.com/office/powerpoint/2010/main" val="3062036324"/>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38" b="1" i="0" kern="1200" dirty="0">
                <a:solidFill>
                  <a:schemeClr val="tx1"/>
                </a:solidFill>
                <a:effectLst/>
                <a:latin typeface="+mn-lt"/>
                <a:ea typeface="+mn-ea"/>
                <a:cs typeface="+mn-cs"/>
              </a:rPr>
              <a:t>Title</a:t>
            </a:r>
            <a:r>
              <a:rPr lang="en-US" sz="4838" b="0" i="0" kern="1200" dirty="0">
                <a:solidFill>
                  <a:schemeClr val="tx1"/>
                </a:solidFill>
                <a:effectLst/>
                <a:latin typeface="+mn-lt"/>
                <a:ea typeface="+mn-ea"/>
                <a:cs typeface="+mn-cs"/>
              </a:rPr>
              <a:t>: Self-explanatory title of your project</a:t>
            </a:r>
          </a:p>
          <a:p>
            <a:r>
              <a:rPr lang="en-US" sz="4838" b="1" i="0" kern="1200" dirty="0">
                <a:solidFill>
                  <a:schemeClr val="tx1"/>
                </a:solidFill>
                <a:effectLst/>
                <a:latin typeface="+mn-lt"/>
                <a:ea typeface="+mn-ea"/>
                <a:cs typeface="+mn-cs"/>
              </a:rPr>
              <a:t>Your name</a:t>
            </a:r>
            <a:r>
              <a:rPr lang="en-US" sz="4838" b="0" i="0" kern="1200" dirty="0">
                <a:solidFill>
                  <a:schemeClr val="tx1"/>
                </a:solidFill>
                <a:effectLst/>
                <a:latin typeface="+mn-lt"/>
                <a:ea typeface="+mn-ea"/>
                <a:cs typeface="+mn-cs"/>
              </a:rPr>
              <a:t>: This item needs to appear somewhere on the poster; usually it is accompanied by a reference to the class, CMSI 402, but that is optional.</a:t>
            </a:r>
          </a:p>
          <a:p>
            <a:r>
              <a:rPr lang="en-US" sz="4838" b="1" i="0" kern="1200" dirty="0">
                <a:solidFill>
                  <a:schemeClr val="tx1"/>
                </a:solidFill>
                <a:effectLst/>
                <a:latin typeface="+mn-lt"/>
                <a:ea typeface="+mn-ea"/>
                <a:cs typeface="+mn-cs"/>
              </a:rPr>
              <a:t>LMU Logo</a:t>
            </a:r>
            <a:r>
              <a:rPr lang="en-US" sz="4838" b="0" i="0" kern="1200" dirty="0">
                <a:solidFill>
                  <a:schemeClr val="tx1"/>
                </a:solidFill>
                <a:effectLst/>
                <a:latin typeface="+mn-lt"/>
                <a:ea typeface="+mn-ea"/>
                <a:cs typeface="+mn-cs"/>
              </a:rPr>
              <a:t>: This item is NOT optional, and should be in one of the corners, usually one of the </a:t>
            </a:r>
            <a:r>
              <a:rPr lang="en-US" sz="4838" b="0" i="1" kern="1200" dirty="0">
                <a:solidFill>
                  <a:schemeClr val="tx1"/>
                </a:solidFill>
                <a:effectLst/>
                <a:latin typeface="+mn-lt"/>
                <a:ea typeface="+mn-ea"/>
                <a:cs typeface="+mn-cs"/>
              </a:rPr>
              <a:t>top</a:t>
            </a:r>
            <a:r>
              <a:rPr lang="en-US" sz="4838" b="0" i="0" kern="1200" dirty="0">
                <a:solidFill>
                  <a:schemeClr val="tx1"/>
                </a:solidFill>
                <a:effectLst/>
                <a:latin typeface="+mn-lt"/>
                <a:ea typeface="+mn-ea"/>
                <a:cs typeface="+mn-cs"/>
              </a:rPr>
              <a:t> corners of the poster.</a:t>
            </a:r>
          </a:p>
          <a:p>
            <a:r>
              <a:rPr lang="en-US" sz="4838" b="1" i="0" kern="1200" dirty="0">
                <a:solidFill>
                  <a:schemeClr val="tx1"/>
                </a:solidFill>
                <a:effectLst/>
                <a:latin typeface="+mn-lt"/>
                <a:ea typeface="+mn-ea"/>
                <a:cs typeface="+mn-cs"/>
              </a:rPr>
              <a:t>Minimalistic content</a:t>
            </a:r>
            <a:r>
              <a:rPr lang="en-US" sz="4838" b="0" i="0" kern="1200" dirty="0">
                <a:solidFill>
                  <a:schemeClr val="tx1"/>
                </a:solidFill>
                <a:effectLst/>
                <a:latin typeface="+mn-lt"/>
                <a:ea typeface="+mn-ea"/>
                <a:cs typeface="+mn-cs"/>
              </a:rPr>
              <a:t>: Try to make the content describe the project without being too wordy. The idea is to be "parsimonious" with your text. You don't want to put so much on the poster that the audience needs to squint to read it.</a:t>
            </a:r>
            <a:r>
              <a:rPr lang="en-US" sz="4838" b="1" i="0" kern="1200" dirty="0">
                <a:solidFill>
                  <a:schemeClr val="tx1"/>
                </a:solidFill>
                <a:effectLst/>
                <a:latin typeface="+mn-lt"/>
                <a:ea typeface="+mn-ea"/>
                <a:cs typeface="+mn-cs"/>
              </a:rPr>
              <a:t>…But not </a:t>
            </a:r>
            <a:r>
              <a:rPr lang="en-US" sz="4838" b="1" i="1" kern="1200" dirty="0">
                <a:solidFill>
                  <a:schemeClr val="tx1"/>
                </a:solidFill>
                <a:effectLst/>
                <a:latin typeface="+mn-lt"/>
                <a:ea typeface="+mn-ea"/>
                <a:cs typeface="+mn-cs"/>
              </a:rPr>
              <a:t>too</a:t>
            </a:r>
            <a:r>
              <a:rPr lang="en-US" sz="4838" b="1" i="0" kern="1200" dirty="0">
                <a:solidFill>
                  <a:schemeClr val="tx1"/>
                </a:solidFill>
                <a:effectLst/>
                <a:latin typeface="+mn-lt"/>
                <a:ea typeface="+mn-ea"/>
                <a:cs typeface="+mn-cs"/>
              </a:rPr>
              <a:t> minimal</a:t>
            </a:r>
            <a:r>
              <a:rPr lang="en-US" sz="4838" b="0" i="0" kern="1200" dirty="0">
                <a:solidFill>
                  <a:schemeClr val="tx1"/>
                </a:solidFill>
                <a:effectLst/>
                <a:latin typeface="+mn-lt"/>
                <a:ea typeface="+mn-ea"/>
                <a:cs typeface="+mn-cs"/>
              </a:rPr>
              <a:t>:</a:t>
            </a:r>
          </a:p>
          <a:p>
            <a:r>
              <a:rPr lang="en-US" sz="4838" b="1" i="0" kern="1200" dirty="0">
                <a:solidFill>
                  <a:schemeClr val="tx1"/>
                </a:solidFill>
                <a:effectLst/>
                <a:latin typeface="+mn-lt"/>
                <a:ea typeface="+mn-ea"/>
                <a:cs typeface="+mn-cs"/>
              </a:rPr>
              <a:t>Poster content</a:t>
            </a:r>
            <a:r>
              <a:rPr lang="en-US" sz="4838" b="0" i="0" kern="1200" dirty="0">
                <a:solidFill>
                  <a:schemeClr val="tx1"/>
                </a:solidFill>
                <a:effectLst/>
                <a:latin typeface="+mn-lt"/>
                <a:ea typeface="+mn-ea"/>
                <a:cs typeface="+mn-cs"/>
              </a:rPr>
              <a:t>: Here is the "meat" of the activity. You should provide an </a:t>
            </a:r>
            <a:r>
              <a:rPr lang="en-US" sz="4838" b="0" i="1" kern="1200" dirty="0">
                <a:solidFill>
                  <a:schemeClr val="tx1"/>
                </a:solidFill>
                <a:effectLst/>
                <a:latin typeface="+mn-lt"/>
                <a:ea typeface="+mn-ea"/>
                <a:cs typeface="+mn-cs"/>
              </a:rPr>
              <a:t>overview</a:t>
            </a:r>
            <a:r>
              <a:rPr lang="en-US" sz="4838" b="0" i="0" kern="1200" dirty="0">
                <a:solidFill>
                  <a:schemeClr val="tx1"/>
                </a:solidFill>
                <a:effectLst/>
                <a:latin typeface="+mn-lt"/>
                <a:ea typeface="+mn-ea"/>
                <a:cs typeface="+mn-cs"/>
              </a:rPr>
              <a:t> of the project purpose, its operation, and its main components or technologies. It is better to describe what the technologies are used for, rather than just making a bullet list of what you used. The overview should state the objective of the project, so that the intent is clear.</a:t>
            </a:r>
          </a:p>
          <a:p>
            <a:r>
              <a:rPr lang="en-US" sz="4838" b="1" i="0" kern="1200" dirty="0">
                <a:solidFill>
                  <a:schemeClr val="tx1"/>
                </a:solidFill>
                <a:effectLst/>
                <a:latin typeface="+mn-lt"/>
                <a:ea typeface="+mn-ea"/>
                <a:cs typeface="+mn-cs"/>
              </a:rPr>
              <a:t>Graphics</a:t>
            </a:r>
            <a:r>
              <a:rPr lang="en-US" sz="4838" b="0" i="0" kern="1200" dirty="0">
                <a:solidFill>
                  <a:schemeClr val="tx1"/>
                </a:solidFill>
                <a:effectLst/>
                <a:latin typeface="+mn-lt"/>
                <a:ea typeface="+mn-ea"/>
                <a:cs typeface="+mn-cs"/>
              </a:rPr>
              <a:t>: Try to put at least two graphics on the poster. A good candidates for use is a screen shot of what the project looks like on an actual </a:t>
            </a:r>
            <a:r>
              <a:rPr lang="en-US" sz="4838" b="0" i="1" kern="1200" dirty="0">
                <a:solidFill>
                  <a:schemeClr val="tx1"/>
                </a:solidFill>
                <a:effectLst/>
                <a:latin typeface="+mn-lt"/>
                <a:ea typeface="+mn-ea"/>
                <a:cs typeface="+mn-cs"/>
              </a:rPr>
              <a:t>user interface</a:t>
            </a:r>
            <a:r>
              <a:rPr lang="en-US" sz="4838" b="0" i="0" kern="1200" dirty="0">
                <a:solidFill>
                  <a:schemeClr val="tx1"/>
                </a:solidFill>
                <a:effectLst/>
                <a:latin typeface="+mn-lt"/>
                <a:ea typeface="+mn-ea"/>
                <a:cs typeface="+mn-cs"/>
              </a:rPr>
              <a:t> screen (NOT the opening log in screen…) while the application is running. Another good idea would be a screen shot of some sort of logo if you have one.</a:t>
            </a:r>
          </a:p>
          <a:p>
            <a:r>
              <a:rPr lang="en-US" sz="4838" b="1" i="0" kern="1200" dirty="0">
                <a:solidFill>
                  <a:schemeClr val="tx1"/>
                </a:solidFill>
                <a:effectLst/>
                <a:latin typeface="+mn-lt"/>
                <a:ea typeface="+mn-ea"/>
                <a:cs typeface="+mn-cs"/>
              </a:rPr>
              <a:t>Citations</a:t>
            </a:r>
            <a:r>
              <a:rPr lang="en-US" sz="4838" b="0" i="0" kern="1200" dirty="0">
                <a:solidFill>
                  <a:schemeClr val="tx1"/>
                </a:solidFill>
                <a:effectLst/>
                <a:latin typeface="+mn-lt"/>
                <a:ea typeface="+mn-ea"/>
                <a:cs typeface="+mn-cs"/>
              </a:rPr>
              <a:t>: If you have used any work from any other source, be sure to cite it in small text at the very bottom of the page. If there are multiple sources, do a "References" block at the end of the very last part of your text.</a:t>
            </a:r>
          </a:p>
          <a:p>
            <a:r>
              <a:rPr lang="en-US" sz="4838" b="1" i="0" kern="1200" dirty="0">
                <a:solidFill>
                  <a:schemeClr val="tx1"/>
                </a:solidFill>
                <a:effectLst/>
                <a:latin typeface="+mn-lt"/>
                <a:ea typeface="+mn-ea"/>
                <a:cs typeface="+mn-cs"/>
              </a:rPr>
              <a:t>Language use</a:t>
            </a:r>
            <a:r>
              <a:rPr lang="en-US" sz="4838" b="0" i="0" kern="1200" dirty="0">
                <a:solidFill>
                  <a:schemeClr val="tx1"/>
                </a:solidFill>
                <a:effectLst/>
                <a:latin typeface="+mn-lt"/>
                <a:ea typeface="+mn-ea"/>
                <a:cs typeface="+mn-cs"/>
              </a:rPr>
              <a:t>: Try to keep the language as simple as possible to fully describe the workings of your project, but include enough technical detail to make it interesting and to properly reflect the work.</a:t>
            </a:r>
          </a:p>
          <a:p>
            <a:r>
              <a:rPr lang="en-US" sz="4838" b="1" i="0" kern="1200" dirty="0">
                <a:solidFill>
                  <a:schemeClr val="tx1"/>
                </a:solidFill>
                <a:effectLst/>
                <a:latin typeface="+mn-lt"/>
                <a:ea typeface="+mn-ea"/>
                <a:cs typeface="+mn-cs"/>
              </a:rPr>
              <a:t>Spelling and grammar</a:t>
            </a:r>
            <a:r>
              <a:rPr lang="en-US" sz="4838" b="0" i="0" kern="1200" dirty="0">
                <a:solidFill>
                  <a:schemeClr val="tx1"/>
                </a:solidFill>
                <a:effectLst/>
                <a:latin typeface="+mn-lt"/>
                <a:ea typeface="+mn-ea"/>
                <a:cs typeface="+mn-cs"/>
              </a:rPr>
              <a:t>: </a:t>
            </a:r>
            <a:r>
              <a:rPr lang="en-US" sz="4838" b="0" i="1" kern="1200" dirty="0">
                <a:solidFill>
                  <a:schemeClr val="tx1"/>
                </a:solidFill>
                <a:effectLst/>
                <a:latin typeface="+mn-lt"/>
                <a:ea typeface="+mn-ea"/>
                <a:cs typeface="+mn-cs"/>
              </a:rPr>
              <a:t>ALWAYS</a:t>
            </a:r>
            <a:r>
              <a:rPr lang="en-US" sz="4838" b="0" i="0" kern="1200" dirty="0">
                <a:solidFill>
                  <a:schemeClr val="tx1"/>
                </a:solidFill>
                <a:effectLst/>
                <a:latin typeface="+mn-lt"/>
                <a:ea typeface="+mn-ea"/>
                <a:cs typeface="+mn-cs"/>
              </a:rPr>
              <a:t> check to make sure your poster is error-free — this is a critical part of any professional presentation!</a:t>
            </a:r>
          </a:p>
          <a:p>
            <a:endParaRPr lang="en-US" dirty="0"/>
          </a:p>
        </p:txBody>
      </p:sp>
      <p:sp>
        <p:nvSpPr>
          <p:cNvPr id="4" name="Slide Number Placeholder 3"/>
          <p:cNvSpPr>
            <a:spLocks noGrp="1"/>
          </p:cNvSpPr>
          <p:nvPr>
            <p:ph type="sldNum" sz="quarter" idx="5"/>
          </p:nvPr>
        </p:nvSpPr>
        <p:spPr/>
        <p:txBody>
          <a:bodyPr/>
          <a:lstStyle/>
          <a:p>
            <a:fld id="{63E3C125-04D8-495E-8461-B5922DD8F2F6}" type="slidenum">
              <a:rPr lang="en-US" smtClean="0"/>
              <a:t>1</a:t>
            </a:fld>
            <a:endParaRPr lang="en-US"/>
          </a:p>
        </p:txBody>
      </p:sp>
    </p:spTree>
    <p:extLst>
      <p:ext uri="{BB962C8B-B14F-4D97-AF65-F5344CB8AC3E}">
        <p14:creationId xmlns:p14="http://schemas.microsoft.com/office/powerpoint/2010/main" val="358040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DC5A6C33-73B3-4332-9C7B-A2DBF3142A51}"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1861749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6C33-73B3-4332-9C7B-A2DBF3142A51}"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221709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6C33-73B3-4332-9C7B-A2DBF3142A51}"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267281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6C33-73B3-4332-9C7B-A2DBF3142A51}"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171253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A6C33-73B3-4332-9C7B-A2DBF3142A51}"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185091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A6C33-73B3-4332-9C7B-A2DBF3142A51}"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424710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A6C33-73B3-4332-9C7B-A2DBF3142A51}"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350088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A6C33-73B3-4332-9C7B-A2DBF3142A51}"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65383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A6C33-73B3-4332-9C7B-A2DBF3142A51}"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6857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C5A6C33-73B3-4332-9C7B-A2DBF3142A51}"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366979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C5A6C33-73B3-4332-9C7B-A2DBF3142A51}"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327094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C5A6C33-73B3-4332-9C7B-A2DBF3142A51}" type="datetimeFigureOut">
              <a:rPr lang="en-US" smtClean="0"/>
              <a:t>11/27/2019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15B7641-75E0-42B4-A68C-27CF61D44F54}" type="slidenum">
              <a:rPr lang="en-US" smtClean="0"/>
              <a:t>‹#›</a:t>
            </a:fld>
            <a:endParaRPr lang="en-US"/>
          </a:p>
        </p:txBody>
      </p:sp>
    </p:spTree>
    <p:extLst>
      <p:ext uri="{BB962C8B-B14F-4D97-AF65-F5344CB8AC3E}">
        <p14:creationId xmlns:p14="http://schemas.microsoft.com/office/powerpoint/2010/main" val="1596011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E7C5D"/>
            </a:gs>
            <a:gs pos="54000">
              <a:srgbClr val="F56968"/>
            </a:gs>
            <a:gs pos="100000">
              <a:srgbClr val="F05E71"/>
            </a:gs>
          </a:gsLst>
          <a:lin ang="16200000" scaled="1"/>
          <a:tileRect/>
        </a:gradFill>
        <a:effectLst/>
      </p:bgPr>
    </p:bg>
    <p:spTree>
      <p:nvGrpSpPr>
        <p:cNvPr id="1" name=""/>
        <p:cNvGrpSpPr/>
        <p:nvPr/>
      </p:nvGrpSpPr>
      <p:grpSpPr>
        <a:xfrm>
          <a:off x="0" y="0"/>
          <a:ext cx="0" cy="0"/>
          <a:chOff x="0" y="0"/>
          <a:chExt cx="0" cy="0"/>
        </a:xfrm>
      </p:grpSpPr>
      <p:sp>
        <p:nvSpPr>
          <p:cNvPr id="65" name="Rectangle: Rounded Corners 64">
            <a:extLst>
              <a:ext uri="{FF2B5EF4-FFF2-40B4-BE49-F238E27FC236}">
                <a16:creationId xmlns:a16="http://schemas.microsoft.com/office/drawing/2014/main" id="{53DB89DA-19E7-4960-BE62-00022AE48F7E}"/>
              </a:ext>
            </a:extLst>
          </p:cNvPr>
          <p:cNvSpPr/>
          <p:nvPr/>
        </p:nvSpPr>
        <p:spPr>
          <a:xfrm>
            <a:off x="920407" y="10105579"/>
            <a:ext cx="13954045" cy="837963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57FD2A7B-2A24-4C92-8A64-7CC987FD1A93}"/>
              </a:ext>
            </a:extLst>
          </p:cNvPr>
          <p:cNvSpPr/>
          <p:nvPr/>
        </p:nvSpPr>
        <p:spPr>
          <a:xfrm>
            <a:off x="19002375" y="902097"/>
            <a:ext cx="24345192" cy="862481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D757E99-A37A-484D-87BB-0F4B14DC56C7}"/>
              </a:ext>
            </a:extLst>
          </p:cNvPr>
          <p:cNvSpPr txBox="1"/>
          <p:nvPr/>
        </p:nvSpPr>
        <p:spPr>
          <a:xfrm>
            <a:off x="19885187" y="1416011"/>
            <a:ext cx="22725075" cy="7755969"/>
          </a:xfrm>
          <a:prstGeom prst="rect">
            <a:avLst/>
          </a:prstGeom>
          <a:noFill/>
        </p:spPr>
        <p:txBody>
          <a:bodyPr wrap="square" rtlCol="0">
            <a:spAutoFit/>
          </a:bodyPr>
          <a:lstStyle/>
          <a:p>
            <a:r>
              <a:rPr lang="en-US" sz="6600" dirty="0"/>
              <a:t>What is Amplify?</a:t>
            </a:r>
          </a:p>
          <a:p>
            <a:r>
              <a:rPr lang="en-US" sz="5400" dirty="0"/>
              <a:t>Amplify is a community music streaming service that will allow users to create and join rooms that host public music playlists using Spotify and YouTube services. Users will be able to join rooms and add songs of their choice to the community queue, which will be cycled through in round-robin style between all users’ queued songs. </a:t>
            </a:r>
          </a:p>
          <a:p>
            <a:r>
              <a:rPr lang="en-US" sz="5400" dirty="0"/>
              <a:t>Amplify will also have features useful to an individual user; the user will be able to import multiple playlists and rotate through those playlists via round-robin style. </a:t>
            </a:r>
            <a:endParaRPr lang="en-US" sz="2800" dirty="0"/>
          </a:p>
        </p:txBody>
      </p:sp>
      <p:sp>
        <p:nvSpPr>
          <p:cNvPr id="13" name="TextBox 12">
            <a:extLst>
              <a:ext uri="{FF2B5EF4-FFF2-40B4-BE49-F238E27FC236}">
                <a16:creationId xmlns:a16="http://schemas.microsoft.com/office/drawing/2014/main" id="{65AC9BE6-C5AF-4195-92EA-2D8A622D5D5D}"/>
              </a:ext>
            </a:extLst>
          </p:cNvPr>
          <p:cNvSpPr txBox="1"/>
          <p:nvPr/>
        </p:nvSpPr>
        <p:spPr>
          <a:xfrm>
            <a:off x="1470246" y="10832913"/>
            <a:ext cx="12854368" cy="6924973"/>
          </a:xfrm>
          <a:prstGeom prst="rect">
            <a:avLst/>
          </a:prstGeom>
          <a:noFill/>
        </p:spPr>
        <p:txBody>
          <a:bodyPr wrap="square" rtlCol="0">
            <a:spAutoFit/>
          </a:bodyPr>
          <a:lstStyle/>
          <a:p>
            <a:r>
              <a:rPr lang="en-US" sz="6600" dirty="0"/>
              <a:t>Why Amplify?</a:t>
            </a:r>
          </a:p>
          <a:p>
            <a:r>
              <a:rPr lang="en-US" sz="5400" dirty="0"/>
              <a:t>We wanted to create a </a:t>
            </a:r>
            <a:r>
              <a:rPr lang="en-US" sz="5400" dirty="0">
                <a:latin typeface="Segoe UI" panose="020B0502040204020203" pitchFamily="34" charset="0"/>
                <a:cs typeface="Segoe UI" panose="020B0502040204020203" pitchFamily="34" charset="0"/>
              </a:rPr>
              <a:t>service</a:t>
            </a:r>
            <a:r>
              <a:rPr lang="en-US" sz="5400" dirty="0"/>
              <a:t> that made the experience of sharing music with your friends easier and more accessible to people. Instead of struggling to pass one phone around to multiple people. Everyone can access the playlist from their own device and add songs from there!</a:t>
            </a:r>
          </a:p>
        </p:txBody>
      </p:sp>
      <p:sp>
        <p:nvSpPr>
          <p:cNvPr id="15" name="Rectangle: Rounded Corners 14">
            <a:extLst>
              <a:ext uri="{FF2B5EF4-FFF2-40B4-BE49-F238E27FC236}">
                <a16:creationId xmlns:a16="http://schemas.microsoft.com/office/drawing/2014/main" id="{7B5EF86A-C0FA-433F-90F9-6308FE9D6817}"/>
              </a:ext>
            </a:extLst>
          </p:cNvPr>
          <p:cNvSpPr/>
          <p:nvPr/>
        </p:nvSpPr>
        <p:spPr>
          <a:xfrm>
            <a:off x="23332186" y="10105579"/>
            <a:ext cx="20002500" cy="1229333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4E5BBAE-1F18-4C4E-9349-7D3E267646A6}"/>
              </a:ext>
            </a:extLst>
          </p:cNvPr>
          <p:cNvSpPr txBox="1"/>
          <p:nvPr/>
        </p:nvSpPr>
        <p:spPr>
          <a:xfrm>
            <a:off x="24246586" y="11006015"/>
            <a:ext cx="8011391" cy="1107996"/>
          </a:xfrm>
          <a:prstGeom prst="rect">
            <a:avLst/>
          </a:prstGeom>
          <a:noFill/>
        </p:spPr>
        <p:txBody>
          <a:bodyPr wrap="square" rtlCol="0">
            <a:spAutoFit/>
          </a:bodyPr>
          <a:lstStyle/>
          <a:p>
            <a:r>
              <a:rPr lang="en-US" sz="6600" dirty="0"/>
              <a:t>Technologies used</a:t>
            </a:r>
            <a:endParaRPr lang="en-US" sz="2400" dirty="0"/>
          </a:p>
        </p:txBody>
      </p:sp>
      <p:pic>
        <p:nvPicPr>
          <p:cNvPr id="41" name="Picture 40" descr="A black sign with white text&#10;&#10;Description automatically generated">
            <a:extLst>
              <a:ext uri="{FF2B5EF4-FFF2-40B4-BE49-F238E27FC236}">
                <a16:creationId xmlns:a16="http://schemas.microsoft.com/office/drawing/2014/main" id="{9B8AD0E4-B9A4-4F2B-8024-A4CC04948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052" y="12830066"/>
            <a:ext cx="3422181" cy="3422181"/>
          </a:xfrm>
          <a:prstGeom prst="rect">
            <a:avLst/>
          </a:prstGeom>
        </p:spPr>
      </p:pic>
      <p:pic>
        <p:nvPicPr>
          <p:cNvPr id="43" name="Picture 42" descr="A close up of a sign&#10;&#10;Description automatically generated">
            <a:extLst>
              <a:ext uri="{FF2B5EF4-FFF2-40B4-BE49-F238E27FC236}">
                <a16:creationId xmlns:a16="http://schemas.microsoft.com/office/drawing/2014/main" id="{BCB5DB1F-65C8-4019-A804-165CC392A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98248" y="16541554"/>
            <a:ext cx="4115772" cy="5094854"/>
          </a:xfrm>
          <a:prstGeom prst="rect">
            <a:avLst/>
          </a:prstGeom>
        </p:spPr>
      </p:pic>
      <p:pic>
        <p:nvPicPr>
          <p:cNvPr id="45" name="Picture 44" descr="A picture containing drawing&#10;&#10;Description automatically generated">
            <a:extLst>
              <a:ext uri="{FF2B5EF4-FFF2-40B4-BE49-F238E27FC236}">
                <a16:creationId xmlns:a16="http://schemas.microsoft.com/office/drawing/2014/main" id="{6829363A-58C1-452C-9230-8621B9545B29}"/>
              </a:ext>
            </a:extLst>
          </p:cNvPr>
          <p:cNvPicPr>
            <a:picLocks noChangeAspect="1"/>
          </p:cNvPicPr>
          <p:nvPr/>
        </p:nvPicPr>
        <p:blipFill rotWithShape="1">
          <a:blip r:embed="rId5">
            <a:extLst>
              <a:ext uri="{28A0092B-C50C-407E-A947-70E740481C1C}">
                <a14:useLocalDpi xmlns:a14="http://schemas.microsoft.com/office/drawing/2010/main" val="0"/>
              </a:ext>
            </a:extLst>
          </a:blip>
          <a:srcRect l="25296" r="25397"/>
          <a:stretch/>
        </p:blipFill>
        <p:spPr>
          <a:xfrm>
            <a:off x="28204420" y="12170954"/>
            <a:ext cx="4867410" cy="4867410"/>
          </a:xfrm>
          <a:prstGeom prst="rect">
            <a:avLst/>
          </a:prstGeom>
        </p:spPr>
      </p:pic>
      <p:pic>
        <p:nvPicPr>
          <p:cNvPr id="51" name="Picture 50" descr="A close up of a logo&#10;&#10;Description automatically generated">
            <a:extLst>
              <a:ext uri="{FF2B5EF4-FFF2-40B4-BE49-F238E27FC236}">
                <a16:creationId xmlns:a16="http://schemas.microsoft.com/office/drawing/2014/main" id="{D0768F5F-2FA4-4376-B9A5-EC7FC813F624}"/>
              </a:ext>
            </a:extLst>
          </p:cNvPr>
          <p:cNvPicPr>
            <a:picLocks noChangeAspect="1"/>
          </p:cNvPicPr>
          <p:nvPr/>
        </p:nvPicPr>
        <p:blipFill rotWithShape="1">
          <a:blip r:embed="rId6">
            <a:extLst>
              <a:ext uri="{28A0092B-C50C-407E-A947-70E740481C1C}">
                <a14:useLocalDpi xmlns:a14="http://schemas.microsoft.com/office/drawing/2010/main" val="0"/>
              </a:ext>
            </a:extLst>
          </a:blip>
          <a:srcRect l="26612" r="28638"/>
          <a:stretch/>
        </p:blipFill>
        <p:spPr>
          <a:xfrm>
            <a:off x="28833449" y="16649242"/>
            <a:ext cx="3493150" cy="4987166"/>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6F7122F9-2A3E-4692-962C-C05558D6C0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87767" y="17270264"/>
            <a:ext cx="2247900" cy="2028825"/>
          </a:xfrm>
          <a:prstGeom prst="rect">
            <a:avLst/>
          </a:prstGeom>
        </p:spPr>
      </p:pic>
      <p:pic>
        <p:nvPicPr>
          <p:cNvPr id="57" name="Picture 56" descr="A close up of a sign&#10;&#10;Description automatically generated">
            <a:extLst>
              <a:ext uri="{FF2B5EF4-FFF2-40B4-BE49-F238E27FC236}">
                <a16:creationId xmlns:a16="http://schemas.microsoft.com/office/drawing/2014/main" id="{FCD446E2-F34B-423B-9236-DDDB45DC3F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87767" y="19263307"/>
            <a:ext cx="4540277" cy="2777136"/>
          </a:xfrm>
          <a:prstGeom prst="rect">
            <a:avLst/>
          </a:prstGeom>
        </p:spPr>
      </p:pic>
      <p:pic>
        <p:nvPicPr>
          <p:cNvPr id="62" name="Picture 61" descr="A picture containing necklace, drawing&#10;&#10;Description automatically generated">
            <a:extLst>
              <a:ext uri="{FF2B5EF4-FFF2-40B4-BE49-F238E27FC236}">
                <a16:creationId xmlns:a16="http://schemas.microsoft.com/office/drawing/2014/main" id="{FE270E4F-D713-4B91-ABEC-FC378F6656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3599" y="650564"/>
            <a:ext cx="18557717" cy="9278859"/>
          </a:xfrm>
          <a:prstGeom prst="rect">
            <a:avLst/>
          </a:prstGeom>
        </p:spPr>
      </p:pic>
      <p:sp>
        <p:nvSpPr>
          <p:cNvPr id="70" name="Rectangle: Rounded Corners 69">
            <a:extLst>
              <a:ext uri="{FF2B5EF4-FFF2-40B4-BE49-F238E27FC236}">
                <a16:creationId xmlns:a16="http://schemas.microsoft.com/office/drawing/2014/main" id="{C84542C6-A771-4853-986B-F34FCFB1FCAF}"/>
              </a:ext>
            </a:extLst>
          </p:cNvPr>
          <p:cNvSpPr/>
          <p:nvPr/>
        </p:nvSpPr>
        <p:spPr>
          <a:xfrm>
            <a:off x="24180101" y="27881625"/>
            <a:ext cx="19154585" cy="436683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8F72AD2-0C8A-44F9-86A3-E39251E23344}"/>
              </a:ext>
            </a:extLst>
          </p:cNvPr>
          <p:cNvSpPr txBox="1"/>
          <p:nvPr/>
        </p:nvSpPr>
        <p:spPr>
          <a:xfrm>
            <a:off x="25511624" y="28490061"/>
            <a:ext cx="12854368" cy="3046988"/>
          </a:xfrm>
          <a:prstGeom prst="rect">
            <a:avLst/>
          </a:prstGeom>
          <a:noFill/>
        </p:spPr>
        <p:txBody>
          <a:bodyPr wrap="square" rtlCol="0">
            <a:spAutoFit/>
          </a:bodyPr>
          <a:lstStyle/>
          <a:p>
            <a:r>
              <a:rPr lang="en-US" sz="7200" dirty="0"/>
              <a:t>Developers</a:t>
            </a:r>
          </a:p>
          <a:p>
            <a:r>
              <a:rPr lang="en-US" sz="6000" dirty="0"/>
              <a:t>Alexia Filler, Ben Kern, Ian </a:t>
            </a:r>
            <a:r>
              <a:rPr lang="en-US" sz="6000" dirty="0" err="1"/>
              <a:t>Lizarda</a:t>
            </a:r>
            <a:r>
              <a:rPr lang="en-US" sz="6000" dirty="0"/>
              <a:t>, Donovan </a:t>
            </a:r>
            <a:r>
              <a:rPr lang="en-US" sz="6000" dirty="0" err="1"/>
              <a:t>Moini</a:t>
            </a:r>
            <a:r>
              <a:rPr lang="en-US" sz="6000" dirty="0"/>
              <a:t> and Serena Zafiris</a:t>
            </a:r>
          </a:p>
        </p:txBody>
      </p:sp>
      <p:pic>
        <p:nvPicPr>
          <p:cNvPr id="73" name="Picture 72" descr="A close up of a logo&#10;&#10;Description automatically generated">
            <a:extLst>
              <a:ext uri="{FF2B5EF4-FFF2-40B4-BE49-F238E27FC236}">
                <a16:creationId xmlns:a16="http://schemas.microsoft.com/office/drawing/2014/main" id="{B3C41B64-F2E3-4737-9652-F186AE9154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365992" y="27731746"/>
            <a:ext cx="4981575" cy="4981575"/>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63697B48-47A6-44A7-89EA-0EE0C4F0E60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32619" y="18953417"/>
            <a:ext cx="7825249" cy="13620517"/>
          </a:xfrm>
          <a:prstGeom prst="rect">
            <a:avLst/>
          </a:prstGeom>
        </p:spPr>
      </p:pic>
      <p:sp>
        <p:nvSpPr>
          <p:cNvPr id="25" name="Rectangle: Rounded Corners 24">
            <a:extLst>
              <a:ext uri="{FF2B5EF4-FFF2-40B4-BE49-F238E27FC236}">
                <a16:creationId xmlns:a16="http://schemas.microsoft.com/office/drawing/2014/main" id="{11B0620C-957E-42FC-8FA7-C22FEA544076}"/>
              </a:ext>
            </a:extLst>
          </p:cNvPr>
          <p:cNvSpPr/>
          <p:nvPr/>
        </p:nvSpPr>
        <p:spPr>
          <a:xfrm>
            <a:off x="24180101" y="22947076"/>
            <a:ext cx="19154585" cy="415518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E22FAB-C61E-4626-BA6B-67756915996F}"/>
              </a:ext>
            </a:extLst>
          </p:cNvPr>
          <p:cNvSpPr txBox="1"/>
          <p:nvPr/>
        </p:nvSpPr>
        <p:spPr>
          <a:xfrm>
            <a:off x="30073607" y="23105202"/>
            <a:ext cx="16040972" cy="5447645"/>
          </a:xfrm>
          <a:prstGeom prst="rect">
            <a:avLst/>
          </a:prstGeom>
          <a:noFill/>
        </p:spPr>
        <p:txBody>
          <a:bodyPr wrap="square" rtlCol="0">
            <a:spAutoFit/>
          </a:bodyPr>
          <a:lstStyle/>
          <a:p>
            <a:r>
              <a:rPr lang="en-US" sz="6600" dirty="0"/>
              <a:t>Challenges</a:t>
            </a:r>
          </a:p>
          <a:p>
            <a:pPr fontAlgn="base"/>
            <a:r>
              <a:rPr lang="en-US" sz="5400" dirty="0"/>
              <a:t>Learning to work with AWS</a:t>
            </a:r>
          </a:p>
          <a:p>
            <a:pPr fontAlgn="base"/>
            <a:r>
              <a:rPr lang="en-US" sz="5400" dirty="0"/>
              <a:t>Working with the Android Emulator</a:t>
            </a:r>
          </a:p>
          <a:p>
            <a:pPr fontAlgn="base"/>
            <a:r>
              <a:rPr lang="en-US" sz="5400" dirty="0"/>
              <a:t>Working with the YouTube and Spotify APIs</a:t>
            </a:r>
          </a:p>
          <a:p>
            <a:endParaRPr lang="en-US" sz="6600" dirty="0"/>
          </a:p>
          <a:p>
            <a:endParaRPr lang="en-US" sz="5400" dirty="0"/>
          </a:p>
        </p:txBody>
      </p:sp>
      <p:sp>
        <p:nvSpPr>
          <p:cNvPr id="27" name="Rectangle: Rounded Corners 26">
            <a:extLst>
              <a:ext uri="{FF2B5EF4-FFF2-40B4-BE49-F238E27FC236}">
                <a16:creationId xmlns:a16="http://schemas.microsoft.com/office/drawing/2014/main" id="{2E2FE37D-4948-4FCB-940C-CE99A6F35AB4}"/>
              </a:ext>
            </a:extLst>
          </p:cNvPr>
          <p:cNvSpPr/>
          <p:nvPr/>
        </p:nvSpPr>
        <p:spPr>
          <a:xfrm>
            <a:off x="925925" y="19197914"/>
            <a:ext cx="9584492" cy="1293164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Head with gears">
            <a:extLst>
              <a:ext uri="{FF2B5EF4-FFF2-40B4-BE49-F238E27FC236}">
                <a16:creationId xmlns:a16="http://schemas.microsoft.com/office/drawing/2014/main" id="{1475C14D-FE89-4A7D-A89D-1D2C68EA8C3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393476" y="23114971"/>
            <a:ext cx="3800475" cy="3800475"/>
          </a:xfrm>
          <a:prstGeom prst="rect">
            <a:avLst/>
          </a:prstGeom>
        </p:spPr>
      </p:pic>
      <p:sp>
        <p:nvSpPr>
          <p:cNvPr id="31" name="Rectangle: Rounded Corners 30">
            <a:extLst>
              <a:ext uri="{FF2B5EF4-FFF2-40B4-BE49-F238E27FC236}">
                <a16:creationId xmlns:a16="http://schemas.microsoft.com/office/drawing/2014/main" id="{8E2C29B7-2905-4E0D-9A38-4B90B9844030}"/>
              </a:ext>
            </a:extLst>
          </p:cNvPr>
          <p:cNvSpPr/>
          <p:nvPr/>
        </p:nvSpPr>
        <p:spPr>
          <a:xfrm>
            <a:off x="15788852" y="10242964"/>
            <a:ext cx="6537547" cy="830740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AB5D71-1942-47B4-A5D8-07FC254B41EB}"/>
              </a:ext>
            </a:extLst>
          </p:cNvPr>
          <p:cNvSpPr txBox="1"/>
          <p:nvPr/>
        </p:nvSpPr>
        <p:spPr>
          <a:xfrm>
            <a:off x="2231155" y="20488048"/>
            <a:ext cx="7648575" cy="1200329"/>
          </a:xfrm>
          <a:prstGeom prst="rect">
            <a:avLst/>
          </a:prstGeom>
          <a:noFill/>
        </p:spPr>
        <p:txBody>
          <a:bodyPr wrap="square" rtlCol="0">
            <a:spAutoFit/>
          </a:bodyPr>
          <a:lstStyle/>
          <a:p>
            <a:r>
              <a:rPr lang="en-US" sz="7200" dirty="0"/>
              <a:t>Database Diagram</a:t>
            </a:r>
            <a:endParaRPr lang="en-US" dirty="0"/>
          </a:p>
        </p:txBody>
      </p:sp>
      <p:pic>
        <p:nvPicPr>
          <p:cNvPr id="2" name="Picture 2" descr="Image result for get it on google play">
            <a:extLst>
              <a:ext uri="{FF2B5EF4-FFF2-40B4-BE49-F238E27FC236}">
                <a16:creationId xmlns:a16="http://schemas.microsoft.com/office/drawing/2014/main" id="{5E22F02D-C553-4DBA-A17B-ED8287FCF0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68606" y="15942763"/>
            <a:ext cx="61531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et it on app store">
            <a:extLst>
              <a:ext uri="{FF2B5EF4-FFF2-40B4-BE49-F238E27FC236}">
                <a16:creationId xmlns:a16="http://schemas.microsoft.com/office/drawing/2014/main" id="{5CF2765C-FCB0-454A-A8BB-9369C4C3E46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26744" y="14050010"/>
            <a:ext cx="615315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53B3A0-CF71-472B-963E-162DDD8F8ECC}"/>
              </a:ext>
            </a:extLst>
          </p:cNvPr>
          <p:cNvSpPr txBox="1"/>
          <p:nvPr/>
        </p:nvSpPr>
        <p:spPr>
          <a:xfrm>
            <a:off x="16538446" y="10711163"/>
            <a:ext cx="5001637" cy="3600986"/>
          </a:xfrm>
          <a:prstGeom prst="rect">
            <a:avLst/>
          </a:prstGeom>
          <a:noFill/>
        </p:spPr>
        <p:txBody>
          <a:bodyPr wrap="square" rtlCol="0">
            <a:spAutoFit/>
          </a:bodyPr>
          <a:lstStyle/>
          <a:p>
            <a:r>
              <a:rPr lang="en-US" sz="6600" dirty="0"/>
              <a:t>How to get it?</a:t>
            </a:r>
          </a:p>
          <a:p>
            <a:r>
              <a:rPr lang="en-US" sz="5400" dirty="0"/>
              <a:t>Amplify is both IOS </a:t>
            </a:r>
            <a:r>
              <a:rPr lang="en-US" sz="5400"/>
              <a:t>and Android </a:t>
            </a:r>
            <a:r>
              <a:rPr lang="en-US" sz="5400" dirty="0"/>
              <a:t>compatible. </a:t>
            </a:r>
          </a:p>
        </p:txBody>
      </p:sp>
      <p:sp>
        <p:nvSpPr>
          <p:cNvPr id="35" name="Rectangle: Rounded Corners 34">
            <a:extLst>
              <a:ext uri="{FF2B5EF4-FFF2-40B4-BE49-F238E27FC236}">
                <a16:creationId xmlns:a16="http://schemas.microsoft.com/office/drawing/2014/main" id="{B5D54011-A9D1-4CEB-8E0D-36CD3D2CAD39}"/>
              </a:ext>
            </a:extLst>
          </p:cNvPr>
          <p:cNvSpPr/>
          <p:nvPr/>
        </p:nvSpPr>
        <p:spPr>
          <a:xfrm>
            <a:off x="12391628" y="31527995"/>
            <a:ext cx="3337560" cy="98615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Admin View</a:t>
            </a:r>
            <a:endParaRPr lang="en-US" dirty="0">
              <a:solidFill>
                <a:schemeClr val="tx1"/>
              </a:solidFill>
            </a:endParaRPr>
          </a:p>
        </p:txBody>
      </p:sp>
      <p:pic>
        <p:nvPicPr>
          <p:cNvPr id="10" name="Picture 9" descr="A close up of a logo&#10;&#10;Description automatically generated">
            <a:extLst>
              <a:ext uri="{FF2B5EF4-FFF2-40B4-BE49-F238E27FC236}">
                <a16:creationId xmlns:a16="http://schemas.microsoft.com/office/drawing/2014/main" id="{24109C73-60B7-4043-9BC0-124B1336C97B}"/>
              </a:ext>
            </a:extLst>
          </p:cNvPr>
          <p:cNvPicPr>
            <a:picLocks noChangeAspect="1"/>
          </p:cNvPicPr>
          <p:nvPr/>
        </p:nvPicPr>
        <p:blipFill rotWithShape="1">
          <a:blip r:embed="rId16">
            <a:extLst>
              <a:ext uri="{28A0092B-C50C-407E-A947-70E740481C1C}">
                <a14:useLocalDpi xmlns:a14="http://schemas.microsoft.com/office/drawing/2010/main" val="0"/>
              </a:ext>
            </a:extLst>
          </a:blip>
          <a:srcRect l="27651" r="26221"/>
          <a:stretch/>
        </p:blipFill>
        <p:spPr>
          <a:xfrm>
            <a:off x="33172377" y="12073950"/>
            <a:ext cx="3693700" cy="5115826"/>
          </a:xfrm>
          <a:prstGeom prst="rect">
            <a:avLst/>
          </a:prstGeom>
        </p:spPr>
      </p:pic>
      <p:pic>
        <p:nvPicPr>
          <p:cNvPr id="14" name="Graphic 13">
            <a:extLst>
              <a:ext uri="{FF2B5EF4-FFF2-40B4-BE49-F238E27FC236}">
                <a16:creationId xmlns:a16="http://schemas.microsoft.com/office/drawing/2014/main" id="{FC2F4429-8D2B-054A-BC4F-4D9D41E3766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844706" y="16444438"/>
            <a:ext cx="3581513" cy="3216676"/>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3C833ABC-977C-4743-9743-43A8AFCDD7F9}"/>
              </a:ext>
            </a:extLst>
          </p:cNvPr>
          <p:cNvPicPr>
            <a:picLocks noChangeAspect="1"/>
          </p:cNvPicPr>
          <p:nvPr/>
        </p:nvPicPr>
        <p:blipFill rotWithShape="1">
          <a:blip r:embed="rId19">
            <a:extLst>
              <a:ext uri="{28A0092B-C50C-407E-A947-70E740481C1C}">
                <a14:useLocalDpi xmlns:a14="http://schemas.microsoft.com/office/drawing/2010/main" val="0"/>
              </a:ext>
            </a:extLst>
          </a:blip>
          <a:srcRect r="49449"/>
          <a:stretch/>
        </p:blipFill>
        <p:spPr>
          <a:xfrm>
            <a:off x="39606585" y="16402126"/>
            <a:ext cx="3016028" cy="3820404"/>
          </a:xfrm>
          <a:prstGeom prst="rect">
            <a:avLst/>
          </a:prstGeom>
        </p:spPr>
      </p:pic>
      <p:pic>
        <p:nvPicPr>
          <p:cNvPr id="19" name="Picture 18" descr="A close up of a sign&#10;&#10;Description automatically generated">
            <a:extLst>
              <a:ext uri="{FF2B5EF4-FFF2-40B4-BE49-F238E27FC236}">
                <a16:creationId xmlns:a16="http://schemas.microsoft.com/office/drawing/2014/main" id="{630ACCD8-95C4-B649-8024-51463650D03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586410" y="12665114"/>
            <a:ext cx="6054750" cy="3767400"/>
          </a:xfrm>
          <a:prstGeom prst="rect">
            <a:avLst/>
          </a:prstGeom>
        </p:spPr>
      </p:pic>
      <p:pic>
        <p:nvPicPr>
          <p:cNvPr id="44" name="Picture 43" descr="A screenshot of a cell phone&#10;&#10;Description automatically generated">
            <a:extLst>
              <a:ext uri="{FF2B5EF4-FFF2-40B4-BE49-F238E27FC236}">
                <a16:creationId xmlns:a16="http://schemas.microsoft.com/office/drawing/2014/main" id="{2D29F7C2-F540-9A4F-A2B6-1DFE3915FC6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209396" y="18902684"/>
            <a:ext cx="7855579" cy="13673306"/>
          </a:xfrm>
          <a:prstGeom prst="rect">
            <a:avLst/>
          </a:prstGeom>
        </p:spPr>
      </p:pic>
      <p:sp>
        <p:nvSpPr>
          <p:cNvPr id="46" name="Rectangle: Rounded Corners 6">
            <a:extLst>
              <a:ext uri="{FF2B5EF4-FFF2-40B4-BE49-F238E27FC236}">
                <a16:creationId xmlns:a16="http://schemas.microsoft.com/office/drawing/2014/main" id="{08A39700-529B-AF4B-A3E8-CC46A7569126}"/>
              </a:ext>
            </a:extLst>
          </p:cNvPr>
          <p:cNvSpPr/>
          <p:nvPr/>
        </p:nvSpPr>
        <p:spPr>
          <a:xfrm>
            <a:off x="18460247" y="31502389"/>
            <a:ext cx="3337560" cy="98615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Guest View</a:t>
            </a:r>
            <a:endParaRPr lang="en-US" dirty="0">
              <a:solidFill>
                <a:sysClr val="windowText" lastClr="000000"/>
              </a:solidFill>
            </a:endParaRPr>
          </a:p>
        </p:txBody>
      </p:sp>
      <p:pic>
        <p:nvPicPr>
          <p:cNvPr id="29" name="Picture 28" descr="A close up of a logo&#10;&#10;Description automatically generated">
            <a:extLst>
              <a:ext uri="{FF2B5EF4-FFF2-40B4-BE49-F238E27FC236}">
                <a16:creationId xmlns:a16="http://schemas.microsoft.com/office/drawing/2014/main" id="{A20E05A8-DD28-4047-B0C1-A697A43CD48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56132" y="21993347"/>
            <a:ext cx="8576224" cy="8913373"/>
          </a:xfrm>
          <a:prstGeom prst="rect">
            <a:avLst/>
          </a:prstGeom>
        </p:spPr>
      </p:pic>
    </p:spTree>
    <p:extLst>
      <p:ext uri="{BB962C8B-B14F-4D97-AF65-F5344CB8AC3E}">
        <p14:creationId xmlns:p14="http://schemas.microsoft.com/office/powerpoint/2010/main" val="18847257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575</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Zafiris</dc:creator>
  <cp:lastModifiedBy>Serena Zafiris</cp:lastModifiedBy>
  <cp:revision>2</cp:revision>
  <dcterms:created xsi:type="dcterms:W3CDTF">2019-11-20T17:53:01Z</dcterms:created>
  <dcterms:modified xsi:type="dcterms:W3CDTF">2019-11-27T18:09:20Z</dcterms:modified>
</cp:coreProperties>
</file>