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84" r:id="rId2"/>
    <p:sldId id="259" r:id="rId3"/>
    <p:sldId id="263" r:id="rId4"/>
    <p:sldId id="264" r:id="rId5"/>
    <p:sldId id="269" r:id="rId6"/>
    <p:sldId id="286" r:id="rId7"/>
    <p:sldId id="265" r:id="rId8"/>
    <p:sldId id="279" r:id="rId9"/>
    <p:sldId id="270" r:id="rId10"/>
    <p:sldId id="287" r:id="rId11"/>
    <p:sldId id="261" r:id="rId12"/>
    <p:sldId id="266" r:id="rId13"/>
    <p:sldId id="271" r:id="rId14"/>
    <p:sldId id="267" r:id="rId15"/>
    <p:sldId id="272" r:id="rId16"/>
    <p:sldId id="268" r:id="rId17"/>
    <p:sldId id="273" r:id="rId18"/>
    <p:sldId id="262" r:id="rId19"/>
    <p:sldId id="274" r:id="rId20"/>
    <p:sldId id="283" r:id="rId21"/>
    <p:sldId id="257" r:id="rId22"/>
    <p:sldId id="285" r:id="rId23"/>
    <p:sldId id="282" r:id="rId24"/>
    <p:sldId id="278" r:id="rId25"/>
    <p:sldId id="281" r:id="rId26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36" autoAdjust="0"/>
    <p:restoredTop sz="99641" autoAdjust="0"/>
  </p:normalViewPr>
  <p:slideViewPr>
    <p:cSldViewPr>
      <p:cViewPr>
        <p:scale>
          <a:sx n="50" d="100"/>
          <a:sy n="50" d="100"/>
        </p:scale>
        <p:origin x="-2124" y="-6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72" y="2080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790627-E85F-4916-B513-5B9902B0A7E8}" type="doc">
      <dgm:prSet loTypeId="urn:microsoft.com/office/officeart/2005/8/layout/process1" loCatId="process" qsTypeId="urn:microsoft.com/office/officeart/2005/8/quickstyle/simple1" qsCatId="simple" csTypeId="urn:microsoft.com/office/officeart/2005/8/colors/colorful3" csCatId="colorful" phldr="1"/>
      <dgm:spPr/>
    </dgm:pt>
    <dgm:pt modelId="{5AF04E1E-ED1E-4D61-9478-C80493AB336B}">
      <dgm:prSet phldrT="[Texto]"/>
      <dgm:spPr/>
      <dgm:t>
        <a:bodyPr/>
        <a:lstStyle/>
        <a:p>
          <a:r>
            <a:rPr lang="es-CL" dirty="0" smtClean="0"/>
            <a:t>Informe de Servicio 1</a:t>
          </a:r>
          <a:endParaRPr lang="es-CL" dirty="0"/>
        </a:p>
      </dgm:t>
    </dgm:pt>
    <dgm:pt modelId="{81CCC870-7765-405C-A33E-153735FCD004}" type="parTrans" cxnId="{B0343057-498C-486B-955E-5358FBCEB397}">
      <dgm:prSet/>
      <dgm:spPr/>
      <dgm:t>
        <a:bodyPr/>
        <a:lstStyle/>
        <a:p>
          <a:endParaRPr lang="es-CL"/>
        </a:p>
      </dgm:t>
    </dgm:pt>
    <dgm:pt modelId="{73C3F162-A1A8-478F-846C-E5453DB9ABA8}" type="sibTrans" cxnId="{B0343057-498C-486B-955E-5358FBCEB397}">
      <dgm:prSet/>
      <dgm:spPr/>
      <dgm:t>
        <a:bodyPr/>
        <a:lstStyle/>
        <a:p>
          <a:endParaRPr lang="es-CL"/>
        </a:p>
      </dgm:t>
    </dgm:pt>
    <dgm:pt modelId="{FF38A335-65D9-49B0-8BCD-6E3E6A91A4F3}">
      <dgm:prSet phldrT="[Texto]"/>
      <dgm:spPr/>
      <dgm:t>
        <a:bodyPr/>
        <a:lstStyle/>
        <a:p>
          <a:r>
            <a:rPr lang="es-CL" dirty="0" smtClean="0"/>
            <a:t>Informe de Servicio 2</a:t>
          </a:r>
          <a:endParaRPr lang="es-CL" dirty="0"/>
        </a:p>
      </dgm:t>
    </dgm:pt>
    <dgm:pt modelId="{8A40524A-586E-4DED-B96C-BEA5AA928A67}" type="parTrans" cxnId="{29FA794B-60AD-4B5D-B063-9018C4B75A2E}">
      <dgm:prSet/>
      <dgm:spPr/>
      <dgm:t>
        <a:bodyPr/>
        <a:lstStyle/>
        <a:p>
          <a:endParaRPr lang="es-CL"/>
        </a:p>
      </dgm:t>
    </dgm:pt>
    <dgm:pt modelId="{5ECA30D3-2F9F-4C07-A59A-D37073D8597C}" type="sibTrans" cxnId="{29FA794B-60AD-4B5D-B063-9018C4B75A2E}">
      <dgm:prSet/>
      <dgm:spPr/>
      <dgm:t>
        <a:bodyPr/>
        <a:lstStyle/>
        <a:p>
          <a:endParaRPr lang="es-CL"/>
        </a:p>
      </dgm:t>
    </dgm:pt>
    <dgm:pt modelId="{4EA39829-2492-44A6-9E39-8348118C8B91}">
      <dgm:prSet phldrT="[Texto]"/>
      <dgm:spPr/>
      <dgm:t>
        <a:bodyPr/>
        <a:lstStyle/>
        <a:p>
          <a:r>
            <a:rPr lang="es-CL" dirty="0" smtClean="0"/>
            <a:t>Rescate</a:t>
          </a:r>
          <a:endParaRPr lang="es-CL" dirty="0"/>
        </a:p>
      </dgm:t>
    </dgm:pt>
    <dgm:pt modelId="{67C4E00A-461A-48D3-945E-872B4F4ACEDB}" type="parTrans" cxnId="{94A02DE0-5F75-44D8-B054-DA0F7E531BBA}">
      <dgm:prSet/>
      <dgm:spPr/>
      <dgm:t>
        <a:bodyPr/>
        <a:lstStyle/>
        <a:p>
          <a:endParaRPr lang="es-CL"/>
        </a:p>
      </dgm:t>
    </dgm:pt>
    <dgm:pt modelId="{8CD89755-34D4-453A-B46D-61342D4D14E3}" type="sibTrans" cxnId="{94A02DE0-5F75-44D8-B054-DA0F7E531BBA}">
      <dgm:prSet/>
      <dgm:spPr/>
      <dgm:t>
        <a:bodyPr/>
        <a:lstStyle/>
        <a:p>
          <a:endParaRPr lang="es-CL"/>
        </a:p>
      </dgm:t>
    </dgm:pt>
    <dgm:pt modelId="{08CBB114-73B2-4328-B9E9-C2F2D7828B27}">
      <dgm:prSet phldrT="[Texto]"/>
      <dgm:spPr/>
      <dgm:t>
        <a:bodyPr/>
        <a:lstStyle/>
        <a:p>
          <a:r>
            <a:rPr lang="es-CL" dirty="0" smtClean="0"/>
            <a:t>Incendio</a:t>
          </a:r>
          <a:endParaRPr lang="es-CL" dirty="0"/>
        </a:p>
      </dgm:t>
    </dgm:pt>
    <dgm:pt modelId="{8A83FC95-AA4F-48FC-BF6F-E26603B66863}" type="parTrans" cxnId="{3702F5F5-4732-4371-810D-867916ADC091}">
      <dgm:prSet/>
      <dgm:spPr/>
      <dgm:t>
        <a:bodyPr/>
        <a:lstStyle/>
        <a:p>
          <a:endParaRPr lang="es-CL"/>
        </a:p>
      </dgm:t>
    </dgm:pt>
    <dgm:pt modelId="{47F61C73-A07C-4764-91C9-016A4ADBF18C}" type="sibTrans" cxnId="{3702F5F5-4732-4371-810D-867916ADC091}">
      <dgm:prSet/>
      <dgm:spPr/>
      <dgm:t>
        <a:bodyPr/>
        <a:lstStyle/>
        <a:p>
          <a:endParaRPr lang="es-CL"/>
        </a:p>
      </dgm:t>
    </dgm:pt>
    <dgm:pt modelId="{91607383-B98F-426C-9450-076E7F07AF5C}">
      <dgm:prSet phldrT="[Texto]"/>
      <dgm:spPr/>
      <dgm:t>
        <a:bodyPr/>
        <a:lstStyle/>
        <a:p>
          <a:r>
            <a:rPr lang="es-CL" dirty="0" smtClean="0"/>
            <a:t>B-1</a:t>
          </a:r>
          <a:endParaRPr lang="es-CL" dirty="0"/>
        </a:p>
      </dgm:t>
    </dgm:pt>
    <dgm:pt modelId="{F74B5209-F5C8-4467-9CC4-79A491B6F7E3}" type="parTrans" cxnId="{9268CBDB-50EA-4677-AC4C-887AAC8E69D1}">
      <dgm:prSet/>
      <dgm:spPr/>
      <dgm:t>
        <a:bodyPr/>
        <a:lstStyle/>
        <a:p>
          <a:endParaRPr lang="es-CL"/>
        </a:p>
      </dgm:t>
    </dgm:pt>
    <dgm:pt modelId="{C220213B-503E-4956-93E2-D0632E1D3D69}" type="sibTrans" cxnId="{9268CBDB-50EA-4677-AC4C-887AAC8E69D1}">
      <dgm:prSet/>
      <dgm:spPr/>
      <dgm:t>
        <a:bodyPr/>
        <a:lstStyle/>
        <a:p>
          <a:endParaRPr lang="es-CL"/>
        </a:p>
      </dgm:t>
    </dgm:pt>
    <dgm:pt modelId="{93B3D0DB-5113-4419-981E-97D6616616E7}">
      <dgm:prSet phldrT="[Texto]"/>
      <dgm:spPr/>
      <dgm:t>
        <a:bodyPr/>
        <a:lstStyle/>
        <a:p>
          <a:r>
            <a:rPr lang="es-CL" dirty="0" smtClean="0"/>
            <a:t>RX-1</a:t>
          </a:r>
          <a:endParaRPr lang="es-CL" dirty="0"/>
        </a:p>
      </dgm:t>
    </dgm:pt>
    <dgm:pt modelId="{EE93434B-F767-4969-8E44-3BCB732EBDB0}" type="parTrans" cxnId="{CEE41116-B02D-41F7-B106-F89C3D5CE056}">
      <dgm:prSet/>
      <dgm:spPr/>
      <dgm:t>
        <a:bodyPr/>
        <a:lstStyle/>
        <a:p>
          <a:endParaRPr lang="es-CL"/>
        </a:p>
      </dgm:t>
    </dgm:pt>
    <dgm:pt modelId="{C62EDA3D-6B6B-4C07-97CC-87543FE47FF8}" type="sibTrans" cxnId="{CEE41116-B02D-41F7-B106-F89C3D5CE056}">
      <dgm:prSet/>
      <dgm:spPr/>
      <dgm:t>
        <a:bodyPr/>
        <a:lstStyle/>
        <a:p>
          <a:endParaRPr lang="es-CL"/>
        </a:p>
      </dgm:t>
    </dgm:pt>
    <dgm:pt modelId="{DD123D33-971D-4084-BA1F-4FE72F315ED9}">
      <dgm:prSet phldrT="[Texto]"/>
      <dgm:spPr/>
      <dgm:t>
        <a:bodyPr/>
        <a:lstStyle/>
        <a:p>
          <a:r>
            <a:rPr lang="es-CL" dirty="0" smtClean="0"/>
            <a:t>RH-1</a:t>
          </a:r>
          <a:endParaRPr lang="es-CL" dirty="0"/>
        </a:p>
      </dgm:t>
    </dgm:pt>
    <dgm:pt modelId="{2F04778E-BE24-49AB-BC59-6C3CA91C919C}" type="parTrans" cxnId="{51D4FC5B-7A92-4D47-9D32-48687810AB5E}">
      <dgm:prSet/>
      <dgm:spPr/>
      <dgm:t>
        <a:bodyPr/>
        <a:lstStyle/>
        <a:p>
          <a:endParaRPr lang="es-CL"/>
        </a:p>
      </dgm:t>
    </dgm:pt>
    <dgm:pt modelId="{667166AA-681D-4E10-B0D2-C90A0B6FFBCC}" type="sibTrans" cxnId="{51D4FC5B-7A92-4D47-9D32-48687810AB5E}">
      <dgm:prSet/>
      <dgm:spPr/>
      <dgm:t>
        <a:bodyPr/>
        <a:lstStyle/>
        <a:p>
          <a:endParaRPr lang="es-CL"/>
        </a:p>
      </dgm:t>
    </dgm:pt>
    <dgm:pt modelId="{7022284B-8DED-449E-BB7B-B49250B744D7}">
      <dgm:prSet phldrT="[Texto]"/>
      <dgm:spPr/>
      <dgm:t>
        <a:bodyPr/>
        <a:lstStyle/>
        <a:p>
          <a:r>
            <a:rPr lang="es-CL" dirty="0" smtClean="0"/>
            <a:t>Subir a Plataforma </a:t>
          </a:r>
          <a:r>
            <a:rPr lang="es-CL" dirty="0" err="1" smtClean="0"/>
            <a:t>JNBCh</a:t>
          </a:r>
          <a:endParaRPr lang="es-CL" dirty="0"/>
        </a:p>
      </dgm:t>
    </dgm:pt>
    <dgm:pt modelId="{0584F0CF-07A0-4D2B-9394-E6FBE9539002}" type="parTrans" cxnId="{D09EF9E8-2A9F-41DA-B2BF-C56DB4C0CC71}">
      <dgm:prSet/>
      <dgm:spPr/>
      <dgm:t>
        <a:bodyPr/>
        <a:lstStyle/>
        <a:p>
          <a:endParaRPr lang="es-CL"/>
        </a:p>
      </dgm:t>
    </dgm:pt>
    <dgm:pt modelId="{632FDC79-4D05-4C73-85FC-9A591390407C}" type="sibTrans" cxnId="{D09EF9E8-2A9F-41DA-B2BF-C56DB4C0CC71}">
      <dgm:prSet/>
      <dgm:spPr/>
      <dgm:t>
        <a:bodyPr/>
        <a:lstStyle/>
        <a:p>
          <a:endParaRPr lang="es-CL" dirty="0"/>
        </a:p>
      </dgm:t>
    </dgm:pt>
    <dgm:pt modelId="{E86DD01E-82F9-4207-ACF3-EB4FD83738B6}">
      <dgm:prSet phldrT="[Texto]"/>
      <dgm:spPr/>
      <dgm:t>
        <a:bodyPr/>
        <a:lstStyle/>
        <a:p>
          <a:r>
            <a:rPr lang="es-CL" dirty="0" smtClean="0"/>
            <a:t>Subir a Registro de la Compañía</a:t>
          </a:r>
          <a:endParaRPr lang="es-CL" dirty="0"/>
        </a:p>
      </dgm:t>
    </dgm:pt>
    <dgm:pt modelId="{1771E4D2-0699-4B1B-BB7F-0EED534C6D25}" type="parTrans" cxnId="{96BED600-2ED8-45AB-9078-31ACFFF1C560}">
      <dgm:prSet/>
      <dgm:spPr/>
      <dgm:t>
        <a:bodyPr/>
        <a:lstStyle/>
        <a:p>
          <a:endParaRPr lang="es-CL"/>
        </a:p>
      </dgm:t>
    </dgm:pt>
    <dgm:pt modelId="{1D2D9AF3-E9E9-49F9-BD6C-CD4985B6D444}" type="sibTrans" cxnId="{96BED600-2ED8-45AB-9078-31ACFFF1C560}">
      <dgm:prSet/>
      <dgm:spPr/>
      <dgm:t>
        <a:bodyPr/>
        <a:lstStyle/>
        <a:p>
          <a:endParaRPr lang="es-CL"/>
        </a:p>
      </dgm:t>
    </dgm:pt>
    <dgm:pt modelId="{72A55C95-051C-48AD-94BE-B8B12C3B07E4}">
      <dgm:prSet phldrT="[Texto]"/>
      <dgm:spPr/>
      <dgm:t>
        <a:bodyPr/>
        <a:lstStyle/>
        <a:p>
          <a:r>
            <a:rPr lang="es-CL" dirty="0" smtClean="0"/>
            <a:t>Archivar</a:t>
          </a:r>
          <a:endParaRPr lang="es-CL" dirty="0"/>
        </a:p>
      </dgm:t>
    </dgm:pt>
    <dgm:pt modelId="{697A7B7A-0416-4795-A296-156E4D80689A}" type="parTrans" cxnId="{5DA3E34C-48FC-4F76-8109-216B84C670D1}">
      <dgm:prSet/>
      <dgm:spPr/>
      <dgm:t>
        <a:bodyPr/>
        <a:lstStyle/>
        <a:p>
          <a:endParaRPr lang="es-CL"/>
        </a:p>
      </dgm:t>
    </dgm:pt>
    <dgm:pt modelId="{4FD947AE-3C81-4EE5-AFFF-EF2E28B191B0}" type="sibTrans" cxnId="{5DA3E34C-48FC-4F76-8109-216B84C670D1}">
      <dgm:prSet/>
      <dgm:spPr/>
      <dgm:t>
        <a:bodyPr/>
        <a:lstStyle/>
        <a:p>
          <a:endParaRPr lang="es-CL"/>
        </a:p>
      </dgm:t>
    </dgm:pt>
    <dgm:pt modelId="{1734845C-501F-4094-BD5C-96E46A51765D}" type="pres">
      <dgm:prSet presAssocID="{CE790627-E85F-4916-B513-5B9902B0A7E8}" presName="Name0" presStyleCnt="0">
        <dgm:presLayoutVars>
          <dgm:dir/>
          <dgm:resizeHandles val="exact"/>
        </dgm:presLayoutVars>
      </dgm:prSet>
      <dgm:spPr/>
    </dgm:pt>
    <dgm:pt modelId="{717599A4-DA5A-4560-9B96-30A21312A544}" type="pres">
      <dgm:prSet presAssocID="{5AF04E1E-ED1E-4D61-9478-C80493AB336B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FCB6E356-FC9F-4D34-9238-84FBD3446F46}" type="pres">
      <dgm:prSet presAssocID="{73C3F162-A1A8-478F-846C-E5453DB9ABA8}" presName="sibTrans" presStyleLbl="sibTrans2D1" presStyleIdx="0" presStyleCnt="4"/>
      <dgm:spPr/>
      <dgm:t>
        <a:bodyPr/>
        <a:lstStyle/>
        <a:p>
          <a:endParaRPr lang="es-CL"/>
        </a:p>
      </dgm:t>
    </dgm:pt>
    <dgm:pt modelId="{B5046FC8-E674-4070-8791-ECBE37762D84}" type="pres">
      <dgm:prSet presAssocID="{73C3F162-A1A8-478F-846C-E5453DB9ABA8}" presName="connectorText" presStyleLbl="sibTrans2D1" presStyleIdx="0" presStyleCnt="4"/>
      <dgm:spPr/>
      <dgm:t>
        <a:bodyPr/>
        <a:lstStyle/>
        <a:p>
          <a:endParaRPr lang="es-CL"/>
        </a:p>
      </dgm:t>
    </dgm:pt>
    <dgm:pt modelId="{D8F704AA-8DB6-4F68-9785-82C566381631}" type="pres">
      <dgm:prSet presAssocID="{FF38A335-65D9-49B0-8BCD-6E3E6A91A4F3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156A09DD-CCE3-49B9-B1D5-B99CC09D3DDF}" type="pres">
      <dgm:prSet presAssocID="{5ECA30D3-2F9F-4C07-A59A-D37073D8597C}" presName="sibTrans" presStyleLbl="sibTrans2D1" presStyleIdx="1" presStyleCnt="4"/>
      <dgm:spPr/>
      <dgm:t>
        <a:bodyPr/>
        <a:lstStyle/>
        <a:p>
          <a:endParaRPr lang="es-CL"/>
        </a:p>
      </dgm:t>
    </dgm:pt>
    <dgm:pt modelId="{E7775F1D-C762-4ABE-833F-25B1E9D2E4F0}" type="pres">
      <dgm:prSet presAssocID="{5ECA30D3-2F9F-4C07-A59A-D37073D8597C}" presName="connectorText" presStyleLbl="sibTrans2D1" presStyleIdx="1" presStyleCnt="4"/>
      <dgm:spPr/>
      <dgm:t>
        <a:bodyPr/>
        <a:lstStyle/>
        <a:p>
          <a:endParaRPr lang="es-CL"/>
        </a:p>
      </dgm:t>
    </dgm:pt>
    <dgm:pt modelId="{28D4EA54-A9EB-41A8-9EBC-D5FF89DA835A}" type="pres">
      <dgm:prSet presAssocID="{72A55C95-051C-48AD-94BE-B8B12C3B07E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99B3EBBB-866D-481C-B332-C1F428E4A510}" type="pres">
      <dgm:prSet presAssocID="{4FD947AE-3C81-4EE5-AFFF-EF2E28B191B0}" presName="sibTrans" presStyleLbl="sibTrans2D1" presStyleIdx="2" presStyleCnt="4"/>
      <dgm:spPr/>
      <dgm:t>
        <a:bodyPr/>
        <a:lstStyle/>
        <a:p>
          <a:endParaRPr lang="es-CL"/>
        </a:p>
      </dgm:t>
    </dgm:pt>
    <dgm:pt modelId="{DA4A81D7-62F7-4D0F-96E0-C2B6CC2EC7B5}" type="pres">
      <dgm:prSet presAssocID="{4FD947AE-3C81-4EE5-AFFF-EF2E28B191B0}" presName="connectorText" presStyleLbl="sibTrans2D1" presStyleIdx="2" presStyleCnt="4"/>
      <dgm:spPr/>
      <dgm:t>
        <a:bodyPr/>
        <a:lstStyle/>
        <a:p>
          <a:endParaRPr lang="es-CL"/>
        </a:p>
      </dgm:t>
    </dgm:pt>
    <dgm:pt modelId="{9F84EDD8-6011-4B3B-83ED-3356ED7CFA91}" type="pres">
      <dgm:prSet presAssocID="{7022284B-8DED-449E-BB7B-B49250B744D7}" presName="node" presStyleLbl="node1" presStyleIdx="3" presStyleCnt="5" custLinFactNeighborX="65543" custLinFactNeighborY="-56993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FB87A66B-45CE-49EE-9273-F850521C092B}" type="pres">
      <dgm:prSet presAssocID="{632FDC79-4D05-4C73-85FC-9A591390407C}" presName="sibTrans" presStyleLbl="sibTrans2D1" presStyleIdx="3" presStyleCnt="4" custAng="18315576" custScaleX="284462" custLinFactX="-400000" custLinFactY="50890" custLinFactNeighborX="-402964" custLinFactNeighborY="100000"/>
      <dgm:spPr/>
      <dgm:t>
        <a:bodyPr/>
        <a:lstStyle/>
        <a:p>
          <a:endParaRPr lang="es-CL"/>
        </a:p>
      </dgm:t>
    </dgm:pt>
    <dgm:pt modelId="{8175A71F-5A14-4244-A1C6-556949EE93A5}" type="pres">
      <dgm:prSet presAssocID="{632FDC79-4D05-4C73-85FC-9A591390407C}" presName="connectorText" presStyleLbl="sibTrans2D1" presStyleIdx="3" presStyleCnt="4"/>
      <dgm:spPr/>
      <dgm:t>
        <a:bodyPr/>
        <a:lstStyle/>
        <a:p>
          <a:endParaRPr lang="es-CL"/>
        </a:p>
      </dgm:t>
    </dgm:pt>
    <dgm:pt modelId="{028CD312-1067-4921-BB38-AA9CB6B13086}" type="pres">
      <dgm:prSet presAssocID="{E86DD01E-82F9-4207-ACF3-EB4FD83738B6}" presName="node" presStyleLbl="node1" presStyleIdx="4" presStyleCnt="5" custLinFactX="-103073" custLinFactNeighborX="-200000" custLinFactNeighborY="57678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</dgm:ptLst>
  <dgm:cxnLst>
    <dgm:cxn modelId="{51D4FC5B-7A92-4D47-9D32-48687810AB5E}" srcId="{FF38A335-65D9-49B0-8BCD-6E3E6A91A4F3}" destId="{DD123D33-971D-4084-BA1F-4FE72F315ED9}" srcOrd="2" destOrd="0" parTransId="{2F04778E-BE24-49AB-BC59-6C3CA91C919C}" sibTransId="{667166AA-681D-4E10-B0D2-C90A0B6FFBCC}"/>
    <dgm:cxn modelId="{7BC830D7-F3A1-4376-8FDF-9CBE32DB61D8}" type="presOf" srcId="{73C3F162-A1A8-478F-846C-E5453DB9ABA8}" destId="{FCB6E356-FC9F-4D34-9238-84FBD3446F46}" srcOrd="0" destOrd="0" presId="urn:microsoft.com/office/officeart/2005/8/layout/process1"/>
    <dgm:cxn modelId="{182ECBFC-59D0-4200-8251-32F570754F62}" type="presOf" srcId="{4FD947AE-3C81-4EE5-AFFF-EF2E28B191B0}" destId="{DA4A81D7-62F7-4D0F-96E0-C2B6CC2EC7B5}" srcOrd="1" destOrd="0" presId="urn:microsoft.com/office/officeart/2005/8/layout/process1"/>
    <dgm:cxn modelId="{94A02DE0-5F75-44D8-B054-DA0F7E531BBA}" srcId="{5AF04E1E-ED1E-4D61-9478-C80493AB336B}" destId="{4EA39829-2492-44A6-9E39-8348118C8B91}" srcOrd="0" destOrd="0" parTransId="{67C4E00A-461A-48D3-945E-872B4F4ACEDB}" sibTransId="{8CD89755-34D4-453A-B46D-61342D4D14E3}"/>
    <dgm:cxn modelId="{8F820CB4-4255-46E4-9A8F-DEAFEF27D72A}" type="presOf" srcId="{5AF04E1E-ED1E-4D61-9478-C80493AB336B}" destId="{717599A4-DA5A-4560-9B96-30A21312A544}" srcOrd="0" destOrd="0" presId="urn:microsoft.com/office/officeart/2005/8/layout/process1"/>
    <dgm:cxn modelId="{96BED600-2ED8-45AB-9078-31ACFFF1C560}" srcId="{CE790627-E85F-4916-B513-5B9902B0A7E8}" destId="{E86DD01E-82F9-4207-ACF3-EB4FD83738B6}" srcOrd="4" destOrd="0" parTransId="{1771E4D2-0699-4B1B-BB7F-0EED534C6D25}" sibTransId="{1D2D9AF3-E9E9-49F9-BD6C-CD4985B6D444}"/>
    <dgm:cxn modelId="{06DEE31E-C2F5-4043-B2D6-993301BF0E17}" type="presOf" srcId="{7022284B-8DED-449E-BB7B-B49250B744D7}" destId="{9F84EDD8-6011-4B3B-83ED-3356ED7CFA91}" srcOrd="0" destOrd="0" presId="urn:microsoft.com/office/officeart/2005/8/layout/process1"/>
    <dgm:cxn modelId="{FE28092B-75FA-4AAF-9996-CCF664EA0EE4}" type="presOf" srcId="{5ECA30D3-2F9F-4C07-A59A-D37073D8597C}" destId="{E7775F1D-C762-4ABE-833F-25B1E9D2E4F0}" srcOrd="1" destOrd="0" presId="urn:microsoft.com/office/officeart/2005/8/layout/process1"/>
    <dgm:cxn modelId="{FE117628-DC2B-423C-8914-B1A5C8DFD369}" type="presOf" srcId="{73C3F162-A1A8-478F-846C-E5453DB9ABA8}" destId="{B5046FC8-E674-4070-8791-ECBE37762D84}" srcOrd="1" destOrd="0" presId="urn:microsoft.com/office/officeart/2005/8/layout/process1"/>
    <dgm:cxn modelId="{DA2EE5B4-8C3B-4132-B38A-D4C837445A5D}" type="presOf" srcId="{FF38A335-65D9-49B0-8BCD-6E3E6A91A4F3}" destId="{D8F704AA-8DB6-4F68-9785-82C566381631}" srcOrd="0" destOrd="0" presId="urn:microsoft.com/office/officeart/2005/8/layout/process1"/>
    <dgm:cxn modelId="{3FE31CE7-9D84-4CBB-AB92-386C98D156BE}" type="presOf" srcId="{DD123D33-971D-4084-BA1F-4FE72F315ED9}" destId="{D8F704AA-8DB6-4F68-9785-82C566381631}" srcOrd="0" destOrd="3" presId="urn:microsoft.com/office/officeart/2005/8/layout/process1"/>
    <dgm:cxn modelId="{57789423-AD42-43B8-A802-489362096BF2}" type="presOf" srcId="{4FD947AE-3C81-4EE5-AFFF-EF2E28B191B0}" destId="{99B3EBBB-866D-481C-B332-C1F428E4A510}" srcOrd="0" destOrd="0" presId="urn:microsoft.com/office/officeart/2005/8/layout/process1"/>
    <dgm:cxn modelId="{B0343057-498C-486B-955E-5358FBCEB397}" srcId="{CE790627-E85F-4916-B513-5B9902B0A7E8}" destId="{5AF04E1E-ED1E-4D61-9478-C80493AB336B}" srcOrd="0" destOrd="0" parTransId="{81CCC870-7765-405C-A33E-153735FCD004}" sibTransId="{73C3F162-A1A8-478F-846C-E5453DB9ABA8}"/>
    <dgm:cxn modelId="{3B876B73-7300-40B4-82D6-092E1BF67B50}" type="presOf" srcId="{632FDC79-4D05-4C73-85FC-9A591390407C}" destId="{FB87A66B-45CE-49EE-9273-F850521C092B}" srcOrd="0" destOrd="0" presId="urn:microsoft.com/office/officeart/2005/8/layout/process1"/>
    <dgm:cxn modelId="{0E8533F3-B138-43DC-B531-986DD67E0C0F}" type="presOf" srcId="{CE790627-E85F-4916-B513-5B9902B0A7E8}" destId="{1734845C-501F-4094-BD5C-96E46A51765D}" srcOrd="0" destOrd="0" presId="urn:microsoft.com/office/officeart/2005/8/layout/process1"/>
    <dgm:cxn modelId="{29FA794B-60AD-4B5D-B063-9018C4B75A2E}" srcId="{CE790627-E85F-4916-B513-5B9902B0A7E8}" destId="{FF38A335-65D9-49B0-8BCD-6E3E6A91A4F3}" srcOrd="1" destOrd="0" parTransId="{8A40524A-586E-4DED-B96C-BEA5AA928A67}" sibTransId="{5ECA30D3-2F9F-4C07-A59A-D37073D8597C}"/>
    <dgm:cxn modelId="{5DA3E34C-48FC-4F76-8109-216B84C670D1}" srcId="{CE790627-E85F-4916-B513-5B9902B0A7E8}" destId="{72A55C95-051C-48AD-94BE-B8B12C3B07E4}" srcOrd="2" destOrd="0" parTransId="{697A7B7A-0416-4795-A296-156E4D80689A}" sibTransId="{4FD947AE-3C81-4EE5-AFFF-EF2E28B191B0}"/>
    <dgm:cxn modelId="{83C098E5-3DAF-4DFA-B48C-CCB137978BFF}" type="presOf" srcId="{91607383-B98F-426C-9450-076E7F07AF5C}" destId="{D8F704AA-8DB6-4F68-9785-82C566381631}" srcOrd="0" destOrd="1" presId="urn:microsoft.com/office/officeart/2005/8/layout/process1"/>
    <dgm:cxn modelId="{68E37D58-4EC2-48C4-9B18-FE76D2B7B34C}" type="presOf" srcId="{93B3D0DB-5113-4419-981E-97D6616616E7}" destId="{D8F704AA-8DB6-4F68-9785-82C566381631}" srcOrd="0" destOrd="2" presId="urn:microsoft.com/office/officeart/2005/8/layout/process1"/>
    <dgm:cxn modelId="{8E62E45C-025E-4CC4-BF5E-9D17E1A6886E}" type="presOf" srcId="{632FDC79-4D05-4C73-85FC-9A591390407C}" destId="{8175A71F-5A14-4244-A1C6-556949EE93A5}" srcOrd="1" destOrd="0" presId="urn:microsoft.com/office/officeart/2005/8/layout/process1"/>
    <dgm:cxn modelId="{CEE41116-B02D-41F7-B106-F89C3D5CE056}" srcId="{FF38A335-65D9-49B0-8BCD-6E3E6A91A4F3}" destId="{93B3D0DB-5113-4419-981E-97D6616616E7}" srcOrd="1" destOrd="0" parTransId="{EE93434B-F767-4969-8E44-3BCB732EBDB0}" sibTransId="{C62EDA3D-6B6B-4C07-97CC-87543FE47FF8}"/>
    <dgm:cxn modelId="{792FD0C4-0A21-42C5-9D24-AD47425A9CC5}" type="presOf" srcId="{E86DD01E-82F9-4207-ACF3-EB4FD83738B6}" destId="{028CD312-1067-4921-BB38-AA9CB6B13086}" srcOrd="0" destOrd="0" presId="urn:microsoft.com/office/officeart/2005/8/layout/process1"/>
    <dgm:cxn modelId="{D09EF9E8-2A9F-41DA-B2BF-C56DB4C0CC71}" srcId="{CE790627-E85F-4916-B513-5B9902B0A7E8}" destId="{7022284B-8DED-449E-BB7B-B49250B744D7}" srcOrd="3" destOrd="0" parTransId="{0584F0CF-07A0-4D2B-9394-E6FBE9539002}" sibTransId="{632FDC79-4D05-4C73-85FC-9A591390407C}"/>
    <dgm:cxn modelId="{9268CBDB-50EA-4677-AC4C-887AAC8E69D1}" srcId="{FF38A335-65D9-49B0-8BCD-6E3E6A91A4F3}" destId="{91607383-B98F-426C-9450-076E7F07AF5C}" srcOrd="0" destOrd="0" parTransId="{F74B5209-F5C8-4467-9CC4-79A491B6F7E3}" sibTransId="{C220213B-503E-4956-93E2-D0632E1D3D69}"/>
    <dgm:cxn modelId="{A317A3D1-6F74-4C66-AE30-ED1AFA5DE14B}" type="presOf" srcId="{4EA39829-2492-44A6-9E39-8348118C8B91}" destId="{717599A4-DA5A-4560-9B96-30A21312A544}" srcOrd="0" destOrd="1" presId="urn:microsoft.com/office/officeart/2005/8/layout/process1"/>
    <dgm:cxn modelId="{F0897F93-EC99-41DE-BFEE-F542455FCD24}" type="presOf" srcId="{5ECA30D3-2F9F-4C07-A59A-D37073D8597C}" destId="{156A09DD-CCE3-49B9-B1D5-B99CC09D3DDF}" srcOrd="0" destOrd="0" presId="urn:microsoft.com/office/officeart/2005/8/layout/process1"/>
    <dgm:cxn modelId="{3702F5F5-4732-4371-810D-867916ADC091}" srcId="{5AF04E1E-ED1E-4D61-9478-C80493AB336B}" destId="{08CBB114-73B2-4328-B9E9-C2F2D7828B27}" srcOrd="1" destOrd="0" parTransId="{8A83FC95-AA4F-48FC-BF6F-E26603B66863}" sibTransId="{47F61C73-A07C-4764-91C9-016A4ADBF18C}"/>
    <dgm:cxn modelId="{2BB7DA49-C284-4EC7-B98D-19CECAD4BAD6}" type="presOf" srcId="{08CBB114-73B2-4328-B9E9-C2F2D7828B27}" destId="{717599A4-DA5A-4560-9B96-30A21312A544}" srcOrd="0" destOrd="2" presId="urn:microsoft.com/office/officeart/2005/8/layout/process1"/>
    <dgm:cxn modelId="{FEA9BC21-DBAF-4EF7-9CB7-B61DD6D19AAC}" type="presOf" srcId="{72A55C95-051C-48AD-94BE-B8B12C3B07E4}" destId="{28D4EA54-A9EB-41A8-9EBC-D5FF89DA835A}" srcOrd="0" destOrd="0" presId="urn:microsoft.com/office/officeart/2005/8/layout/process1"/>
    <dgm:cxn modelId="{E5985BEA-CB2E-45D3-962E-2449AF5D0488}" type="presParOf" srcId="{1734845C-501F-4094-BD5C-96E46A51765D}" destId="{717599A4-DA5A-4560-9B96-30A21312A544}" srcOrd="0" destOrd="0" presId="urn:microsoft.com/office/officeart/2005/8/layout/process1"/>
    <dgm:cxn modelId="{1383010D-9395-4F11-9FE1-2C378C375C5B}" type="presParOf" srcId="{1734845C-501F-4094-BD5C-96E46A51765D}" destId="{FCB6E356-FC9F-4D34-9238-84FBD3446F46}" srcOrd="1" destOrd="0" presId="urn:microsoft.com/office/officeart/2005/8/layout/process1"/>
    <dgm:cxn modelId="{EEE893B8-EC2A-4761-B9ED-ED2347E11A66}" type="presParOf" srcId="{FCB6E356-FC9F-4D34-9238-84FBD3446F46}" destId="{B5046FC8-E674-4070-8791-ECBE37762D84}" srcOrd="0" destOrd="0" presId="urn:microsoft.com/office/officeart/2005/8/layout/process1"/>
    <dgm:cxn modelId="{0F86D0FA-0018-4E61-AB35-C8B20D57B584}" type="presParOf" srcId="{1734845C-501F-4094-BD5C-96E46A51765D}" destId="{D8F704AA-8DB6-4F68-9785-82C566381631}" srcOrd="2" destOrd="0" presId="urn:microsoft.com/office/officeart/2005/8/layout/process1"/>
    <dgm:cxn modelId="{7A188528-883B-4CE6-A628-8AC336F304D0}" type="presParOf" srcId="{1734845C-501F-4094-BD5C-96E46A51765D}" destId="{156A09DD-CCE3-49B9-B1D5-B99CC09D3DDF}" srcOrd="3" destOrd="0" presId="urn:microsoft.com/office/officeart/2005/8/layout/process1"/>
    <dgm:cxn modelId="{0FED02FE-C85B-4895-A4A2-5B0217171BF2}" type="presParOf" srcId="{156A09DD-CCE3-49B9-B1D5-B99CC09D3DDF}" destId="{E7775F1D-C762-4ABE-833F-25B1E9D2E4F0}" srcOrd="0" destOrd="0" presId="urn:microsoft.com/office/officeart/2005/8/layout/process1"/>
    <dgm:cxn modelId="{6216FC33-154B-4995-BB80-93E6E6C0E0F1}" type="presParOf" srcId="{1734845C-501F-4094-BD5C-96E46A51765D}" destId="{28D4EA54-A9EB-41A8-9EBC-D5FF89DA835A}" srcOrd="4" destOrd="0" presId="urn:microsoft.com/office/officeart/2005/8/layout/process1"/>
    <dgm:cxn modelId="{B0FD1043-BE28-4896-9630-BE09FA704ABC}" type="presParOf" srcId="{1734845C-501F-4094-BD5C-96E46A51765D}" destId="{99B3EBBB-866D-481C-B332-C1F428E4A510}" srcOrd="5" destOrd="0" presId="urn:microsoft.com/office/officeart/2005/8/layout/process1"/>
    <dgm:cxn modelId="{AC45FA57-D88C-447A-811A-15C2E4D69B4E}" type="presParOf" srcId="{99B3EBBB-866D-481C-B332-C1F428E4A510}" destId="{DA4A81D7-62F7-4D0F-96E0-C2B6CC2EC7B5}" srcOrd="0" destOrd="0" presId="urn:microsoft.com/office/officeart/2005/8/layout/process1"/>
    <dgm:cxn modelId="{632B58F3-0A0B-4001-9A2D-E699B022C88E}" type="presParOf" srcId="{1734845C-501F-4094-BD5C-96E46A51765D}" destId="{9F84EDD8-6011-4B3B-83ED-3356ED7CFA91}" srcOrd="6" destOrd="0" presId="urn:microsoft.com/office/officeart/2005/8/layout/process1"/>
    <dgm:cxn modelId="{BDDB9DB4-35DE-4524-8488-D095E8168F45}" type="presParOf" srcId="{1734845C-501F-4094-BD5C-96E46A51765D}" destId="{FB87A66B-45CE-49EE-9273-F850521C092B}" srcOrd="7" destOrd="0" presId="urn:microsoft.com/office/officeart/2005/8/layout/process1"/>
    <dgm:cxn modelId="{B7627F77-F9AA-4EC3-9C10-1EE5B8776F1A}" type="presParOf" srcId="{FB87A66B-45CE-49EE-9273-F850521C092B}" destId="{8175A71F-5A14-4244-A1C6-556949EE93A5}" srcOrd="0" destOrd="0" presId="urn:microsoft.com/office/officeart/2005/8/layout/process1"/>
    <dgm:cxn modelId="{3A82CCDA-D8AB-4A28-879E-649C83F7CF24}" type="presParOf" srcId="{1734845C-501F-4094-BD5C-96E46A51765D}" destId="{028CD312-1067-4921-BB38-AA9CB6B13086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790627-E85F-4916-B513-5B9902B0A7E8}" type="doc">
      <dgm:prSet loTypeId="urn:microsoft.com/office/officeart/2005/8/layout/process1" loCatId="process" qsTypeId="urn:microsoft.com/office/officeart/2005/8/quickstyle/simple1" qsCatId="simple" csTypeId="urn:microsoft.com/office/officeart/2005/8/colors/colorful3" csCatId="colorful" phldr="1"/>
      <dgm:spPr/>
    </dgm:pt>
    <dgm:pt modelId="{5AF04E1E-ED1E-4D61-9478-C80493AB336B}">
      <dgm:prSet phldrT="[Texto]"/>
      <dgm:spPr/>
      <dgm:t>
        <a:bodyPr/>
        <a:lstStyle/>
        <a:p>
          <a:r>
            <a:rPr lang="es-CL" dirty="0" smtClean="0"/>
            <a:t>Parte de Asistencia</a:t>
          </a:r>
          <a:endParaRPr lang="es-CL" dirty="0"/>
        </a:p>
      </dgm:t>
    </dgm:pt>
    <dgm:pt modelId="{81CCC870-7765-405C-A33E-153735FCD004}" type="parTrans" cxnId="{B0343057-498C-486B-955E-5358FBCEB397}">
      <dgm:prSet/>
      <dgm:spPr/>
      <dgm:t>
        <a:bodyPr/>
        <a:lstStyle/>
        <a:p>
          <a:endParaRPr lang="es-CL"/>
        </a:p>
      </dgm:t>
    </dgm:pt>
    <dgm:pt modelId="{73C3F162-A1A8-478F-846C-E5453DB9ABA8}" type="sibTrans" cxnId="{B0343057-498C-486B-955E-5358FBCEB397}">
      <dgm:prSet/>
      <dgm:spPr/>
      <dgm:t>
        <a:bodyPr/>
        <a:lstStyle/>
        <a:p>
          <a:endParaRPr lang="es-CL"/>
        </a:p>
      </dgm:t>
    </dgm:pt>
    <dgm:pt modelId="{72A55C95-051C-48AD-94BE-B8B12C3B07E4}">
      <dgm:prSet phldrT="[Texto]"/>
      <dgm:spPr/>
      <dgm:t>
        <a:bodyPr/>
        <a:lstStyle/>
        <a:p>
          <a:r>
            <a:rPr lang="es-CL" dirty="0" smtClean="0"/>
            <a:t>Archivar</a:t>
          </a:r>
          <a:endParaRPr lang="es-CL" dirty="0"/>
        </a:p>
      </dgm:t>
    </dgm:pt>
    <dgm:pt modelId="{697A7B7A-0416-4795-A296-156E4D80689A}" type="parTrans" cxnId="{5DA3E34C-48FC-4F76-8109-216B84C670D1}">
      <dgm:prSet/>
      <dgm:spPr/>
      <dgm:t>
        <a:bodyPr/>
        <a:lstStyle/>
        <a:p>
          <a:endParaRPr lang="es-CL"/>
        </a:p>
      </dgm:t>
    </dgm:pt>
    <dgm:pt modelId="{4FD947AE-3C81-4EE5-AFFF-EF2E28B191B0}" type="sibTrans" cxnId="{5DA3E34C-48FC-4F76-8109-216B84C670D1}">
      <dgm:prSet/>
      <dgm:spPr/>
      <dgm:t>
        <a:bodyPr/>
        <a:lstStyle/>
        <a:p>
          <a:endParaRPr lang="es-CL"/>
        </a:p>
      </dgm:t>
    </dgm:pt>
    <dgm:pt modelId="{B166C40C-221B-4422-8FDC-2ADC35E8941F}">
      <dgm:prSet phldrT="[Texto]"/>
      <dgm:spPr/>
      <dgm:t>
        <a:bodyPr/>
        <a:lstStyle/>
        <a:p>
          <a:r>
            <a:rPr lang="es-CL" dirty="0" smtClean="0"/>
            <a:t>Subir a plataforma de la Compañía</a:t>
          </a:r>
          <a:endParaRPr lang="es-CL" dirty="0"/>
        </a:p>
      </dgm:t>
    </dgm:pt>
    <dgm:pt modelId="{F042908B-5BD6-4D76-BA35-AE96A019E8F0}" type="parTrans" cxnId="{EC5F9238-6394-4328-994F-3530118A626B}">
      <dgm:prSet/>
      <dgm:spPr/>
      <dgm:t>
        <a:bodyPr/>
        <a:lstStyle/>
        <a:p>
          <a:endParaRPr lang="es-CL"/>
        </a:p>
      </dgm:t>
    </dgm:pt>
    <dgm:pt modelId="{4FBD3DB4-ACE5-4E65-BD14-2812AB004A24}" type="sibTrans" cxnId="{EC5F9238-6394-4328-994F-3530118A626B}">
      <dgm:prSet/>
      <dgm:spPr/>
      <dgm:t>
        <a:bodyPr/>
        <a:lstStyle/>
        <a:p>
          <a:endParaRPr lang="es-CL"/>
        </a:p>
      </dgm:t>
    </dgm:pt>
    <dgm:pt modelId="{1734845C-501F-4094-BD5C-96E46A51765D}" type="pres">
      <dgm:prSet presAssocID="{CE790627-E85F-4916-B513-5B9902B0A7E8}" presName="Name0" presStyleCnt="0">
        <dgm:presLayoutVars>
          <dgm:dir/>
          <dgm:resizeHandles val="exact"/>
        </dgm:presLayoutVars>
      </dgm:prSet>
      <dgm:spPr/>
    </dgm:pt>
    <dgm:pt modelId="{717599A4-DA5A-4560-9B96-30A21312A544}" type="pres">
      <dgm:prSet presAssocID="{5AF04E1E-ED1E-4D61-9478-C80493AB336B}" presName="node" presStyleLbl="node1" presStyleIdx="0" presStyleCnt="3" custLinFactNeighborY="-52719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FCB6E356-FC9F-4D34-9238-84FBD3446F46}" type="pres">
      <dgm:prSet presAssocID="{73C3F162-A1A8-478F-846C-E5453DB9ABA8}" presName="sibTrans" presStyleLbl="sibTrans2D1" presStyleIdx="0" presStyleCnt="2"/>
      <dgm:spPr/>
      <dgm:t>
        <a:bodyPr/>
        <a:lstStyle/>
        <a:p>
          <a:endParaRPr lang="es-CL"/>
        </a:p>
      </dgm:t>
    </dgm:pt>
    <dgm:pt modelId="{B5046FC8-E674-4070-8791-ECBE37762D84}" type="pres">
      <dgm:prSet presAssocID="{73C3F162-A1A8-478F-846C-E5453DB9ABA8}" presName="connectorText" presStyleLbl="sibTrans2D1" presStyleIdx="0" presStyleCnt="2"/>
      <dgm:spPr/>
      <dgm:t>
        <a:bodyPr/>
        <a:lstStyle/>
        <a:p>
          <a:endParaRPr lang="es-CL"/>
        </a:p>
      </dgm:t>
    </dgm:pt>
    <dgm:pt modelId="{28D4EA54-A9EB-41A8-9EBC-D5FF89DA835A}" type="pres">
      <dgm:prSet presAssocID="{72A55C95-051C-48AD-94BE-B8B12C3B07E4}" presName="node" presStyleLbl="node1" presStyleIdx="1" presStyleCnt="3" custLinFactNeighborY="-52719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99B3EBBB-866D-481C-B332-C1F428E4A510}" type="pres">
      <dgm:prSet presAssocID="{4FD947AE-3C81-4EE5-AFFF-EF2E28B191B0}" presName="sibTrans" presStyleLbl="sibTrans2D1" presStyleIdx="1" presStyleCnt="2"/>
      <dgm:spPr/>
      <dgm:t>
        <a:bodyPr/>
        <a:lstStyle/>
        <a:p>
          <a:endParaRPr lang="es-CL"/>
        </a:p>
      </dgm:t>
    </dgm:pt>
    <dgm:pt modelId="{DA4A81D7-62F7-4D0F-96E0-C2B6CC2EC7B5}" type="pres">
      <dgm:prSet presAssocID="{4FD947AE-3C81-4EE5-AFFF-EF2E28B191B0}" presName="connectorText" presStyleLbl="sibTrans2D1" presStyleIdx="1" presStyleCnt="2"/>
      <dgm:spPr/>
      <dgm:t>
        <a:bodyPr/>
        <a:lstStyle/>
        <a:p>
          <a:endParaRPr lang="es-CL"/>
        </a:p>
      </dgm:t>
    </dgm:pt>
    <dgm:pt modelId="{2BA907D4-6C4E-4FE5-925B-141EE5FE2F02}" type="pres">
      <dgm:prSet presAssocID="{B166C40C-221B-4422-8FDC-2ADC35E8941F}" presName="node" presStyleLbl="node1" presStyleIdx="2" presStyleCnt="3" custLinFactNeighborY="-52719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</dgm:ptLst>
  <dgm:cxnLst>
    <dgm:cxn modelId="{F98EE751-1ABA-4F65-AFC5-0FEBD4C580F6}" type="presOf" srcId="{4FD947AE-3C81-4EE5-AFFF-EF2E28B191B0}" destId="{DA4A81D7-62F7-4D0F-96E0-C2B6CC2EC7B5}" srcOrd="1" destOrd="0" presId="urn:microsoft.com/office/officeart/2005/8/layout/process1"/>
    <dgm:cxn modelId="{5DA3E34C-48FC-4F76-8109-216B84C670D1}" srcId="{CE790627-E85F-4916-B513-5B9902B0A7E8}" destId="{72A55C95-051C-48AD-94BE-B8B12C3B07E4}" srcOrd="1" destOrd="0" parTransId="{697A7B7A-0416-4795-A296-156E4D80689A}" sibTransId="{4FD947AE-3C81-4EE5-AFFF-EF2E28B191B0}"/>
    <dgm:cxn modelId="{A21285CC-DDB2-492A-9320-EB47B81367AA}" type="presOf" srcId="{73C3F162-A1A8-478F-846C-E5453DB9ABA8}" destId="{B5046FC8-E674-4070-8791-ECBE37762D84}" srcOrd="1" destOrd="0" presId="urn:microsoft.com/office/officeart/2005/8/layout/process1"/>
    <dgm:cxn modelId="{A6F2AFF7-5333-4504-ABC2-22FD2D402071}" type="presOf" srcId="{5AF04E1E-ED1E-4D61-9478-C80493AB336B}" destId="{717599A4-DA5A-4560-9B96-30A21312A544}" srcOrd="0" destOrd="0" presId="urn:microsoft.com/office/officeart/2005/8/layout/process1"/>
    <dgm:cxn modelId="{9CAE65FE-837C-4ADF-86D6-24FB2820EEB3}" type="presOf" srcId="{CE790627-E85F-4916-B513-5B9902B0A7E8}" destId="{1734845C-501F-4094-BD5C-96E46A51765D}" srcOrd="0" destOrd="0" presId="urn:microsoft.com/office/officeart/2005/8/layout/process1"/>
    <dgm:cxn modelId="{4788FDCB-6B27-44C8-9309-E1A76FF81D08}" type="presOf" srcId="{B166C40C-221B-4422-8FDC-2ADC35E8941F}" destId="{2BA907D4-6C4E-4FE5-925B-141EE5FE2F02}" srcOrd="0" destOrd="0" presId="urn:microsoft.com/office/officeart/2005/8/layout/process1"/>
    <dgm:cxn modelId="{EC5F9238-6394-4328-994F-3530118A626B}" srcId="{CE790627-E85F-4916-B513-5B9902B0A7E8}" destId="{B166C40C-221B-4422-8FDC-2ADC35E8941F}" srcOrd="2" destOrd="0" parTransId="{F042908B-5BD6-4D76-BA35-AE96A019E8F0}" sibTransId="{4FBD3DB4-ACE5-4E65-BD14-2812AB004A24}"/>
    <dgm:cxn modelId="{249CFEF4-1C09-44EF-980F-9C144ACAC162}" type="presOf" srcId="{72A55C95-051C-48AD-94BE-B8B12C3B07E4}" destId="{28D4EA54-A9EB-41A8-9EBC-D5FF89DA835A}" srcOrd="0" destOrd="0" presId="urn:microsoft.com/office/officeart/2005/8/layout/process1"/>
    <dgm:cxn modelId="{7DFCDA78-EF1F-4FB8-8A48-4041F8C841F9}" type="presOf" srcId="{73C3F162-A1A8-478F-846C-E5453DB9ABA8}" destId="{FCB6E356-FC9F-4D34-9238-84FBD3446F46}" srcOrd="0" destOrd="0" presId="urn:microsoft.com/office/officeart/2005/8/layout/process1"/>
    <dgm:cxn modelId="{B0343057-498C-486B-955E-5358FBCEB397}" srcId="{CE790627-E85F-4916-B513-5B9902B0A7E8}" destId="{5AF04E1E-ED1E-4D61-9478-C80493AB336B}" srcOrd="0" destOrd="0" parTransId="{81CCC870-7765-405C-A33E-153735FCD004}" sibTransId="{73C3F162-A1A8-478F-846C-E5453DB9ABA8}"/>
    <dgm:cxn modelId="{27B8219C-B677-42EC-87F1-EA831B5F4301}" type="presOf" srcId="{4FD947AE-3C81-4EE5-AFFF-EF2E28B191B0}" destId="{99B3EBBB-866D-481C-B332-C1F428E4A510}" srcOrd="0" destOrd="0" presId="urn:microsoft.com/office/officeart/2005/8/layout/process1"/>
    <dgm:cxn modelId="{60BD3F34-CB9F-4DA3-9B57-50C0F7CFA1FA}" type="presParOf" srcId="{1734845C-501F-4094-BD5C-96E46A51765D}" destId="{717599A4-DA5A-4560-9B96-30A21312A544}" srcOrd="0" destOrd="0" presId="urn:microsoft.com/office/officeart/2005/8/layout/process1"/>
    <dgm:cxn modelId="{66BF79AE-6203-437D-9B65-51834C022EBC}" type="presParOf" srcId="{1734845C-501F-4094-BD5C-96E46A51765D}" destId="{FCB6E356-FC9F-4D34-9238-84FBD3446F46}" srcOrd="1" destOrd="0" presId="urn:microsoft.com/office/officeart/2005/8/layout/process1"/>
    <dgm:cxn modelId="{DF0539DA-C0F8-4EBC-AC98-6DBA79886374}" type="presParOf" srcId="{FCB6E356-FC9F-4D34-9238-84FBD3446F46}" destId="{B5046FC8-E674-4070-8791-ECBE37762D84}" srcOrd="0" destOrd="0" presId="urn:microsoft.com/office/officeart/2005/8/layout/process1"/>
    <dgm:cxn modelId="{E95C41DB-9614-4252-9AB8-E234AAB4DF0E}" type="presParOf" srcId="{1734845C-501F-4094-BD5C-96E46A51765D}" destId="{28D4EA54-A9EB-41A8-9EBC-D5FF89DA835A}" srcOrd="2" destOrd="0" presId="urn:microsoft.com/office/officeart/2005/8/layout/process1"/>
    <dgm:cxn modelId="{BC0C6D48-3D94-42AD-B6F4-87F3EA149349}" type="presParOf" srcId="{1734845C-501F-4094-BD5C-96E46A51765D}" destId="{99B3EBBB-866D-481C-B332-C1F428E4A510}" srcOrd="3" destOrd="0" presId="urn:microsoft.com/office/officeart/2005/8/layout/process1"/>
    <dgm:cxn modelId="{A9FA0C10-F714-4F3F-8F9A-C5CD58B74B8C}" type="presParOf" srcId="{99B3EBBB-866D-481C-B332-C1F428E4A510}" destId="{DA4A81D7-62F7-4D0F-96E0-C2B6CC2EC7B5}" srcOrd="0" destOrd="0" presId="urn:microsoft.com/office/officeart/2005/8/layout/process1"/>
    <dgm:cxn modelId="{CE4CCBD7-65C1-4C4A-9E89-7185E66F4280}" type="presParOf" srcId="{1734845C-501F-4094-BD5C-96E46A51765D}" destId="{2BA907D4-6C4E-4FE5-925B-141EE5FE2F0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7599A4-DA5A-4560-9B96-30A21312A544}">
      <dsp:nvSpPr>
        <dsp:cNvPr id="0" name=""/>
        <dsp:cNvSpPr/>
      </dsp:nvSpPr>
      <dsp:spPr>
        <a:xfrm>
          <a:off x="3650" y="1392609"/>
          <a:ext cx="1131726" cy="12818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600" kern="1200" dirty="0" smtClean="0"/>
            <a:t>Informe de Servicio 1</a:t>
          </a:r>
          <a:endParaRPr lang="es-CL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200" kern="1200" dirty="0" smtClean="0"/>
            <a:t>Rescate</a:t>
          </a:r>
          <a:endParaRPr lang="es-CL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200" kern="1200" dirty="0" smtClean="0"/>
            <a:t>Incendio</a:t>
          </a:r>
          <a:endParaRPr lang="es-CL" sz="1200" kern="1200" dirty="0"/>
        </a:p>
      </dsp:txBody>
      <dsp:txXfrm>
        <a:off x="36797" y="1425756"/>
        <a:ext cx="1065432" cy="1215519"/>
      </dsp:txXfrm>
    </dsp:sp>
    <dsp:sp modelId="{FCB6E356-FC9F-4D34-9238-84FBD3446F46}">
      <dsp:nvSpPr>
        <dsp:cNvPr id="0" name=""/>
        <dsp:cNvSpPr/>
      </dsp:nvSpPr>
      <dsp:spPr>
        <a:xfrm>
          <a:off x="1248550" y="1893182"/>
          <a:ext cx="239926" cy="2806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L" sz="1200" kern="1200"/>
        </a:p>
      </dsp:txBody>
      <dsp:txXfrm>
        <a:off x="1248550" y="1949316"/>
        <a:ext cx="167948" cy="168400"/>
      </dsp:txXfrm>
    </dsp:sp>
    <dsp:sp modelId="{D8F704AA-8DB6-4F68-9785-82C566381631}">
      <dsp:nvSpPr>
        <dsp:cNvPr id="0" name=""/>
        <dsp:cNvSpPr/>
      </dsp:nvSpPr>
      <dsp:spPr>
        <a:xfrm>
          <a:off x="1588068" y="1392609"/>
          <a:ext cx="1131726" cy="1281813"/>
        </a:xfrm>
        <a:prstGeom prst="roundRect">
          <a:avLst>
            <a:gd name="adj" fmla="val 10000"/>
          </a:avLst>
        </a:prstGeom>
        <a:solidFill>
          <a:schemeClr val="accent3">
            <a:hueOff val="2812566"/>
            <a:satOff val="-4220"/>
            <a:lumOff val="-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600" kern="1200" dirty="0" smtClean="0"/>
            <a:t>Informe de Servicio 2</a:t>
          </a:r>
          <a:endParaRPr lang="es-CL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200" kern="1200" dirty="0" smtClean="0"/>
            <a:t>B-1</a:t>
          </a:r>
          <a:endParaRPr lang="es-CL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200" kern="1200" dirty="0" smtClean="0"/>
            <a:t>RX-1</a:t>
          </a:r>
          <a:endParaRPr lang="es-CL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200" kern="1200" dirty="0" smtClean="0"/>
            <a:t>RH-1</a:t>
          </a:r>
          <a:endParaRPr lang="es-CL" sz="1200" kern="1200" dirty="0"/>
        </a:p>
      </dsp:txBody>
      <dsp:txXfrm>
        <a:off x="1621215" y="1425756"/>
        <a:ext cx="1065432" cy="1215519"/>
      </dsp:txXfrm>
    </dsp:sp>
    <dsp:sp modelId="{156A09DD-CCE3-49B9-B1D5-B99CC09D3DDF}">
      <dsp:nvSpPr>
        <dsp:cNvPr id="0" name=""/>
        <dsp:cNvSpPr/>
      </dsp:nvSpPr>
      <dsp:spPr>
        <a:xfrm>
          <a:off x="2832967" y="1893182"/>
          <a:ext cx="239926" cy="2806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3750088"/>
            <a:satOff val="-5627"/>
            <a:lumOff val="-9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L" sz="1200" kern="1200"/>
        </a:p>
      </dsp:txBody>
      <dsp:txXfrm>
        <a:off x="2832967" y="1949316"/>
        <a:ext cx="167948" cy="168400"/>
      </dsp:txXfrm>
    </dsp:sp>
    <dsp:sp modelId="{28D4EA54-A9EB-41A8-9EBC-D5FF89DA835A}">
      <dsp:nvSpPr>
        <dsp:cNvPr id="0" name=""/>
        <dsp:cNvSpPr/>
      </dsp:nvSpPr>
      <dsp:spPr>
        <a:xfrm>
          <a:off x="3172486" y="1392609"/>
          <a:ext cx="1131726" cy="1281813"/>
        </a:xfrm>
        <a:prstGeom prst="roundRect">
          <a:avLst>
            <a:gd name="adj" fmla="val 10000"/>
          </a:avLst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600" kern="1200" dirty="0" smtClean="0"/>
            <a:t>Archivar</a:t>
          </a:r>
          <a:endParaRPr lang="es-CL" sz="1600" kern="1200" dirty="0"/>
        </a:p>
      </dsp:txBody>
      <dsp:txXfrm>
        <a:off x="3205633" y="1425756"/>
        <a:ext cx="1065432" cy="1215519"/>
      </dsp:txXfrm>
    </dsp:sp>
    <dsp:sp modelId="{99B3EBBB-866D-481C-B332-C1F428E4A510}">
      <dsp:nvSpPr>
        <dsp:cNvPr id="0" name=""/>
        <dsp:cNvSpPr/>
      </dsp:nvSpPr>
      <dsp:spPr>
        <a:xfrm rot="20196397">
          <a:off x="4430242" y="1524296"/>
          <a:ext cx="321646" cy="2806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7500176"/>
            <a:satOff val="-11253"/>
            <a:lumOff val="-183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L" sz="1200" kern="1200"/>
        </a:p>
      </dsp:txBody>
      <dsp:txXfrm>
        <a:off x="4433703" y="1597145"/>
        <a:ext cx="237446" cy="168400"/>
      </dsp:txXfrm>
    </dsp:sp>
    <dsp:sp modelId="{9F84EDD8-6011-4B3B-83ED-3356ED7CFA91}">
      <dsp:nvSpPr>
        <dsp:cNvPr id="0" name=""/>
        <dsp:cNvSpPr/>
      </dsp:nvSpPr>
      <dsp:spPr>
        <a:xfrm>
          <a:off x="4861208" y="662065"/>
          <a:ext cx="1131726" cy="1281813"/>
        </a:xfrm>
        <a:prstGeom prst="roundRect">
          <a:avLst>
            <a:gd name="adj" fmla="val 10000"/>
          </a:avLst>
        </a:prstGeom>
        <a:solidFill>
          <a:schemeClr val="accent3">
            <a:hueOff val="8437698"/>
            <a:satOff val="-12660"/>
            <a:lumOff val="-20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600" kern="1200" dirty="0" smtClean="0"/>
            <a:t>Subir a Plataforma </a:t>
          </a:r>
          <a:r>
            <a:rPr lang="es-CL" sz="1600" kern="1200" dirty="0" err="1" smtClean="0"/>
            <a:t>JNBCh</a:t>
          </a:r>
          <a:endParaRPr lang="es-CL" sz="1600" kern="1200" dirty="0"/>
        </a:p>
      </dsp:txBody>
      <dsp:txXfrm>
        <a:off x="4894355" y="695212"/>
        <a:ext cx="1065432" cy="1215519"/>
      </dsp:txXfrm>
    </dsp:sp>
    <dsp:sp modelId="{FB87A66B-45CE-49EE-9273-F850521C092B}">
      <dsp:nvSpPr>
        <dsp:cNvPr id="0" name=""/>
        <dsp:cNvSpPr/>
      </dsp:nvSpPr>
      <dsp:spPr>
        <a:xfrm rot="2126499">
          <a:off x="4482655" y="2323893"/>
          <a:ext cx="283522" cy="2806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L" sz="1200" kern="1200" dirty="0"/>
        </a:p>
      </dsp:txBody>
      <dsp:txXfrm rot="10800000">
        <a:off x="4490456" y="2355614"/>
        <a:ext cx="199322" cy="168400"/>
      </dsp:txXfrm>
    </dsp:sp>
    <dsp:sp modelId="{028CD312-1067-4921-BB38-AA9CB6B13086}">
      <dsp:nvSpPr>
        <dsp:cNvPr id="0" name=""/>
        <dsp:cNvSpPr/>
      </dsp:nvSpPr>
      <dsp:spPr>
        <a:xfrm>
          <a:off x="4856537" y="2131934"/>
          <a:ext cx="1131726" cy="1281813"/>
        </a:xfrm>
        <a:prstGeom prst="roundRect">
          <a:avLst>
            <a:gd name="adj" fmla="val 10000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600" kern="1200" dirty="0" smtClean="0"/>
            <a:t>Subir a Registro de la Compañía</a:t>
          </a:r>
          <a:endParaRPr lang="es-CL" sz="1600" kern="1200" dirty="0"/>
        </a:p>
      </dsp:txBody>
      <dsp:txXfrm>
        <a:off x="4889684" y="2165081"/>
        <a:ext cx="1065432" cy="12155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7599A4-DA5A-4560-9B96-30A21312A544}">
      <dsp:nvSpPr>
        <dsp:cNvPr id="0" name=""/>
        <dsp:cNvSpPr/>
      </dsp:nvSpPr>
      <dsp:spPr>
        <a:xfrm>
          <a:off x="5784" y="1643702"/>
          <a:ext cx="1729038" cy="103742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900" kern="1200" dirty="0" smtClean="0"/>
            <a:t>Parte de Asistencia</a:t>
          </a:r>
          <a:endParaRPr lang="es-CL" sz="1900" kern="1200" dirty="0"/>
        </a:p>
      </dsp:txBody>
      <dsp:txXfrm>
        <a:off x="36169" y="1674087"/>
        <a:ext cx="1668268" cy="976653"/>
      </dsp:txXfrm>
    </dsp:sp>
    <dsp:sp modelId="{FCB6E356-FC9F-4D34-9238-84FBD3446F46}">
      <dsp:nvSpPr>
        <dsp:cNvPr id="0" name=""/>
        <dsp:cNvSpPr/>
      </dsp:nvSpPr>
      <dsp:spPr>
        <a:xfrm>
          <a:off x="1907727" y="1948013"/>
          <a:ext cx="366556" cy="4288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L" sz="1500" kern="1200"/>
        </a:p>
      </dsp:txBody>
      <dsp:txXfrm>
        <a:off x="1907727" y="2033773"/>
        <a:ext cx="256589" cy="257281"/>
      </dsp:txXfrm>
    </dsp:sp>
    <dsp:sp modelId="{28D4EA54-A9EB-41A8-9EBC-D5FF89DA835A}">
      <dsp:nvSpPr>
        <dsp:cNvPr id="0" name=""/>
        <dsp:cNvSpPr/>
      </dsp:nvSpPr>
      <dsp:spPr>
        <a:xfrm>
          <a:off x="2426439" y="1643702"/>
          <a:ext cx="1729038" cy="1037423"/>
        </a:xfrm>
        <a:prstGeom prst="roundRect">
          <a:avLst>
            <a:gd name="adj" fmla="val 10000"/>
          </a:avLst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900" kern="1200" dirty="0" smtClean="0"/>
            <a:t>Archivar</a:t>
          </a:r>
          <a:endParaRPr lang="es-CL" sz="1900" kern="1200" dirty="0"/>
        </a:p>
      </dsp:txBody>
      <dsp:txXfrm>
        <a:off x="2456824" y="1674087"/>
        <a:ext cx="1668268" cy="976653"/>
      </dsp:txXfrm>
    </dsp:sp>
    <dsp:sp modelId="{99B3EBBB-866D-481C-B332-C1F428E4A510}">
      <dsp:nvSpPr>
        <dsp:cNvPr id="0" name=""/>
        <dsp:cNvSpPr/>
      </dsp:nvSpPr>
      <dsp:spPr>
        <a:xfrm>
          <a:off x="4328381" y="1948013"/>
          <a:ext cx="366556" cy="4288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L" sz="1500" kern="1200"/>
        </a:p>
      </dsp:txBody>
      <dsp:txXfrm>
        <a:off x="4328381" y="2033773"/>
        <a:ext cx="256589" cy="257281"/>
      </dsp:txXfrm>
    </dsp:sp>
    <dsp:sp modelId="{2BA907D4-6C4E-4FE5-925B-141EE5FE2F02}">
      <dsp:nvSpPr>
        <dsp:cNvPr id="0" name=""/>
        <dsp:cNvSpPr/>
      </dsp:nvSpPr>
      <dsp:spPr>
        <a:xfrm>
          <a:off x="4847093" y="1643702"/>
          <a:ext cx="1729038" cy="1037423"/>
        </a:xfrm>
        <a:prstGeom prst="roundRect">
          <a:avLst>
            <a:gd name="adj" fmla="val 10000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900" kern="1200" dirty="0" smtClean="0"/>
            <a:t>Subir a plataforma de la Compañía</a:t>
          </a:r>
          <a:endParaRPr lang="es-CL" sz="1900" kern="1200" dirty="0"/>
        </a:p>
      </dsp:txBody>
      <dsp:txXfrm>
        <a:off x="4877478" y="1674087"/>
        <a:ext cx="1668268" cy="9766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E0F7DA-6E12-48D7-8783-F19D7723561F}" type="datetimeFigureOut">
              <a:rPr lang="es-CL" smtClean="0"/>
              <a:t>02-08-2016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6C34AE-3F3F-4CC9-BEA8-5C4569DFC91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16106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6C34AE-3F3F-4CC9-BEA8-5C4569DFC91C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79723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6C34AE-3F3F-4CC9-BEA8-5C4569DFC91C}" type="slidenum">
              <a:rPr lang="es-CL" smtClean="0"/>
              <a:t>11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65617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512F-D7C0-43E7-B23B-B0B6D3F647FE}" type="datetimeFigureOut">
              <a:rPr lang="es-CL" smtClean="0"/>
              <a:t>02-08-2016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73D0F-194E-4340-B1FD-955986DF765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94557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512F-D7C0-43E7-B23B-B0B6D3F647FE}" type="datetimeFigureOut">
              <a:rPr lang="es-CL" smtClean="0"/>
              <a:t>02-08-2016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73D0F-194E-4340-B1FD-955986DF765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47190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512F-D7C0-43E7-B23B-B0B6D3F647FE}" type="datetimeFigureOut">
              <a:rPr lang="es-CL" smtClean="0"/>
              <a:t>02-08-2016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73D0F-194E-4340-B1FD-955986DF765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32424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512F-D7C0-43E7-B23B-B0B6D3F647FE}" type="datetimeFigureOut">
              <a:rPr lang="es-CL" smtClean="0"/>
              <a:t>02-08-2016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73D0F-194E-4340-B1FD-955986DF765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07308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512F-D7C0-43E7-B23B-B0B6D3F647FE}" type="datetimeFigureOut">
              <a:rPr lang="es-CL" smtClean="0"/>
              <a:t>02-08-2016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73D0F-194E-4340-B1FD-955986DF765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0337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512F-D7C0-43E7-B23B-B0B6D3F647FE}" type="datetimeFigureOut">
              <a:rPr lang="es-CL" smtClean="0"/>
              <a:t>02-08-2016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73D0F-194E-4340-B1FD-955986DF765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73239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512F-D7C0-43E7-B23B-B0B6D3F647FE}" type="datetimeFigureOut">
              <a:rPr lang="es-CL" smtClean="0"/>
              <a:t>02-08-2016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73D0F-194E-4340-B1FD-955986DF765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89378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512F-D7C0-43E7-B23B-B0B6D3F647FE}" type="datetimeFigureOut">
              <a:rPr lang="es-CL" smtClean="0"/>
              <a:t>02-08-2016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73D0F-194E-4340-B1FD-955986DF765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5321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512F-D7C0-43E7-B23B-B0B6D3F647FE}" type="datetimeFigureOut">
              <a:rPr lang="es-CL" smtClean="0"/>
              <a:t>02-08-2016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73D0F-194E-4340-B1FD-955986DF765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07614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512F-D7C0-43E7-B23B-B0B6D3F647FE}" type="datetimeFigureOut">
              <a:rPr lang="es-CL" smtClean="0"/>
              <a:t>02-08-2016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73D0F-194E-4340-B1FD-955986DF765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18655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512F-D7C0-43E7-B23B-B0B6D3F647FE}" type="datetimeFigureOut">
              <a:rPr lang="es-CL" smtClean="0"/>
              <a:t>02-08-2016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73D0F-194E-4340-B1FD-955986DF765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86008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8512F-D7C0-43E7-B23B-B0B6D3F647FE}" type="datetimeFigureOut">
              <a:rPr lang="es-CL" smtClean="0"/>
              <a:t>02-08-2016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73D0F-194E-4340-B1FD-955986DF765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48619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omberos.cl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 smtClean="0"/>
              <a:t>Procedimiento para completar Informes de Servicio en Emergencias</a:t>
            </a:r>
            <a:endParaRPr lang="es-CL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4242388411"/>
              </p:ext>
            </p:extLst>
          </p:nvPr>
        </p:nvGraphicFramePr>
        <p:xfrm>
          <a:off x="1292415" y="1487606"/>
          <a:ext cx="7476699" cy="40670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Abrir llave 1"/>
          <p:cNvSpPr/>
          <p:nvPr/>
        </p:nvSpPr>
        <p:spPr>
          <a:xfrm rot="16200000">
            <a:off x="1738027" y="4856539"/>
            <a:ext cx="252489" cy="114371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Abrir llave 5"/>
          <p:cNvSpPr/>
          <p:nvPr/>
        </p:nvSpPr>
        <p:spPr>
          <a:xfrm rot="16200000">
            <a:off x="4991528" y="3237787"/>
            <a:ext cx="252486" cy="4381214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" name="CuadroTexto 2"/>
          <p:cNvSpPr txBox="1"/>
          <p:nvPr/>
        </p:nvSpPr>
        <p:spPr>
          <a:xfrm>
            <a:off x="1236118" y="5691116"/>
            <a:ext cx="1256306" cy="58477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L" sz="1600" dirty="0" smtClean="0"/>
              <a:t>En la Emergencia</a:t>
            </a:r>
            <a:endParaRPr lang="es-CL" sz="1600" dirty="0"/>
          </a:p>
        </p:txBody>
      </p:sp>
      <p:sp>
        <p:nvSpPr>
          <p:cNvPr id="7" name="CuadroTexto 6"/>
          <p:cNvSpPr txBox="1"/>
          <p:nvPr/>
        </p:nvSpPr>
        <p:spPr>
          <a:xfrm>
            <a:off x="4642038" y="5704764"/>
            <a:ext cx="951466" cy="58477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L" sz="1600" dirty="0" smtClean="0"/>
              <a:t>En el Cuartel</a:t>
            </a:r>
            <a:endParaRPr lang="es-CL" sz="1600" dirty="0"/>
          </a:p>
        </p:txBody>
      </p:sp>
    </p:spTree>
    <p:extLst>
      <p:ext uri="{BB962C8B-B14F-4D97-AF65-F5344CB8AC3E}">
        <p14:creationId xmlns:p14="http://schemas.microsoft.com/office/powerpoint/2010/main" val="107861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s-CL" sz="2900" dirty="0"/>
              <a:t>Si es que hubieran mas de 2 afectados se debe adjuntar la siguiente hoja al informe de servicio 1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91" t="3896" r="34742" b="30033"/>
          <a:stretch/>
        </p:blipFill>
        <p:spPr bwMode="auto">
          <a:xfrm>
            <a:off x="2426438" y="1844824"/>
            <a:ext cx="3990109" cy="4833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8259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Completar informe de servicio </a:t>
            </a:r>
            <a:r>
              <a:rPr lang="es-CL" dirty="0" smtClean="0"/>
              <a:t>2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4525963"/>
          </a:xfrm>
        </p:spPr>
        <p:txBody>
          <a:bodyPr>
            <a:normAutofit/>
          </a:bodyPr>
          <a:lstStyle/>
          <a:p>
            <a:r>
              <a:rPr lang="es-CL" sz="2000" dirty="0" smtClean="0"/>
              <a:t>Se completa en el cuartel</a:t>
            </a:r>
          </a:p>
          <a:p>
            <a:r>
              <a:rPr lang="es-CL" sz="2000" dirty="0" smtClean="0"/>
              <a:t>Existen 3 tipos:</a:t>
            </a:r>
            <a:endParaRPr lang="es-CL" sz="2000" dirty="0"/>
          </a:p>
        </p:txBody>
      </p:sp>
      <p:sp>
        <p:nvSpPr>
          <p:cNvPr id="4" name="3 CuadroTexto"/>
          <p:cNvSpPr txBox="1"/>
          <p:nvPr/>
        </p:nvSpPr>
        <p:spPr>
          <a:xfrm>
            <a:off x="172910" y="2056487"/>
            <a:ext cx="2880320" cy="40934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L" sz="1600" b="1" dirty="0"/>
              <a:t>Informe de servicio </a:t>
            </a:r>
            <a:r>
              <a:rPr lang="es-CL" sz="1600" b="1" dirty="0" smtClean="0"/>
              <a:t>B-1</a:t>
            </a:r>
          </a:p>
          <a:p>
            <a:r>
              <a:rPr lang="es-CL" sz="1600" dirty="0" smtClean="0"/>
              <a:t>Posee </a:t>
            </a:r>
            <a:r>
              <a:rPr lang="es-CL" sz="1600" dirty="0"/>
              <a:t>la siguiente </a:t>
            </a:r>
            <a:r>
              <a:rPr lang="es-CL" sz="1600" dirty="0" smtClean="0"/>
              <a:t>información: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600" dirty="0" smtClean="0"/>
              <a:t>Resumen </a:t>
            </a:r>
            <a:r>
              <a:rPr lang="es-CL" sz="1600" dirty="0"/>
              <a:t>fecha/hora/Of a cargo y </a:t>
            </a:r>
            <a:r>
              <a:rPr lang="es-CL" sz="1600" dirty="0" smtClean="0"/>
              <a:t>conductor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600" dirty="0" smtClean="0"/>
              <a:t>Parte </a:t>
            </a:r>
            <a:r>
              <a:rPr lang="es-CL" sz="1600" dirty="0"/>
              <a:t>de </a:t>
            </a:r>
            <a:r>
              <a:rPr lang="es-CL" sz="1600" dirty="0" smtClean="0"/>
              <a:t>asistencia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600" dirty="0" smtClean="0"/>
              <a:t>Firma </a:t>
            </a:r>
            <a:r>
              <a:rPr lang="es-CL" sz="1600" dirty="0" err="1"/>
              <a:t>V°B°</a:t>
            </a:r>
            <a:r>
              <a:rPr lang="es-CL" sz="1600" dirty="0"/>
              <a:t> oficial a </a:t>
            </a:r>
            <a:r>
              <a:rPr lang="es-CL" sz="1600" dirty="0" smtClean="0"/>
              <a:t>cargo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600" dirty="0" smtClean="0"/>
              <a:t>Bitácora </a:t>
            </a:r>
            <a:r>
              <a:rPr lang="es-CL" sz="1600" dirty="0"/>
              <a:t>material menor </a:t>
            </a:r>
            <a:r>
              <a:rPr lang="es-CL" sz="1600" dirty="0" smtClean="0"/>
              <a:t>utilizado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600" dirty="0" smtClean="0"/>
              <a:t>Bitácora </a:t>
            </a:r>
            <a:r>
              <a:rPr lang="es-CL" sz="1600" dirty="0" err="1"/>
              <a:t>ERAs</a:t>
            </a:r>
            <a:r>
              <a:rPr lang="es-CL" sz="1600" dirty="0"/>
              <a:t>, Motosierras y </a:t>
            </a:r>
            <a:r>
              <a:rPr lang="es-CL" sz="1600" dirty="0" smtClean="0"/>
              <a:t>tronzadora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600" dirty="0" smtClean="0"/>
              <a:t>Resumen </a:t>
            </a:r>
            <a:r>
              <a:rPr lang="es-CL" sz="1600" dirty="0"/>
              <a:t>OTG incendio  y </a:t>
            </a:r>
            <a:r>
              <a:rPr lang="es-CL" sz="1600" dirty="0" smtClean="0"/>
              <a:t>chimenea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600" dirty="0" smtClean="0"/>
              <a:t>Resumen </a:t>
            </a:r>
            <a:r>
              <a:rPr lang="es-CL" sz="1600" dirty="0"/>
              <a:t>material mayor </a:t>
            </a:r>
            <a:r>
              <a:rPr lang="es-CL" sz="1600" dirty="0" smtClean="0"/>
              <a:t>asistente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 smtClean="0"/>
          </a:p>
        </p:txBody>
      </p:sp>
      <p:sp>
        <p:nvSpPr>
          <p:cNvPr id="6" name="5 CuadroTexto"/>
          <p:cNvSpPr txBox="1"/>
          <p:nvPr/>
        </p:nvSpPr>
        <p:spPr>
          <a:xfrm>
            <a:off x="3131840" y="2041098"/>
            <a:ext cx="2880320" cy="4124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L" sz="1600" b="1" dirty="0"/>
              <a:t>Informe de servicio </a:t>
            </a:r>
            <a:r>
              <a:rPr lang="es-CL" sz="1600" b="1" dirty="0" smtClean="0"/>
              <a:t>RX-1</a:t>
            </a:r>
          </a:p>
          <a:p>
            <a:r>
              <a:rPr lang="es-CL" sz="1600" dirty="0" smtClean="0"/>
              <a:t>Posee </a:t>
            </a:r>
            <a:r>
              <a:rPr lang="es-CL" sz="1600" dirty="0"/>
              <a:t>la siguiente </a:t>
            </a:r>
            <a:r>
              <a:rPr lang="es-CL" sz="1600" dirty="0" smtClean="0"/>
              <a:t>información: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600" dirty="0" smtClean="0"/>
              <a:t>Resumen </a:t>
            </a:r>
            <a:r>
              <a:rPr lang="es-CL" sz="1600" dirty="0"/>
              <a:t>fecha/hora/Of a cargo y </a:t>
            </a:r>
            <a:r>
              <a:rPr lang="es-CL" sz="1600" dirty="0" smtClean="0"/>
              <a:t>conductor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600" dirty="0" smtClean="0"/>
              <a:t>Parte </a:t>
            </a:r>
            <a:r>
              <a:rPr lang="es-CL" sz="1600" dirty="0"/>
              <a:t>de </a:t>
            </a:r>
            <a:r>
              <a:rPr lang="es-CL" sz="1600" dirty="0" smtClean="0"/>
              <a:t>asistencia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600" dirty="0" smtClean="0"/>
              <a:t>Firma </a:t>
            </a:r>
            <a:r>
              <a:rPr lang="es-CL" sz="1600" dirty="0" err="1"/>
              <a:t>V°B°</a:t>
            </a:r>
            <a:r>
              <a:rPr lang="es-CL" sz="1600" dirty="0"/>
              <a:t> oficial a </a:t>
            </a:r>
            <a:r>
              <a:rPr lang="es-CL" sz="1600" dirty="0" smtClean="0"/>
              <a:t>cargo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600" dirty="0" smtClean="0"/>
              <a:t>Bitácora </a:t>
            </a:r>
            <a:r>
              <a:rPr lang="es-CL" sz="1600" dirty="0"/>
              <a:t>material menor </a:t>
            </a:r>
            <a:r>
              <a:rPr lang="es-CL" sz="1600" dirty="0" smtClean="0"/>
              <a:t>utilizado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600" dirty="0" smtClean="0"/>
              <a:t>Bitácora </a:t>
            </a:r>
            <a:r>
              <a:rPr lang="es-CL" sz="1600" dirty="0" err="1" smtClean="0"/>
              <a:t>ERAs</a:t>
            </a:r>
            <a:r>
              <a:rPr lang="es-CL" sz="1600" dirty="0" smtClean="0"/>
              <a:t> y Motosierras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600" dirty="0" smtClean="0"/>
              <a:t>Resumen </a:t>
            </a:r>
            <a:r>
              <a:rPr lang="es-CL" sz="1600" dirty="0"/>
              <a:t>OTG </a:t>
            </a:r>
            <a:r>
              <a:rPr lang="es-CL" sz="1600" dirty="0" smtClean="0"/>
              <a:t>Rescate e Incendio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600" dirty="0" smtClean="0"/>
              <a:t>Resumen </a:t>
            </a:r>
            <a:r>
              <a:rPr lang="es-CL" sz="1600" dirty="0"/>
              <a:t>material mayor </a:t>
            </a:r>
            <a:r>
              <a:rPr lang="es-CL" sz="1600" dirty="0" smtClean="0"/>
              <a:t>asistente</a:t>
            </a:r>
            <a:endParaRPr lang="es-CL" dirty="0" smtClean="0"/>
          </a:p>
          <a:p>
            <a:endParaRPr lang="es-CL" dirty="0"/>
          </a:p>
          <a:p>
            <a:endParaRPr lang="es-CL" dirty="0" smtClean="0"/>
          </a:p>
          <a:p>
            <a:endParaRPr lang="es-CL" dirty="0"/>
          </a:p>
        </p:txBody>
      </p:sp>
      <p:sp>
        <p:nvSpPr>
          <p:cNvPr id="8" name="7 CuadroTexto"/>
          <p:cNvSpPr txBox="1"/>
          <p:nvPr/>
        </p:nvSpPr>
        <p:spPr>
          <a:xfrm>
            <a:off x="6084168" y="2024705"/>
            <a:ext cx="2880320" cy="4154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L" sz="1600" b="1" dirty="0"/>
              <a:t>Informe de servicio </a:t>
            </a:r>
            <a:r>
              <a:rPr lang="es-CL" sz="1600" b="1" dirty="0" smtClean="0"/>
              <a:t>RH-1</a:t>
            </a:r>
          </a:p>
          <a:p>
            <a:r>
              <a:rPr lang="es-CL" sz="1600" dirty="0" smtClean="0"/>
              <a:t>Posee </a:t>
            </a:r>
            <a:r>
              <a:rPr lang="es-CL" sz="1600" dirty="0"/>
              <a:t>la siguiente </a:t>
            </a:r>
            <a:r>
              <a:rPr lang="es-CL" sz="1600" dirty="0" smtClean="0"/>
              <a:t>información: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600" dirty="0" smtClean="0"/>
              <a:t>Resumen </a:t>
            </a:r>
            <a:r>
              <a:rPr lang="es-CL" sz="1600" dirty="0"/>
              <a:t>fecha/hora/Of a cargo y </a:t>
            </a:r>
            <a:r>
              <a:rPr lang="es-CL" sz="1600" dirty="0" smtClean="0"/>
              <a:t>conductor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600" dirty="0" smtClean="0"/>
              <a:t>Parte </a:t>
            </a:r>
            <a:r>
              <a:rPr lang="es-CL" sz="1600" dirty="0"/>
              <a:t>de </a:t>
            </a:r>
            <a:r>
              <a:rPr lang="es-CL" sz="1600" dirty="0" smtClean="0"/>
              <a:t>asistencia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600" dirty="0" smtClean="0"/>
              <a:t>Firma </a:t>
            </a:r>
            <a:r>
              <a:rPr lang="es-CL" sz="1600" dirty="0" err="1"/>
              <a:t>V°B°</a:t>
            </a:r>
            <a:r>
              <a:rPr lang="es-CL" sz="1600" dirty="0"/>
              <a:t> oficial a </a:t>
            </a:r>
            <a:r>
              <a:rPr lang="es-CL" sz="1600" dirty="0" smtClean="0"/>
              <a:t>cargo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600" dirty="0" smtClean="0"/>
              <a:t>Bitácora </a:t>
            </a:r>
            <a:r>
              <a:rPr lang="es-CL" sz="1600" dirty="0"/>
              <a:t>material menor </a:t>
            </a:r>
            <a:r>
              <a:rPr lang="es-CL" sz="1600" dirty="0" smtClean="0"/>
              <a:t>utilizado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600" dirty="0" smtClean="0"/>
              <a:t>Bitácora </a:t>
            </a:r>
            <a:r>
              <a:rPr lang="es-CL" sz="1600" dirty="0" err="1" smtClean="0"/>
              <a:t>ERAs</a:t>
            </a:r>
            <a:r>
              <a:rPr lang="es-CL" sz="1600" dirty="0" smtClean="0"/>
              <a:t> y Motosierras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600" dirty="0" smtClean="0"/>
              <a:t> Resumen </a:t>
            </a:r>
            <a:r>
              <a:rPr lang="es-CL" sz="1600" dirty="0"/>
              <a:t>OTG </a:t>
            </a:r>
            <a:r>
              <a:rPr lang="es-CL" sz="1600" dirty="0" smtClean="0"/>
              <a:t>Rescate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600" dirty="0" smtClean="0"/>
              <a:t>Resumen </a:t>
            </a:r>
            <a:r>
              <a:rPr lang="es-CL" sz="1600" dirty="0"/>
              <a:t>material mayor </a:t>
            </a:r>
            <a:r>
              <a:rPr lang="es-CL" sz="1600" dirty="0" smtClean="0"/>
              <a:t>asistente</a:t>
            </a:r>
          </a:p>
          <a:p>
            <a:endParaRPr lang="es-CL" dirty="0" smtClean="0"/>
          </a:p>
          <a:p>
            <a:endParaRPr lang="es-CL" dirty="0" smtClean="0"/>
          </a:p>
          <a:p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98869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b="1" dirty="0"/>
              <a:t>Informe de servicio </a:t>
            </a:r>
            <a:r>
              <a:rPr lang="es-CL" b="1" dirty="0" smtClean="0"/>
              <a:t>B-1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pPr marL="285750" indent="-285750"/>
            <a:r>
              <a:rPr lang="es-CL" sz="900" b="1" dirty="0"/>
              <a:t>Resumen datos generales: </a:t>
            </a:r>
            <a:r>
              <a:rPr lang="es-CL" sz="900" dirty="0"/>
              <a:t>fecha/hora/Of a cargo y conductor</a:t>
            </a:r>
            <a:endParaRPr lang="es-CL" sz="900" b="1" dirty="0"/>
          </a:p>
          <a:p>
            <a:pPr marL="285750" indent="-285750"/>
            <a:r>
              <a:rPr lang="es-CL" sz="900" b="1" dirty="0" smtClean="0"/>
              <a:t>Parte </a:t>
            </a:r>
            <a:r>
              <a:rPr lang="es-CL" sz="900" b="1" dirty="0"/>
              <a:t>de </a:t>
            </a:r>
            <a:r>
              <a:rPr lang="es-CL" sz="900" b="1" dirty="0" smtClean="0"/>
              <a:t>asistencia: </a:t>
            </a:r>
            <a:r>
              <a:rPr lang="es-CL" sz="900" dirty="0" smtClean="0"/>
              <a:t>Detalle de los asistentes de los voluntarios, aspirantes y canjes de la  compañía a la emergencia (A) o a cubrir los otros carros  al cuartel (C),  denominando con las siguientes letras:</a:t>
            </a:r>
          </a:p>
          <a:p>
            <a:pPr marL="685800" lvl="1"/>
            <a:r>
              <a:rPr lang="es-CL" sz="800" dirty="0" smtClean="0"/>
              <a:t>A: Asistió a la emergencia</a:t>
            </a:r>
          </a:p>
          <a:p>
            <a:pPr marL="685800" lvl="1"/>
            <a:r>
              <a:rPr lang="es-CL" sz="800" dirty="0" smtClean="0"/>
              <a:t>C: Asistió a cubrir los otros carros al cuartel</a:t>
            </a:r>
          </a:p>
          <a:p>
            <a:pPr marL="285750" indent="-285750"/>
            <a:endParaRPr lang="es-CL" sz="100" dirty="0"/>
          </a:p>
          <a:p>
            <a:pPr marL="285750" indent="-285750"/>
            <a:r>
              <a:rPr lang="es-CL" sz="900" b="1" dirty="0"/>
              <a:t>Firma </a:t>
            </a:r>
            <a:r>
              <a:rPr lang="es-CL" sz="900" b="1" dirty="0" err="1"/>
              <a:t>V°B°</a:t>
            </a:r>
            <a:r>
              <a:rPr lang="es-CL" sz="900" b="1" dirty="0"/>
              <a:t> oficial a </a:t>
            </a:r>
            <a:r>
              <a:rPr lang="es-CL" sz="900" b="1" dirty="0" smtClean="0"/>
              <a:t>cargo: </a:t>
            </a:r>
            <a:r>
              <a:rPr lang="es-CL" sz="900" dirty="0" smtClean="0"/>
              <a:t>Visto bueno del oficial a cargo de la compañía en la emergencia, es importante que revise completamente los informes de servicio 1 y 2 verificando que estén completos y correctos, luego de este se podrán ingresar a la plataforma de la  </a:t>
            </a:r>
            <a:r>
              <a:rPr lang="es-CL" sz="900" dirty="0" err="1" smtClean="0"/>
              <a:t>JNBCh</a:t>
            </a:r>
            <a:r>
              <a:rPr lang="es-CL" sz="900" dirty="0" smtClean="0"/>
              <a:t> y  a la base de datos de la compañía</a:t>
            </a:r>
            <a:endParaRPr lang="es-CL" sz="900" b="1" dirty="0" smtClean="0"/>
          </a:p>
          <a:p>
            <a:pPr marL="285750" indent="-285750"/>
            <a:r>
              <a:rPr lang="es-CL" sz="900" b="1" dirty="0"/>
              <a:t>M</a:t>
            </a:r>
            <a:r>
              <a:rPr lang="es-CL" sz="900" b="1" dirty="0" smtClean="0"/>
              <a:t>aterial </a:t>
            </a:r>
            <a:r>
              <a:rPr lang="es-CL" sz="900" b="1" dirty="0"/>
              <a:t>menor </a:t>
            </a:r>
            <a:r>
              <a:rPr lang="es-CL" sz="900" b="1" dirty="0" smtClean="0"/>
              <a:t>utilizado: </a:t>
            </a:r>
            <a:r>
              <a:rPr lang="es-CL" sz="900" dirty="0" smtClean="0"/>
              <a:t>Resumen de materiales utilizados del carro en la emergencia, en este espacio solo se indica  si se utilizo o no. Para mas detalle existen las </a:t>
            </a:r>
            <a:r>
              <a:rPr lang="es-CL" sz="900" dirty="0" err="1" smtClean="0"/>
              <a:t>bitacoras</a:t>
            </a:r>
            <a:r>
              <a:rPr lang="es-CL" sz="900" dirty="0" smtClean="0"/>
              <a:t> de material menor.</a:t>
            </a:r>
            <a:endParaRPr lang="es-CL" sz="900" b="1" dirty="0"/>
          </a:p>
          <a:p>
            <a:pPr marL="285750" indent="-285750"/>
            <a:r>
              <a:rPr lang="es-CL" sz="900" b="1" dirty="0" smtClean="0"/>
              <a:t>Resumen Bitácoras </a:t>
            </a:r>
            <a:r>
              <a:rPr lang="es-CL" sz="900" b="1" dirty="0" err="1"/>
              <a:t>ERAs</a:t>
            </a:r>
            <a:r>
              <a:rPr lang="es-CL" sz="900" b="1" dirty="0"/>
              <a:t>, Motosierras y </a:t>
            </a:r>
            <a:r>
              <a:rPr lang="es-CL" sz="900" b="1" dirty="0" smtClean="0"/>
              <a:t>tronzadora: </a:t>
            </a:r>
            <a:r>
              <a:rPr lang="es-CL" sz="900" dirty="0" smtClean="0"/>
              <a:t>En este se detallan los equipos que se utilizaron con su respectivo N° de serie y  el estado de estos post-llamado  operativos y tripulados o en sala de secado.</a:t>
            </a:r>
            <a:endParaRPr lang="es-CL" sz="900" dirty="0"/>
          </a:p>
          <a:p>
            <a:pPr marL="285750" indent="-285750"/>
            <a:r>
              <a:rPr lang="es-CL" sz="900" b="1" dirty="0"/>
              <a:t>Resumen OTG incendio  y </a:t>
            </a:r>
            <a:r>
              <a:rPr lang="es-CL" sz="900" b="1" dirty="0" smtClean="0"/>
              <a:t>chimenea: </a:t>
            </a:r>
            <a:r>
              <a:rPr lang="es-CL" sz="900" dirty="0" smtClean="0"/>
              <a:t>Resumen de la designación de los voluntarios que concurrieron a la emergencia en las respectivas labores de la OTG.</a:t>
            </a:r>
          </a:p>
          <a:p>
            <a:pPr marL="685800" lvl="1"/>
            <a:r>
              <a:rPr lang="es-CL" sz="900" dirty="0" smtClean="0"/>
              <a:t>En el caso de un incendio:</a:t>
            </a:r>
          </a:p>
          <a:p>
            <a:pPr marL="1085850" lvl="2"/>
            <a:r>
              <a:rPr lang="es-CL" sz="900" dirty="0" smtClean="0"/>
              <a:t>Equipos de ataque</a:t>
            </a:r>
          </a:p>
          <a:p>
            <a:pPr marL="1085850" lvl="2"/>
            <a:r>
              <a:rPr lang="es-CL" sz="900" dirty="0" smtClean="0"/>
              <a:t>Equipo de alimentación</a:t>
            </a:r>
          </a:p>
          <a:p>
            <a:pPr marL="1085850" lvl="2"/>
            <a:r>
              <a:rPr lang="es-CL" sz="900" dirty="0" smtClean="0"/>
              <a:t>Equipo de búsqueda</a:t>
            </a:r>
          </a:p>
          <a:p>
            <a:pPr marL="1085850" lvl="2"/>
            <a:r>
              <a:rPr lang="es-CL" sz="900" dirty="0" smtClean="0"/>
              <a:t>Equipo de Ventilación</a:t>
            </a:r>
          </a:p>
          <a:p>
            <a:pPr marL="685800" lvl="1"/>
            <a:r>
              <a:rPr lang="es-CL" sz="900" dirty="0" smtClean="0"/>
              <a:t>En el caso de una chimenea</a:t>
            </a:r>
          </a:p>
          <a:p>
            <a:pPr marL="1085850" lvl="2"/>
            <a:r>
              <a:rPr lang="es-CL" sz="900" dirty="0" smtClean="0"/>
              <a:t>Equipo de techo</a:t>
            </a:r>
          </a:p>
          <a:p>
            <a:pPr marL="1085850" lvl="2"/>
            <a:r>
              <a:rPr lang="es-CL" sz="900" dirty="0" smtClean="0"/>
              <a:t>Equipo de piso </a:t>
            </a:r>
          </a:p>
          <a:p>
            <a:pPr marL="685800" lvl="1"/>
            <a:r>
              <a:rPr lang="es-CL" sz="900" dirty="0" smtClean="0"/>
              <a:t>Tareas generales:</a:t>
            </a:r>
          </a:p>
          <a:p>
            <a:pPr marL="1085850" lvl="2"/>
            <a:r>
              <a:rPr lang="es-CL" sz="900" dirty="0" smtClean="0"/>
              <a:t>Iluminación</a:t>
            </a:r>
          </a:p>
          <a:p>
            <a:pPr marL="1085850" lvl="2"/>
            <a:r>
              <a:rPr lang="es-CL" sz="900" dirty="0" smtClean="0"/>
              <a:t>Contabilidad</a:t>
            </a:r>
          </a:p>
          <a:p>
            <a:pPr marL="685800" lvl="1"/>
            <a:endParaRPr lang="es-CL" sz="500" dirty="0"/>
          </a:p>
          <a:p>
            <a:pPr marL="285750" indent="-285750"/>
            <a:r>
              <a:rPr lang="es-CL" sz="900" b="1" dirty="0"/>
              <a:t>Resumen material </a:t>
            </a:r>
            <a:r>
              <a:rPr lang="es-CL" sz="900" b="1" dirty="0" smtClean="0"/>
              <a:t>mayor: </a:t>
            </a:r>
            <a:r>
              <a:rPr lang="es-CL" sz="900" dirty="0" smtClean="0"/>
              <a:t>Se detallan los carros asistentes a la emergencia, para completar esta información hay que comunicarse  con 1.- </a:t>
            </a:r>
            <a:r>
              <a:rPr lang="es-CL" sz="900" u="sng" dirty="0" smtClean="0"/>
              <a:t>Central de alarmas </a:t>
            </a:r>
            <a:r>
              <a:rPr lang="es-CL" sz="900" dirty="0" smtClean="0"/>
              <a:t>, para solicitar las horas respectivas(6-0/6-3/6-9/6-10) de cada carro y  2.- </a:t>
            </a:r>
            <a:r>
              <a:rPr lang="es-CL" sz="900" u="sng" dirty="0" smtClean="0"/>
              <a:t>Compañías  asistentes</a:t>
            </a:r>
            <a:r>
              <a:rPr lang="es-CL" sz="900" dirty="0" smtClean="0"/>
              <a:t>, para solicitar los kilometrajes de salida y de llegada de cada carro.</a:t>
            </a:r>
          </a:p>
        </p:txBody>
      </p:sp>
    </p:spTree>
    <p:extLst>
      <p:ext uri="{BB962C8B-B14F-4D97-AF65-F5344CB8AC3E}">
        <p14:creationId xmlns:p14="http://schemas.microsoft.com/office/powerpoint/2010/main" val="101298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4" t="4095" r="33218" b="9698"/>
          <a:stretch/>
        </p:blipFill>
        <p:spPr bwMode="auto">
          <a:xfrm>
            <a:off x="301824" y="190948"/>
            <a:ext cx="4322051" cy="630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57" t="5703" r="34611" b="10237"/>
          <a:stretch/>
        </p:blipFill>
        <p:spPr bwMode="auto">
          <a:xfrm>
            <a:off x="4698709" y="345750"/>
            <a:ext cx="4089668" cy="6149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393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b="1" dirty="0"/>
              <a:t>Informe de servicio RX-1</a:t>
            </a:r>
            <a:br>
              <a:rPr lang="es-CL" b="1" dirty="0"/>
            </a:b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991269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CL" sz="900" dirty="0"/>
          </a:p>
          <a:p>
            <a:pPr marL="285750" indent="-285750"/>
            <a:r>
              <a:rPr lang="es-CL" sz="900" b="1" dirty="0"/>
              <a:t>Resumen datos </a:t>
            </a:r>
            <a:r>
              <a:rPr lang="es-CL" sz="900" b="1" dirty="0" smtClean="0"/>
              <a:t>generales: </a:t>
            </a:r>
            <a:r>
              <a:rPr lang="es-CL" sz="900" dirty="0" smtClean="0"/>
              <a:t>fecha/hora/Of </a:t>
            </a:r>
            <a:r>
              <a:rPr lang="es-CL" sz="900" dirty="0"/>
              <a:t>a cargo y </a:t>
            </a:r>
            <a:r>
              <a:rPr lang="es-CL" sz="900" dirty="0" smtClean="0"/>
              <a:t>conductor</a:t>
            </a:r>
            <a:endParaRPr lang="es-CL" sz="900" b="1" dirty="0"/>
          </a:p>
          <a:p>
            <a:pPr marL="285750" indent="-285750"/>
            <a:r>
              <a:rPr lang="es-CL" sz="900" b="1" dirty="0" smtClean="0"/>
              <a:t>Parte </a:t>
            </a:r>
            <a:r>
              <a:rPr lang="es-CL" sz="900" b="1" dirty="0"/>
              <a:t>de asistencia: </a:t>
            </a:r>
            <a:r>
              <a:rPr lang="es-CL" sz="900" dirty="0"/>
              <a:t>Detalle de los asistentes de los voluntarios, aspirantes y canjes de la  compañía a la emergencia (A) o a cubrir los otros carros  al cuartel (C),  denominando con las siguientes letras:</a:t>
            </a:r>
          </a:p>
          <a:p>
            <a:pPr marL="685800" lvl="1"/>
            <a:r>
              <a:rPr lang="es-CL" sz="900" dirty="0"/>
              <a:t>A: Asistió a la emergencia</a:t>
            </a:r>
          </a:p>
          <a:p>
            <a:pPr marL="685800" lvl="1"/>
            <a:r>
              <a:rPr lang="es-CL" sz="900" dirty="0"/>
              <a:t>C: Asistió a cubrir los otros carros al cuartel</a:t>
            </a:r>
          </a:p>
          <a:p>
            <a:pPr marL="285750" indent="-285750"/>
            <a:endParaRPr lang="es-CL" sz="900" dirty="0"/>
          </a:p>
          <a:p>
            <a:pPr marL="285750" indent="-285750"/>
            <a:r>
              <a:rPr lang="es-CL" sz="900" b="1" dirty="0"/>
              <a:t>Firma </a:t>
            </a:r>
            <a:r>
              <a:rPr lang="es-CL" sz="900" b="1" dirty="0" err="1"/>
              <a:t>V°B°</a:t>
            </a:r>
            <a:r>
              <a:rPr lang="es-CL" sz="900" b="1" dirty="0"/>
              <a:t> oficial a cargo: </a:t>
            </a:r>
            <a:r>
              <a:rPr lang="es-CL" sz="900" dirty="0"/>
              <a:t>Visto bueno del oficial a cargo de la compañía en la emergencia, es importante que revise completamente los informes de servicio 1 y 2 verificando que estén completos y correctos, luego de este se podrán ingresar a la plataforma de la  </a:t>
            </a:r>
            <a:r>
              <a:rPr lang="es-CL" sz="900" dirty="0" err="1"/>
              <a:t>JNBCh</a:t>
            </a:r>
            <a:r>
              <a:rPr lang="es-CL" sz="900" dirty="0"/>
              <a:t> y  a la base de datos de la compañía</a:t>
            </a:r>
            <a:endParaRPr lang="es-CL" sz="900" b="1" dirty="0"/>
          </a:p>
          <a:p>
            <a:pPr marL="285750" indent="-285750"/>
            <a:r>
              <a:rPr lang="es-CL" sz="900" b="1" dirty="0"/>
              <a:t>Material menor utilizado: </a:t>
            </a:r>
            <a:r>
              <a:rPr lang="es-CL" sz="900" dirty="0"/>
              <a:t>Resumen de materiales utilizados del carro en la emergencia, en este espacio solo se indica  si se utilizo o no. Para mas detalle existen las </a:t>
            </a:r>
            <a:r>
              <a:rPr lang="es-CL" sz="900" dirty="0" err="1"/>
              <a:t>bitacoras</a:t>
            </a:r>
            <a:r>
              <a:rPr lang="es-CL" sz="900" dirty="0"/>
              <a:t> de material menor.</a:t>
            </a:r>
            <a:endParaRPr lang="es-CL" sz="900" b="1" dirty="0"/>
          </a:p>
          <a:p>
            <a:pPr marL="285750" indent="-285750"/>
            <a:r>
              <a:rPr lang="es-CL" sz="900" b="1" dirty="0"/>
              <a:t>Bitácora </a:t>
            </a:r>
            <a:r>
              <a:rPr lang="es-CL" sz="900" b="1" dirty="0" err="1"/>
              <a:t>ERAs</a:t>
            </a:r>
            <a:r>
              <a:rPr lang="es-CL" sz="900" b="1" dirty="0"/>
              <a:t> y Motosierras </a:t>
            </a:r>
            <a:r>
              <a:rPr lang="es-CL" sz="900" b="1" dirty="0" smtClean="0"/>
              <a:t>: </a:t>
            </a:r>
            <a:r>
              <a:rPr lang="es-CL" sz="900" dirty="0" smtClean="0"/>
              <a:t>En este se detallan los equipos que se utilizaron con su respectivo N° de serie y  el estado de estos post-llamado : 1)operativos y tripulados o 2)en sala de secado o sala de mantención.</a:t>
            </a:r>
          </a:p>
          <a:p>
            <a:pPr marL="285750" indent="-285750"/>
            <a:r>
              <a:rPr lang="es-CL" sz="900" b="1" dirty="0" smtClean="0"/>
              <a:t>Material en el hospital</a:t>
            </a:r>
            <a:r>
              <a:rPr lang="es-CL" sz="900" dirty="0" smtClean="0"/>
              <a:t>: En el se detalla la cantidad de material de trauma que se utilizo y que se traslado  al hospital con el paciente</a:t>
            </a:r>
          </a:p>
          <a:p>
            <a:pPr marL="285750" indent="-285750"/>
            <a:r>
              <a:rPr lang="es-CL" sz="900" b="1" dirty="0" smtClean="0"/>
              <a:t>Resumen </a:t>
            </a:r>
            <a:r>
              <a:rPr lang="es-CL" sz="900" b="1" dirty="0"/>
              <a:t>OTG </a:t>
            </a:r>
            <a:r>
              <a:rPr lang="es-CL" sz="900" b="1" dirty="0" smtClean="0"/>
              <a:t>Rescate e incendio: </a:t>
            </a:r>
            <a:r>
              <a:rPr lang="es-CL" sz="900" dirty="0"/>
              <a:t>Resumen de la designación de los voluntarios que concurrieron a la emergencia en las respectivas labores de la OTG.</a:t>
            </a:r>
          </a:p>
          <a:p>
            <a:pPr marL="685800" lvl="1"/>
            <a:r>
              <a:rPr lang="es-CL" sz="900" dirty="0"/>
              <a:t>En el caso de un </a:t>
            </a:r>
            <a:r>
              <a:rPr lang="es-CL" sz="900" dirty="0" smtClean="0"/>
              <a:t>rescate:</a:t>
            </a:r>
            <a:endParaRPr lang="es-CL" sz="900" dirty="0"/>
          </a:p>
          <a:p>
            <a:pPr marL="1085850" lvl="2"/>
            <a:r>
              <a:rPr lang="es-CL" sz="900" dirty="0" smtClean="0"/>
              <a:t>Equipo de Trauma</a:t>
            </a:r>
          </a:p>
          <a:p>
            <a:pPr marL="1085850" lvl="2"/>
            <a:r>
              <a:rPr lang="es-CL" sz="900" dirty="0" smtClean="0"/>
              <a:t>Equipo de extricación</a:t>
            </a:r>
          </a:p>
          <a:p>
            <a:pPr marL="1085850" lvl="2"/>
            <a:r>
              <a:rPr lang="es-CL" sz="900" dirty="0" smtClean="0"/>
              <a:t>Of. De seguridad</a:t>
            </a:r>
            <a:endParaRPr lang="es-CL" sz="900" dirty="0"/>
          </a:p>
          <a:p>
            <a:pPr marL="685800" lvl="1"/>
            <a:r>
              <a:rPr lang="es-CL" sz="900" dirty="0"/>
              <a:t>En el caso de </a:t>
            </a:r>
            <a:r>
              <a:rPr lang="es-CL" sz="900" dirty="0" smtClean="0"/>
              <a:t>un incendio:</a:t>
            </a:r>
          </a:p>
          <a:p>
            <a:pPr marL="1085850" lvl="2"/>
            <a:r>
              <a:rPr lang="es-CL" sz="900" dirty="0" smtClean="0"/>
              <a:t>Equipos RIT</a:t>
            </a:r>
          </a:p>
          <a:p>
            <a:pPr marL="1085850" lvl="2"/>
            <a:r>
              <a:rPr lang="es-CL" sz="900" dirty="0" smtClean="0"/>
              <a:t>Contabilidad</a:t>
            </a:r>
          </a:p>
          <a:p>
            <a:pPr marL="685800" lvl="1"/>
            <a:endParaRPr lang="es-CL" sz="900" dirty="0"/>
          </a:p>
          <a:p>
            <a:pPr marL="285750" indent="-285750"/>
            <a:r>
              <a:rPr lang="es-CL" sz="900" b="1" dirty="0"/>
              <a:t>Resumen material mayor: </a:t>
            </a:r>
            <a:r>
              <a:rPr lang="es-CL" sz="900" dirty="0"/>
              <a:t>Se detallan los carros asistentes a la emergencia, para completar esta información hay que comunicarse  con 1.- </a:t>
            </a:r>
            <a:r>
              <a:rPr lang="es-CL" sz="900" u="sng" dirty="0"/>
              <a:t>Central de alarmas </a:t>
            </a:r>
            <a:r>
              <a:rPr lang="es-CL" sz="900" dirty="0"/>
              <a:t>, para solicitar las horas respectivas(6-0/6-3/6-9/6-10) de cada carro y  2.- </a:t>
            </a:r>
            <a:r>
              <a:rPr lang="es-CL" sz="900" u="sng" dirty="0"/>
              <a:t>Compañías  asistentes</a:t>
            </a:r>
            <a:r>
              <a:rPr lang="es-CL" sz="900" dirty="0"/>
              <a:t>, para solicitar los kilometrajes de salida y de llegada de cada carro.</a:t>
            </a:r>
          </a:p>
          <a:p>
            <a:pPr marL="0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18208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89" t="5114" r="33989" b="9470"/>
          <a:stretch/>
        </p:blipFill>
        <p:spPr bwMode="auto">
          <a:xfrm>
            <a:off x="395536" y="188640"/>
            <a:ext cx="4166536" cy="6248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69" t="5703" r="33987" b="8879"/>
          <a:stretch/>
        </p:blipFill>
        <p:spPr bwMode="auto">
          <a:xfrm>
            <a:off x="4860032" y="192711"/>
            <a:ext cx="4117195" cy="6248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035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b="1" dirty="0"/>
              <a:t>Informe de servicio </a:t>
            </a:r>
            <a:r>
              <a:rPr lang="es-CL" b="1" dirty="0" smtClean="0"/>
              <a:t>RH-1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s-CL" sz="900" b="1" dirty="0"/>
              <a:t>Resumen datos generales: </a:t>
            </a:r>
            <a:r>
              <a:rPr lang="es-CL" sz="900" dirty="0"/>
              <a:t>fecha/hora/Of a cargo y conductor</a:t>
            </a:r>
            <a:endParaRPr lang="es-CL" sz="900" b="1" dirty="0"/>
          </a:p>
          <a:p>
            <a:pPr marL="285750" indent="-285750"/>
            <a:r>
              <a:rPr lang="es-CL" sz="900" b="1" dirty="0" smtClean="0"/>
              <a:t>Parte </a:t>
            </a:r>
            <a:r>
              <a:rPr lang="es-CL" sz="900" b="1" dirty="0"/>
              <a:t>de asistencia: </a:t>
            </a:r>
            <a:r>
              <a:rPr lang="es-CL" sz="900" dirty="0"/>
              <a:t>Detalle de los asistentes de los voluntarios, aspirantes y canjes de la  compañía a la emergencia (A) o a cubrir los otros carros  al cuartel (C),  denominando con las siguientes letras:</a:t>
            </a:r>
          </a:p>
          <a:p>
            <a:pPr marL="685800" lvl="1"/>
            <a:r>
              <a:rPr lang="es-CL" sz="900" dirty="0"/>
              <a:t>A: Asistió a la emergencia</a:t>
            </a:r>
          </a:p>
          <a:p>
            <a:pPr marL="685800" lvl="1"/>
            <a:r>
              <a:rPr lang="es-CL" sz="900" dirty="0"/>
              <a:t>C: Asistió a cubrir los otros carros al cuartel</a:t>
            </a:r>
          </a:p>
          <a:p>
            <a:pPr marL="285750" indent="-285750"/>
            <a:endParaRPr lang="es-CL" sz="900" dirty="0"/>
          </a:p>
          <a:p>
            <a:pPr marL="285750" indent="-285750"/>
            <a:r>
              <a:rPr lang="es-CL" sz="900" b="1" dirty="0"/>
              <a:t>Firma </a:t>
            </a:r>
            <a:r>
              <a:rPr lang="es-CL" sz="900" b="1" dirty="0" err="1"/>
              <a:t>V°B°</a:t>
            </a:r>
            <a:r>
              <a:rPr lang="es-CL" sz="900" b="1" dirty="0"/>
              <a:t> oficial a cargo: </a:t>
            </a:r>
            <a:r>
              <a:rPr lang="es-CL" sz="900" dirty="0"/>
              <a:t>Visto bueno del oficial a cargo de la compañía en la emergencia, es importante que revise completamente los informes de servicio 1 y 2 verificando que estén completos y correctos, luego de este se podrán ingresar a la plataforma de la  </a:t>
            </a:r>
            <a:r>
              <a:rPr lang="es-CL" sz="900" dirty="0" err="1"/>
              <a:t>JNBCh</a:t>
            </a:r>
            <a:r>
              <a:rPr lang="es-CL" sz="900" dirty="0"/>
              <a:t> y  a la base de datos de la compañía</a:t>
            </a:r>
            <a:endParaRPr lang="es-CL" sz="900" b="1" dirty="0"/>
          </a:p>
          <a:p>
            <a:pPr marL="285750" indent="-285750"/>
            <a:r>
              <a:rPr lang="es-CL" sz="900" b="1" dirty="0"/>
              <a:t>Material menor utilizado: </a:t>
            </a:r>
            <a:r>
              <a:rPr lang="es-CL" sz="900" dirty="0"/>
              <a:t>Resumen de materiales utilizados del carro en la emergencia, en este espacio solo se indica  si se utilizo o no. Para mas detalle existen las </a:t>
            </a:r>
            <a:r>
              <a:rPr lang="es-CL" sz="900" dirty="0" err="1"/>
              <a:t>bitacoras</a:t>
            </a:r>
            <a:r>
              <a:rPr lang="es-CL" sz="900" dirty="0"/>
              <a:t> de material menor.</a:t>
            </a:r>
            <a:endParaRPr lang="es-CL" sz="900" b="1" dirty="0"/>
          </a:p>
          <a:p>
            <a:pPr marL="285750" indent="-285750"/>
            <a:r>
              <a:rPr lang="es-CL" sz="900" b="1" dirty="0"/>
              <a:t>Bitácora </a:t>
            </a:r>
            <a:r>
              <a:rPr lang="es-CL" sz="900" b="1" dirty="0" err="1"/>
              <a:t>ERAs</a:t>
            </a:r>
            <a:r>
              <a:rPr lang="es-CL" sz="900" b="1" dirty="0"/>
              <a:t> y Motosierras : </a:t>
            </a:r>
            <a:r>
              <a:rPr lang="es-CL" sz="900" dirty="0"/>
              <a:t>En este se detallan los equipos que se utilizaron con su respectivo N° de serie y  el estado de estos post-llamado : 1)operativos y tripulados o 2)en sala de secado o sala de mantención</a:t>
            </a:r>
            <a:r>
              <a:rPr lang="es-CL" sz="900" dirty="0" smtClean="0"/>
              <a:t>.</a:t>
            </a:r>
            <a:endParaRPr lang="es-CL" sz="900" dirty="0"/>
          </a:p>
          <a:p>
            <a:pPr marL="285750" indent="-285750"/>
            <a:r>
              <a:rPr lang="es-CL" sz="900" b="1" dirty="0"/>
              <a:t>Material en el hospital</a:t>
            </a:r>
            <a:r>
              <a:rPr lang="es-CL" sz="900" dirty="0"/>
              <a:t>: En el se detalla la cantidad de material de trauma que se utilizo y que se traslado  al hospital con el paciente</a:t>
            </a:r>
          </a:p>
          <a:p>
            <a:pPr marL="285750" indent="-285750"/>
            <a:r>
              <a:rPr lang="es-CL" sz="900" b="1" dirty="0"/>
              <a:t>Resumen OTG Rescate </a:t>
            </a:r>
            <a:r>
              <a:rPr lang="es-CL" sz="900" b="1" dirty="0" smtClean="0"/>
              <a:t>: </a:t>
            </a:r>
            <a:r>
              <a:rPr lang="es-CL" sz="900" dirty="0"/>
              <a:t>Resumen de la designación de los voluntarios que concurrieron a la emergencia en las respectivas labores de la OTG.</a:t>
            </a:r>
          </a:p>
          <a:p>
            <a:pPr marL="685800" lvl="1"/>
            <a:r>
              <a:rPr lang="es-CL" sz="900" dirty="0"/>
              <a:t>En el caso de un rescate:</a:t>
            </a:r>
          </a:p>
          <a:p>
            <a:pPr marL="1085850" lvl="2"/>
            <a:r>
              <a:rPr lang="es-CL" sz="900" dirty="0"/>
              <a:t>Equipo de Trauma</a:t>
            </a:r>
          </a:p>
          <a:p>
            <a:pPr marL="1085850" lvl="2"/>
            <a:r>
              <a:rPr lang="es-CL" sz="900" dirty="0"/>
              <a:t>Equipo de extricación</a:t>
            </a:r>
          </a:p>
          <a:p>
            <a:pPr marL="1085850" lvl="2"/>
            <a:r>
              <a:rPr lang="es-CL" sz="900" dirty="0"/>
              <a:t>Of. De </a:t>
            </a:r>
            <a:r>
              <a:rPr lang="es-CL" sz="900" dirty="0" smtClean="0"/>
              <a:t>seguridad</a:t>
            </a:r>
            <a:endParaRPr lang="es-CL" sz="900" dirty="0"/>
          </a:p>
          <a:p>
            <a:pPr marL="285750" indent="-285750"/>
            <a:r>
              <a:rPr lang="es-CL" sz="900" b="1" dirty="0"/>
              <a:t>Resumen material mayor: </a:t>
            </a:r>
            <a:r>
              <a:rPr lang="es-CL" sz="900" dirty="0"/>
              <a:t>Se detallan los carros asistentes a la emergencia, para completar esta información hay que comunicarse  con 1.- </a:t>
            </a:r>
            <a:r>
              <a:rPr lang="es-CL" sz="900" u="sng" dirty="0"/>
              <a:t>Central de alarmas </a:t>
            </a:r>
            <a:r>
              <a:rPr lang="es-CL" sz="900" dirty="0"/>
              <a:t>, para solicitar las horas respectivas(6-0/6-3/6-9/6-10) de cada carro y  2.- </a:t>
            </a:r>
            <a:r>
              <a:rPr lang="es-CL" sz="900" u="sng" dirty="0"/>
              <a:t>Compañías  asistentes</a:t>
            </a:r>
            <a:r>
              <a:rPr lang="es-CL" sz="900" dirty="0"/>
              <a:t>, para solicitar los kilometrajes de salida y de llegada de cada carro.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16297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91" t="5387" r="33720" b="10561"/>
          <a:stretch/>
        </p:blipFill>
        <p:spPr bwMode="auto">
          <a:xfrm>
            <a:off x="299543" y="394138"/>
            <a:ext cx="4162098" cy="614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27" t="5496" r="33884" b="11530"/>
          <a:stretch/>
        </p:blipFill>
        <p:spPr bwMode="auto">
          <a:xfrm>
            <a:off x="4650824" y="394138"/>
            <a:ext cx="4162097" cy="606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923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es-CL" u="sng" dirty="0" smtClean="0"/>
              <a:t>Archivar</a:t>
            </a:r>
            <a:endParaRPr lang="es-CL" u="sng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-612576" y="1556792"/>
            <a:ext cx="8229600" cy="4525963"/>
          </a:xfrm>
        </p:spPr>
        <p:txBody>
          <a:bodyPr/>
          <a:lstStyle/>
          <a:p>
            <a:pPr marL="914400" lvl="2" indent="0">
              <a:buNone/>
            </a:pPr>
            <a:r>
              <a:rPr lang="es-CL" sz="1800" dirty="0" smtClean="0"/>
              <a:t>En este paso debe recolectar los siguientes documentos: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s-CL" sz="1800" dirty="0" smtClean="0"/>
              <a:t>Informe de servicio 1</a:t>
            </a:r>
          </a:p>
          <a:p>
            <a:pPr marL="1371600" lvl="2" indent="-457200">
              <a:buFont typeface="+mj-lt"/>
              <a:buAutoNum type="arabicPeriod"/>
            </a:pPr>
            <a:r>
              <a:rPr lang="es-CL" sz="1800" dirty="0" smtClean="0"/>
              <a:t>Informe de servicio 2</a:t>
            </a:r>
          </a:p>
          <a:p>
            <a:pPr marL="1371600" lvl="2" indent="-457200">
              <a:buFont typeface="+mj-lt"/>
              <a:buAutoNum type="arabicPeriod"/>
            </a:pPr>
            <a:r>
              <a:rPr lang="es-CL" sz="1800" dirty="0" smtClean="0"/>
              <a:t>Asistencia Voluntarios de las compañías que concurrieron a la emergencia*</a:t>
            </a:r>
          </a:p>
          <a:p>
            <a:pPr marL="914400" lvl="2" indent="0">
              <a:buNone/>
            </a:pPr>
            <a:endParaRPr lang="es-CL" sz="1800" dirty="0" smtClean="0"/>
          </a:p>
          <a:p>
            <a:pPr lvl="3"/>
            <a:r>
              <a:rPr lang="es-CL" sz="1800" b="1" dirty="0" smtClean="0"/>
              <a:t>Una vez recolectados debe unirlos en el orden antes mencionados, </a:t>
            </a:r>
            <a:r>
              <a:rPr lang="es-CL" sz="1800" b="1" dirty="0" err="1" smtClean="0"/>
              <a:t>corchetearlos</a:t>
            </a:r>
            <a:r>
              <a:rPr lang="es-CL" sz="1800" b="1" dirty="0" smtClean="0"/>
              <a:t> y archivarlos en archivador de  informes de servicio ubicado en mueble en sala de operaciones (Pieza JC) </a:t>
            </a:r>
            <a:endParaRPr lang="es-CL" sz="1800" b="1" dirty="0"/>
          </a:p>
          <a:p>
            <a:pPr marL="1828800" lvl="3" indent="-457200">
              <a:buFont typeface="+mj-lt"/>
              <a:buAutoNum type="arabicPeriod"/>
            </a:pPr>
            <a:endParaRPr lang="es-CL" sz="1800" dirty="0" smtClean="0"/>
          </a:p>
          <a:p>
            <a:pPr marL="1371600" lvl="3" indent="0">
              <a:buNone/>
            </a:pPr>
            <a:endParaRPr lang="es-CL" sz="1800" dirty="0" smtClean="0"/>
          </a:p>
          <a:p>
            <a:pPr marL="1371600" lvl="2" indent="-457200">
              <a:buFont typeface="+mj-lt"/>
              <a:buAutoNum type="arabicPeriod"/>
            </a:pPr>
            <a:endParaRPr lang="es-CL" sz="1800" dirty="0" smtClean="0"/>
          </a:p>
          <a:p>
            <a:pPr marL="1828800" lvl="3" indent="-457200">
              <a:buFont typeface="+mj-lt"/>
              <a:buAutoNum type="arabicPeriod"/>
            </a:pPr>
            <a:endParaRPr lang="es-CL" dirty="0"/>
          </a:p>
        </p:txBody>
      </p:sp>
      <p:sp>
        <p:nvSpPr>
          <p:cNvPr id="4" name="3 CuadroTexto"/>
          <p:cNvSpPr txBox="1"/>
          <p:nvPr/>
        </p:nvSpPr>
        <p:spPr>
          <a:xfrm>
            <a:off x="-31311" y="5877272"/>
            <a:ext cx="867038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3"/>
            <a:r>
              <a:rPr lang="es-CL" dirty="0"/>
              <a:t>* Solamente si nos corresponde ingresar el informe de servicio a la plataforma de la </a:t>
            </a:r>
            <a:r>
              <a:rPr lang="es-CL" dirty="0" err="1"/>
              <a:t>JNBCh</a:t>
            </a:r>
            <a:endParaRPr lang="es-CL" dirty="0"/>
          </a:p>
          <a:p>
            <a:endParaRPr lang="es-CL" sz="3200" dirty="0"/>
          </a:p>
        </p:txBody>
      </p:sp>
      <p:sp>
        <p:nvSpPr>
          <p:cNvPr id="5" name="4 CuadroTexto"/>
          <p:cNvSpPr txBox="1"/>
          <p:nvPr/>
        </p:nvSpPr>
        <p:spPr>
          <a:xfrm>
            <a:off x="8244408" y="40770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30073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u="sng" dirty="0" smtClean="0"/>
              <a:t>Ingresar informe de servicio a Plataforma </a:t>
            </a:r>
            <a:r>
              <a:rPr lang="es-CL" u="sng" dirty="0" err="1" smtClean="0"/>
              <a:t>JNBCh</a:t>
            </a:r>
            <a:endParaRPr lang="es-CL" u="sng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sz="2400" dirty="0" smtClean="0"/>
              <a:t>El </a:t>
            </a:r>
            <a:r>
              <a:rPr lang="es-CL" sz="2400" b="1" dirty="0"/>
              <a:t>Informe de servicio 1 “Incendio</a:t>
            </a:r>
            <a:r>
              <a:rPr lang="es-CL" sz="2400" b="1" dirty="0" smtClean="0"/>
              <a:t>” </a:t>
            </a:r>
            <a:r>
              <a:rPr lang="es-CL" sz="2400" dirty="0" smtClean="0"/>
              <a:t>se ingresa a la plataforma solo si se cumplen las siguientes condiciones:</a:t>
            </a:r>
          </a:p>
          <a:p>
            <a:pPr lvl="1"/>
            <a:r>
              <a:rPr lang="es-CL" sz="2000" dirty="0"/>
              <a:t>S</a:t>
            </a:r>
            <a:r>
              <a:rPr lang="es-CL" sz="2000" dirty="0" smtClean="0"/>
              <a:t>omos los </a:t>
            </a:r>
            <a:r>
              <a:rPr lang="es-CL" sz="2000" b="1" dirty="0" smtClean="0"/>
              <a:t>primeros</a:t>
            </a:r>
            <a:r>
              <a:rPr lang="es-CL" sz="2000" dirty="0" smtClean="0"/>
              <a:t> en llegar al lugar de la emergencia </a:t>
            </a:r>
          </a:p>
          <a:p>
            <a:pPr lvl="1"/>
            <a:r>
              <a:rPr lang="es-CL" sz="2000" dirty="0" smtClean="0"/>
              <a:t>No es un llamado de especialidad (</a:t>
            </a:r>
            <a:r>
              <a:rPr lang="es-CL" sz="2000" dirty="0" err="1" smtClean="0"/>
              <a:t>Ej</a:t>
            </a:r>
            <a:r>
              <a:rPr lang="es-CL" sz="2000" dirty="0" smtClean="0"/>
              <a:t>: 10-5)</a:t>
            </a:r>
          </a:p>
          <a:p>
            <a:r>
              <a:rPr lang="es-CL" sz="2400" dirty="0" smtClean="0"/>
              <a:t>El</a:t>
            </a:r>
            <a:r>
              <a:rPr lang="es-CL" sz="2400" b="1" dirty="0" smtClean="0"/>
              <a:t> informe de servicio 1 “Rescate” </a:t>
            </a:r>
            <a:r>
              <a:rPr lang="es-CL" sz="2400" dirty="0" smtClean="0"/>
              <a:t>se ingresa siempre a la plataforma.</a:t>
            </a:r>
          </a:p>
          <a:p>
            <a:r>
              <a:rPr lang="es-CL" sz="2400" dirty="0" smtClean="0"/>
              <a:t>Para ingresar los informes debe:</a:t>
            </a:r>
          </a:p>
          <a:p>
            <a:pPr lvl="1"/>
            <a:r>
              <a:rPr lang="es-CL" sz="2000" dirty="0" smtClean="0"/>
              <a:t>Acceder a sistema JNCB a través de </a:t>
            </a:r>
            <a:r>
              <a:rPr lang="es-CL" sz="2000" dirty="0" smtClean="0">
                <a:hlinkClick r:id="rId2"/>
              </a:rPr>
              <a:t>www.bomberos.cl</a:t>
            </a:r>
            <a:r>
              <a:rPr lang="es-CL" sz="2000" dirty="0" smtClean="0"/>
              <a:t> e ingresar con los siguientes usuarios:</a:t>
            </a:r>
          </a:p>
          <a:p>
            <a:pPr lvl="2"/>
            <a:r>
              <a:rPr lang="es-CL" sz="1600" b="1" dirty="0" err="1"/>
              <a:t>Maurlira</a:t>
            </a:r>
            <a:r>
              <a:rPr lang="es-CL" sz="1600" dirty="0"/>
              <a:t> </a:t>
            </a:r>
          </a:p>
          <a:p>
            <a:pPr lvl="3"/>
            <a:r>
              <a:rPr lang="es-CL" sz="1200" dirty="0"/>
              <a:t>Clave: </a:t>
            </a:r>
            <a:r>
              <a:rPr lang="es-CL" sz="1200" dirty="0" smtClean="0"/>
              <a:t>19077565</a:t>
            </a:r>
            <a:endParaRPr lang="es-CL" sz="1600" dirty="0" smtClean="0"/>
          </a:p>
          <a:p>
            <a:pPr lvl="2"/>
            <a:r>
              <a:rPr lang="es-CL" sz="1600" b="1" dirty="0" err="1" smtClean="0"/>
              <a:t>Ngiunio</a:t>
            </a:r>
            <a:r>
              <a:rPr lang="es-CL" sz="1600" dirty="0" smtClean="0"/>
              <a:t> </a:t>
            </a:r>
          </a:p>
          <a:p>
            <a:pPr lvl="3"/>
            <a:r>
              <a:rPr lang="es-CL" sz="1200" dirty="0" smtClean="0"/>
              <a:t>Clave: 19350716</a:t>
            </a:r>
          </a:p>
          <a:p>
            <a:pPr marL="0" indent="0">
              <a:buNone/>
            </a:pPr>
            <a:endParaRPr lang="es-CL" sz="2400" dirty="0" smtClean="0"/>
          </a:p>
          <a:p>
            <a:pPr marL="0" indent="0">
              <a:buNone/>
            </a:pPr>
            <a:endParaRPr lang="es-CL" dirty="0" smtClean="0"/>
          </a:p>
        </p:txBody>
      </p:sp>
    </p:spTree>
    <p:extLst>
      <p:ext uri="{BB962C8B-B14F-4D97-AF65-F5344CB8AC3E}">
        <p14:creationId xmlns:p14="http://schemas.microsoft.com/office/powerpoint/2010/main" val="24493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Completar informe de servicio 1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55467" y="1377606"/>
            <a:ext cx="8229600" cy="1835370"/>
          </a:xfrm>
        </p:spPr>
        <p:txBody>
          <a:bodyPr>
            <a:normAutofit/>
          </a:bodyPr>
          <a:lstStyle/>
          <a:p>
            <a:r>
              <a:rPr lang="es-CL" sz="2000" dirty="0" smtClean="0"/>
              <a:t>Se </a:t>
            </a:r>
            <a:r>
              <a:rPr lang="es-CL" sz="2000" baseline="0" dirty="0" smtClean="0"/>
              <a:t> completa en la emergencia</a:t>
            </a:r>
          </a:p>
          <a:p>
            <a:r>
              <a:rPr lang="es-CL" sz="2000" dirty="0" smtClean="0"/>
              <a:t>El encargado de completar el informe debe recolectar </a:t>
            </a:r>
            <a:r>
              <a:rPr lang="es-CL" sz="2000" b="1" dirty="0" smtClean="0"/>
              <a:t>t</a:t>
            </a:r>
            <a:r>
              <a:rPr lang="es-CL" sz="2000" b="1" u="sng" dirty="0" smtClean="0"/>
              <a:t>oda la información que se detalla a continuación, según corresponda el tipo de emergencia.</a:t>
            </a:r>
            <a:endParaRPr lang="es-CL" sz="2000" b="1" baseline="0" dirty="0" smtClean="0"/>
          </a:p>
        </p:txBody>
      </p:sp>
      <p:sp>
        <p:nvSpPr>
          <p:cNvPr id="5" name="4 CuadroTexto"/>
          <p:cNvSpPr txBox="1"/>
          <p:nvPr/>
        </p:nvSpPr>
        <p:spPr>
          <a:xfrm>
            <a:off x="113997" y="2699042"/>
            <a:ext cx="4385995" cy="3693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CL" b="1" dirty="0"/>
              <a:t>Informe de servicio 1 </a:t>
            </a:r>
            <a:r>
              <a:rPr lang="es-CL" b="1" dirty="0" smtClean="0"/>
              <a:t>“Incendio”</a:t>
            </a:r>
            <a:endParaRPr lang="es-CL" b="1" dirty="0"/>
          </a:p>
          <a:p>
            <a:pPr lvl="1"/>
            <a:r>
              <a:rPr lang="es-CL" dirty="0"/>
              <a:t>Posee la siguiente </a:t>
            </a:r>
            <a:r>
              <a:rPr lang="es-CL" dirty="0" smtClean="0"/>
              <a:t>información:</a:t>
            </a:r>
            <a:endParaRPr lang="es-CL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CL" dirty="0"/>
              <a:t>Datos generales de la emergencia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CL" dirty="0"/>
              <a:t>Información sobre los afectados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CL" dirty="0" smtClean="0"/>
              <a:t>Datos </a:t>
            </a:r>
            <a:r>
              <a:rPr lang="es-CL" dirty="0"/>
              <a:t>del incendio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CL" dirty="0"/>
              <a:t>Información DET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CL" dirty="0"/>
              <a:t>Datos del lugar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CL" dirty="0"/>
              <a:t>Clave 10-6 y 10-5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CL" dirty="0"/>
              <a:t>Información respecto de apoyos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CL" dirty="0"/>
              <a:t>Resumen del acto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CL" dirty="0"/>
              <a:t>Croquis del lugar</a:t>
            </a:r>
          </a:p>
          <a:p>
            <a:endParaRPr lang="es-CL" dirty="0"/>
          </a:p>
        </p:txBody>
      </p:sp>
      <p:sp>
        <p:nvSpPr>
          <p:cNvPr id="7" name="6 CuadroTexto"/>
          <p:cNvSpPr txBox="1"/>
          <p:nvPr/>
        </p:nvSpPr>
        <p:spPr>
          <a:xfrm>
            <a:off x="4704544" y="2699042"/>
            <a:ext cx="4259944" cy="3693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L" b="1" dirty="0"/>
              <a:t>Informe de servicio 1 </a:t>
            </a:r>
            <a:r>
              <a:rPr lang="es-CL" b="1" dirty="0" smtClean="0"/>
              <a:t>“Rescate”</a:t>
            </a:r>
            <a:endParaRPr lang="es-CL" b="1" dirty="0"/>
          </a:p>
          <a:p>
            <a:pPr lvl="1"/>
            <a:r>
              <a:rPr lang="es-CL" dirty="0"/>
              <a:t>Posee la siguiente </a:t>
            </a:r>
            <a:r>
              <a:rPr lang="es-CL" dirty="0" smtClean="0"/>
              <a:t>información:</a:t>
            </a:r>
            <a:endParaRPr lang="es-CL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CL" dirty="0"/>
              <a:t>Datos generales de la emergencia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CL" dirty="0"/>
              <a:t>Información sobre los afectados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CL" dirty="0"/>
              <a:t>Datos de los vehículos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CL" dirty="0"/>
              <a:t>Información apoyos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CL" dirty="0"/>
              <a:t>Resumen del acto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CL" dirty="0"/>
              <a:t>Croquis del </a:t>
            </a:r>
            <a:r>
              <a:rPr lang="es-CL" dirty="0" smtClean="0"/>
              <a:t>lugar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s-CL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s-CL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11709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u="sng" dirty="0"/>
              <a:t>Ingresar informe de servicio a </a:t>
            </a:r>
            <a:r>
              <a:rPr lang="es-CL" u="sng" dirty="0" smtClean="0"/>
              <a:t/>
            </a:r>
            <a:br>
              <a:rPr lang="es-CL" u="sng" dirty="0" smtClean="0"/>
            </a:br>
            <a:r>
              <a:rPr lang="es-CL" u="sng" dirty="0" smtClean="0"/>
              <a:t>Base de datos CIA</a:t>
            </a:r>
            <a:endParaRPr lang="es-CL" u="sng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Todavía no está habilitada, informáticos en practica de la </a:t>
            </a:r>
            <a:r>
              <a:rPr lang="es-CL" dirty="0" err="1" smtClean="0"/>
              <a:t>UACh</a:t>
            </a:r>
            <a:r>
              <a:rPr lang="es-CL" dirty="0" smtClean="0"/>
              <a:t> están terminando de confeccionarla.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4602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69791"/>
              </p:ext>
            </p:extLst>
          </p:nvPr>
        </p:nvGraphicFramePr>
        <p:xfrm>
          <a:off x="323528" y="836712"/>
          <a:ext cx="8568954" cy="57607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448"/>
                <a:gridCol w="872764"/>
                <a:gridCol w="1552172"/>
                <a:gridCol w="1152128"/>
                <a:gridCol w="1080120"/>
                <a:gridCol w="864096"/>
                <a:gridCol w="845929"/>
                <a:gridCol w="1170297"/>
              </a:tblGrid>
              <a:tr h="1371581">
                <a:tc>
                  <a:txBody>
                    <a:bodyPr/>
                    <a:lstStyle/>
                    <a:p>
                      <a:endParaRPr lang="es-CL" sz="1200" dirty="0" smtClean="0"/>
                    </a:p>
                    <a:p>
                      <a:endParaRPr lang="es-CL" sz="1200" dirty="0" smtClean="0"/>
                    </a:p>
                    <a:p>
                      <a:pPr algn="ctr"/>
                      <a:r>
                        <a:rPr lang="es-CL" sz="1200" dirty="0" smtClean="0"/>
                        <a:t>Clave</a:t>
                      </a:r>
                    </a:p>
                    <a:p>
                      <a:pPr algn="ctr"/>
                      <a:r>
                        <a:rPr lang="es-CL" sz="1200" dirty="0" smtClean="0"/>
                        <a:t>Emergencia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1200" dirty="0" smtClean="0"/>
                    </a:p>
                    <a:p>
                      <a:pPr algn="ctr"/>
                      <a:endParaRPr lang="es-CL" sz="1200" dirty="0" smtClean="0"/>
                    </a:p>
                    <a:p>
                      <a:pPr algn="ctr"/>
                      <a:r>
                        <a:rPr lang="es-CL" sz="1200" dirty="0" smtClean="0"/>
                        <a:t>Fecha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1200" dirty="0" smtClean="0"/>
                    </a:p>
                    <a:p>
                      <a:pPr algn="ctr"/>
                      <a:r>
                        <a:rPr lang="es-CL" sz="1200" dirty="0" smtClean="0"/>
                        <a:t>Nombre </a:t>
                      </a:r>
                    </a:p>
                    <a:p>
                      <a:pPr algn="ctr"/>
                      <a:r>
                        <a:rPr lang="es-CL" sz="1200" dirty="0" smtClean="0"/>
                        <a:t>Voluntario que</a:t>
                      </a:r>
                    </a:p>
                    <a:p>
                      <a:pPr algn="ctr"/>
                      <a:r>
                        <a:rPr lang="es-CL" sz="1200" dirty="0" smtClean="0"/>
                        <a:t>anoto informes</a:t>
                      </a:r>
                    </a:p>
                    <a:p>
                      <a:pPr algn="ctr"/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sz="1200" dirty="0" smtClean="0"/>
                    </a:p>
                    <a:p>
                      <a:pPr algn="ctr"/>
                      <a:r>
                        <a:rPr lang="es-CL" sz="1200" dirty="0" smtClean="0"/>
                        <a:t>Completado</a:t>
                      </a:r>
                    </a:p>
                    <a:p>
                      <a:pPr algn="ctr"/>
                      <a:r>
                        <a:rPr lang="es-CL" sz="1200" dirty="0" smtClean="0"/>
                        <a:t>Informe de servicio 1</a:t>
                      </a:r>
                    </a:p>
                    <a:p>
                      <a:pPr algn="ctr"/>
                      <a:endParaRPr lang="es-CL" sz="1200" dirty="0" smtClean="0"/>
                    </a:p>
                    <a:p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sz="1200" dirty="0" smtClean="0"/>
                    </a:p>
                    <a:p>
                      <a:pPr algn="ctr"/>
                      <a:r>
                        <a:rPr lang="es-CL" sz="1200" dirty="0" smtClean="0"/>
                        <a:t>Completado</a:t>
                      </a:r>
                    </a:p>
                    <a:p>
                      <a:pPr algn="ctr"/>
                      <a:r>
                        <a:rPr lang="es-CL" sz="1200" dirty="0" smtClean="0"/>
                        <a:t>Informe de servicio 2</a:t>
                      </a:r>
                    </a:p>
                    <a:p>
                      <a:pPr algn="ctr"/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sz="1200" dirty="0" smtClean="0"/>
                    </a:p>
                    <a:p>
                      <a:endParaRPr lang="es-CL" sz="1200" dirty="0" smtClean="0"/>
                    </a:p>
                    <a:p>
                      <a:pPr algn="ctr"/>
                      <a:r>
                        <a:rPr lang="es-CL" sz="1200" baseline="0" dirty="0" smtClean="0"/>
                        <a:t>Archivado</a:t>
                      </a:r>
                    </a:p>
                    <a:p>
                      <a:pPr algn="ctr"/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sz="1200" dirty="0" smtClean="0"/>
                    </a:p>
                    <a:p>
                      <a:pPr algn="ctr"/>
                      <a:r>
                        <a:rPr lang="es-CL" sz="1200" dirty="0" smtClean="0"/>
                        <a:t>Ingresado</a:t>
                      </a:r>
                      <a:r>
                        <a:rPr lang="es-CL" sz="1200" baseline="0" dirty="0" smtClean="0"/>
                        <a:t> a base de datos CIA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sz="1200" dirty="0" smtClean="0"/>
                    </a:p>
                    <a:p>
                      <a:pPr algn="ctr"/>
                      <a:r>
                        <a:rPr lang="es-CL" sz="1200" dirty="0" smtClean="0"/>
                        <a:t>Ingresado a plataforma </a:t>
                      </a:r>
                      <a:r>
                        <a:rPr lang="es-CL" sz="1200" dirty="0" err="1" smtClean="0"/>
                        <a:t>JNCBCh</a:t>
                      </a:r>
                      <a:endParaRPr lang="es-CL" sz="1200" dirty="0"/>
                    </a:p>
                  </a:txBody>
                  <a:tcPr/>
                </a:tc>
              </a:tr>
              <a:tr h="274316">
                <a:tc>
                  <a:txBody>
                    <a:bodyPr/>
                    <a:lstStyle/>
                    <a:p>
                      <a:pPr algn="ctr"/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1200" dirty="0"/>
                    </a:p>
                  </a:txBody>
                  <a:tcPr/>
                </a:tc>
              </a:tr>
              <a:tr h="274316">
                <a:tc>
                  <a:txBody>
                    <a:bodyPr/>
                    <a:lstStyle/>
                    <a:p>
                      <a:pPr algn="ctr"/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1200" dirty="0"/>
                    </a:p>
                  </a:txBody>
                  <a:tcPr/>
                </a:tc>
              </a:tr>
              <a:tr h="274316">
                <a:tc>
                  <a:txBody>
                    <a:bodyPr/>
                    <a:lstStyle/>
                    <a:p>
                      <a:pPr algn="ctr"/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1200" dirty="0"/>
                    </a:p>
                  </a:txBody>
                  <a:tcPr/>
                </a:tc>
              </a:tr>
              <a:tr h="274316">
                <a:tc>
                  <a:txBody>
                    <a:bodyPr/>
                    <a:lstStyle/>
                    <a:p>
                      <a:pPr algn="ctr"/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1200" dirty="0"/>
                    </a:p>
                  </a:txBody>
                  <a:tcPr/>
                </a:tc>
              </a:tr>
              <a:tr h="274316">
                <a:tc>
                  <a:txBody>
                    <a:bodyPr/>
                    <a:lstStyle/>
                    <a:p>
                      <a:pPr algn="ctr"/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1200" dirty="0"/>
                    </a:p>
                  </a:txBody>
                  <a:tcPr/>
                </a:tc>
              </a:tr>
              <a:tr h="274316">
                <a:tc>
                  <a:txBody>
                    <a:bodyPr/>
                    <a:lstStyle/>
                    <a:p>
                      <a:pPr algn="ctr"/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1200" dirty="0"/>
                    </a:p>
                  </a:txBody>
                  <a:tcPr/>
                </a:tc>
              </a:tr>
              <a:tr h="274316">
                <a:tc>
                  <a:txBody>
                    <a:bodyPr/>
                    <a:lstStyle/>
                    <a:p>
                      <a:pPr algn="ctr"/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1200" dirty="0"/>
                    </a:p>
                  </a:txBody>
                  <a:tcPr/>
                </a:tc>
              </a:tr>
              <a:tr h="274316">
                <a:tc>
                  <a:txBody>
                    <a:bodyPr/>
                    <a:lstStyle/>
                    <a:p>
                      <a:pPr algn="ctr"/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1200" dirty="0"/>
                    </a:p>
                  </a:txBody>
                  <a:tcPr/>
                </a:tc>
              </a:tr>
              <a:tr h="274316">
                <a:tc>
                  <a:txBody>
                    <a:bodyPr/>
                    <a:lstStyle/>
                    <a:p>
                      <a:pPr algn="ctr"/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1200" dirty="0"/>
                    </a:p>
                  </a:txBody>
                  <a:tcPr/>
                </a:tc>
              </a:tr>
              <a:tr h="274316">
                <a:tc>
                  <a:txBody>
                    <a:bodyPr/>
                    <a:lstStyle/>
                    <a:p>
                      <a:pPr algn="ctr"/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1200" dirty="0"/>
                    </a:p>
                  </a:txBody>
                  <a:tcPr/>
                </a:tc>
              </a:tr>
              <a:tr h="274316">
                <a:tc>
                  <a:txBody>
                    <a:bodyPr/>
                    <a:lstStyle/>
                    <a:p>
                      <a:pPr algn="ctr"/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1200" dirty="0"/>
                    </a:p>
                  </a:txBody>
                  <a:tcPr/>
                </a:tc>
              </a:tr>
              <a:tr h="274316">
                <a:tc>
                  <a:txBody>
                    <a:bodyPr/>
                    <a:lstStyle/>
                    <a:p>
                      <a:pPr algn="ctr"/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1200" dirty="0"/>
                    </a:p>
                  </a:txBody>
                  <a:tcPr/>
                </a:tc>
              </a:tr>
              <a:tr h="274316">
                <a:tc>
                  <a:txBody>
                    <a:bodyPr/>
                    <a:lstStyle/>
                    <a:p>
                      <a:pPr algn="ctr"/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1200" dirty="0"/>
                    </a:p>
                  </a:txBody>
                  <a:tcPr/>
                </a:tc>
              </a:tr>
              <a:tr h="274316">
                <a:tc>
                  <a:txBody>
                    <a:bodyPr/>
                    <a:lstStyle/>
                    <a:p>
                      <a:pPr algn="ctr"/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1200" dirty="0"/>
                    </a:p>
                  </a:txBody>
                  <a:tcPr/>
                </a:tc>
              </a:tr>
              <a:tr h="274316">
                <a:tc>
                  <a:txBody>
                    <a:bodyPr/>
                    <a:lstStyle/>
                    <a:p>
                      <a:pPr algn="ctr"/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1200" dirty="0"/>
                    </a:p>
                  </a:txBody>
                  <a:tcPr/>
                </a:tc>
              </a:tr>
              <a:tr h="274316">
                <a:tc>
                  <a:txBody>
                    <a:bodyPr/>
                    <a:lstStyle/>
                    <a:p>
                      <a:pPr algn="ctr"/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1 CuadroTexto"/>
          <p:cNvSpPr txBox="1"/>
          <p:nvPr/>
        </p:nvSpPr>
        <p:spPr>
          <a:xfrm>
            <a:off x="2771800" y="252589"/>
            <a:ext cx="4391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u="sng" dirty="0" err="1" smtClean="0"/>
              <a:t>Check-list</a:t>
            </a:r>
            <a:r>
              <a:rPr lang="es-CL" b="1" u="sng" dirty="0" smtClean="0"/>
              <a:t>  Informes de servicio emergencias</a:t>
            </a:r>
            <a:endParaRPr lang="es-CL" b="1" u="sng" dirty="0"/>
          </a:p>
        </p:txBody>
      </p:sp>
    </p:spTree>
    <p:extLst>
      <p:ext uri="{BB962C8B-B14F-4D97-AF65-F5344CB8AC3E}">
        <p14:creationId xmlns:p14="http://schemas.microsoft.com/office/powerpoint/2010/main" val="389339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 smtClean="0"/>
              <a:t>Procedimiento para completar Partes de Asistencia a citaciones</a:t>
            </a:r>
            <a:endParaRPr lang="es-CL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876693225"/>
              </p:ext>
            </p:extLst>
          </p:nvPr>
        </p:nvGraphicFramePr>
        <p:xfrm>
          <a:off x="1667301" y="1251929"/>
          <a:ext cx="658191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98143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39" t="5469" r="35139" b="6250"/>
          <a:stretch/>
        </p:blipFill>
        <p:spPr bwMode="auto">
          <a:xfrm>
            <a:off x="179512" y="260648"/>
            <a:ext cx="3867150" cy="645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66" t="3125" r="35212" b="9635"/>
          <a:stretch/>
        </p:blipFill>
        <p:spPr bwMode="auto">
          <a:xfrm>
            <a:off x="4499992" y="229022"/>
            <a:ext cx="3867150" cy="638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47807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29600" cy="1143000"/>
          </a:xfrm>
        </p:spPr>
        <p:txBody>
          <a:bodyPr/>
          <a:lstStyle/>
          <a:p>
            <a:r>
              <a:rPr lang="es-CL" u="sng" dirty="0" smtClean="0"/>
              <a:t>Números CBV</a:t>
            </a:r>
            <a:endParaRPr lang="es-CL" u="sng" dirty="0"/>
          </a:p>
        </p:txBody>
      </p:sp>
      <p:sp>
        <p:nvSpPr>
          <p:cNvPr id="4" name="3 Rectángulo"/>
          <p:cNvSpPr/>
          <p:nvPr/>
        </p:nvSpPr>
        <p:spPr>
          <a:xfrm>
            <a:off x="539552" y="1900168"/>
            <a:ext cx="3160728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CL" dirty="0"/>
              <a:t>Numero </a:t>
            </a:r>
            <a:r>
              <a:rPr lang="es-CL" dirty="0" smtClean="0"/>
              <a:t>central: </a:t>
            </a:r>
            <a:r>
              <a:rPr lang="es-CL" dirty="0"/>
              <a:t>2 244643</a:t>
            </a:r>
          </a:p>
          <a:p>
            <a:endParaRPr lang="es-CL" dirty="0"/>
          </a:p>
          <a:p>
            <a:r>
              <a:rPr lang="es-CL" dirty="0"/>
              <a:t>Numero </a:t>
            </a:r>
            <a:r>
              <a:rPr lang="es-CL" dirty="0" smtClean="0"/>
              <a:t>2ª Cía. : 2 </a:t>
            </a:r>
            <a:r>
              <a:rPr lang="es-CL" dirty="0"/>
              <a:t>216222</a:t>
            </a:r>
          </a:p>
          <a:p>
            <a:endParaRPr lang="es-CL" dirty="0"/>
          </a:p>
          <a:p>
            <a:r>
              <a:rPr lang="es-CL" dirty="0"/>
              <a:t>Numero </a:t>
            </a:r>
            <a:r>
              <a:rPr lang="es-CL" dirty="0" smtClean="0"/>
              <a:t>3ª Cía. : 2 </a:t>
            </a:r>
            <a:r>
              <a:rPr lang="es-CL" dirty="0"/>
              <a:t>214533</a:t>
            </a:r>
          </a:p>
          <a:p>
            <a:endParaRPr lang="es-CL" dirty="0"/>
          </a:p>
          <a:p>
            <a:r>
              <a:rPr lang="es-CL" dirty="0"/>
              <a:t>Numero </a:t>
            </a:r>
            <a:r>
              <a:rPr lang="es-CL" dirty="0" smtClean="0"/>
              <a:t>4ª Cía. : </a:t>
            </a:r>
            <a:r>
              <a:rPr lang="es-CL" dirty="0"/>
              <a:t>2 212444</a:t>
            </a:r>
          </a:p>
          <a:p>
            <a:endParaRPr lang="es-CL" dirty="0"/>
          </a:p>
          <a:p>
            <a:r>
              <a:rPr lang="es-CL" dirty="0"/>
              <a:t>Numero </a:t>
            </a:r>
            <a:r>
              <a:rPr lang="es-CL" dirty="0" smtClean="0"/>
              <a:t>5ª Cía. : </a:t>
            </a:r>
            <a:r>
              <a:rPr lang="es-CL" dirty="0"/>
              <a:t>2 212688</a:t>
            </a:r>
          </a:p>
          <a:p>
            <a:endParaRPr lang="es-CL" dirty="0"/>
          </a:p>
        </p:txBody>
      </p:sp>
      <p:sp>
        <p:nvSpPr>
          <p:cNvPr id="5" name="4 Rectángulo"/>
          <p:cNvSpPr/>
          <p:nvPr/>
        </p:nvSpPr>
        <p:spPr>
          <a:xfrm>
            <a:off x="4895528" y="1900168"/>
            <a:ext cx="3276872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CL" dirty="0" smtClean="0"/>
              <a:t>Numero 6ª  Cía. : 2 214666</a:t>
            </a:r>
          </a:p>
          <a:p>
            <a:endParaRPr lang="es-CL" dirty="0" smtClean="0"/>
          </a:p>
          <a:p>
            <a:r>
              <a:rPr lang="es-CL" dirty="0" smtClean="0"/>
              <a:t>Numero 7ª Cía. : 2 214177</a:t>
            </a:r>
          </a:p>
          <a:p>
            <a:endParaRPr lang="es-CL" dirty="0" smtClean="0"/>
          </a:p>
          <a:p>
            <a:r>
              <a:rPr lang="es-CL" dirty="0" smtClean="0"/>
              <a:t>Numero 8ª Cía. : 2 215188</a:t>
            </a:r>
          </a:p>
          <a:p>
            <a:endParaRPr lang="es-CL" dirty="0" smtClean="0"/>
          </a:p>
          <a:p>
            <a:r>
              <a:rPr lang="es-CL" dirty="0" smtClean="0"/>
              <a:t>Numero 9ª Cía. : 2 214790</a:t>
            </a:r>
          </a:p>
          <a:p>
            <a:endParaRPr lang="es-CL" dirty="0" smtClean="0"/>
          </a:p>
          <a:p>
            <a:r>
              <a:rPr lang="es-CL" dirty="0" smtClean="0"/>
              <a:t>Numero 10ª Cía. : 2 282022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58673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u="sng" dirty="0" smtClean="0"/>
              <a:t>Carabineros Valdivia</a:t>
            </a:r>
            <a:endParaRPr lang="es-CL" u="sng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 smtClean="0"/>
          </a:p>
          <a:p>
            <a:endParaRPr lang="es-CL" dirty="0"/>
          </a:p>
        </p:txBody>
      </p:sp>
      <p:sp>
        <p:nvSpPr>
          <p:cNvPr id="4" name="3 Rectángulo"/>
          <p:cNvSpPr/>
          <p:nvPr/>
        </p:nvSpPr>
        <p:spPr>
          <a:xfrm>
            <a:off x="1835696" y="1916832"/>
            <a:ext cx="5796136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1° Comisaria </a:t>
            </a:r>
            <a:r>
              <a:rPr lang="es-CL" dirty="0" smtClean="0"/>
              <a:t>			 63 </a:t>
            </a:r>
            <a:r>
              <a:rPr lang="es-CL" dirty="0"/>
              <a:t>2563085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Sub Comisaria Oscar Cristi Gallo </a:t>
            </a:r>
            <a:r>
              <a:rPr lang="es-CL" dirty="0" smtClean="0"/>
              <a:t>	 63 </a:t>
            </a:r>
            <a:r>
              <a:rPr lang="es-CL" dirty="0"/>
              <a:t>2563110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Tenencia Los Jazmines </a:t>
            </a:r>
            <a:r>
              <a:rPr lang="es-CL" dirty="0" smtClean="0"/>
              <a:t>		 63 </a:t>
            </a:r>
            <a:r>
              <a:rPr lang="es-CL" dirty="0"/>
              <a:t>2563117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Tenencia Mogollones </a:t>
            </a:r>
            <a:r>
              <a:rPr lang="es-CL" dirty="0" smtClean="0"/>
              <a:t>		 63 2563117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Reten Isla </a:t>
            </a:r>
            <a:r>
              <a:rPr lang="es-CL" dirty="0" smtClean="0"/>
              <a:t>Teja			 </a:t>
            </a:r>
            <a:r>
              <a:rPr lang="es-CL" dirty="0"/>
              <a:t>63 </a:t>
            </a:r>
            <a:r>
              <a:rPr lang="es-CL" dirty="0" smtClean="0"/>
              <a:t>2563136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Reten Niebla </a:t>
            </a:r>
            <a:r>
              <a:rPr lang="es-CL" dirty="0" smtClean="0"/>
              <a:t>			 63 </a:t>
            </a:r>
            <a:r>
              <a:rPr lang="es-CL" dirty="0"/>
              <a:t>2563139</a:t>
            </a:r>
          </a:p>
          <a:p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645126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1143000"/>
          </a:xfrm>
        </p:spPr>
        <p:txBody>
          <a:bodyPr>
            <a:normAutofit/>
          </a:bodyPr>
          <a:lstStyle/>
          <a:p>
            <a:r>
              <a:rPr lang="es-CL" sz="2400" u="sng" dirty="0" smtClean="0"/>
              <a:t>Informe de servicio 1 “Incendio”</a:t>
            </a:r>
            <a:endParaRPr lang="es-CL" sz="2400" u="sng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-612576" y="620688"/>
            <a:ext cx="8229600" cy="5976664"/>
          </a:xfrm>
        </p:spPr>
        <p:txBody>
          <a:bodyPr>
            <a:noAutofit/>
          </a:bodyPr>
          <a:lstStyle/>
          <a:p>
            <a:pPr marL="1200150" lvl="2" indent="-285750"/>
            <a:endParaRPr lang="es-CL" sz="1000" b="1" dirty="0" smtClean="0"/>
          </a:p>
          <a:p>
            <a:pPr marL="1200150" lvl="2" indent="-285750"/>
            <a:r>
              <a:rPr lang="es-CL" sz="1000" b="1" dirty="0" smtClean="0"/>
              <a:t>Datos </a:t>
            </a:r>
            <a:r>
              <a:rPr lang="es-CL" sz="1000" b="1" dirty="0"/>
              <a:t>generales de la </a:t>
            </a:r>
            <a:r>
              <a:rPr lang="es-CL" sz="1000" b="1" dirty="0" smtClean="0"/>
              <a:t>emergencia</a:t>
            </a:r>
          </a:p>
          <a:p>
            <a:pPr marL="1657350" lvl="3" indent="-285750"/>
            <a:r>
              <a:rPr lang="es-CL" sz="900" dirty="0" smtClean="0"/>
              <a:t>Fecha ocurrida la emergencia</a:t>
            </a:r>
          </a:p>
          <a:p>
            <a:pPr marL="1657350" lvl="3" indent="-285750"/>
            <a:r>
              <a:rPr lang="es-CL" sz="900" dirty="0" smtClean="0"/>
              <a:t>Hora de despacho </a:t>
            </a:r>
          </a:p>
          <a:p>
            <a:pPr marL="1657350" lvl="3" indent="-285750"/>
            <a:r>
              <a:rPr lang="es-CL" sz="900" dirty="0" smtClean="0"/>
              <a:t>Clave de la emergencia</a:t>
            </a:r>
          </a:p>
          <a:p>
            <a:pPr marL="1657350" lvl="3" indent="-285750"/>
            <a:r>
              <a:rPr lang="es-CL" sz="900" dirty="0" smtClean="0"/>
              <a:t>Motivo = Equivalente al  0-4 dicho por la central</a:t>
            </a:r>
          </a:p>
          <a:p>
            <a:pPr marL="1657350" lvl="3" indent="-285750"/>
            <a:r>
              <a:rPr lang="es-CL" sz="900" dirty="0" smtClean="0"/>
              <a:t>Dirección principal </a:t>
            </a:r>
          </a:p>
          <a:p>
            <a:pPr marL="1657350" lvl="3" indent="-285750"/>
            <a:r>
              <a:rPr lang="es-CL" sz="900" dirty="0" smtClean="0"/>
              <a:t>Calle próxima a la dirección principal (referencia)</a:t>
            </a:r>
          </a:p>
          <a:p>
            <a:pPr marL="1657350" lvl="3" indent="-285750"/>
            <a:r>
              <a:rPr lang="es-CL" sz="900" dirty="0" smtClean="0"/>
              <a:t>Bombero a cargo de la emergencia</a:t>
            </a:r>
          </a:p>
          <a:p>
            <a:pPr marL="1657350" lvl="3" indent="-285750"/>
            <a:r>
              <a:rPr lang="es-CL" sz="900" dirty="0" smtClean="0"/>
              <a:t>Bombero a cargo del ingresar informe a </a:t>
            </a:r>
            <a:r>
              <a:rPr lang="es-CL" sz="900" dirty="0" err="1" smtClean="0"/>
              <a:t>JNBCh</a:t>
            </a:r>
            <a:r>
              <a:rPr lang="es-CL" sz="900" dirty="0" smtClean="0"/>
              <a:t>: </a:t>
            </a:r>
          </a:p>
          <a:p>
            <a:pPr marL="2114550" lvl="4" indent="-285750"/>
            <a:r>
              <a:rPr lang="es-CL" sz="900" dirty="0" smtClean="0"/>
              <a:t>Bombero designado de la compañía que llego  </a:t>
            </a:r>
            <a:r>
              <a:rPr lang="es-CL" sz="900" b="1" dirty="0" smtClean="0"/>
              <a:t>primera al lugar de la emergencia, </a:t>
            </a:r>
            <a:r>
              <a:rPr lang="es-CL" sz="900" dirty="0" smtClean="0"/>
              <a:t>el será el encargado de subir informe de servicio a plataforma de la </a:t>
            </a:r>
            <a:r>
              <a:rPr lang="es-CL" sz="900" dirty="0" err="1" smtClean="0"/>
              <a:t>JNBCh</a:t>
            </a:r>
            <a:r>
              <a:rPr lang="es-CL" sz="900" dirty="0" smtClean="0"/>
              <a:t>.</a:t>
            </a:r>
          </a:p>
          <a:p>
            <a:pPr marL="2114550" lvl="4" indent="-285750"/>
            <a:r>
              <a:rPr lang="es-CL" sz="900" dirty="0" smtClean="0"/>
              <a:t>Si es una emergencia de especialidad, el bombero que suba el informe de servicio será de la compañía con la especialidad. </a:t>
            </a:r>
          </a:p>
          <a:p>
            <a:pPr marL="2571750" lvl="5" indent="-285750"/>
            <a:r>
              <a:rPr lang="es-CL" sz="900" dirty="0" smtClean="0"/>
              <a:t>Ej. : Materiales peligrosos, </a:t>
            </a:r>
            <a:r>
              <a:rPr lang="es-CL" sz="900" dirty="0" err="1" smtClean="0"/>
              <a:t>etc</a:t>
            </a:r>
            <a:endParaRPr lang="es-CL" sz="900" dirty="0" smtClean="0"/>
          </a:p>
          <a:p>
            <a:pPr marL="1657350" lvl="3" indent="-285750"/>
            <a:r>
              <a:rPr lang="es-CL" sz="900" dirty="0" smtClean="0"/>
              <a:t>Bombero a cargo de completar informes </a:t>
            </a:r>
            <a:r>
              <a:rPr lang="es-CL" sz="900" dirty="0"/>
              <a:t>de </a:t>
            </a:r>
            <a:r>
              <a:rPr lang="es-CL" sz="900" dirty="0" smtClean="0"/>
              <a:t>servicios </a:t>
            </a:r>
            <a:r>
              <a:rPr lang="es-CL" sz="900" dirty="0"/>
              <a:t>: </a:t>
            </a:r>
            <a:endParaRPr lang="es-CL" sz="900" dirty="0" smtClean="0"/>
          </a:p>
          <a:p>
            <a:pPr marL="2114550" lvl="4" indent="-285750"/>
            <a:r>
              <a:rPr lang="es-CL" sz="900" dirty="0" smtClean="0"/>
              <a:t>Bomberos </a:t>
            </a:r>
            <a:r>
              <a:rPr lang="es-CL" sz="900" dirty="0"/>
              <a:t>de la de la 1° Cía. de Bomberos “Germania” Valdivia, que estará a cargo de completar informe de servicios 1 y 2 y de subir estos </a:t>
            </a:r>
            <a:r>
              <a:rPr lang="es-CL" sz="900" dirty="0" smtClean="0"/>
              <a:t>a </a:t>
            </a:r>
            <a:r>
              <a:rPr lang="es-CL" sz="900" dirty="0"/>
              <a:t>la base de datos de la CIA</a:t>
            </a:r>
            <a:r>
              <a:rPr lang="es-CL" sz="900" dirty="0" smtClean="0"/>
              <a:t>.</a:t>
            </a:r>
          </a:p>
          <a:p>
            <a:pPr marL="1200150" lvl="2" indent="-285750"/>
            <a:r>
              <a:rPr lang="es-CL" sz="1000" b="1" dirty="0" smtClean="0"/>
              <a:t>Información </a:t>
            </a:r>
            <a:r>
              <a:rPr lang="es-CL" sz="1000" b="1" dirty="0"/>
              <a:t>sobre los afectados </a:t>
            </a:r>
            <a:endParaRPr lang="es-CL" sz="1000" b="1" dirty="0" smtClean="0"/>
          </a:p>
          <a:p>
            <a:pPr marL="1657350" lvl="3" indent="-285750"/>
            <a:r>
              <a:rPr lang="es-CL" sz="900" dirty="0" smtClean="0"/>
              <a:t>Principal : Corresponde al mayor afectado en la emergencia</a:t>
            </a:r>
          </a:p>
          <a:p>
            <a:pPr marL="1657350" lvl="3" indent="-285750"/>
            <a:r>
              <a:rPr lang="es-CL" sz="900" dirty="0" smtClean="0"/>
              <a:t>Tipo de afectado</a:t>
            </a:r>
          </a:p>
          <a:p>
            <a:pPr marL="1657350" lvl="3" indent="-285750"/>
            <a:r>
              <a:rPr lang="es-CL" sz="900" dirty="0" smtClean="0"/>
              <a:t>N° de ocupantes en lugar afectado</a:t>
            </a:r>
          </a:p>
          <a:p>
            <a:pPr marL="1657350" lvl="3" indent="-285750"/>
            <a:r>
              <a:rPr lang="es-CL" sz="900" dirty="0" smtClean="0"/>
              <a:t>Detalles del daño: para este dato consultar al bombero a cargo de la emergencia o a bombero a cargo del DET.</a:t>
            </a:r>
          </a:p>
          <a:p>
            <a:pPr marL="1200150" lvl="2" indent="-285750"/>
            <a:r>
              <a:rPr lang="es-CL" sz="1000" b="1" dirty="0" smtClean="0"/>
              <a:t>Datos </a:t>
            </a:r>
            <a:r>
              <a:rPr lang="es-CL" sz="1000" b="1" dirty="0"/>
              <a:t>del </a:t>
            </a:r>
            <a:r>
              <a:rPr lang="es-CL" sz="1000" b="1" dirty="0" smtClean="0"/>
              <a:t>incendio</a:t>
            </a:r>
          </a:p>
          <a:p>
            <a:pPr marL="1657350" lvl="3" indent="-285750"/>
            <a:r>
              <a:rPr lang="es-CL" sz="900" dirty="0" smtClean="0"/>
              <a:t>Tipo de incendio:  indica cuanto comprometió el incendio a la edificación afectada, esta se divide en las siguientes:</a:t>
            </a:r>
          </a:p>
          <a:p>
            <a:pPr marL="2114550" lvl="4" indent="-285750"/>
            <a:r>
              <a:rPr lang="es-CL" sz="900" dirty="0" err="1" smtClean="0"/>
              <a:t>Compartimentalizado</a:t>
            </a:r>
            <a:r>
              <a:rPr lang="es-CL" sz="900" dirty="0" smtClean="0"/>
              <a:t>: El incendio comprometió solo a una pieza </a:t>
            </a:r>
          </a:p>
          <a:p>
            <a:pPr marL="2114550" lvl="4" indent="-285750"/>
            <a:r>
              <a:rPr lang="es-CL" sz="900" dirty="0" err="1" smtClean="0"/>
              <a:t>Multicompartimentalizado</a:t>
            </a:r>
            <a:r>
              <a:rPr lang="es-CL" sz="900" dirty="0" smtClean="0"/>
              <a:t>: El incendio comprometió a mas de una pieza  </a:t>
            </a:r>
          </a:p>
          <a:p>
            <a:pPr marL="2114550" lvl="4" indent="-285750"/>
            <a:r>
              <a:rPr lang="es-CL" sz="900" dirty="0" smtClean="0"/>
              <a:t>Estructural: El incendio comprometió a la estructura de la edificación</a:t>
            </a:r>
          </a:p>
          <a:p>
            <a:pPr marL="1657350" lvl="3" indent="-285750"/>
            <a:r>
              <a:rPr lang="es-CL" sz="900" dirty="0" smtClean="0"/>
              <a:t>Fase del incendio alcanzada</a:t>
            </a:r>
          </a:p>
          <a:p>
            <a:pPr marL="2114550" lvl="4" indent="-285750"/>
            <a:r>
              <a:rPr lang="es-CL" sz="900" dirty="0" smtClean="0"/>
              <a:t>Ignición = Corresponde a la etapa  incipiente</a:t>
            </a:r>
          </a:p>
          <a:p>
            <a:pPr marL="2114550" lvl="4" indent="-285750"/>
            <a:r>
              <a:rPr lang="es-CL" sz="900" dirty="0" smtClean="0"/>
              <a:t>Incremento de temperatura = </a:t>
            </a:r>
            <a:r>
              <a:rPr lang="es-CL" sz="900" dirty="0"/>
              <a:t>Corresponde a la etapa </a:t>
            </a:r>
            <a:r>
              <a:rPr lang="es-CL" sz="900" dirty="0" smtClean="0"/>
              <a:t>de crecimiento</a:t>
            </a:r>
          </a:p>
          <a:p>
            <a:pPr marL="2114550" lvl="4" indent="-285750"/>
            <a:r>
              <a:rPr lang="es-CL" sz="900" dirty="0" smtClean="0"/>
              <a:t>Libre combustión </a:t>
            </a:r>
            <a:r>
              <a:rPr lang="es-CL" sz="900" dirty="0"/>
              <a:t>= Corresponde a la </a:t>
            </a:r>
            <a:r>
              <a:rPr lang="es-CL" sz="900" dirty="0" smtClean="0"/>
              <a:t>etapa de Incendio totalmente desarrollado</a:t>
            </a:r>
          </a:p>
          <a:p>
            <a:pPr marL="2114550" lvl="4" indent="-285750"/>
            <a:r>
              <a:rPr lang="es-CL" sz="900" dirty="0" smtClean="0"/>
              <a:t>Decaimiento de combustión</a:t>
            </a:r>
            <a:r>
              <a:rPr lang="es-CL" sz="900" dirty="0"/>
              <a:t>= Corresponde a la </a:t>
            </a:r>
            <a:r>
              <a:rPr lang="es-CL" sz="900" dirty="0" smtClean="0"/>
              <a:t>etapa de decrecimiento </a:t>
            </a:r>
          </a:p>
          <a:p>
            <a:pPr marL="2114550" lvl="4" indent="-285750"/>
            <a:r>
              <a:rPr lang="es-CL" sz="900" dirty="0" smtClean="0"/>
              <a:t>Latente de combustión </a:t>
            </a:r>
          </a:p>
          <a:p>
            <a:pPr marL="1657350" lvl="3" indent="-285750"/>
            <a:endParaRPr lang="es-CL" sz="800" dirty="0" smtClean="0"/>
          </a:p>
          <a:p>
            <a:pPr marL="1657350" lvl="3" indent="-285750"/>
            <a:endParaRPr lang="es-CL" sz="500" dirty="0" smtClean="0"/>
          </a:p>
          <a:p>
            <a:pPr marL="1657350" lvl="3" indent="-285750"/>
            <a:endParaRPr lang="es-CL" sz="500" dirty="0" smtClean="0"/>
          </a:p>
          <a:p>
            <a:pPr marL="1657350" lvl="3" indent="-285750"/>
            <a:endParaRPr lang="es-CL" sz="500" dirty="0"/>
          </a:p>
          <a:p>
            <a:pPr marL="0" indent="0">
              <a:buNone/>
            </a:pPr>
            <a:endParaRPr lang="es-CL" sz="800" dirty="0"/>
          </a:p>
        </p:txBody>
      </p:sp>
    </p:spTree>
    <p:extLst>
      <p:ext uri="{BB962C8B-B14F-4D97-AF65-F5344CB8AC3E}">
        <p14:creationId xmlns:p14="http://schemas.microsoft.com/office/powerpoint/2010/main" val="392492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-396552" y="332656"/>
            <a:ext cx="9289032" cy="6336704"/>
          </a:xfrm>
        </p:spPr>
        <p:txBody>
          <a:bodyPr>
            <a:normAutofit lnSpcReduction="10000"/>
          </a:bodyPr>
          <a:lstStyle/>
          <a:p>
            <a:pPr marL="1200150" lvl="2" indent="-285750"/>
            <a:r>
              <a:rPr lang="es-CL" sz="900" b="1" dirty="0"/>
              <a:t>Información DET:</a:t>
            </a:r>
          </a:p>
          <a:p>
            <a:pPr marL="1657350" lvl="3" indent="-285750"/>
            <a:r>
              <a:rPr lang="es-CL" sz="900" dirty="0"/>
              <a:t>Esta información será entregada por el bombero a cargo de la emergencia  o bombero a cargo del DET y corresponde a:</a:t>
            </a:r>
          </a:p>
          <a:p>
            <a:pPr marL="2114550" lvl="4" indent="-285750"/>
            <a:r>
              <a:rPr lang="es-CL" sz="900" dirty="0"/>
              <a:t>Origen: Localización exacta donde comenzó el incendio</a:t>
            </a:r>
          </a:p>
          <a:p>
            <a:pPr marL="2571750" lvl="5" indent="-285750"/>
            <a:r>
              <a:rPr lang="es-CL" sz="900" dirty="0"/>
              <a:t>¿Dónde? ¿en que lugar? </a:t>
            </a:r>
          </a:p>
          <a:p>
            <a:pPr marL="2114550" lvl="4" indent="-285750"/>
            <a:r>
              <a:rPr lang="es-CL" sz="900" dirty="0"/>
              <a:t>Causa:  Fenómeno de transmisión de calor o hecho de inicio el fuego</a:t>
            </a:r>
          </a:p>
          <a:p>
            <a:pPr marL="2571750" lvl="5" indent="-285750"/>
            <a:r>
              <a:rPr lang="es-CL" sz="900" dirty="0"/>
              <a:t>Conducción, Convección o </a:t>
            </a:r>
            <a:r>
              <a:rPr lang="es-CL" sz="900" dirty="0" err="1"/>
              <a:t>radiacion</a:t>
            </a:r>
            <a:endParaRPr lang="es-CL" sz="900" dirty="0"/>
          </a:p>
          <a:p>
            <a:pPr marL="2114550" lvl="4" indent="-285750"/>
            <a:r>
              <a:rPr lang="es-CL" sz="900" dirty="0"/>
              <a:t>Fuente de calor: Objeto o elemento que genero el calor necesario para iniciar la </a:t>
            </a:r>
            <a:r>
              <a:rPr lang="es-CL" sz="900" dirty="0" smtClean="0"/>
              <a:t>combustión</a:t>
            </a:r>
            <a:endParaRPr lang="es-CL" sz="900" b="1" dirty="0" smtClean="0"/>
          </a:p>
          <a:p>
            <a:pPr marL="1200150" lvl="2" indent="-285750"/>
            <a:r>
              <a:rPr lang="es-CL" sz="900" b="1" dirty="0" smtClean="0"/>
              <a:t>Datos </a:t>
            </a:r>
            <a:r>
              <a:rPr lang="es-CL" sz="900" b="1" dirty="0"/>
              <a:t>del lugar</a:t>
            </a:r>
          </a:p>
          <a:p>
            <a:pPr marL="1657350" lvl="3" indent="-285750"/>
            <a:r>
              <a:rPr lang="es-CL" sz="900" dirty="0"/>
              <a:t>Tipo de </a:t>
            </a:r>
            <a:r>
              <a:rPr lang="es-CL" sz="900" dirty="0" smtClean="0"/>
              <a:t>Lugar</a:t>
            </a:r>
            <a:endParaRPr lang="es-CL" sz="900" dirty="0"/>
          </a:p>
          <a:p>
            <a:pPr marL="1657350" lvl="3" indent="-285750"/>
            <a:r>
              <a:rPr lang="es-CL" sz="900" dirty="0"/>
              <a:t>Tipo de </a:t>
            </a:r>
            <a:r>
              <a:rPr lang="es-CL" sz="900" dirty="0" smtClean="0"/>
              <a:t>construcción</a:t>
            </a:r>
            <a:endParaRPr lang="es-CL" sz="900" b="1" dirty="0" smtClean="0"/>
          </a:p>
          <a:p>
            <a:pPr marL="1200150" lvl="2" indent="-285750"/>
            <a:r>
              <a:rPr lang="es-CL" sz="900" b="1" dirty="0" smtClean="0"/>
              <a:t>Clave </a:t>
            </a:r>
            <a:r>
              <a:rPr lang="es-CL" sz="900" b="1" dirty="0"/>
              <a:t>10-6 y 10-5</a:t>
            </a:r>
          </a:p>
          <a:p>
            <a:pPr marL="1657350" lvl="3" indent="-285750"/>
            <a:r>
              <a:rPr lang="es-CL" sz="900" dirty="0"/>
              <a:t>Datos del gas involucrado</a:t>
            </a:r>
          </a:p>
          <a:p>
            <a:pPr marL="2114550" lvl="4" indent="-285750"/>
            <a:r>
              <a:rPr lang="es-CL" sz="900" dirty="0"/>
              <a:t>Tipo de contenedor</a:t>
            </a:r>
          </a:p>
          <a:p>
            <a:pPr marL="2114550" lvl="4" indent="-285750"/>
            <a:r>
              <a:rPr lang="es-CL" sz="900" dirty="0"/>
              <a:t>Tipo de gas</a:t>
            </a:r>
          </a:p>
          <a:p>
            <a:pPr marL="2114550" lvl="4" indent="-285750"/>
            <a:r>
              <a:rPr lang="es-CL" sz="900" dirty="0"/>
              <a:t>Capacidad de contenedor</a:t>
            </a:r>
          </a:p>
          <a:p>
            <a:pPr marL="2114550" lvl="4" indent="-285750"/>
            <a:r>
              <a:rPr lang="es-CL" sz="900" dirty="0"/>
              <a:t>Empresa</a:t>
            </a:r>
          </a:p>
          <a:p>
            <a:pPr marL="1657350" lvl="3" indent="-285750"/>
            <a:r>
              <a:rPr lang="es-CL" sz="900" dirty="0"/>
              <a:t>Datos material peligroso involucrado</a:t>
            </a:r>
          </a:p>
          <a:p>
            <a:pPr marL="2114550" lvl="4" indent="-285750"/>
            <a:r>
              <a:rPr lang="es-CL" sz="900" dirty="0"/>
              <a:t>Tipo</a:t>
            </a:r>
          </a:p>
          <a:p>
            <a:pPr marL="2114550" lvl="4" indent="-285750"/>
            <a:r>
              <a:rPr lang="es-CL" sz="900" dirty="0"/>
              <a:t>Cantidad</a:t>
            </a:r>
          </a:p>
          <a:p>
            <a:pPr marL="1200150" lvl="2" indent="-285750"/>
            <a:r>
              <a:rPr lang="es-CL" sz="900" b="1" dirty="0" smtClean="0"/>
              <a:t>Información </a:t>
            </a:r>
            <a:r>
              <a:rPr lang="es-CL" sz="900" b="1" dirty="0"/>
              <a:t>respecto de apoyos </a:t>
            </a:r>
          </a:p>
          <a:p>
            <a:pPr marL="1657350" lvl="3" indent="-285750"/>
            <a:r>
              <a:rPr lang="es-CL" sz="900" dirty="0"/>
              <a:t>Tipo de </a:t>
            </a:r>
            <a:r>
              <a:rPr lang="es-CL" sz="900" dirty="0" smtClean="0"/>
              <a:t>apoyo:</a:t>
            </a:r>
          </a:p>
          <a:p>
            <a:pPr marL="2114550" lvl="4" indent="-285750"/>
            <a:r>
              <a:rPr lang="es-CL" sz="900" dirty="0" smtClean="0"/>
              <a:t>SAMU, Carabineros, ONEMI, </a:t>
            </a:r>
            <a:r>
              <a:rPr lang="es-CL" sz="900" dirty="0" err="1" smtClean="0"/>
              <a:t>Conaf</a:t>
            </a:r>
            <a:r>
              <a:rPr lang="es-CL" sz="900" dirty="0" smtClean="0"/>
              <a:t>, etc.</a:t>
            </a:r>
            <a:endParaRPr lang="es-CL" sz="900" dirty="0"/>
          </a:p>
          <a:p>
            <a:pPr marL="1657350" lvl="3" indent="-285750"/>
            <a:r>
              <a:rPr lang="es-CL" sz="900" dirty="0" smtClean="0"/>
              <a:t>Procedencia</a:t>
            </a:r>
          </a:p>
          <a:p>
            <a:pPr marL="2114550" lvl="4" indent="-285750"/>
            <a:r>
              <a:rPr lang="es-CL" sz="900" dirty="0" smtClean="0"/>
              <a:t>Hospital base Valdivia, 1° Comisaria Valdivia </a:t>
            </a:r>
            <a:endParaRPr lang="es-CL" sz="900" dirty="0"/>
          </a:p>
          <a:p>
            <a:pPr marL="1657350" lvl="3" indent="-285750"/>
            <a:r>
              <a:rPr lang="es-CL" sz="900" dirty="0"/>
              <a:t>Persona a </a:t>
            </a:r>
            <a:r>
              <a:rPr lang="es-CL" sz="900" dirty="0" smtClean="0"/>
              <a:t>cargo</a:t>
            </a:r>
            <a:endParaRPr lang="es-CL" sz="900" dirty="0"/>
          </a:p>
          <a:p>
            <a:pPr marL="1657350" lvl="3" indent="-285750"/>
            <a:r>
              <a:rPr lang="es-CL" sz="900" dirty="0" smtClean="0"/>
              <a:t>Rango/cargo de la persona a cargo</a:t>
            </a:r>
            <a:endParaRPr lang="es-CL" sz="900" dirty="0"/>
          </a:p>
          <a:p>
            <a:pPr marL="1657350" lvl="3" indent="-285750"/>
            <a:r>
              <a:rPr lang="es-CL" sz="900" dirty="0" smtClean="0"/>
              <a:t>Patente de móvil de apoyo</a:t>
            </a:r>
            <a:endParaRPr lang="es-CL" sz="900" dirty="0"/>
          </a:p>
          <a:p>
            <a:pPr marL="1200150" lvl="2" indent="-285750"/>
            <a:r>
              <a:rPr lang="es-CL" sz="900" b="1" dirty="0"/>
              <a:t>Resumen del acto</a:t>
            </a:r>
          </a:p>
          <a:p>
            <a:pPr marL="1657350" lvl="3" indent="-285750"/>
            <a:r>
              <a:rPr lang="es-CL" sz="900" dirty="0"/>
              <a:t>Primer parrado: Narración de la situación inicial de la emergencia</a:t>
            </a:r>
          </a:p>
          <a:p>
            <a:pPr marL="1657350" lvl="3" indent="-285750"/>
            <a:r>
              <a:rPr lang="es-CL" sz="900" dirty="0"/>
              <a:t>Segundo párrafo:  Narración de las acciones que se </a:t>
            </a:r>
            <a:r>
              <a:rPr lang="es-CL" sz="900" dirty="0" smtClean="0"/>
              <a:t>realizaron para controlar la emergencia  </a:t>
            </a:r>
            <a:r>
              <a:rPr lang="es-CL" sz="900" dirty="0"/>
              <a:t>en orden cronológico</a:t>
            </a:r>
          </a:p>
          <a:p>
            <a:pPr marL="1200150" lvl="2" indent="-285750"/>
            <a:r>
              <a:rPr lang="es-CL" sz="900" b="1" dirty="0"/>
              <a:t>Croquis del lugar</a:t>
            </a:r>
          </a:p>
          <a:p>
            <a:pPr marL="1657350" lvl="3" indent="-285750"/>
            <a:r>
              <a:rPr lang="es-CL" sz="900" dirty="0"/>
              <a:t>Debe incluir:</a:t>
            </a:r>
          </a:p>
          <a:p>
            <a:pPr marL="2114550" lvl="4" indent="-285750"/>
            <a:r>
              <a:rPr lang="es-CL" sz="900" dirty="0"/>
              <a:t>Calle principal</a:t>
            </a:r>
          </a:p>
          <a:p>
            <a:pPr marL="2114550" lvl="4" indent="-285750"/>
            <a:r>
              <a:rPr lang="es-CL" sz="900" dirty="0"/>
              <a:t>Calle próxima</a:t>
            </a:r>
          </a:p>
          <a:p>
            <a:pPr marL="2114550" lvl="4" indent="-285750"/>
            <a:r>
              <a:rPr lang="es-CL" sz="900" dirty="0"/>
              <a:t>Ubicación exacta de cada </a:t>
            </a:r>
            <a:r>
              <a:rPr lang="es-CL" sz="900" dirty="0" smtClean="0"/>
              <a:t>carro</a:t>
            </a:r>
          </a:p>
          <a:p>
            <a:pPr marL="2571750" lvl="5" indent="-285750"/>
            <a:r>
              <a:rPr lang="es-CL" sz="900" dirty="0" smtClean="0"/>
              <a:t>Cada carro se denomina según abreviación CBV,  </a:t>
            </a:r>
            <a:r>
              <a:rPr lang="es-CL" sz="900" dirty="0" err="1" smtClean="0"/>
              <a:t>Ej</a:t>
            </a:r>
            <a:r>
              <a:rPr lang="es-CL" sz="900" dirty="0" smtClean="0"/>
              <a:t>: B-1/ R-1 etc.</a:t>
            </a:r>
            <a:endParaRPr lang="es-CL" sz="900" dirty="0"/>
          </a:p>
          <a:p>
            <a:pPr marL="2114550" lvl="4" indent="-285750"/>
            <a:r>
              <a:rPr lang="es-CL" sz="900" dirty="0"/>
              <a:t>Ubicación de lugar afectado</a:t>
            </a:r>
          </a:p>
          <a:p>
            <a:pPr marL="2114550" lvl="4" indent="-285750"/>
            <a:r>
              <a:rPr lang="es-CL" sz="900" dirty="0"/>
              <a:t>Ubicación de </a:t>
            </a:r>
            <a:r>
              <a:rPr lang="es-CL" sz="900" dirty="0" smtClean="0"/>
              <a:t>apoyos</a:t>
            </a:r>
          </a:p>
          <a:p>
            <a:pPr marL="2571750" lvl="5" indent="-285750"/>
            <a:r>
              <a:rPr lang="es-CL" sz="900" dirty="0" smtClean="0"/>
              <a:t>Ambulancia: se denomina con la letra A</a:t>
            </a:r>
          </a:p>
          <a:p>
            <a:pPr marL="2571750" lvl="5" indent="-285750"/>
            <a:r>
              <a:rPr lang="es-CL" sz="900" dirty="0" smtClean="0"/>
              <a:t>Carabineros: se denomina con la letra C</a:t>
            </a:r>
          </a:p>
          <a:p>
            <a:pPr marL="2286000" lvl="5" indent="0">
              <a:buNone/>
            </a:pPr>
            <a:endParaRPr lang="es-CL" sz="900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517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58" t="4789" r="34216" b="4952"/>
          <a:stretch/>
        </p:blipFill>
        <p:spPr bwMode="auto">
          <a:xfrm>
            <a:off x="4788024" y="730002"/>
            <a:ext cx="3528392" cy="5752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73" t="3663" r="34469" b="11207"/>
          <a:stretch/>
        </p:blipFill>
        <p:spPr bwMode="auto">
          <a:xfrm>
            <a:off x="539552" y="630621"/>
            <a:ext cx="4001985" cy="6227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903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s-CL" sz="3200" dirty="0" smtClean="0"/>
              <a:t>Si es que hubieran mas de 2 afectados se debe adjuntar la siguiente hoja al informe de servicio 1 </a:t>
            </a:r>
            <a:endParaRPr lang="es-CL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00" t="4948" r="35139" b="30428"/>
          <a:stretch/>
        </p:blipFill>
        <p:spPr bwMode="auto">
          <a:xfrm>
            <a:off x="2554610" y="1844824"/>
            <a:ext cx="3924300" cy="4727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725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u="sng" dirty="0"/>
              <a:t>Informe de servicio 1 </a:t>
            </a:r>
            <a:r>
              <a:rPr lang="es-CL" u="sng" dirty="0" smtClean="0"/>
              <a:t>“Rescate”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-612576" y="1412776"/>
            <a:ext cx="8229600" cy="5112568"/>
          </a:xfrm>
        </p:spPr>
        <p:txBody>
          <a:bodyPr>
            <a:noAutofit/>
          </a:bodyPr>
          <a:lstStyle/>
          <a:p>
            <a:pPr marL="1200150" lvl="2" indent="-285750"/>
            <a:r>
              <a:rPr lang="es-CL" sz="900" b="1" dirty="0"/>
              <a:t>Datos generales de la </a:t>
            </a:r>
            <a:r>
              <a:rPr lang="es-CL" sz="900" b="1" dirty="0" smtClean="0"/>
              <a:t>emergencia</a:t>
            </a:r>
          </a:p>
          <a:p>
            <a:pPr marL="1657350" lvl="3" indent="-285750"/>
            <a:r>
              <a:rPr lang="es-CL" sz="900" dirty="0"/>
              <a:t>Fecha ocurrida la emergencia</a:t>
            </a:r>
          </a:p>
          <a:p>
            <a:pPr marL="1657350" lvl="3" indent="-285750"/>
            <a:r>
              <a:rPr lang="es-CL" sz="900" dirty="0"/>
              <a:t>Hora de despacho </a:t>
            </a:r>
          </a:p>
          <a:p>
            <a:pPr marL="1657350" lvl="3" indent="-285750"/>
            <a:r>
              <a:rPr lang="es-CL" sz="900" dirty="0"/>
              <a:t>Clave de la emergencia</a:t>
            </a:r>
          </a:p>
          <a:p>
            <a:pPr marL="1657350" lvl="3" indent="-285750"/>
            <a:r>
              <a:rPr lang="es-CL" sz="900" dirty="0"/>
              <a:t>Motivo = Equivalente al  0-4 dicho por la central</a:t>
            </a:r>
          </a:p>
          <a:p>
            <a:pPr marL="1657350" lvl="3" indent="-285750"/>
            <a:r>
              <a:rPr lang="es-CL" sz="900" dirty="0"/>
              <a:t>Dirección principal </a:t>
            </a:r>
          </a:p>
          <a:p>
            <a:pPr marL="1657350" lvl="3" indent="-285750"/>
            <a:r>
              <a:rPr lang="es-CL" sz="900" dirty="0"/>
              <a:t>Calle próxima a la dirección principal (</a:t>
            </a:r>
            <a:r>
              <a:rPr lang="es-CL" sz="900" dirty="0" smtClean="0"/>
              <a:t>referencia)</a:t>
            </a:r>
          </a:p>
          <a:p>
            <a:pPr marL="1657350" lvl="3" indent="-285750"/>
            <a:r>
              <a:rPr lang="es-CL" sz="900" dirty="0" smtClean="0"/>
              <a:t>Bombero a cargo de la emergencia: Bombero a cargo del Cuerpo de Bomberos de Valdivia en la emergencia, puede ser de otra compañía.</a:t>
            </a:r>
          </a:p>
          <a:p>
            <a:pPr marL="1657350" lvl="3" indent="-285750"/>
            <a:r>
              <a:rPr lang="es-CL" sz="900" dirty="0" smtClean="0"/>
              <a:t>Bombero a cargo del rescate: Bombero de la 1° Cía. de Bomberos “Germania” Valdivia a cargo de las maniobras de rescate</a:t>
            </a:r>
            <a:endParaRPr lang="es-CL" sz="900" dirty="0"/>
          </a:p>
          <a:p>
            <a:pPr marL="1657350" lvl="3" indent="-285750"/>
            <a:r>
              <a:rPr lang="es-CL" sz="900" dirty="0"/>
              <a:t>Bombero que </a:t>
            </a:r>
            <a:r>
              <a:rPr lang="es-CL" sz="900" dirty="0" smtClean="0"/>
              <a:t>anotó informe </a:t>
            </a:r>
            <a:r>
              <a:rPr lang="es-CL" sz="900" dirty="0"/>
              <a:t>de servicio </a:t>
            </a:r>
            <a:r>
              <a:rPr lang="es-CL" sz="900" dirty="0" smtClean="0"/>
              <a:t>: Bomberos de la </a:t>
            </a:r>
            <a:r>
              <a:rPr lang="es-CL" sz="900" dirty="0"/>
              <a:t>de la 1° Cía. de Bomberos “Germania” </a:t>
            </a:r>
            <a:r>
              <a:rPr lang="es-CL" sz="900" dirty="0" smtClean="0"/>
              <a:t>Valdivia, </a:t>
            </a:r>
            <a:r>
              <a:rPr lang="es-CL" sz="900" dirty="0"/>
              <a:t>que </a:t>
            </a:r>
            <a:r>
              <a:rPr lang="es-CL" sz="900" dirty="0" smtClean="0"/>
              <a:t>estará a cargo de completar informe de servicios 1 y 2 y de subir estos a la plataforma de la </a:t>
            </a:r>
            <a:r>
              <a:rPr lang="es-CL" sz="900" dirty="0" err="1" smtClean="0"/>
              <a:t>JNBCh</a:t>
            </a:r>
            <a:r>
              <a:rPr lang="es-CL" sz="900" dirty="0" smtClean="0"/>
              <a:t> y a la base de datos de la CIA.</a:t>
            </a:r>
          </a:p>
          <a:p>
            <a:pPr marL="1200150" lvl="2" indent="-285750"/>
            <a:r>
              <a:rPr lang="es-CL" sz="900" b="1" dirty="0" smtClean="0"/>
              <a:t>Información </a:t>
            </a:r>
            <a:r>
              <a:rPr lang="es-CL" sz="900" b="1" dirty="0"/>
              <a:t>sobre los afectados </a:t>
            </a:r>
          </a:p>
          <a:p>
            <a:pPr marL="1657350" lvl="3" indent="-285750"/>
            <a:r>
              <a:rPr lang="es-CL" sz="900" dirty="0" smtClean="0"/>
              <a:t>Afectado Principal </a:t>
            </a:r>
            <a:r>
              <a:rPr lang="es-CL" sz="900" dirty="0"/>
              <a:t>: </a:t>
            </a:r>
            <a:r>
              <a:rPr lang="es-CL" sz="900" dirty="0" smtClean="0"/>
              <a:t>Corresponde al afectado que posee mayores daños materiales y mayor cantidad de acompañantes lesionados.</a:t>
            </a:r>
          </a:p>
          <a:p>
            <a:pPr marL="1657350" lvl="3" indent="-285750"/>
            <a:r>
              <a:rPr lang="es-CL" sz="900" dirty="0" smtClean="0"/>
              <a:t>Tipo </a:t>
            </a:r>
            <a:r>
              <a:rPr lang="es-CL" sz="900" dirty="0"/>
              <a:t>de </a:t>
            </a:r>
            <a:r>
              <a:rPr lang="es-CL" sz="900" dirty="0" smtClean="0"/>
              <a:t>afectado</a:t>
            </a:r>
          </a:p>
          <a:p>
            <a:pPr marL="2114550" lvl="4" indent="-285750"/>
            <a:r>
              <a:rPr lang="es-CL" sz="900" dirty="0" smtClean="0"/>
              <a:t>Chofer</a:t>
            </a:r>
          </a:p>
          <a:p>
            <a:pPr marL="2114550" lvl="4" indent="-285750"/>
            <a:r>
              <a:rPr lang="es-CL" sz="900" dirty="0" smtClean="0"/>
              <a:t>Peatón</a:t>
            </a:r>
          </a:p>
          <a:p>
            <a:pPr marL="1657350" lvl="3" indent="-285750"/>
            <a:r>
              <a:rPr lang="es-CL" sz="900" dirty="0" smtClean="0"/>
              <a:t>Estado: Según criterios TRIAGE</a:t>
            </a:r>
          </a:p>
          <a:p>
            <a:pPr marL="2114550" lvl="4" indent="-285750"/>
            <a:r>
              <a:rPr lang="es-CL" sz="900" dirty="0" smtClean="0"/>
              <a:t>Leve: ABC normal, se puede movilizar por sus propios medios (en </a:t>
            </a:r>
            <a:r>
              <a:rPr lang="es-CL" sz="900" dirty="0" err="1" smtClean="0"/>
              <a:t>triage</a:t>
            </a:r>
            <a:r>
              <a:rPr lang="es-CL" sz="900" dirty="0" smtClean="0"/>
              <a:t> correspondería a un paciente verde) </a:t>
            </a:r>
          </a:p>
          <a:p>
            <a:pPr marL="2114550" lvl="4" indent="-285750"/>
            <a:r>
              <a:rPr lang="es-CL" sz="900" dirty="0" smtClean="0"/>
              <a:t>Medio: ABC normal, no se puede movilizar por sus propios medios por alguna lesión (en </a:t>
            </a:r>
            <a:r>
              <a:rPr lang="es-CL" sz="900" dirty="0" err="1" smtClean="0"/>
              <a:t>triage</a:t>
            </a:r>
            <a:r>
              <a:rPr lang="es-CL" sz="900" dirty="0" smtClean="0"/>
              <a:t> correspondería a un paciente Amarillo)</a:t>
            </a:r>
          </a:p>
          <a:p>
            <a:pPr marL="2114550" lvl="4" indent="-285750"/>
            <a:r>
              <a:rPr lang="es-CL" sz="900" dirty="0" smtClean="0"/>
              <a:t>Grave: ABC alterado (en </a:t>
            </a:r>
            <a:r>
              <a:rPr lang="es-CL" sz="900" dirty="0" err="1" smtClean="0"/>
              <a:t>triage</a:t>
            </a:r>
            <a:r>
              <a:rPr lang="es-CL" sz="900" dirty="0" smtClean="0"/>
              <a:t> correspondería a un paciente rojo)</a:t>
            </a:r>
          </a:p>
          <a:p>
            <a:pPr marL="2114550" lvl="4" indent="-285750"/>
            <a:r>
              <a:rPr lang="es-CL" sz="900" dirty="0" smtClean="0"/>
              <a:t>Fallecido</a:t>
            </a:r>
          </a:p>
          <a:p>
            <a:pPr marL="1657350" lvl="3" indent="-285750"/>
            <a:r>
              <a:rPr lang="es-CL" sz="900" dirty="0" smtClean="0"/>
              <a:t>N</a:t>
            </a:r>
            <a:r>
              <a:rPr lang="es-CL" sz="900" dirty="0"/>
              <a:t>° de </a:t>
            </a:r>
            <a:r>
              <a:rPr lang="es-CL" sz="900" dirty="0" smtClean="0"/>
              <a:t>acompañantes del afectado adultos y niños </a:t>
            </a:r>
          </a:p>
          <a:p>
            <a:pPr marL="1657350" lvl="3" indent="-285750"/>
            <a:r>
              <a:rPr lang="es-CL" sz="900" dirty="0" smtClean="0"/>
              <a:t>Acompañantes lesionados: Anotar si alguno de los acompañantes de afectados se encuentran lesionados </a:t>
            </a:r>
          </a:p>
          <a:p>
            <a:pPr marL="1200150" lvl="2" indent="-285750"/>
            <a:r>
              <a:rPr lang="es-CL" sz="900" b="1" dirty="0" smtClean="0"/>
              <a:t>Datos </a:t>
            </a:r>
            <a:r>
              <a:rPr lang="es-CL" sz="900" b="1" dirty="0"/>
              <a:t>de los </a:t>
            </a:r>
            <a:r>
              <a:rPr lang="es-CL" sz="900" b="1" dirty="0" smtClean="0"/>
              <a:t>vehículo</a:t>
            </a:r>
          </a:p>
          <a:p>
            <a:pPr marL="1657350" lvl="3" indent="-285750"/>
            <a:r>
              <a:rPr lang="es-CL" sz="900" dirty="0" smtClean="0"/>
              <a:t>Tipo</a:t>
            </a:r>
          </a:p>
          <a:p>
            <a:pPr marL="1657350" lvl="3" indent="-285750"/>
            <a:r>
              <a:rPr lang="es-CL" sz="900" dirty="0" smtClean="0"/>
              <a:t>Marca</a:t>
            </a:r>
          </a:p>
          <a:p>
            <a:pPr marL="1657350" lvl="3" indent="-285750"/>
            <a:r>
              <a:rPr lang="es-CL" sz="900" dirty="0" smtClean="0"/>
              <a:t>Modelo </a:t>
            </a:r>
          </a:p>
          <a:p>
            <a:pPr marL="1657350" lvl="3" indent="-285750"/>
            <a:r>
              <a:rPr lang="es-CL" sz="900" dirty="0" smtClean="0"/>
              <a:t>Patente</a:t>
            </a:r>
          </a:p>
          <a:p>
            <a:pPr marL="1657350" lvl="3" indent="-285750"/>
            <a:r>
              <a:rPr lang="es-CL" sz="900" dirty="0" smtClean="0"/>
              <a:t>Daño aproximado en porcentaje</a:t>
            </a:r>
          </a:p>
          <a:p>
            <a:pPr marL="1200150" lvl="2" indent="-285750"/>
            <a:endParaRPr lang="es-CL" sz="900" dirty="0"/>
          </a:p>
        </p:txBody>
      </p:sp>
    </p:spTree>
    <p:extLst>
      <p:ext uri="{BB962C8B-B14F-4D97-AF65-F5344CB8AC3E}">
        <p14:creationId xmlns:p14="http://schemas.microsoft.com/office/powerpoint/2010/main" val="61152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9181"/>
            <a:ext cx="8229600" cy="4525963"/>
          </a:xfrm>
        </p:spPr>
        <p:txBody>
          <a:bodyPr/>
          <a:lstStyle/>
          <a:p>
            <a:pPr marL="1200150" lvl="2" indent="-285750"/>
            <a:endParaRPr lang="es-CL" sz="900" b="1" dirty="0" smtClean="0"/>
          </a:p>
          <a:p>
            <a:pPr marL="1200150" lvl="2" indent="-285750"/>
            <a:r>
              <a:rPr lang="es-CL" sz="900" b="1" dirty="0" smtClean="0"/>
              <a:t>Información </a:t>
            </a:r>
            <a:r>
              <a:rPr lang="es-CL" sz="900" b="1" dirty="0"/>
              <a:t>respecto de apoyos </a:t>
            </a:r>
          </a:p>
          <a:p>
            <a:pPr marL="1657350" lvl="3" indent="-285750"/>
            <a:r>
              <a:rPr lang="es-CL" sz="900" dirty="0"/>
              <a:t>Tipo de apoyo</a:t>
            </a:r>
          </a:p>
          <a:p>
            <a:pPr marL="1657350" lvl="3" indent="-285750"/>
            <a:r>
              <a:rPr lang="es-CL" sz="900" dirty="0"/>
              <a:t>Procedencia</a:t>
            </a:r>
          </a:p>
          <a:p>
            <a:pPr marL="1657350" lvl="3" indent="-285750"/>
            <a:r>
              <a:rPr lang="es-CL" sz="900" dirty="0"/>
              <a:t>Persona a cargo</a:t>
            </a:r>
          </a:p>
          <a:p>
            <a:pPr marL="1657350" lvl="3" indent="-285750"/>
            <a:r>
              <a:rPr lang="es-CL" sz="900" dirty="0"/>
              <a:t>Rango/cargo</a:t>
            </a:r>
          </a:p>
          <a:p>
            <a:pPr marL="1657350" lvl="3" indent="-285750"/>
            <a:r>
              <a:rPr lang="es-CL" sz="900" dirty="0"/>
              <a:t>Patente</a:t>
            </a:r>
          </a:p>
          <a:p>
            <a:pPr marL="1200150" lvl="2" indent="-285750"/>
            <a:r>
              <a:rPr lang="es-CL" sz="900" b="1" dirty="0"/>
              <a:t>Resumen del acto</a:t>
            </a:r>
          </a:p>
          <a:p>
            <a:pPr marL="1657350" lvl="3" indent="-285750"/>
            <a:r>
              <a:rPr lang="es-CL" sz="900" dirty="0"/>
              <a:t>Primer parrado: Narración de la situación inicial de la emergencia</a:t>
            </a:r>
          </a:p>
          <a:p>
            <a:pPr marL="1657350" lvl="3" indent="-285750"/>
            <a:r>
              <a:rPr lang="es-CL" sz="900" dirty="0"/>
              <a:t>Segundo párrafo:  Narración de las acciones que se realizaron para controlar la emergencia  en orden </a:t>
            </a:r>
            <a:r>
              <a:rPr lang="es-CL" sz="900" dirty="0" smtClean="0"/>
              <a:t>cronológico</a:t>
            </a:r>
            <a:endParaRPr lang="es-CL" sz="900" dirty="0"/>
          </a:p>
          <a:p>
            <a:pPr marL="1200150" lvl="2" indent="-285750"/>
            <a:r>
              <a:rPr lang="es-CL" sz="900" b="1" dirty="0"/>
              <a:t>Croquis del lugar</a:t>
            </a:r>
          </a:p>
          <a:p>
            <a:pPr marL="1657350" lvl="3" indent="-285750"/>
            <a:r>
              <a:rPr lang="es-CL" sz="900" dirty="0"/>
              <a:t>Debe incluir:</a:t>
            </a:r>
          </a:p>
          <a:p>
            <a:pPr marL="2114550" lvl="4" indent="-285750"/>
            <a:r>
              <a:rPr lang="es-CL" sz="900" dirty="0"/>
              <a:t>Calle principal</a:t>
            </a:r>
          </a:p>
          <a:p>
            <a:pPr marL="2114550" lvl="4" indent="-285750"/>
            <a:r>
              <a:rPr lang="es-CL" sz="900" dirty="0"/>
              <a:t>Calle próxima</a:t>
            </a:r>
          </a:p>
          <a:p>
            <a:pPr marL="2114550" lvl="4" indent="-285750"/>
            <a:r>
              <a:rPr lang="es-CL" sz="900" dirty="0"/>
              <a:t>Ubicación exacta de cada carro</a:t>
            </a:r>
          </a:p>
          <a:p>
            <a:pPr marL="2571750" lvl="5" indent="-285750"/>
            <a:r>
              <a:rPr lang="es-CL" sz="900" dirty="0"/>
              <a:t>Cada carro se denomina según abreviación CBV,  </a:t>
            </a:r>
            <a:r>
              <a:rPr lang="es-CL" sz="900" dirty="0" err="1"/>
              <a:t>Ej</a:t>
            </a:r>
            <a:r>
              <a:rPr lang="es-CL" sz="900" dirty="0"/>
              <a:t>: B-1/ R-1 etc.</a:t>
            </a:r>
          </a:p>
          <a:p>
            <a:pPr marL="2114550" lvl="4" indent="-285750"/>
            <a:r>
              <a:rPr lang="es-CL" sz="900" dirty="0"/>
              <a:t>Ubicación de lugar afectado</a:t>
            </a:r>
          </a:p>
          <a:p>
            <a:pPr marL="2114550" lvl="4" indent="-285750"/>
            <a:r>
              <a:rPr lang="es-CL" sz="900" dirty="0"/>
              <a:t>Ubicación de apoyos</a:t>
            </a:r>
          </a:p>
          <a:p>
            <a:pPr marL="2571750" lvl="5" indent="-285750"/>
            <a:r>
              <a:rPr lang="es-CL" sz="900" dirty="0"/>
              <a:t>Ambulancia: se denomina con la letra A</a:t>
            </a:r>
          </a:p>
          <a:p>
            <a:pPr marL="2571750" lvl="5" indent="-285750"/>
            <a:r>
              <a:rPr lang="es-CL" sz="900" dirty="0"/>
              <a:t>Carabineros: se denomina con la letra C</a:t>
            </a:r>
          </a:p>
          <a:p>
            <a:pPr marL="2286000" lvl="5" indent="0">
              <a:buNone/>
            </a:pPr>
            <a:endParaRPr lang="es-CL" sz="900" dirty="0"/>
          </a:p>
          <a:p>
            <a:endParaRPr lang="es-CL" sz="900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84912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07" t="3907" r="33968" b="6250"/>
          <a:stretch/>
        </p:blipFill>
        <p:spPr bwMode="auto">
          <a:xfrm>
            <a:off x="539552" y="123825"/>
            <a:ext cx="4114800" cy="657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19" t="3125" r="34188" b="4817"/>
          <a:stretch/>
        </p:blipFill>
        <p:spPr bwMode="auto">
          <a:xfrm>
            <a:off x="4860032" y="123825"/>
            <a:ext cx="4019550" cy="673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688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6578</TotalTime>
  <Words>2556</Words>
  <Application>Microsoft Office PowerPoint</Application>
  <PresentationFormat>Presentación en pantalla (4:3)</PresentationFormat>
  <Paragraphs>336</Paragraphs>
  <Slides>25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6" baseType="lpstr">
      <vt:lpstr>Tema de Office</vt:lpstr>
      <vt:lpstr>Procedimiento para completar Informes de Servicio en Emergencias</vt:lpstr>
      <vt:lpstr>Completar informe de servicio 1</vt:lpstr>
      <vt:lpstr>Informe de servicio 1 “Incendio”</vt:lpstr>
      <vt:lpstr>Presentación de PowerPoint</vt:lpstr>
      <vt:lpstr>Presentación de PowerPoint</vt:lpstr>
      <vt:lpstr>Si es que hubieran mas de 2 afectados se debe adjuntar la siguiente hoja al informe de servicio 1 </vt:lpstr>
      <vt:lpstr>Informe de servicio 1 “Rescate”</vt:lpstr>
      <vt:lpstr>Presentación de PowerPoint</vt:lpstr>
      <vt:lpstr>Presentación de PowerPoint</vt:lpstr>
      <vt:lpstr>Si es que hubieran mas de 2 afectados se debe adjuntar la siguiente hoja al informe de servicio 1 </vt:lpstr>
      <vt:lpstr>Completar informe de servicio 2</vt:lpstr>
      <vt:lpstr>Informe de servicio B-1</vt:lpstr>
      <vt:lpstr>Presentación de PowerPoint</vt:lpstr>
      <vt:lpstr>Informe de servicio RX-1 </vt:lpstr>
      <vt:lpstr>Presentación de PowerPoint</vt:lpstr>
      <vt:lpstr>Informe de servicio RH-1</vt:lpstr>
      <vt:lpstr>Presentación de PowerPoint</vt:lpstr>
      <vt:lpstr>Archivar</vt:lpstr>
      <vt:lpstr>Ingresar informe de servicio a Plataforma JNBCh</vt:lpstr>
      <vt:lpstr>Ingresar informe de servicio a  Base de datos CIA</vt:lpstr>
      <vt:lpstr>Presentación de PowerPoint</vt:lpstr>
      <vt:lpstr>Procedimiento para completar Partes de Asistencia a citaciones</vt:lpstr>
      <vt:lpstr>Presentación de PowerPoint</vt:lpstr>
      <vt:lpstr>Números CBV</vt:lpstr>
      <vt:lpstr>Carabineros Valdivia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Procedimiento para completar informas de servicio</dc:title>
  <dc:creator>Mlira</dc:creator>
  <cp:lastModifiedBy>Mlira</cp:lastModifiedBy>
  <cp:revision>63</cp:revision>
  <dcterms:created xsi:type="dcterms:W3CDTF">2016-06-21T16:34:50Z</dcterms:created>
  <dcterms:modified xsi:type="dcterms:W3CDTF">2016-08-02T14:48:05Z</dcterms:modified>
</cp:coreProperties>
</file>