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8" r:id="rId3"/>
    <p:sldId id="291" r:id="rId4"/>
    <p:sldId id="293" r:id="rId5"/>
    <p:sldId id="299" r:id="rId6"/>
    <p:sldId id="277" r:id="rId7"/>
    <p:sldId id="292" r:id="rId8"/>
    <p:sldId id="257" r:id="rId9"/>
    <p:sldId id="276" r:id="rId10"/>
    <p:sldId id="304" r:id="rId11"/>
    <p:sldId id="260" r:id="rId12"/>
    <p:sldId id="316" r:id="rId13"/>
    <p:sldId id="262" r:id="rId14"/>
    <p:sldId id="263" r:id="rId15"/>
    <p:sldId id="275" r:id="rId16"/>
    <p:sldId id="259" r:id="rId17"/>
    <p:sldId id="308" r:id="rId18"/>
    <p:sldId id="289" r:id="rId19"/>
    <p:sldId id="317" r:id="rId20"/>
    <p:sldId id="287" r:id="rId21"/>
    <p:sldId id="290" r:id="rId22"/>
    <p:sldId id="288" r:id="rId23"/>
    <p:sldId id="300" r:id="rId24"/>
    <p:sldId id="301" r:id="rId25"/>
    <p:sldId id="258" r:id="rId26"/>
    <p:sldId id="266" r:id="rId27"/>
    <p:sldId id="285" r:id="rId28"/>
    <p:sldId id="318" r:id="rId29"/>
    <p:sldId id="305" r:id="rId30"/>
    <p:sldId id="267" r:id="rId31"/>
    <p:sldId id="309" r:id="rId32"/>
    <p:sldId id="265" r:id="rId33"/>
    <p:sldId id="284" r:id="rId34"/>
    <p:sldId id="307" r:id="rId35"/>
    <p:sldId id="306" r:id="rId36"/>
    <p:sldId id="315" r:id="rId37"/>
    <p:sldId id="312" r:id="rId38"/>
    <p:sldId id="310" r:id="rId39"/>
    <p:sldId id="303" r:id="rId40"/>
    <p:sldId id="302" r:id="rId41"/>
    <p:sldId id="31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12D893-6C2F-4A17-8074-D84BCC7CB354}">
          <p14:sldIdLst>
            <p14:sldId id="256"/>
            <p14:sldId id="278"/>
            <p14:sldId id="291"/>
            <p14:sldId id="293"/>
            <p14:sldId id="299"/>
          </p14:sldIdLst>
        </p14:section>
        <p14:section name="Word Vectors" id="{E624E0E0-708F-4C9D-B8D5-023223208F3C}">
          <p14:sldIdLst>
            <p14:sldId id="277"/>
            <p14:sldId id="292"/>
          </p14:sldIdLst>
        </p14:section>
        <p14:section name="Recurrent Neural Networks" id="{9565036F-708C-45BF-86EE-0364B0960834}">
          <p14:sldIdLst>
            <p14:sldId id="257"/>
            <p14:sldId id="276"/>
            <p14:sldId id="304"/>
          </p14:sldIdLst>
        </p14:section>
        <p14:section name="Attention" id="{38C9B9FF-4936-4028-9220-EDE0C14117C8}">
          <p14:sldIdLst>
            <p14:sldId id="260"/>
            <p14:sldId id="316"/>
            <p14:sldId id="262"/>
            <p14:sldId id="263"/>
            <p14:sldId id="275"/>
          </p14:sldIdLst>
        </p14:section>
        <p14:section name="Transformer Architecture" id="{E22449C5-87A6-4A93-B185-8EBEDA050B1B}">
          <p14:sldIdLst>
            <p14:sldId id="259"/>
            <p14:sldId id="308"/>
            <p14:sldId id="289"/>
            <p14:sldId id="317"/>
            <p14:sldId id="287"/>
            <p14:sldId id="290"/>
          </p14:sldIdLst>
        </p14:section>
        <p14:section name="Transformers Everywhere" id="{938E3E14-EA88-4DF4-B64F-94DD30DCBB74}">
          <p14:sldIdLst>
            <p14:sldId id="288"/>
            <p14:sldId id="300"/>
            <p14:sldId id="301"/>
            <p14:sldId id="258"/>
            <p14:sldId id="266"/>
            <p14:sldId id="285"/>
            <p14:sldId id="318"/>
            <p14:sldId id="305"/>
            <p14:sldId id="267"/>
            <p14:sldId id="309"/>
            <p14:sldId id="265"/>
            <p14:sldId id="284"/>
            <p14:sldId id="307"/>
            <p14:sldId id="306"/>
            <p14:sldId id="315"/>
            <p14:sldId id="312"/>
            <p14:sldId id="310"/>
            <p14:sldId id="303"/>
            <p14:sldId id="302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olony" initials="DM" lastIdx="1" clrIdx="0">
    <p:extLst>
      <p:ext uri="{19B8F6BF-5375-455C-9EA6-DF929625EA0E}">
        <p15:presenceInfo xmlns:p15="http://schemas.microsoft.com/office/powerpoint/2012/main" userId="082bab8e58aea8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3249" autoAdjust="0"/>
  </p:normalViewPr>
  <p:slideViewPr>
    <p:cSldViewPr snapToGrid="0">
      <p:cViewPr>
        <p:scale>
          <a:sx n="60" d="100"/>
          <a:sy n="60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C4 (750GB)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83.28</c:v>
                </c:pt>
                <c:pt idx="1">
                  <c:v>19.239999999999998</c:v>
                </c:pt>
                <c:pt idx="2">
                  <c:v>80.88</c:v>
                </c:pt>
                <c:pt idx="3">
                  <c:v>71.36</c:v>
                </c:pt>
                <c:pt idx="4">
                  <c:v>26.98</c:v>
                </c:pt>
                <c:pt idx="5">
                  <c:v>39.82</c:v>
                </c:pt>
                <c:pt idx="6">
                  <c:v>27.65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E-4637-9B22-6CC9050589E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C4, unfiltered (6.1GB)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81.459999999999994</c:v>
                </c:pt>
                <c:pt idx="1">
                  <c:v>19.14</c:v>
                </c:pt>
                <c:pt idx="2">
                  <c:v>78.78</c:v>
                </c:pt>
                <c:pt idx="3">
                  <c:v>68.040000000000006</c:v>
                </c:pt>
                <c:pt idx="4">
                  <c:v>26.55</c:v>
                </c:pt>
                <c:pt idx="5">
                  <c:v>39.340000000000003</c:v>
                </c:pt>
                <c:pt idx="6">
                  <c:v>27.21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BE-4637-9B22-6CC9050589E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RealNews-like (35GB)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83.83</c:v>
                </c:pt>
                <c:pt idx="1">
                  <c:v>19.23</c:v>
                </c:pt>
                <c:pt idx="2">
                  <c:v>80.39</c:v>
                </c:pt>
                <c:pt idx="3">
                  <c:v>72.38</c:v>
                </c:pt>
                <c:pt idx="4">
                  <c:v>26.75</c:v>
                </c:pt>
                <c:pt idx="5">
                  <c:v>39.9</c:v>
                </c:pt>
                <c:pt idx="6">
                  <c:v>27.48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BE-4637-9B22-6CC9050589E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WebText-like (17GB)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84.03</c:v>
                </c:pt>
                <c:pt idx="1">
                  <c:v>19.309999999999999</c:v>
                </c:pt>
                <c:pt idx="2">
                  <c:v>81.42</c:v>
                </c:pt>
                <c:pt idx="3">
                  <c:v>71.400000000000006</c:v>
                </c:pt>
                <c:pt idx="4">
                  <c:v>26.8</c:v>
                </c:pt>
                <c:pt idx="5">
                  <c:v>39.74</c:v>
                </c:pt>
                <c:pt idx="6">
                  <c:v>27.59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BE-4637-9B22-6CC9050589E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Wikipedia (16GB)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81.849999999999994</c:v>
                </c:pt>
                <c:pt idx="1">
                  <c:v>19.309999999999999</c:v>
                </c:pt>
                <c:pt idx="2">
                  <c:v>81.290000000000006</c:v>
                </c:pt>
                <c:pt idx="3">
                  <c:v>68.010000000000005</c:v>
                </c:pt>
                <c:pt idx="4">
                  <c:v>26.94</c:v>
                </c:pt>
                <c:pt idx="5">
                  <c:v>39.69</c:v>
                </c:pt>
                <c:pt idx="6">
                  <c:v>27.67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BE-4637-9B22-6CC9050589E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Wikipedia + TBC (20GB)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83.65</c:v>
                </c:pt>
                <c:pt idx="1">
                  <c:v>19.28</c:v>
                </c:pt>
                <c:pt idx="2">
                  <c:v>82.08</c:v>
                </c:pt>
                <c:pt idx="3">
                  <c:v>73.239999999999995</c:v>
                </c:pt>
                <c:pt idx="4">
                  <c:v>26.77</c:v>
                </c:pt>
                <c:pt idx="5">
                  <c:v>39.630000000000003</c:v>
                </c:pt>
                <c:pt idx="6">
                  <c:v>27.57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BE-4637-9B22-6CC905058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7366192"/>
        <c:axId val="354551864"/>
      </c:barChart>
      <c:catAx>
        <c:axId val="29736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51864"/>
        <c:crosses val="autoZero"/>
        <c:auto val="1"/>
        <c:lblAlgn val="ctr"/>
        <c:lblOffset val="100"/>
        <c:noMultiLvlLbl val="0"/>
      </c:catAx>
      <c:valAx>
        <c:axId val="354551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6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83.28</c:v>
                </c:pt>
                <c:pt idx="1">
                  <c:v>19.239999999999998</c:v>
                </c:pt>
                <c:pt idx="2">
                  <c:v>80.88</c:v>
                </c:pt>
                <c:pt idx="3">
                  <c:v>71.36</c:v>
                </c:pt>
                <c:pt idx="4">
                  <c:v>26.98</c:v>
                </c:pt>
                <c:pt idx="5">
                  <c:v>39.82</c:v>
                </c:pt>
                <c:pt idx="6">
                  <c:v>27.65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58-4911-939C-86EAF122F5DA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82.87</c:v>
                </c:pt>
                <c:pt idx="1">
                  <c:v>19.190000000000001</c:v>
                </c:pt>
                <c:pt idx="2">
                  <c:v>80.97</c:v>
                </c:pt>
                <c:pt idx="3">
                  <c:v>72.03</c:v>
                </c:pt>
                <c:pt idx="4">
                  <c:v>26.83</c:v>
                </c:pt>
                <c:pt idx="5">
                  <c:v>39.74</c:v>
                </c:pt>
                <c:pt idx="6">
                  <c:v>27.63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58-4911-939C-86EAF122F5DA}"/>
            </c:ext>
          </c:extLst>
        </c:ser>
        <c:ser>
          <c:idx val="2"/>
          <c:order val="2"/>
          <c:tx>
            <c:strRef>
              <c:f>Sheet1!$A$12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82.62</c:v>
                </c:pt>
                <c:pt idx="1">
                  <c:v>19.2</c:v>
                </c:pt>
                <c:pt idx="2">
                  <c:v>79.78</c:v>
                </c:pt>
                <c:pt idx="3">
                  <c:v>69.959999999999994</c:v>
                </c:pt>
                <c:pt idx="4">
                  <c:v>27.02</c:v>
                </c:pt>
                <c:pt idx="5">
                  <c:v>39.71</c:v>
                </c:pt>
                <c:pt idx="6">
                  <c:v>27.33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58-4911-939C-86EAF122F5DA}"/>
            </c:ext>
          </c:extLst>
        </c:ser>
        <c:ser>
          <c:idx val="3"/>
          <c:order val="3"/>
          <c:tx>
            <c:strRef>
              <c:f>Sheet1!$A$13</c:f>
              <c:strCache>
                <c:ptCount val="1"/>
                <c:pt idx="0">
                  <c:v>1024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Sheet1!$B$13:$H$13</c:f>
              <c:numCache>
                <c:formatCode>General</c:formatCode>
                <c:ptCount val="7"/>
                <c:pt idx="0">
                  <c:v>79.55</c:v>
                </c:pt>
                <c:pt idx="1">
                  <c:v>18.57</c:v>
                </c:pt>
                <c:pt idx="2">
                  <c:v>76.27</c:v>
                </c:pt>
                <c:pt idx="3">
                  <c:v>64.760000000000005</c:v>
                </c:pt>
                <c:pt idx="4">
                  <c:v>26.38</c:v>
                </c:pt>
                <c:pt idx="5">
                  <c:v>39.56</c:v>
                </c:pt>
                <c:pt idx="6">
                  <c:v>26.8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58-4911-939C-86EAF122F5DA}"/>
            </c:ext>
          </c:extLst>
        </c:ser>
        <c:ser>
          <c:idx val="4"/>
          <c:order val="4"/>
          <c:tx>
            <c:strRef>
              <c:f>Sheet1!$A$14</c:f>
              <c:strCache>
                <c:ptCount val="1"/>
                <c:pt idx="0">
                  <c:v>4096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Sheet1!$B$14:$H$14</c:f>
              <c:numCache>
                <c:formatCode>General</c:formatCode>
                <c:ptCount val="7"/>
                <c:pt idx="0">
                  <c:v>76.34</c:v>
                </c:pt>
                <c:pt idx="1">
                  <c:v>18.329999999999998</c:v>
                </c:pt>
                <c:pt idx="2">
                  <c:v>70.92</c:v>
                </c:pt>
                <c:pt idx="3">
                  <c:v>59.29</c:v>
                </c:pt>
                <c:pt idx="4">
                  <c:v>26.37</c:v>
                </c:pt>
                <c:pt idx="5">
                  <c:v>38.840000000000003</c:v>
                </c:pt>
                <c:pt idx="6">
                  <c:v>25.81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58-4911-939C-86EAF122F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793048"/>
        <c:axId val="361791080"/>
      </c:barChart>
      <c:catAx>
        <c:axId val="36179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791080"/>
        <c:crosses val="autoZero"/>
        <c:auto val="1"/>
        <c:lblAlgn val="ctr"/>
        <c:lblOffset val="100"/>
        <c:noMultiLvlLbl val="0"/>
      </c:catAx>
      <c:valAx>
        <c:axId val="361791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793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All parameters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Sheet1!$B$16:$H$16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Sheet1!$B$17:$H$17</c:f>
              <c:numCache>
                <c:formatCode>General</c:formatCode>
                <c:ptCount val="7"/>
                <c:pt idx="0">
                  <c:v>83.28</c:v>
                </c:pt>
                <c:pt idx="1">
                  <c:v>19.239999999999998</c:v>
                </c:pt>
                <c:pt idx="2">
                  <c:v>80.88</c:v>
                </c:pt>
                <c:pt idx="3">
                  <c:v>71.36</c:v>
                </c:pt>
                <c:pt idx="4">
                  <c:v>26.98</c:v>
                </c:pt>
                <c:pt idx="5">
                  <c:v>39.82</c:v>
                </c:pt>
                <c:pt idx="6">
                  <c:v>27.65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0-47C7-B4E2-5B29046D2C3B}"/>
            </c:ext>
          </c:extLst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Adapter layers, d=32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Sheet1!$B$16:$H$16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Sheet1!$B$18:$H$18</c:f>
              <c:numCache>
                <c:formatCode>General</c:formatCode>
                <c:ptCount val="7"/>
                <c:pt idx="0">
                  <c:v>80.52</c:v>
                </c:pt>
                <c:pt idx="1">
                  <c:v>15.08</c:v>
                </c:pt>
                <c:pt idx="2">
                  <c:v>79.319999999999993</c:v>
                </c:pt>
                <c:pt idx="3">
                  <c:v>60.4</c:v>
                </c:pt>
                <c:pt idx="4">
                  <c:v>13.84</c:v>
                </c:pt>
                <c:pt idx="5">
                  <c:v>17.88</c:v>
                </c:pt>
                <c:pt idx="6">
                  <c:v>15.54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20-47C7-B4E2-5B29046D2C3B}"/>
            </c:ext>
          </c:extLst>
        </c:ser>
        <c:ser>
          <c:idx val="2"/>
          <c:order val="2"/>
          <c:tx>
            <c:strRef>
              <c:f>Sheet1!$A$19</c:f>
              <c:strCache>
                <c:ptCount val="1"/>
                <c:pt idx="0">
                  <c:v>Adapter layers, d=128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Sheet1!$B$16:$H$16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Sheet1!$B$19:$H$19</c:f>
              <c:numCache>
                <c:formatCode>General</c:formatCode>
                <c:ptCount val="7"/>
                <c:pt idx="0">
                  <c:v>81.510000000000005</c:v>
                </c:pt>
                <c:pt idx="1">
                  <c:v>16.62</c:v>
                </c:pt>
                <c:pt idx="2">
                  <c:v>79.47</c:v>
                </c:pt>
                <c:pt idx="3">
                  <c:v>53.03</c:v>
                </c:pt>
                <c:pt idx="4">
                  <c:v>19.829999999999998</c:v>
                </c:pt>
                <c:pt idx="5">
                  <c:v>27.5</c:v>
                </c:pt>
                <c:pt idx="6">
                  <c:v>22.63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20-47C7-B4E2-5B29046D2C3B}"/>
            </c:ext>
          </c:extLst>
        </c:ser>
        <c:ser>
          <c:idx val="3"/>
          <c:order val="3"/>
          <c:tx>
            <c:strRef>
              <c:f>Sheet1!$A$20</c:f>
              <c:strCache>
                <c:ptCount val="1"/>
                <c:pt idx="0">
                  <c:v>Adapter layers, d=512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Sheet1!$B$16:$H$16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Sheet1!$B$20:$H$20</c:f>
              <c:numCache>
                <c:formatCode>General</c:formatCode>
                <c:ptCount val="7"/>
                <c:pt idx="0">
                  <c:v>81.540000000000006</c:v>
                </c:pt>
                <c:pt idx="1">
                  <c:v>17.78</c:v>
                </c:pt>
                <c:pt idx="2">
                  <c:v>79.180000000000007</c:v>
                </c:pt>
                <c:pt idx="3">
                  <c:v>64.3</c:v>
                </c:pt>
                <c:pt idx="4">
                  <c:v>23.45</c:v>
                </c:pt>
                <c:pt idx="5">
                  <c:v>33.979999999999997</c:v>
                </c:pt>
                <c:pt idx="6">
                  <c:v>25.81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20-47C7-B4E2-5B29046D2C3B}"/>
            </c:ext>
          </c:extLst>
        </c:ser>
        <c:ser>
          <c:idx val="4"/>
          <c:order val="4"/>
          <c:tx>
            <c:strRef>
              <c:f>Sheet1!$A$21</c:f>
              <c:strCache>
                <c:ptCount val="1"/>
                <c:pt idx="0">
                  <c:v>Adapter layers, d=2048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Sheet1!$B$16:$H$16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Sheet1!$B$21:$H$21</c:f>
              <c:numCache>
                <c:formatCode>General</c:formatCode>
                <c:ptCount val="7"/>
                <c:pt idx="0">
                  <c:v>81.510000000000005</c:v>
                </c:pt>
                <c:pt idx="1">
                  <c:v>16.62</c:v>
                </c:pt>
                <c:pt idx="2">
                  <c:v>79.47</c:v>
                </c:pt>
                <c:pt idx="3">
                  <c:v>63.03</c:v>
                </c:pt>
                <c:pt idx="4">
                  <c:v>19.829999999999998</c:v>
                </c:pt>
                <c:pt idx="5">
                  <c:v>27.5</c:v>
                </c:pt>
                <c:pt idx="6">
                  <c:v>22.63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20-47C7-B4E2-5B29046D2C3B}"/>
            </c:ext>
          </c:extLst>
        </c:ser>
        <c:ser>
          <c:idx val="5"/>
          <c:order val="5"/>
          <c:tx>
            <c:strRef>
              <c:f>Sheet1!$A$22</c:f>
              <c:strCache>
                <c:ptCount val="1"/>
                <c:pt idx="0">
                  <c:v>Gradual unfreezing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Sheet1!$B$16:$H$16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Sheet1!$B$22:$H$22</c:f>
              <c:numCache>
                <c:formatCode>General</c:formatCode>
                <c:ptCount val="7"/>
                <c:pt idx="0">
                  <c:v>82.5</c:v>
                </c:pt>
                <c:pt idx="1">
                  <c:v>18.95</c:v>
                </c:pt>
                <c:pt idx="2">
                  <c:v>79.17</c:v>
                </c:pt>
                <c:pt idx="3">
                  <c:v>70.790000000000006</c:v>
                </c:pt>
                <c:pt idx="4">
                  <c:v>26.71</c:v>
                </c:pt>
                <c:pt idx="5">
                  <c:v>39.020000000000003</c:v>
                </c:pt>
                <c:pt idx="6">
                  <c:v>26.93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20-47C7-B4E2-5B29046D2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804528"/>
        <c:axId val="361801576"/>
      </c:barChart>
      <c:catAx>
        <c:axId val="36180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801576"/>
        <c:crosses val="autoZero"/>
        <c:auto val="1"/>
        <c:lblAlgn val="ctr"/>
        <c:lblOffset val="100"/>
        <c:noMultiLvlLbl val="0"/>
      </c:catAx>
      <c:valAx>
        <c:axId val="361801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80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57553048803123"/>
          <c:y val="5.9879033208646071E-2"/>
          <c:w val="0.83505482019009925"/>
          <c:h val="0.491182951663432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Unsupervised pre-training + fine-tuning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Sheet1!$B$24:$H$24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Sheet1!$B$25:$H$25</c:f>
              <c:numCache>
                <c:formatCode>General</c:formatCode>
                <c:ptCount val="7"/>
                <c:pt idx="0">
                  <c:v>83.28</c:v>
                </c:pt>
                <c:pt idx="1">
                  <c:v>19.239999999999998</c:v>
                </c:pt>
                <c:pt idx="2">
                  <c:v>80.88</c:v>
                </c:pt>
                <c:pt idx="3">
                  <c:v>71.36</c:v>
                </c:pt>
                <c:pt idx="4">
                  <c:v>26.98</c:v>
                </c:pt>
                <c:pt idx="5">
                  <c:v>39.82</c:v>
                </c:pt>
                <c:pt idx="6">
                  <c:v>27.65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D-42DF-B972-58B6AB405412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Multi-task training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Sheet1!$B$24:$H$24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Sheet1!$B$26:$H$26</c:f>
              <c:numCache>
                <c:formatCode>General</c:formatCode>
                <c:ptCount val="7"/>
                <c:pt idx="0">
                  <c:v>81.42</c:v>
                </c:pt>
                <c:pt idx="1">
                  <c:v>19.239999999999998</c:v>
                </c:pt>
                <c:pt idx="2">
                  <c:v>79.78</c:v>
                </c:pt>
                <c:pt idx="3">
                  <c:v>67.3</c:v>
                </c:pt>
                <c:pt idx="4">
                  <c:v>25.21</c:v>
                </c:pt>
                <c:pt idx="5">
                  <c:v>36.299999999999997</c:v>
                </c:pt>
                <c:pt idx="6">
                  <c:v>27.76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D-42DF-B972-58B6AB405412}"/>
            </c:ext>
          </c:extLst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Multi-task training + fine-tuning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Sheet1!$B$24:$H$24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Sheet1!$B$27:$H$27</c:f>
              <c:numCache>
                <c:formatCode>General</c:formatCode>
                <c:ptCount val="7"/>
                <c:pt idx="0">
                  <c:v>83.11</c:v>
                </c:pt>
                <c:pt idx="1">
                  <c:v>19.12</c:v>
                </c:pt>
                <c:pt idx="2">
                  <c:v>80.260000000000005</c:v>
                </c:pt>
                <c:pt idx="3">
                  <c:v>71.03</c:v>
                </c:pt>
                <c:pt idx="4">
                  <c:v>27.08</c:v>
                </c:pt>
                <c:pt idx="5">
                  <c:v>39.799999999999997</c:v>
                </c:pt>
                <c:pt idx="6">
                  <c:v>28.07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DD-42DF-B972-58B6AB405412}"/>
            </c:ext>
          </c:extLst>
        </c:ser>
        <c:ser>
          <c:idx val="3"/>
          <c:order val="3"/>
          <c:tx>
            <c:strRef>
              <c:f>Sheet1!$A$28</c:f>
              <c:strCache>
                <c:ptCount val="1"/>
                <c:pt idx="0">
                  <c:v>Leave-one-out multi-task training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Sheet1!$B$24:$H$24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Sheet1!$B$28:$H$28</c:f>
              <c:numCache>
                <c:formatCode>General</c:formatCode>
                <c:ptCount val="7"/>
                <c:pt idx="0">
                  <c:v>81.98</c:v>
                </c:pt>
                <c:pt idx="1">
                  <c:v>19.05</c:v>
                </c:pt>
                <c:pt idx="2">
                  <c:v>79.97</c:v>
                </c:pt>
                <c:pt idx="3">
                  <c:v>71.680000000000007</c:v>
                </c:pt>
                <c:pt idx="4">
                  <c:v>26.93</c:v>
                </c:pt>
                <c:pt idx="5">
                  <c:v>39.79</c:v>
                </c:pt>
                <c:pt idx="6">
                  <c:v>27.87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DD-42DF-B972-58B6AB405412}"/>
            </c:ext>
          </c:extLst>
        </c:ser>
        <c:ser>
          <c:idx val="4"/>
          <c:order val="4"/>
          <c:tx>
            <c:strRef>
              <c:f>Sheet1!$A$29</c:f>
              <c:strCache>
                <c:ptCount val="1"/>
                <c:pt idx="0">
                  <c:v>Supervised multi-task pre-training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Sheet1!$B$24:$H$24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Sheet1!$B$29:$H$29</c:f>
              <c:numCache>
                <c:formatCode>General</c:formatCode>
                <c:ptCount val="7"/>
                <c:pt idx="0">
                  <c:v>79.930000000000007</c:v>
                </c:pt>
                <c:pt idx="1">
                  <c:v>18.96</c:v>
                </c:pt>
                <c:pt idx="2">
                  <c:v>77.38</c:v>
                </c:pt>
                <c:pt idx="3">
                  <c:v>65.36</c:v>
                </c:pt>
                <c:pt idx="4">
                  <c:v>26.81</c:v>
                </c:pt>
                <c:pt idx="5">
                  <c:v>40.130000000000003</c:v>
                </c:pt>
                <c:pt idx="6">
                  <c:v>28.04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DD-42DF-B972-58B6AB405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583352"/>
        <c:axId val="354556128"/>
      </c:barChart>
      <c:catAx>
        <c:axId val="35458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56128"/>
        <c:crosses val="autoZero"/>
        <c:auto val="1"/>
        <c:lblAlgn val="ctr"/>
        <c:lblOffset val="100"/>
        <c:noMultiLvlLbl val="0"/>
      </c:catAx>
      <c:valAx>
        <c:axId val="35455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83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2117642691475248E-2"/>
          <c:y val="0.59806681162793385"/>
          <c:w val="0.87626276891591115"/>
          <c:h val="0.4019331883720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Encoder-decoder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Sheet1!$B$31:$H$31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Sheet1!$B$32:$H$32</c:f>
              <c:numCache>
                <c:formatCode>General</c:formatCode>
                <c:ptCount val="7"/>
                <c:pt idx="0">
                  <c:v>83.28</c:v>
                </c:pt>
                <c:pt idx="1">
                  <c:v>19.239999999999998</c:v>
                </c:pt>
                <c:pt idx="2">
                  <c:v>80.88</c:v>
                </c:pt>
                <c:pt idx="3">
                  <c:v>71.36</c:v>
                </c:pt>
                <c:pt idx="4">
                  <c:v>26.98</c:v>
                </c:pt>
                <c:pt idx="5">
                  <c:v>39.82</c:v>
                </c:pt>
                <c:pt idx="6">
                  <c:v>27.65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6-4D5E-B903-9ACCC26E3F13}"/>
            </c:ext>
          </c:extLst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Enc-dec, shared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Sheet1!$B$31:$H$31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Sheet1!$B$33:$H$33</c:f>
              <c:numCache>
                <c:formatCode>General</c:formatCode>
                <c:ptCount val="7"/>
                <c:pt idx="0">
                  <c:v>82.81</c:v>
                </c:pt>
                <c:pt idx="1">
                  <c:v>18.78</c:v>
                </c:pt>
                <c:pt idx="2">
                  <c:v>80.63</c:v>
                </c:pt>
                <c:pt idx="3">
                  <c:v>70.73</c:v>
                </c:pt>
                <c:pt idx="4">
                  <c:v>26.72</c:v>
                </c:pt>
                <c:pt idx="5">
                  <c:v>39.03</c:v>
                </c:pt>
                <c:pt idx="6">
                  <c:v>27.46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B6-4D5E-B903-9ACCC26E3F13}"/>
            </c:ext>
          </c:extLst>
        </c:ser>
        <c:ser>
          <c:idx val="2"/>
          <c:order val="2"/>
          <c:tx>
            <c:strRef>
              <c:f>Sheet1!$A$34</c:f>
              <c:strCache>
                <c:ptCount val="1"/>
                <c:pt idx="0">
                  <c:v>Enc-dec, 6 layers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Sheet1!$B$31:$H$31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Sheet1!$B$34:$H$34</c:f>
              <c:numCache>
                <c:formatCode>General</c:formatCode>
                <c:ptCount val="7"/>
                <c:pt idx="0">
                  <c:v>80.88</c:v>
                </c:pt>
                <c:pt idx="1">
                  <c:v>18.97</c:v>
                </c:pt>
                <c:pt idx="2">
                  <c:v>77.59</c:v>
                </c:pt>
                <c:pt idx="3">
                  <c:v>68.42</c:v>
                </c:pt>
                <c:pt idx="4">
                  <c:v>26.38</c:v>
                </c:pt>
                <c:pt idx="5">
                  <c:v>38.4</c:v>
                </c:pt>
                <c:pt idx="6">
                  <c:v>26.95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B6-4D5E-B903-9ACCC26E3F13}"/>
            </c:ext>
          </c:extLst>
        </c:ser>
        <c:ser>
          <c:idx val="3"/>
          <c:order val="3"/>
          <c:tx>
            <c:strRef>
              <c:f>Sheet1!$A$35</c:f>
              <c:strCache>
                <c:ptCount val="1"/>
                <c:pt idx="0">
                  <c:v>Language model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Sheet1!$B$31:$H$31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Sheet1!$B$35:$H$35</c:f>
              <c:numCache>
                <c:formatCode>General</c:formatCode>
                <c:ptCount val="7"/>
                <c:pt idx="0">
                  <c:v>74.7</c:v>
                </c:pt>
                <c:pt idx="1">
                  <c:v>17.93</c:v>
                </c:pt>
                <c:pt idx="2">
                  <c:v>61.14</c:v>
                </c:pt>
                <c:pt idx="3">
                  <c:v>55.02</c:v>
                </c:pt>
                <c:pt idx="4">
                  <c:v>25.09</c:v>
                </c:pt>
                <c:pt idx="5">
                  <c:v>35.28</c:v>
                </c:pt>
                <c:pt idx="6">
                  <c:v>25.86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B6-4D5E-B903-9ACCC26E3F13}"/>
            </c:ext>
          </c:extLst>
        </c:ser>
        <c:ser>
          <c:idx val="4"/>
          <c:order val="4"/>
          <c:tx>
            <c:strRef>
              <c:f>Sheet1!$A$36</c:f>
              <c:strCache>
                <c:ptCount val="1"/>
                <c:pt idx="0">
                  <c:v>Prefix LM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Sheet1!$B$31:$H$31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Sheet1!$B$36:$H$36</c:f>
              <c:numCache>
                <c:formatCode>General</c:formatCode>
                <c:ptCount val="7"/>
                <c:pt idx="0">
                  <c:v>81.819999999999993</c:v>
                </c:pt>
                <c:pt idx="1">
                  <c:v>18.61</c:v>
                </c:pt>
                <c:pt idx="2">
                  <c:v>78.94</c:v>
                </c:pt>
                <c:pt idx="3">
                  <c:v>68.11</c:v>
                </c:pt>
                <c:pt idx="4">
                  <c:v>26.43</c:v>
                </c:pt>
                <c:pt idx="5">
                  <c:v>37.979999999999997</c:v>
                </c:pt>
                <c:pt idx="6">
                  <c:v>27.39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B6-4D5E-B903-9ACCC26E3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646768"/>
        <c:axId val="362649720"/>
      </c:barChart>
      <c:catAx>
        <c:axId val="36264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49720"/>
        <c:crosses val="autoZero"/>
        <c:auto val="1"/>
        <c:lblAlgn val="ctr"/>
        <c:lblOffset val="100"/>
        <c:noMultiLvlLbl val="0"/>
      </c:catAx>
      <c:valAx>
        <c:axId val="362649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4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78006617026386"/>
          <c:y val="6.9128984689686562E-2"/>
          <c:w val="0.81048153891919894"/>
          <c:h val="0.366854705422443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Sheet1!$B$38:$H$38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Sheet1!$B$39:$H$39</c:f>
              <c:numCache>
                <c:formatCode>General</c:formatCode>
                <c:ptCount val="7"/>
                <c:pt idx="0">
                  <c:v>83.28</c:v>
                </c:pt>
                <c:pt idx="1">
                  <c:v>19.239999999999998</c:v>
                </c:pt>
                <c:pt idx="2">
                  <c:v>80.88</c:v>
                </c:pt>
                <c:pt idx="3">
                  <c:v>71.36</c:v>
                </c:pt>
                <c:pt idx="4">
                  <c:v>26.98</c:v>
                </c:pt>
                <c:pt idx="5">
                  <c:v>39.82</c:v>
                </c:pt>
                <c:pt idx="6">
                  <c:v>27.65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D-4521-A77F-34F8977CEFC7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1x size, 4x training steps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Sheet1!$B$38:$H$38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Sheet1!$B$40:$H$40</c:f>
              <c:numCache>
                <c:formatCode>General</c:formatCode>
                <c:ptCount val="7"/>
                <c:pt idx="0">
                  <c:v>85.33</c:v>
                </c:pt>
                <c:pt idx="1">
                  <c:v>19.329999999999998</c:v>
                </c:pt>
                <c:pt idx="2">
                  <c:v>82.45</c:v>
                </c:pt>
                <c:pt idx="3">
                  <c:v>74.72</c:v>
                </c:pt>
                <c:pt idx="4">
                  <c:v>27.08</c:v>
                </c:pt>
                <c:pt idx="5">
                  <c:v>40.659999999999997</c:v>
                </c:pt>
                <c:pt idx="6">
                  <c:v>27.93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DD-4521-A77F-34F8977CEFC7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1x size, 4x batch size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Sheet1!$B$38:$H$38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Sheet1!$B$41:$H$41</c:f>
              <c:numCache>
                <c:formatCode>General</c:formatCode>
                <c:ptCount val="7"/>
                <c:pt idx="0">
                  <c:v>84.6</c:v>
                </c:pt>
                <c:pt idx="1">
                  <c:v>19.420000000000002</c:v>
                </c:pt>
                <c:pt idx="2">
                  <c:v>82.52</c:v>
                </c:pt>
                <c:pt idx="3">
                  <c:v>74.64</c:v>
                </c:pt>
                <c:pt idx="4">
                  <c:v>27.07</c:v>
                </c:pt>
                <c:pt idx="5">
                  <c:v>40.6</c:v>
                </c:pt>
                <c:pt idx="6">
                  <c:v>27.84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DD-4521-A77F-34F8977CEFC7}"/>
            </c:ext>
          </c:extLst>
        </c:ser>
        <c:ser>
          <c:idx val="3"/>
          <c:order val="3"/>
          <c:tx>
            <c:strRef>
              <c:f>Sheet1!$A$42</c:f>
              <c:strCache>
                <c:ptCount val="1"/>
                <c:pt idx="0">
                  <c:v>2x size, 2x training steps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Sheet1!$B$38:$H$38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Sheet1!$B$42:$H$42</c:f>
              <c:numCache>
                <c:formatCode>General</c:formatCode>
                <c:ptCount val="7"/>
                <c:pt idx="0">
                  <c:v>86.18</c:v>
                </c:pt>
                <c:pt idx="1">
                  <c:v>19.66</c:v>
                </c:pt>
                <c:pt idx="2">
                  <c:v>84.18</c:v>
                </c:pt>
                <c:pt idx="3">
                  <c:v>77.17</c:v>
                </c:pt>
                <c:pt idx="4">
                  <c:v>27.52</c:v>
                </c:pt>
                <c:pt idx="5">
                  <c:v>41.03</c:v>
                </c:pt>
                <c:pt idx="6">
                  <c:v>28.19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DD-4521-A77F-34F8977CEFC7}"/>
            </c:ext>
          </c:extLst>
        </c:ser>
        <c:ser>
          <c:idx val="4"/>
          <c:order val="4"/>
          <c:tx>
            <c:strRef>
              <c:f>Sheet1!$A$43</c:f>
              <c:strCache>
                <c:ptCount val="1"/>
                <c:pt idx="0">
                  <c:v>4x size, 1x training steps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Sheet1!$B$38:$H$38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Sheet1!$B$43:$H$43</c:f>
              <c:numCache>
                <c:formatCode>General</c:formatCode>
                <c:ptCount val="7"/>
                <c:pt idx="0">
                  <c:v>85.91</c:v>
                </c:pt>
                <c:pt idx="1">
                  <c:v>19.73</c:v>
                </c:pt>
                <c:pt idx="2">
                  <c:v>83.86</c:v>
                </c:pt>
                <c:pt idx="3">
                  <c:v>78.040000000000006</c:v>
                </c:pt>
                <c:pt idx="4">
                  <c:v>27.47</c:v>
                </c:pt>
                <c:pt idx="5">
                  <c:v>40.71</c:v>
                </c:pt>
                <c:pt idx="6">
                  <c:v>28.1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DD-4521-A77F-34F8977CEFC7}"/>
            </c:ext>
          </c:extLst>
        </c:ser>
        <c:ser>
          <c:idx val="5"/>
          <c:order val="5"/>
          <c:tx>
            <c:strRef>
              <c:f>Sheet1!$A$44</c:f>
              <c:strCache>
                <c:ptCount val="1"/>
                <c:pt idx="0">
                  <c:v>4x ensembled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Sheet1!$B$38:$H$38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Sheet1!$B$44:$H$44</c:f>
              <c:numCache>
                <c:formatCode>General</c:formatCode>
                <c:ptCount val="7"/>
                <c:pt idx="0">
                  <c:v>84.77</c:v>
                </c:pt>
                <c:pt idx="1">
                  <c:v>20.100000000000001</c:v>
                </c:pt>
                <c:pt idx="2">
                  <c:v>83.09</c:v>
                </c:pt>
                <c:pt idx="3">
                  <c:v>71.739999999999995</c:v>
                </c:pt>
                <c:pt idx="4">
                  <c:v>28.05</c:v>
                </c:pt>
                <c:pt idx="5">
                  <c:v>40.53</c:v>
                </c:pt>
                <c:pt idx="6">
                  <c:v>28.57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DD-4521-A77F-34F8977CEFC7}"/>
            </c:ext>
          </c:extLst>
        </c:ser>
        <c:ser>
          <c:idx val="6"/>
          <c:order val="6"/>
          <c:tx>
            <c:strRef>
              <c:f>Sheet1!$A$45</c:f>
              <c:strCache>
                <c:ptCount val="1"/>
                <c:pt idx="0">
                  <c:v>4x ensembled, fine-tune only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Sheet1!$B$38:$H$38</c:f>
              <c:strCache>
                <c:ptCount val="7"/>
                <c:pt idx="0">
                  <c:v>GLUE</c:v>
                </c:pt>
                <c:pt idx="1">
                  <c:v>CNNDM</c:v>
                </c:pt>
                <c:pt idx="2">
                  <c:v>SQuAD</c:v>
                </c:pt>
                <c:pt idx="3">
                  <c:v>SGLUE</c:v>
                </c:pt>
                <c:pt idx="4">
                  <c:v>EnDe</c:v>
                </c:pt>
                <c:pt idx="5">
                  <c:v>EnFr</c:v>
                </c:pt>
                <c:pt idx="6">
                  <c:v>EnRo</c:v>
                </c:pt>
              </c:strCache>
            </c:strRef>
          </c:cat>
          <c:val>
            <c:numRef>
              <c:f>Sheet1!$B$45:$H$45</c:f>
              <c:numCache>
                <c:formatCode>General</c:formatCode>
                <c:ptCount val="7"/>
                <c:pt idx="0">
                  <c:v>84.05</c:v>
                </c:pt>
                <c:pt idx="1">
                  <c:v>19.57</c:v>
                </c:pt>
                <c:pt idx="2">
                  <c:v>82.36</c:v>
                </c:pt>
                <c:pt idx="3">
                  <c:v>71.55</c:v>
                </c:pt>
                <c:pt idx="4">
                  <c:v>27.55</c:v>
                </c:pt>
                <c:pt idx="5">
                  <c:v>40.22</c:v>
                </c:pt>
                <c:pt idx="6">
                  <c:v>28.09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DD-4521-A77F-34F8977CE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651360"/>
        <c:axId val="362651688"/>
      </c:barChart>
      <c:catAx>
        <c:axId val="36265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51688"/>
        <c:crosses val="autoZero"/>
        <c:auto val="1"/>
        <c:lblAlgn val="ctr"/>
        <c:lblOffset val="100"/>
        <c:noMultiLvlLbl val="0"/>
      </c:catAx>
      <c:valAx>
        <c:axId val="362651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5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049087101026668E-2"/>
          <c:y val="0.54280157952554853"/>
          <c:w val="0.87951824967420755"/>
          <c:h val="0.41949170155280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GLUE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Sheet1!$B$6:$D$6</c:f>
              <c:strCache>
                <c:ptCount val="3"/>
                <c:pt idx="0">
                  <c:v>ELMo</c:v>
                </c:pt>
                <c:pt idx="1">
                  <c:v>BERT-base</c:v>
                </c:pt>
                <c:pt idx="2">
                  <c:v>DistilBERT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68.7</c:v>
                </c:pt>
                <c:pt idx="1">
                  <c:v>77.599999999999994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3-4E52-B1F3-4E1E79A6F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990448"/>
        <c:axId val="356989464"/>
      </c:barChart>
      <c:scatterChart>
        <c:scatterStyle val="lineMarker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Parameters (millions)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Sheet1!$B$6:$D$6</c:f>
              <c:strCache>
                <c:ptCount val="3"/>
                <c:pt idx="0">
                  <c:v>ELMo</c:v>
                </c:pt>
                <c:pt idx="1">
                  <c:v>BERT-base</c:v>
                </c:pt>
                <c:pt idx="2">
                  <c:v>DistilBERT</c:v>
                </c:pt>
              </c:strCache>
            </c:strRef>
          </c:xVal>
          <c:yVal>
            <c:numRef>
              <c:f>Sheet1!$B$8:$D$8</c:f>
              <c:numCache>
                <c:formatCode>General</c:formatCode>
                <c:ptCount val="3"/>
                <c:pt idx="0">
                  <c:v>180</c:v>
                </c:pt>
                <c:pt idx="1">
                  <c:v>110</c:v>
                </c:pt>
                <c:pt idx="2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E3-4E52-B1F3-4E1E79A6F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612320"/>
        <c:axId val="356988152"/>
      </c:scatterChart>
      <c:catAx>
        <c:axId val="35699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89464"/>
        <c:crosses val="autoZero"/>
        <c:auto val="1"/>
        <c:lblAlgn val="ctr"/>
        <c:lblOffset val="100"/>
        <c:noMultiLvlLbl val="0"/>
      </c:catAx>
      <c:valAx>
        <c:axId val="356989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90448"/>
        <c:crosses val="autoZero"/>
        <c:crossBetween val="between"/>
      </c:valAx>
      <c:valAx>
        <c:axId val="3569881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612320"/>
        <c:crosses val="max"/>
        <c:crossBetween val="midCat"/>
      </c:valAx>
      <c:valAx>
        <c:axId val="353612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6988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ABC5D-9510-4561-ABC9-BD56E1EDF20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03D23-A0B1-4135-B2FC-45FECBB0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 a sequence of words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 a sequence of words P(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𝑤_1 𝑤_2 </a:t>
                </a:r>
                <a:r>
                  <a:rPr lang="en-US" sz="1200" i="0">
                    <a:latin typeface="Cambria Math" panose="02040503050406030204" pitchFamily="18" charset="0"/>
                  </a:rPr>
                  <a:t>𝑤_</a:t>
                </a:r>
                <a:r>
                  <a:rPr lang="en-US" sz="1200" b="0" i="0">
                    <a:latin typeface="Cambria Math" panose="02040503050406030204" pitchFamily="18" charset="0"/>
                  </a:rPr>
                  <a:t>3</a:t>
                </a:r>
                <a:r>
                  <a:rPr lang="en-US" sz="1200" dirty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𝑤_</a:t>
                </a:r>
                <a:r>
                  <a:rPr lang="en-US" sz="1200" b="0" i="0">
                    <a:latin typeface="Cambria Math" panose="02040503050406030204" pitchFamily="18" charset="0"/>
                  </a:rPr>
                  <a:t>4</a:t>
                </a:r>
                <a:r>
                  <a:rPr lang="en-US" dirty="0"/>
                  <a:t>) = </a:t>
                </a:r>
                <a:r>
                  <a:rPr lang="en-US" i="0">
                    <a:latin typeface="Cambria Math" panose="02040503050406030204" pitchFamily="18" charset="0"/>
                  </a:rPr>
                  <a:t>∑24_(</a:t>
                </a:r>
                <a:r>
                  <a:rPr lang="en-US" b="0" i="0">
                    <a:latin typeface="Cambria Math" panose="02040503050406030204" pitchFamily="18" charset="0"/>
                  </a:rPr>
                  <a:t>𝑘=1)^𝑁▒〖𝑃(𝑤_𝑘 |𝑤_1,𝑤_2,…𝑤_(𝑘−1))〗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5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is a weight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03D23-A0B1-4135-B2FC-45FECBB0B7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ED3-DEED-4EEC-B778-B52851B6E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840C8-1A3E-4330-8C3E-84BBCCE59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F070-90A0-434E-8BC6-32666AC8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55B5-5122-42A4-B4CD-40811333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B2EE-7262-4B19-B01F-FFFE77A8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058E-FD52-4C12-8942-77D33DC9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9F83-E0AA-4BC3-9DB9-CBD56962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6B105-CB18-4029-9C21-AC992ECA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7F1A-C71B-41B5-B3CC-B6AD6CD7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855A-B1A4-4802-B2DC-BBA6D8E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2E4AD-DCCE-4363-AE97-9FA9126E4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D803B-59C9-416B-8FF6-AFC2896E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4EF-D970-4C46-B56E-E48D2949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7202-27FC-42D6-B7D5-E3F1ECFF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EB03-4DDD-4C9E-BB4C-C1FA3C70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F454-0827-4BA3-9419-FF63C37E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DFF5-2C64-44A3-9590-34AC1B8A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E1D0-DE04-4907-A7F3-721C18D7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9D85-BFE1-4ACF-998D-3DE825F0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CF9C-C1CA-4683-9D39-63CDD83A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AA37-C238-4D79-91F3-50A1E7C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33F11-CAB2-432F-AA6B-46FCEA8F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3B8C-55B5-47A6-A335-67C231A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2663-DE82-4318-A2BC-836576E7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D53B-B481-4FD5-8104-CA8AD3EF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3E21-308E-48AF-9827-CB548303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FAB2-96B2-447B-A254-E96B1EB17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EDEF-8C66-4C8E-B21E-ED1BAF873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0A9D8-2773-4688-9EF6-8EAAA325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357F-EF1E-4108-BFB6-94659CE9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4D6D7-A18F-4DC8-90DC-15FB981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85EE-67F0-450A-B97B-E55A3F15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D0872-BBB4-4FBD-84A8-213A694E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011ED-2633-4BF6-B67B-E2D032DA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E15A2-D930-4AB0-A715-B68D7530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4EA8A-BACD-4C8F-8C47-A99187542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E22A9-F325-4F8C-9F88-152CD86D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A682E-A9E9-41AC-9B90-786279B9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B22F0-76A9-4BCC-8894-069C4002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6CA3-6F3A-4B66-9F7B-18411106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5D8A-6A43-4FAD-BB03-69CC51ED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F8032-F3FD-4E79-BD32-0E06FF44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A14A-1B50-497C-B8DA-B1C22893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61994-37FD-496B-B653-7712F107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FA29A-7F86-4C05-8637-D7FEF0F6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2C10A-1F48-43A3-BD3B-CFDF996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91E1-81C5-4D2A-97B0-8F34395C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DCB5-051D-42DE-9B74-BB77C9B0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779E2-970C-4D9D-A0C5-C77D499B7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7EA54-4138-47E9-B912-EEBCD4D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236A-AD83-438F-8A90-8902D45E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041A-9B82-466F-B5F8-532ACB1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F0A9-73AD-4201-8698-56071D1D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0E1D3-45EE-486B-BB8E-0D7A1970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55D6-2C8E-4705-B2CB-C91DEB25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2A5C-0F1B-4044-9E2C-86A519E3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F8BA5-F338-4F68-8FE0-3930565B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4731-ED2A-41C1-9CB8-E70F80F5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4FBC-1D4A-46D9-BCA1-2B856D0A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4F9A-D0D6-492C-BD2A-1AD3FAA7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6FE1-E824-4A4B-98FF-BBE352711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1C8F-8C38-4543-A725-14E40D9CE5A9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4170-3B5E-4F5E-9962-615F90533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0F92-CCC1-4FA4-AFAF-0DB1ECBAF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4D5B-9FF4-4C40-BCDC-783D14EA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23.png"/><Relationship Id="rId9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terbloem.nl/blog/transform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transformer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luebenchmark.com/leaderboard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uggingface/distilbert-8cf3380435b5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training-bert-with-gpus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.google/products/search/search-language-understanding-bert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50.png"/><Relationship Id="rId7" Type="http://schemas.openxmlformats.org/officeDocument/2006/relationships/chart" Target="../charts/chart2.xml"/><Relationship Id="rId12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chart" Target="../charts/chart5.xml"/><Relationship Id="rId5" Type="http://schemas.openxmlformats.org/officeDocument/2006/relationships/image" Target="../media/image52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gradient.pub/nlp-imagenet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A54F-466C-43BB-8D0D-E255B4A1D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2079"/>
          </a:xfrm>
        </p:spPr>
        <p:txBody>
          <a:bodyPr/>
          <a:lstStyle/>
          <a:p>
            <a:r>
              <a:rPr lang="en-US" b="1" dirty="0"/>
              <a:t>Transfer Learning for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02965-5027-495E-B17D-B0AF83FAF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7797"/>
            <a:ext cx="9144000" cy="1655762"/>
          </a:xfrm>
        </p:spPr>
        <p:txBody>
          <a:bodyPr>
            <a:noAutofit/>
          </a:bodyPr>
          <a:lstStyle/>
          <a:p>
            <a:r>
              <a:rPr lang="en-US" b="1" u="sng" dirty="0"/>
              <a:t>Rise of the Transformers!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David Molony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January 13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Atlanta Deep Learning Meetup</a:t>
            </a:r>
          </a:p>
        </p:txBody>
      </p:sp>
    </p:spTree>
    <p:extLst>
      <p:ext uri="{BB962C8B-B14F-4D97-AF65-F5344CB8AC3E}">
        <p14:creationId xmlns:p14="http://schemas.microsoft.com/office/powerpoint/2010/main" val="14061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CCE2-891B-4B49-95F4-71793CF9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 (Embeddings from Language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20DC-1D36-4ECC-A6C2-38711220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725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Train language model with bidirectional LSTM</a:t>
            </a:r>
          </a:p>
          <a:p>
            <a:r>
              <a:rPr lang="en-US" dirty="0"/>
              <a:t>Forward and backward LSTM learned separately. Not truly bidirectional</a:t>
            </a:r>
          </a:p>
          <a:p>
            <a:r>
              <a:rPr lang="en-US" dirty="0"/>
              <a:t>Multiple layers of RNNs</a:t>
            </a:r>
          </a:p>
          <a:p>
            <a:r>
              <a:rPr lang="en-US" dirty="0"/>
              <a:t>Learned hidden state vectors concatenated with existing word vector</a:t>
            </a:r>
          </a:p>
          <a:p>
            <a:r>
              <a:rPr lang="en-US" dirty="0"/>
              <a:t>Task dependent representation used in downstream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BE3A9-522A-4537-A666-C83A714F9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0588" r="8950" b="7708"/>
          <a:stretch/>
        </p:blipFill>
        <p:spPr>
          <a:xfrm>
            <a:off x="6345455" y="1690688"/>
            <a:ext cx="5687568" cy="281170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A4A3B4-E895-4BFB-BC2F-36C006AFB876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EBB0B3-762D-45F9-9FCF-6354E7E2D73F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E08CFE-8CB2-40E2-8E70-925D84F690C3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Recurrent Neural Networks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BFBE70-010E-4AEC-AAF0-032949C0C49E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DEE86E-D78E-42F3-8F11-655432B0AABC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A4498E-4729-4F78-96C4-31E1B9E27ACC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350DE-282D-4D2F-ACD0-1E45784CC173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4D9EA-D873-4A7E-ABB9-6C91E151462F}"/>
                  </a:ext>
                </a:extLst>
              </p:cNvPr>
              <p:cNvSpPr txBox="1"/>
              <p:nvPr/>
            </p:nvSpPr>
            <p:spPr>
              <a:xfrm>
                <a:off x="1815016" y="5978310"/>
                <a:ext cx="3136756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𝐸𝐿𝑀𝑂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𝑡𝑎𝑠𝑘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𝑡𝑎𝑠𝑘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4D9EA-D873-4A7E-ABB9-6C91E151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16" y="5978310"/>
                <a:ext cx="3136756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06D6CB0-C22E-424A-AA59-F583B5871E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" t="25325" r="13906" b="28049"/>
          <a:stretch/>
        </p:blipFill>
        <p:spPr>
          <a:xfrm>
            <a:off x="6345455" y="4608490"/>
            <a:ext cx="5687568" cy="1703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503F1E-19E6-4062-B95E-657E44D783AF}"/>
              </a:ext>
            </a:extLst>
          </p:cNvPr>
          <p:cNvSpPr txBox="1"/>
          <p:nvPr/>
        </p:nvSpPr>
        <p:spPr>
          <a:xfrm>
            <a:off x="8601076" y="6537905"/>
            <a:ext cx="718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Deep Contextualized Word Embeddings, 2018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29460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3AE9-5BA2-422E-ABCA-D66F247D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09F3F-C85A-40CA-AFC2-44BCEAFE97A7}"/>
              </a:ext>
            </a:extLst>
          </p:cNvPr>
          <p:cNvSpPr txBox="1"/>
          <p:nvPr/>
        </p:nvSpPr>
        <p:spPr>
          <a:xfrm>
            <a:off x="6505884" y="6550223"/>
            <a:ext cx="718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Neural Machine Translation by Jointly Learning to Align and Translate, 2014</a:t>
            </a:r>
            <a:endParaRPr lang="en-US" sz="1400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9693D-B16A-4D0F-BAB5-08E3497C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661" y="1055121"/>
            <a:ext cx="2907139" cy="3870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0135DF-E641-4CF4-9899-687BFC27F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429501" cy="289327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Gives the decoder access to all the encoders hidden states</a:t>
                </a:r>
              </a:p>
              <a:p>
                <a:r>
                  <a:rPr lang="en-US" sz="2200" dirty="0"/>
                  <a:t>Encoder</a:t>
                </a:r>
              </a:p>
              <a:p>
                <a:pPr lvl="1"/>
                <a:r>
                  <a:rPr lang="en-US" sz="2000" dirty="0"/>
                  <a:t>Bidirectional</a:t>
                </a:r>
              </a:p>
              <a:p>
                <a:pPr lvl="1"/>
                <a:r>
                  <a:rPr lang="en-US" sz="2000" dirty="0"/>
                  <a:t>Annotations h obtained by stacking hidden states</a:t>
                </a:r>
              </a:p>
              <a:p>
                <a:r>
                  <a:rPr lang="en-US" sz="2200" dirty="0"/>
                  <a:t>Decoder</a:t>
                </a:r>
              </a:p>
              <a:p>
                <a:pPr lvl="1"/>
                <a:r>
                  <a:rPr lang="en-US" sz="2000" dirty="0"/>
                  <a:t>Predicts next word </a:t>
                </a:r>
                <a:r>
                  <a:rPr lang="en-US" sz="2000" dirty="0" err="1"/>
                  <a:t>y</a:t>
                </a:r>
                <a:r>
                  <a:rPr lang="en-US" sz="2000" baseline="-25000" dirty="0" err="1"/>
                  <a:t>i</a:t>
                </a:r>
                <a:r>
                  <a:rPr lang="en-US" sz="2000" baseline="-25000" dirty="0"/>
                  <a:t>, </a:t>
                </a:r>
                <a:r>
                  <a:rPr lang="en-US" sz="2000" dirty="0"/>
                  <a:t>given hidden state </a:t>
                </a:r>
                <a:r>
                  <a:rPr lang="en-US" sz="2000" dirty="0" err="1"/>
                  <a:t>s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, context c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and previous word y</a:t>
                </a:r>
                <a:r>
                  <a:rPr lang="en-US" sz="2000" baseline="-25000" dirty="0"/>
                  <a:t>i-1</a:t>
                </a:r>
                <a:r>
                  <a:rPr lang="en-US" sz="2000" dirty="0"/>
                  <a:t> =&gt;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0135DF-E641-4CF4-9899-687BFC27F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429501" cy="2893275"/>
              </a:xfrm>
              <a:blipFill>
                <a:blip r:embed="rId4"/>
                <a:stretch>
                  <a:fillRect l="-902" t="-2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0027D-921A-4E59-905F-C63CF5844C44}"/>
                  </a:ext>
                </a:extLst>
              </p:cNvPr>
              <p:cNvSpPr txBox="1"/>
              <p:nvPr/>
            </p:nvSpPr>
            <p:spPr>
              <a:xfrm>
                <a:off x="776492" y="4718900"/>
                <a:ext cx="1389483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0027D-921A-4E59-905F-C63CF584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2" y="4718900"/>
                <a:ext cx="1389483" cy="810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66EF11-AE35-4925-93EA-0F03D41DD0BF}"/>
                  </a:ext>
                </a:extLst>
              </p:cNvPr>
              <p:cNvSpPr txBox="1"/>
              <p:nvPr/>
            </p:nvSpPr>
            <p:spPr>
              <a:xfrm>
                <a:off x="2524851" y="4718900"/>
                <a:ext cx="1794017" cy="725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66EF11-AE35-4925-93EA-0F03D41D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51" y="4718900"/>
                <a:ext cx="1794017" cy="725135"/>
              </a:xfrm>
              <a:prstGeom prst="rect">
                <a:avLst/>
              </a:prstGeom>
              <a:blipFill>
                <a:blip r:embed="rId6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4D12A-C58B-45A5-8C1F-FE9D9221FDD4}"/>
                  </a:ext>
                </a:extLst>
              </p:cNvPr>
              <p:cNvSpPr txBox="1"/>
              <p:nvPr/>
            </p:nvSpPr>
            <p:spPr>
              <a:xfrm>
                <a:off x="4819244" y="4974354"/>
                <a:ext cx="162493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4D12A-C58B-45A5-8C1F-FE9D9221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44" y="4974354"/>
                <a:ext cx="1624932" cy="299313"/>
              </a:xfrm>
              <a:prstGeom prst="rect">
                <a:avLst/>
              </a:prstGeom>
              <a:blipFill>
                <a:blip r:embed="rId7"/>
                <a:stretch>
                  <a:fillRect l="-1504" r="-526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01B60A-48F8-4F60-B8D4-72E2E5FCCF35}"/>
                  </a:ext>
                </a:extLst>
              </p:cNvPr>
              <p:cNvSpPr txBox="1"/>
              <p:nvPr/>
            </p:nvSpPr>
            <p:spPr>
              <a:xfrm>
                <a:off x="1042757" y="6187920"/>
                <a:ext cx="260770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01B60A-48F8-4F60-B8D4-72E2E5FCC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57" y="6187920"/>
                <a:ext cx="2607702" cy="304955"/>
              </a:xfrm>
              <a:prstGeom prst="rect">
                <a:avLst/>
              </a:prstGeom>
              <a:blipFill>
                <a:blip r:embed="rId8"/>
                <a:stretch>
                  <a:fillRect l="-2336" t="-22000" r="-4907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A68767C-3CE7-4B21-97D0-06E705530C37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D984-A6FF-4FA0-94BE-2556563DFAA4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0B4CE2-38E2-47F4-8C43-BFDB1BC2410E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9A92E-0C16-470A-835E-9AAAD0BC1CBA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12340A-0075-40CF-B98C-74A3415472E9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976D5F-CFDA-4755-BF70-4CAEE2DB5D8A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916A9-EFD4-4D4D-9CFD-D3EA7C5A0CE7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E27C8D9-FBF8-4A4B-9B6A-95B054D6337F}"/>
              </a:ext>
            </a:extLst>
          </p:cNvPr>
          <p:cNvSpPr/>
          <p:nvPr/>
        </p:nvSpPr>
        <p:spPr>
          <a:xfrm>
            <a:off x="6191902" y="499293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dirty="0"/>
              <a:t>α – probability of annotation with respect to previous hidden state s</a:t>
            </a:r>
            <a:r>
              <a:rPr lang="en-US" sz="2000" baseline="-25000" dirty="0"/>
              <a:t>i-1 </a:t>
            </a:r>
            <a:r>
              <a:rPr lang="en-US" sz="2000" dirty="0"/>
              <a:t>(alignment)</a:t>
            </a:r>
            <a:endParaRPr lang="en-US" sz="2000" baseline="-25000" dirty="0"/>
          </a:p>
          <a:p>
            <a:pPr lvl="1"/>
            <a:r>
              <a:rPr lang="en-US" sz="2000" dirty="0"/>
              <a:t>e – score that measures how well input at position j aligns with output (hidden state) at position </a:t>
            </a:r>
            <a:r>
              <a:rPr lang="en-US" sz="2000" dirty="0" err="1"/>
              <a:t>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B29A-9DF9-460A-8686-0FDE8CB6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457E40-5046-4687-966A-35724C93D7E6}"/>
              </a:ext>
            </a:extLst>
          </p:cNvPr>
          <p:cNvSpPr txBox="1"/>
          <p:nvPr/>
        </p:nvSpPr>
        <p:spPr>
          <a:xfrm>
            <a:off x="6505884" y="6550223"/>
            <a:ext cx="5686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Neural Machine Translation by Jointly Learning to Align and Translate, 2014</a:t>
            </a:r>
            <a:endParaRPr lang="en-US" sz="1400" baseline="300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33F1C6-7F92-4FF5-9E4D-6A5BFA0BB0FA}"/>
              </a:ext>
            </a:extLst>
          </p:cNvPr>
          <p:cNvGrpSpPr/>
          <p:nvPr/>
        </p:nvGrpSpPr>
        <p:grpSpPr>
          <a:xfrm>
            <a:off x="323850" y="1416595"/>
            <a:ext cx="11688200" cy="2035652"/>
            <a:chOff x="57150" y="1416595"/>
            <a:chExt cx="11688200" cy="20356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7E02F4-0DB8-474E-AAB9-4C3C58F898EE}"/>
                </a:ext>
              </a:extLst>
            </p:cNvPr>
            <p:cNvSpPr/>
            <p:nvPr/>
          </p:nvSpPr>
          <p:spPr>
            <a:xfrm>
              <a:off x="2842319" y="1991821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B288CD-C37E-4ADC-A302-9B34E486CED9}"/>
                </a:ext>
              </a:extLst>
            </p:cNvPr>
            <p:cNvSpPr/>
            <p:nvPr/>
          </p:nvSpPr>
          <p:spPr>
            <a:xfrm>
              <a:off x="4171534" y="1991821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998C6C8-C25E-4183-89BF-AF6805307F70}"/>
                </a:ext>
              </a:extLst>
            </p:cNvPr>
            <p:cNvSpPr/>
            <p:nvPr/>
          </p:nvSpPr>
          <p:spPr>
            <a:xfrm>
              <a:off x="5547553" y="1991821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7D8DCF-84DF-4BF3-9C07-B1EF395E4A75}"/>
                </a:ext>
              </a:extLst>
            </p:cNvPr>
            <p:cNvSpPr/>
            <p:nvPr/>
          </p:nvSpPr>
          <p:spPr>
            <a:xfrm>
              <a:off x="6912493" y="1991821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21E150-3C2F-455F-BC04-2AB802995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594" y="2754867"/>
              <a:ext cx="0" cy="304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20C3CE-4440-4BD9-90E8-3FAF57D3A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7577" y="2768314"/>
              <a:ext cx="0" cy="304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6B0D50C-44F1-4738-A038-BD1F0E262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048" y="2759350"/>
              <a:ext cx="0" cy="304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0A7767-AC64-44C9-B024-C7FBC734D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6666" y="2781655"/>
              <a:ext cx="0" cy="304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888D8F-DE90-4549-9686-016DEFA16A47}"/>
                </a:ext>
              </a:extLst>
            </p:cNvPr>
            <p:cNvSpPr txBox="1"/>
            <p:nvPr/>
          </p:nvSpPr>
          <p:spPr>
            <a:xfrm>
              <a:off x="3019115" y="30596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Ich</a:t>
              </a:r>
              <a:endParaRPr lang="en-US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A9CBA3-571E-4A16-BD34-6D882989DFAB}"/>
                </a:ext>
              </a:extLst>
            </p:cNvPr>
            <p:cNvSpPr txBox="1"/>
            <p:nvPr/>
          </p:nvSpPr>
          <p:spPr>
            <a:xfrm>
              <a:off x="4406750" y="304733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CE6C2C-CA93-46AC-97D7-7043E70FF28A}"/>
                </a:ext>
              </a:extLst>
            </p:cNvPr>
            <p:cNvSpPr txBox="1"/>
            <p:nvPr/>
          </p:nvSpPr>
          <p:spPr>
            <a:xfrm>
              <a:off x="5635432" y="3047339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ein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F43012-2CE4-452F-9CB4-DEB9F2A125BB}"/>
                </a:ext>
              </a:extLst>
            </p:cNvPr>
            <p:cNvSpPr txBox="1"/>
            <p:nvPr/>
          </p:nvSpPr>
          <p:spPr>
            <a:xfrm>
              <a:off x="6871423" y="304972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Berliner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71967F-C73C-47A4-BBF9-BD50826E59F6}"/>
                </a:ext>
              </a:extLst>
            </p:cNvPr>
            <p:cNvSpPr txBox="1"/>
            <p:nvPr/>
          </p:nvSpPr>
          <p:spPr>
            <a:xfrm>
              <a:off x="3893860" y="1416595"/>
              <a:ext cx="2580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Encoder hidden states (h)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643738-668A-4B2E-AD0E-3192AE1B4D55}"/>
                </a:ext>
              </a:extLst>
            </p:cNvPr>
            <p:cNvSpPr txBox="1"/>
            <p:nvPr/>
          </p:nvSpPr>
          <p:spPr>
            <a:xfrm>
              <a:off x="7744266" y="1455284"/>
              <a:ext cx="2572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Decoder hidden states (s)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1AEDD0-2C06-4AC8-B057-3772EF5DB903}"/>
                </a:ext>
              </a:extLst>
            </p:cNvPr>
            <p:cNvSpPr/>
            <p:nvPr/>
          </p:nvSpPr>
          <p:spPr>
            <a:xfrm>
              <a:off x="8382020" y="1991821"/>
              <a:ext cx="845501" cy="67339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52C693F-5C9D-4053-A685-884C922E0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702" y="2797455"/>
              <a:ext cx="0" cy="304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51D298-800F-421D-A223-9329471EDCC0}"/>
                </a:ext>
              </a:extLst>
            </p:cNvPr>
            <p:cNvSpPr txBox="1"/>
            <p:nvPr/>
          </p:nvSpPr>
          <p:spPr>
            <a:xfrm>
              <a:off x="8702633" y="303715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690085B-B281-4548-AF9A-6480E3D60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520" y="2346375"/>
              <a:ext cx="348290" cy="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382F116-F00B-429C-9E2D-B579BE5A8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696" y="2333814"/>
              <a:ext cx="348290" cy="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C0F163E-AB3C-47A0-B00E-AB053E004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1252" y="2355285"/>
              <a:ext cx="348290" cy="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6E224D-B127-4B5F-815D-EE9BD0B15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3993" y="2349204"/>
              <a:ext cx="348290" cy="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80CA5C-D81B-408A-8D00-D29465FFD2A4}"/>
                </a:ext>
              </a:extLst>
            </p:cNvPr>
            <p:cNvSpPr txBox="1"/>
            <p:nvPr/>
          </p:nvSpPr>
          <p:spPr>
            <a:xfrm>
              <a:off x="57150" y="2136338"/>
              <a:ext cx="263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Process decoder state</a:t>
              </a:r>
              <a:endParaRPr lang="en-US" baseline="-25000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6831A0E6-8BB9-4A49-8E02-B63E75013135}"/>
                </a:ext>
              </a:extLst>
            </p:cNvPr>
            <p:cNvSpPr/>
            <p:nvPr/>
          </p:nvSpPr>
          <p:spPr>
            <a:xfrm>
              <a:off x="82061" y="1455284"/>
              <a:ext cx="11663289" cy="199696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B27943C-113B-40EB-B165-C96645F36818}"/>
              </a:ext>
            </a:extLst>
          </p:cNvPr>
          <p:cNvGrpSpPr/>
          <p:nvPr/>
        </p:nvGrpSpPr>
        <p:grpSpPr>
          <a:xfrm>
            <a:off x="323850" y="3540866"/>
            <a:ext cx="11709746" cy="856872"/>
            <a:chOff x="57150" y="3540866"/>
            <a:chExt cx="11709746" cy="85687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6D70F7-2970-48F9-B523-2451E4F91085}"/>
                </a:ext>
              </a:extLst>
            </p:cNvPr>
            <p:cNvSpPr txBox="1"/>
            <p:nvPr/>
          </p:nvSpPr>
          <p:spPr>
            <a:xfrm>
              <a:off x="57150" y="3706035"/>
              <a:ext cx="2489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Score encoder hidden states </a:t>
              </a:r>
              <a:r>
                <a:rPr lang="en-US" b="1" dirty="0" err="1"/>
                <a:t>e</a:t>
              </a:r>
              <a:r>
                <a:rPr lang="en-US" b="1" baseline="-25000" dirty="0" err="1"/>
                <a:t>ij</a:t>
              </a:r>
              <a:endParaRPr lang="en-US" b="1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92C2A5-3DD2-4FFF-83B9-0C75D14E01ED}"/>
                    </a:ext>
                  </a:extLst>
                </p:cNvPr>
                <p:cNvSpPr txBox="1"/>
                <p:nvPr/>
              </p:nvSpPr>
              <p:spPr>
                <a:xfrm>
                  <a:off x="8815853" y="3870099"/>
                  <a:ext cx="2607702" cy="304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/>
                    <a:t>])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92C2A5-3DD2-4FFF-83B9-0C75D14E0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5853" y="3870099"/>
                  <a:ext cx="2607702" cy="304955"/>
                </a:xfrm>
                <a:prstGeom prst="rect">
                  <a:avLst/>
                </a:prstGeom>
                <a:blipFill>
                  <a:blip r:embed="rId3"/>
                  <a:stretch>
                    <a:fillRect l="-2336" t="-22000" r="-467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5B0213A-4782-468A-BE26-FCBA3CB7F107}"/>
                </a:ext>
              </a:extLst>
            </p:cNvPr>
            <p:cNvSpPr/>
            <p:nvPr/>
          </p:nvSpPr>
          <p:spPr>
            <a:xfrm>
              <a:off x="2832579" y="3631714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1.1</a:t>
              </a:r>
              <a:endParaRPr lang="en-US" baseline="-25000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1091AD9-D810-4DBF-9F9B-F632EF8E21F1}"/>
                </a:ext>
              </a:extLst>
            </p:cNvPr>
            <p:cNvSpPr/>
            <p:nvPr/>
          </p:nvSpPr>
          <p:spPr>
            <a:xfrm>
              <a:off x="4162706" y="3630202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0.3</a:t>
              </a:r>
              <a:endParaRPr lang="en-US" baseline="-25000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FC6905-DE4B-4EF8-8051-BD8E68ADD67D}"/>
                </a:ext>
              </a:extLst>
            </p:cNvPr>
            <p:cNvSpPr/>
            <p:nvPr/>
          </p:nvSpPr>
          <p:spPr>
            <a:xfrm>
              <a:off x="5538547" y="3631714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-1.5</a:t>
              </a:r>
              <a:endParaRPr lang="en-US" baseline="-25000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63DA305-B275-4AEA-BFEE-26C84AAB7D50}"/>
                </a:ext>
              </a:extLst>
            </p:cNvPr>
            <p:cNvSpPr/>
            <p:nvPr/>
          </p:nvSpPr>
          <p:spPr>
            <a:xfrm>
              <a:off x="6898756" y="3631714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2.5</a:t>
              </a:r>
              <a:endParaRPr lang="en-US" baseline="-25000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6998AFB-FBA1-4829-B17C-BD879DB27E0F}"/>
                </a:ext>
              </a:extLst>
            </p:cNvPr>
            <p:cNvSpPr/>
            <p:nvPr/>
          </p:nvSpPr>
          <p:spPr>
            <a:xfrm>
              <a:off x="57150" y="3540866"/>
              <a:ext cx="11709746" cy="85687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49C0987-552A-436D-8544-62C24E169A29}"/>
              </a:ext>
            </a:extLst>
          </p:cNvPr>
          <p:cNvGrpSpPr/>
          <p:nvPr/>
        </p:nvGrpSpPr>
        <p:grpSpPr>
          <a:xfrm>
            <a:off x="323850" y="4499850"/>
            <a:ext cx="11688201" cy="873562"/>
            <a:chOff x="57150" y="4499850"/>
            <a:chExt cx="11688201" cy="87356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7EA15F-0B66-40A7-AE93-B135826E2994}"/>
                </a:ext>
              </a:extLst>
            </p:cNvPr>
            <p:cNvSpPr txBox="1"/>
            <p:nvPr/>
          </p:nvSpPr>
          <p:spPr>
            <a:xfrm>
              <a:off x="57150" y="4729085"/>
              <a:ext cx="219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</a:t>
              </a:r>
              <a:r>
                <a:rPr lang="en-US" dirty="0" err="1"/>
                <a:t>Softmax</a:t>
              </a:r>
              <a:r>
                <a:rPr lang="en-US" dirty="0"/>
                <a:t> scores </a:t>
              </a:r>
              <a:r>
                <a:rPr lang="el-GR" b="1" dirty="0"/>
                <a:t>α</a:t>
              </a:r>
              <a:r>
                <a:rPr lang="en-US" b="1" baseline="-25000" dirty="0" err="1"/>
                <a:t>ij</a:t>
              </a:r>
              <a:endParaRPr lang="en-US" b="1" baseline="-25000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0FFCDA5-3054-4CEF-97D4-1EAC3837463D}"/>
                </a:ext>
              </a:extLst>
            </p:cNvPr>
            <p:cNvSpPr/>
            <p:nvPr/>
          </p:nvSpPr>
          <p:spPr>
            <a:xfrm>
              <a:off x="2832579" y="4565806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0.18</a:t>
              </a:r>
              <a:endParaRPr lang="en-US" baseline="-25000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111ED9B-DA69-4486-A0CD-373CBFA812B0}"/>
                </a:ext>
              </a:extLst>
            </p:cNvPr>
            <p:cNvSpPr/>
            <p:nvPr/>
          </p:nvSpPr>
          <p:spPr>
            <a:xfrm>
              <a:off x="4162706" y="4564294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0.08</a:t>
              </a:r>
              <a:endParaRPr lang="en-US" baseline="-25000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F9D414C-BA7C-44E6-A736-CE612EA62AAC}"/>
                </a:ext>
              </a:extLst>
            </p:cNvPr>
            <p:cNvSpPr/>
            <p:nvPr/>
          </p:nvSpPr>
          <p:spPr>
            <a:xfrm>
              <a:off x="5538547" y="4565806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0.01</a:t>
              </a:r>
              <a:endParaRPr lang="en-US" baseline="-25000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9F431B4-3099-46DE-B172-D1AA6D48F003}"/>
                </a:ext>
              </a:extLst>
            </p:cNvPr>
            <p:cNvSpPr/>
            <p:nvPr/>
          </p:nvSpPr>
          <p:spPr>
            <a:xfrm>
              <a:off x="6898756" y="4565806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0.73</a:t>
              </a:r>
              <a:endParaRPr lang="en-US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E22824F-74D4-4AF2-9057-89DD1EE8279E}"/>
                    </a:ext>
                  </a:extLst>
                </p:cNvPr>
                <p:cNvSpPr txBox="1"/>
                <p:nvPr/>
              </p:nvSpPr>
              <p:spPr>
                <a:xfrm>
                  <a:off x="8841695" y="4520979"/>
                  <a:ext cx="1794017" cy="7251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𝑇𝑥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E22824F-74D4-4AF2-9057-89DD1EE82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695" y="4520979"/>
                  <a:ext cx="1794017" cy="725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309E98A-5C44-4575-B518-38AD1794AD04}"/>
                </a:ext>
              </a:extLst>
            </p:cNvPr>
            <p:cNvSpPr/>
            <p:nvPr/>
          </p:nvSpPr>
          <p:spPr>
            <a:xfrm>
              <a:off x="57150" y="4499850"/>
              <a:ext cx="11688201" cy="87356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D45DE7-B4A9-48C2-A431-B35DB16BF27D}"/>
              </a:ext>
            </a:extLst>
          </p:cNvPr>
          <p:cNvGrpSpPr/>
          <p:nvPr/>
        </p:nvGrpSpPr>
        <p:grpSpPr>
          <a:xfrm>
            <a:off x="295436" y="5499201"/>
            <a:ext cx="11688201" cy="980066"/>
            <a:chOff x="28736" y="5499201"/>
            <a:chExt cx="11688201" cy="98006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0F66DF-4549-48BD-B36D-8A5F18B5EF76}"/>
                </a:ext>
              </a:extLst>
            </p:cNvPr>
            <p:cNvSpPr txBox="1"/>
            <p:nvPr/>
          </p:nvSpPr>
          <p:spPr>
            <a:xfrm>
              <a:off x="57150" y="5543750"/>
              <a:ext cx="2736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Multiply hidden states by attention score and sum </a:t>
              </a:r>
              <a:r>
                <a:rPr lang="en-US" b="1" dirty="0"/>
                <a:t>c</a:t>
              </a:r>
              <a:r>
                <a:rPr lang="en-US" b="1" baseline="-25000" dirty="0"/>
                <a:t>i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26252F6-4390-483B-ACA8-78C370A1D083}"/>
                    </a:ext>
                  </a:extLst>
                </p:cNvPr>
                <p:cNvSpPr txBox="1"/>
                <p:nvPr/>
              </p:nvSpPr>
              <p:spPr>
                <a:xfrm>
                  <a:off x="8986811" y="5555553"/>
                  <a:ext cx="1389483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26252F6-4390-483B-ACA8-78C370A1D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811" y="5555553"/>
                  <a:ext cx="1389483" cy="8102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C0DB932-7A10-48E8-B963-22A48029895E}"/>
                </a:ext>
              </a:extLst>
            </p:cNvPr>
            <p:cNvSpPr/>
            <p:nvPr/>
          </p:nvSpPr>
          <p:spPr>
            <a:xfrm>
              <a:off x="2847817" y="5593496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0.18h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C48A057-A7F5-44DC-BEFF-3F778AD2AD1D}"/>
                </a:ext>
              </a:extLst>
            </p:cNvPr>
            <p:cNvSpPr/>
            <p:nvPr/>
          </p:nvSpPr>
          <p:spPr>
            <a:xfrm>
              <a:off x="4177944" y="5591984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0.08h</a:t>
              </a:r>
              <a:r>
                <a:rPr lang="en-US" sz="1600" baseline="-25000" dirty="0"/>
                <a:t>2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C5CA756F-B8DC-4292-B902-7E536EFD2222}"/>
                </a:ext>
              </a:extLst>
            </p:cNvPr>
            <p:cNvSpPr/>
            <p:nvPr/>
          </p:nvSpPr>
          <p:spPr>
            <a:xfrm>
              <a:off x="5553785" y="5593496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0.01h</a:t>
              </a:r>
              <a:r>
                <a:rPr lang="en-US" sz="1600" baseline="-25000" dirty="0"/>
                <a:t>3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BB3F622-74D2-498C-BFB7-3E790E4F67AF}"/>
                </a:ext>
              </a:extLst>
            </p:cNvPr>
            <p:cNvSpPr/>
            <p:nvPr/>
          </p:nvSpPr>
          <p:spPr>
            <a:xfrm>
              <a:off x="6913994" y="5593496"/>
              <a:ext cx="845510" cy="67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0.73h</a:t>
              </a:r>
              <a:r>
                <a:rPr lang="en-US" sz="16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3EA0C4-1E68-446E-90C5-4D7D48764FDE}"/>
                </a:ext>
              </a:extLst>
            </p:cNvPr>
            <p:cNvSpPr txBox="1"/>
            <p:nvPr/>
          </p:nvSpPr>
          <p:spPr>
            <a:xfrm>
              <a:off x="3781696" y="5713238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81725F2-2ED2-4009-A304-2F0962913D5E}"/>
                </a:ext>
              </a:extLst>
            </p:cNvPr>
            <p:cNvSpPr txBox="1"/>
            <p:nvPr/>
          </p:nvSpPr>
          <p:spPr>
            <a:xfrm>
              <a:off x="5150260" y="5713239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561781-E37B-4F75-A8D8-314FB1CE2D47}"/>
                </a:ext>
              </a:extLst>
            </p:cNvPr>
            <p:cNvSpPr txBox="1"/>
            <p:nvPr/>
          </p:nvSpPr>
          <p:spPr>
            <a:xfrm>
              <a:off x="6526046" y="5709151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+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5BE58EC-7612-46C6-B76B-449C779C5F6A}"/>
                </a:ext>
              </a:extLst>
            </p:cNvPr>
            <p:cNvSpPr/>
            <p:nvPr/>
          </p:nvSpPr>
          <p:spPr>
            <a:xfrm>
              <a:off x="28736" y="5499201"/>
              <a:ext cx="11688201" cy="98006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90DBE6-DD43-40DC-82B0-0E700B632D52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DB9A1E3-D23B-48EF-9200-5B62B87CFDA1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E05CED-5F31-4875-9C3C-7064ACB5D690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80933E-04C0-4DB9-B67F-B333B2337C4E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8075395-4FDE-41E5-887D-4961A56A430A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F3DE1D-5C1A-4224-BE66-4C2FFF8E6371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E833B20-5C42-4621-AD09-BA1EF3842CCD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1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897B-410A-4568-92F0-59D0C8B0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A3708-E201-468D-A496-4973E6489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365" y="2555200"/>
            <a:ext cx="5999435" cy="327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3F80A-98A3-4EAF-A192-D5F59A91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9" y="1829391"/>
            <a:ext cx="4043207" cy="3996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E5B67-1465-443F-9B61-FF0475614D64}"/>
              </a:ext>
            </a:extLst>
          </p:cNvPr>
          <p:cNvSpPr txBox="1"/>
          <p:nvPr/>
        </p:nvSpPr>
        <p:spPr>
          <a:xfrm>
            <a:off x="6505884" y="6550223"/>
            <a:ext cx="718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Neural Machine Translation by Jointly Learning to Align and Translate, 2014</a:t>
            </a:r>
            <a:endParaRPr lang="en-US" sz="14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EBFA5-11D8-4ED3-8036-D5E3E46A618E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B0161-9423-4EF0-B89F-4DEC1FD51B9F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50F9EF-19C8-4F74-B636-3EE228A8EE6C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C7AB24-8CDB-4511-9AD2-7649A36AC9CC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1C6112-90D2-4D19-B769-D2467F728E76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72149-00C4-4453-91F3-61B330AE91EB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BA29B3-D076-4EF3-86E0-CF8E79AC95AF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37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5BB-4BDE-4E6A-926D-E276E01B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attention vs Dot Product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186FC-20F6-4BF1-83CC-53BB481DEEDF}"/>
                  </a:ext>
                </a:extLst>
              </p:cNvPr>
              <p:cNvSpPr txBox="1"/>
              <p:nvPr/>
            </p:nvSpPr>
            <p:spPr>
              <a:xfrm>
                <a:off x="6601291" y="2903084"/>
                <a:ext cx="1970796" cy="31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186FC-20F6-4BF1-83CC-53BB481DE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91" y="2903084"/>
                <a:ext cx="1970796" cy="314189"/>
              </a:xfrm>
              <a:prstGeom prst="rect">
                <a:avLst/>
              </a:prstGeom>
              <a:blipFill>
                <a:blip r:embed="rId2"/>
                <a:stretch>
                  <a:fillRect l="-3096" r="-31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880DF7-742E-486F-A1B9-6F64126C0795}"/>
                  </a:ext>
                </a:extLst>
              </p:cNvPr>
              <p:cNvSpPr txBox="1"/>
              <p:nvPr/>
            </p:nvSpPr>
            <p:spPr>
              <a:xfrm>
                <a:off x="952304" y="2912318"/>
                <a:ext cx="3594895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880DF7-742E-486F-A1B9-6F64126C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4" y="2912318"/>
                <a:ext cx="3594895" cy="304955"/>
              </a:xfrm>
              <a:prstGeom prst="rect">
                <a:avLst/>
              </a:prstGeom>
              <a:blipFill>
                <a:blip r:embed="rId3"/>
                <a:stretch>
                  <a:fillRect l="-1695" t="-22000" r="-186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C06B345-52F4-48CA-85D3-42648E3AC90C}"/>
              </a:ext>
            </a:extLst>
          </p:cNvPr>
          <p:cNvSpPr txBox="1"/>
          <p:nvPr/>
        </p:nvSpPr>
        <p:spPr>
          <a:xfrm>
            <a:off x="761804" y="2421511"/>
            <a:ext cx="4105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/>
              <a:t>Additive (concatenative) Attention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1F7A6-5B8D-4E3B-913B-5485ACFFD099}"/>
              </a:ext>
            </a:extLst>
          </p:cNvPr>
          <p:cNvSpPr txBox="1"/>
          <p:nvPr/>
        </p:nvSpPr>
        <p:spPr>
          <a:xfrm>
            <a:off x="6172051" y="2421511"/>
            <a:ext cx="27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/>
              <a:t>Dot Product Attention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05DC58-42A9-4E61-B520-4FC6781B5731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418547-D5E5-49FC-B4F6-02AC886C79CF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4AF075-A01A-47E9-B0B8-AB059EE88636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4B3A65-716E-4233-BE77-CA0EC164FB3B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D7D1FC-EBBE-4F2E-B256-354DEFDFDF10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1D9EC9-8B6F-4189-B365-2A65888FCE8E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AEB346-870E-463A-9DC8-254BDE649662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6D72C0-A6B5-4A18-AAD6-60367E359E70}"/>
              </a:ext>
            </a:extLst>
          </p:cNvPr>
          <p:cNvSpPr txBox="1"/>
          <p:nvPr/>
        </p:nvSpPr>
        <p:spPr>
          <a:xfrm>
            <a:off x="6505884" y="6550223"/>
            <a:ext cx="718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Effective Approaches to Attention-based neural machine translation, 2015</a:t>
            </a:r>
            <a:endParaRPr lang="en-US" sz="1400" baseline="30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63D90D-42B8-420F-8D29-3D6B9B0D2F35}"/>
              </a:ext>
            </a:extLst>
          </p:cNvPr>
          <p:cNvSpPr/>
          <p:nvPr/>
        </p:nvSpPr>
        <p:spPr>
          <a:xfrm>
            <a:off x="8423180" y="4812884"/>
            <a:ext cx="290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Scaled Dot Product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0BAE9-2CFD-490E-B4EE-C004F42D5336}"/>
                  </a:ext>
                </a:extLst>
              </p:cNvPr>
              <p:cNvSpPr txBox="1"/>
              <p:nvPr/>
            </p:nvSpPr>
            <p:spPr>
              <a:xfrm>
                <a:off x="8881520" y="5182216"/>
                <a:ext cx="2038122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0BAE9-2CFD-490E-B4EE-C004F42D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20" y="5182216"/>
                <a:ext cx="2038122" cy="624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6F502-14FE-45B3-9A72-628E0A4D4F69}"/>
              </a:ext>
            </a:extLst>
          </p:cNvPr>
          <p:cNvSpPr/>
          <p:nvPr/>
        </p:nvSpPr>
        <p:spPr>
          <a:xfrm>
            <a:off x="594436" y="2092205"/>
            <a:ext cx="4433915" cy="148605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7C5056-9B45-4281-A09A-DB74D7F82A93}"/>
              </a:ext>
            </a:extLst>
          </p:cNvPr>
          <p:cNvSpPr/>
          <p:nvPr/>
        </p:nvSpPr>
        <p:spPr>
          <a:xfrm>
            <a:off x="5168118" y="2092205"/>
            <a:ext cx="4433915" cy="148605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3F93D4-A897-45A2-847C-C0FA77B7598A}"/>
              </a:ext>
            </a:extLst>
          </p:cNvPr>
          <p:cNvSpPr/>
          <p:nvPr/>
        </p:nvSpPr>
        <p:spPr>
          <a:xfrm>
            <a:off x="7586689" y="4498157"/>
            <a:ext cx="4433915" cy="148605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E06AAA-74E9-480D-B489-478646BC93D3}"/>
              </a:ext>
            </a:extLst>
          </p:cNvPr>
          <p:cNvSpPr/>
          <p:nvPr/>
        </p:nvSpPr>
        <p:spPr>
          <a:xfrm rot="2658955">
            <a:off x="7835477" y="3904610"/>
            <a:ext cx="943441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D944D-8225-4E6E-8A17-79E8779021FC}"/>
              </a:ext>
            </a:extLst>
          </p:cNvPr>
          <p:cNvSpPr txBox="1"/>
          <p:nvPr/>
        </p:nvSpPr>
        <p:spPr>
          <a:xfrm>
            <a:off x="380820" y="4144271"/>
            <a:ext cx="6391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Dot product attention faster due to highly optimized multiplication libraries</a:t>
            </a:r>
          </a:p>
        </p:txBody>
      </p:sp>
    </p:spTree>
    <p:extLst>
      <p:ext uri="{BB962C8B-B14F-4D97-AF65-F5344CB8AC3E}">
        <p14:creationId xmlns:p14="http://schemas.microsoft.com/office/powerpoint/2010/main" val="60431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93E-84CB-43BD-AB57-27ACBD33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F0A1-37F5-45B3-B71E-8BCC610E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93182" cy="2817807"/>
          </a:xfrm>
        </p:spPr>
        <p:txBody>
          <a:bodyPr>
            <a:normAutofit/>
          </a:bodyPr>
          <a:lstStyle/>
          <a:p>
            <a:r>
              <a:rPr lang="en-US" dirty="0"/>
              <a:t>Compute context vector c differently</a:t>
            </a:r>
          </a:p>
          <a:p>
            <a:pPr lvl="1"/>
            <a:r>
              <a:rPr lang="en-US" dirty="0"/>
              <a:t>Global attention – attend to all source words (e.g. </a:t>
            </a:r>
            <a:r>
              <a:rPr lang="en-US" dirty="0" err="1"/>
              <a:t>Bahdanau</a:t>
            </a:r>
            <a:r>
              <a:rPr lang="en-US" dirty="0"/>
              <a:t> et al.) i.e. considers all hidden states in encoder</a:t>
            </a:r>
          </a:p>
          <a:p>
            <a:pPr lvl="1"/>
            <a:r>
              <a:rPr lang="en-US" dirty="0"/>
              <a:t>Local attention – attend to subset of source words</a:t>
            </a:r>
          </a:p>
          <a:p>
            <a:pPr lvl="1"/>
            <a:r>
              <a:rPr lang="en-US" dirty="0"/>
              <a:t>a – alignment, p</a:t>
            </a:r>
            <a:r>
              <a:rPr lang="en-US" baseline="-25000" dirty="0"/>
              <a:t>t</a:t>
            </a:r>
            <a:r>
              <a:rPr lang="en-US" dirty="0"/>
              <a:t> – aligned position (target word), S -  source sentence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0C27D-9370-450D-B5AA-43A8C3075D9E}"/>
              </a:ext>
            </a:extLst>
          </p:cNvPr>
          <p:cNvSpPr txBox="1"/>
          <p:nvPr/>
        </p:nvSpPr>
        <p:spPr>
          <a:xfrm>
            <a:off x="6505884" y="6550223"/>
            <a:ext cx="718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Effective Approaches to Attention-based neural machine translation, 2015</a:t>
            </a:r>
            <a:endParaRPr lang="en-US" sz="14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94220-A299-49A9-B5F9-5380D041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506" y="1077398"/>
            <a:ext cx="2810912" cy="244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E6CF4-A516-4339-B38E-89FB7A51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585" y="3521424"/>
            <a:ext cx="2799624" cy="2483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09C32-4805-4DF0-ADB1-049F7A9F50FD}"/>
                  </a:ext>
                </a:extLst>
              </p:cNvPr>
              <p:cNvSpPr txBox="1"/>
              <p:nvPr/>
            </p:nvSpPr>
            <p:spPr>
              <a:xfrm>
                <a:off x="963274" y="5551725"/>
                <a:ext cx="3214470" cy="767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09C32-4805-4DF0-ADB1-049F7A9F5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4" y="5551725"/>
                <a:ext cx="3214470" cy="767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912E02-98DC-4E63-A8B0-A57D3102EA44}"/>
                  </a:ext>
                </a:extLst>
              </p:cNvPr>
              <p:cNvSpPr txBox="1"/>
              <p:nvPr/>
            </p:nvSpPr>
            <p:spPr>
              <a:xfrm>
                <a:off x="963274" y="5109875"/>
                <a:ext cx="215995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912E02-98DC-4E63-A8B0-A57D3102E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4" y="5109875"/>
                <a:ext cx="2159950" cy="312650"/>
              </a:xfrm>
              <a:prstGeom prst="rect">
                <a:avLst/>
              </a:prstGeom>
              <a:blipFill>
                <a:blip r:embed="rId6"/>
                <a:stretch>
                  <a:fillRect l="-11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7FF8D7C-9773-4615-B522-3A27914B3D85}"/>
              </a:ext>
            </a:extLst>
          </p:cNvPr>
          <p:cNvSpPr txBox="1"/>
          <p:nvPr/>
        </p:nvSpPr>
        <p:spPr>
          <a:xfrm>
            <a:off x="1179518" y="4645950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Global Attention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FD0D6-82AA-4853-A251-003EC6824089}"/>
              </a:ext>
            </a:extLst>
          </p:cNvPr>
          <p:cNvSpPr txBox="1"/>
          <p:nvPr/>
        </p:nvSpPr>
        <p:spPr>
          <a:xfrm>
            <a:off x="5153194" y="4645950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Local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4BEFE-1E93-42B9-BB8F-FF044CA34D76}"/>
                  </a:ext>
                </a:extLst>
              </p:cNvPr>
              <p:cNvSpPr txBox="1"/>
              <p:nvPr/>
            </p:nvSpPr>
            <p:spPr>
              <a:xfrm>
                <a:off x="4610994" y="4952204"/>
                <a:ext cx="3938642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4BEFE-1E93-42B9-BB8F-FF044CA3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94" y="4952204"/>
                <a:ext cx="3938642" cy="627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9F08E8-E478-47DB-9962-14C700D8D1E1}"/>
              </a:ext>
            </a:extLst>
          </p:cNvPr>
          <p:cNvSpPr txBox="1"/>
          <p:nvPr/>
        </p:nvSpPr>
        <p:spPr>
          <a:xfrm>
            <a:off x="4734791" y="5624375"/>
            <a:ext cx="2212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Monotonic alignment</a:t>
            </a:r>
          </a:p>
          <a:p>
            <a:endParaRPr lang="en-US" dirty="0"/>
          </a:p>
          <a:p>
            <a:r>
              <a:rPr lang="en-US" dirty="0"/>
              <a:t>Predictive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5748F5-C372-4752-A55A-F4A565D7FBC2}"/>
                  </a:ext>
                </a:extLst>
              </p:cNvPr>
              <p:cNvSpPr txBox="1"/>
              <p:nvPr/>
            </p:nvSpPr>
            <p:spPr>
              <a:xfrm>
                <a:off x="7015435" y="5658228"/>
                <a:ext cx="659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5748F5-C372-4752-A55A-F4A565D7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435" y="5658228"/>
                <a:ext cx="659989" cy="276999"/>
              </a:xfrm>
              <a:prstGeom prst="rect">
                <a:avLst/>
              </a:prstGeom>
              <a:blipFill>
                <a:blip r:embed="rId8"/>
                <a:stretch>
                  <a:fillRect l="-8333" r="-64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D93AC8-B7AB-4DC8-9722-70A32FDD3D5A}"/>
                  </a:ext>
                </a:extLst>
              </p:cNvPr>
              <p:cNvSpPr txBox="1"/>
              <p:nvPr/>
            </p:nvSpPr>
            <p:spPr>
              <a:xfrm>
                <a:off x="6935297" y="6125458"/>
                <a:ext cx="337739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D93AC8-B7AB-4DC8-9722-70A32FDD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97" y="6125458"/>
                <a:ext cx="3377399" cy="414537"/>
              </a:xfrm>
              <a:prstGeom prst="rect">
                <a:avLst/>
              </a:prstGeom>
              <a:blipFill>
                <a:blip r:embed="rId9"/>
                <a:stretch>
                  <a:fillRect l="-126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0D4E7E1-B41C-4C1C-B998-96BD7E59128C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37F57E-B21C-4944-997F-E689922AD4B4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1BF0E1-4059-44D5-9903-9C0A3199F990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D9E12B-5C45-45F8-AE58-2CA59A9456F9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D1E254-D48F-4D79-8EF7-E77FAAA95A8B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F0CD23-F4AB-4E12-9E6D-D0684F29751D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CE4852-5977-42CC-9499-DAB69C675D90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26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FF93-3ED9-4C73-B265-C2DFC342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C17181-02D4-4069-BBCB-02CB8FE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52709" cy="4720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Problems with RNNs</a:t>
            </a:r>
          </a:p>
          <a:p>
            <a:pPr lvl="1"/>
            <a:r>
              <a:rPr lang="en-US" dirty="0"/>
              <a:t>Difficult to learn long-range dependencies (partly solved by attention)</a:t>
            </a:r>
          </a:p>
          <a:p>
            <a:pPr lvl="2"/>
            <a:r>
              <a:rPr lang="en-US" dirty="0"/>
              <a:t>Vanishing gradients</a:t>
            </a:r>
          </a:p>
          <a:p>
            <a:pPr lvl="1"/>
            <a:r>
              <a:rPr lang="en-US" dirty="0"/>
              <a:t>Slow! - Hard to parallelize due to sequential nature</a:t>
            </a:r>
          </a:p>
          <a:p>
            <a:pPr lvl="1"/>
            <a:r>
              <a:rPr lang="en-US" dirty="0"/>
              <a:t>Neglects source/target inter-dependency</a:t>
            </a:r>
          </a:p>
          <a:p>
            <a:pPr lvl="2"/>
            <a:r>
              <a:rPr lang="en-US" dirty="0"/>
              <a:t>“The </a:t>
            </a:r>
            <a:r>
              <a:rPr lang="en-US" u="sng" dirty="0"/>
              <a:t>animal</a:t>
            </a:r>
            <a:r>
              <a:rPr lang="en-US" dirty="0"/>
              <a:t> didn’t cross the street because </a:t>
            </a:r>
            <a:r>
              <a:rPr lang="en-US" u="sng" dirty="0"/>
              <a:t>it</a:t>
            </a:r>
            <a:r>
              <a:rPr lang="en-US" dirty="0"/>
              <a:t> was too tired”</a:t>
            </a:r>
          </a:p>
          <a:p>
            <a:pPr lvl="2"/>
            <a:r>
              <a:rPr lang="en-US" dirty="0"/>
              <a:t>“The animal didn’t cross the </a:t>
            </a:r>
            <a:r>
              <a:rPr lang="en-US" u="sng" dirty="0"/>
              <a:t>street</a:t>
            </a:r>
            <a:r>
              <a:rPr lang="en-US" dirty="0"/>
              <a:t> because </a:t>
            </a:r>
            <a:r>
              <a:rPr lang="en-US" u="sng" dirty="0"/>
              <a:t>it</a:t>
            </a:r>
            <a:r>
              <a:rPr lang="en-US" dirty="0"/>
              <a:t> was too wide” </a:t>
            </a:r>
          </a:p>
          <a:p>
            <a:pPr lvl="1"/>
            <a:endParaRPr lang="en-US" dirty="0"/>
          </a:p>
          <a:p>
            <a:r>
              <a:rPr lang="en-US" dirty="0"/>
              <a:t>Transformers</a:t>
            </a:r>
          </a:p>
          <a:p>
            <a:pPr lvl="1"/>
            <a:r>
              <a:rPr lang="en-US" dirty="0"/>
              <a:t>What is a transformer?</a:t>
            </a:r>
          </a:p>
          <a:p>
            <a:pPr lvl="2"/>
            <a:r>
              <a:rPr lang="en-US" dirty="0"/>
              <a:t>Any architecture that is designed to process a connected set of units – such as the tokens in a sequence or the pixels in an image – where the only interaction between units is through self-attention </a:t>
            </a:r>
            <a:r>
              <a:rPr lang="en-US" sz="1400" dirty="0">
                <a:hlinkClick r:id="rId2"/>
              </a:rPr>
              <a:t>http://www.peterbloem.nl/blog/transformers</a:t>
            </a:r>
            <a:endParaRPr lang="en-US" sz="1400" dirty="0"/>
          </a:p>
          <a:p>
            <a:pPr lvl="1"/>
            <a:r>
              <a:rPr lang="en-US" dirty="0"/>
              <a:t>Key concepts</a:t>
            </a:r>
          </a:p>
          <a:p>
            <a:pPr lvl="2"/>
            <a:r>
              <a:rPr lang="en-US" dirty="0"/>
              <a:t>Input entire sequence at once</a:t>
            </a:r>
          </a:p>
          <a:p>
            <a:pPr lvl="2"/>
            <a:r>
              <a:rPr lang="en-US" dirty="0"/>
              <a:t>Self attention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74E8FC-4081-430A-80F0-E69237A17601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9169C5-94D4-4A05-9862-9D947DFA561B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09429B-F379-49AB-B33D-070D89F19977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7C160-6F61-4FE5-920B-7F7AC6F1041B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AC6C25-86E0-42FE-847F-A6754F39680A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394BCE-5DF2-4700-94D9-2538033AD098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9D9A4-4D60-4B51-9B0A-9CA97EE0AA53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1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9AF1-5982-4004-91D4-D87D6DB5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AF0D-EAD2-4CEE-A1FF-644C1F71B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8191" cy="4351338"/>
          </a:xfrm>
        </p:spPr>
        <p:txBody>
          <a:bodyPr/>
          <a:lstStyle/>
          <a:p>
            <a:r>
              <a:rPr lang="en-US" dirty="0"/>
              <a:t>Original transformer</a:t>
            </a:r>
          </a:p>
          <a:p>
            <a:r>
              <a:rPr lang="en-US" dirty="0"/>
              <a:t>Consists of Encoder and Decoder</a:t>
            </a:r>
          </a:p>
          <a:p>
            <a:r>
              <a:rPr lang="en-US" dirty="0"/>
              <a:t>State of the art for machine translation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110BAA-CF67-48C1-A206-3DED649D178A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C65F5-5753-4ADD-838A-DFE8406D5A7A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2BE1B9-98D8-4729-B3F6-53E410B90F4A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F8FC7-A2F9-4117-9BE4-3E92D3680AD7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23C26C-0B2F-4FA1-9A10-C614B7DDA2AE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89484F-6A1C-4D36-A250-B8C7CE5D6767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D398FB-215C-4177-B734-A7288B653037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A4B2E7D-4D1F-4EC3-A4B4-F776AE7C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5" y="3952404"/>
            <a:ext cx="5605029" cy="25938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CA4C4-18AA-4681-9E43-0794B3E3E794}"/>
              </a:ext>
            </a:extLst>
          </p:cNvPr>
          <p:cNvSpPr/>
          <p:nvPr/>
        </p:nvSpPr>
        <p:spPr>
          <a:xfrm>
            <a:off x="9697316" y="6517607"/>
            <a:ext cx="2494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Attention is all you need, 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35183-6A92-477A-A082-F76DE57ACB00}"/>
              </a:ext>
            </a:extLst>
          </p:cNvPr>
          <p:cNvSpPr txBox="1"/>
          <p:nvPr/>
        </p:nvSpPr>
        <p:spPr>
          <a:xfrm>
            <a:off x="7175367" y="6153282"/>
            <a:ext cx="253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FFAC4-E789-4124-877F-E5B6AD656804}"/>
              </a:ext>
            </a:extLst>
          </p:cNvPr>
          <p:cNvSpPr txBox="1"/>
          <p:nvPr/>
        </p:nvSpPr>
        <p:spPr>
          <a:xfrm>
            <a:off x="10020614" y="535748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building block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20AF9D-43A7-4EA1-A28D-390C0B65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47" y="1444473"/>
            <a:ext cx="3610514" cy="46770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BBD227-FC52-422A-8726-A8A22A9B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911" y="2391646"/>
            <a:ext cx="2151510" cy="29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839E-CB71-4135-A74D-C7C2DF03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2B732-173D-4477-A8B1-9C611963A422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510AB3-2F90-48FC-A7DD-B828507B1A90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4BD0-A157-404E-8D83-BE7B44BDD79E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77F6B-82B0-4A81-B39A-5BDB9F64C5F0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4118E6-EC7B-4895-92C5-8EE48C88A563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34D4B2-CB07-4DD4-A8BC-16BE7CA504A3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61D7E8-2E48-446B-92FB-90E138515809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EE98748-5751-48C1-9A69-7FCFFFFC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6" y="2510777"/>
            <a:ext cx="2151510" cy="2942126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6824BB6-853E-4238-99DC-45AD674A3235}"/>
              </a:ext>
            </a:extLst>
          </p:cNvPr>
          <p:cNvSpPr/>
          <p:nvPr/>
        </p:nvSpPr>
        <p:spPr>
          <a:xfrm rot="5400000">
            <a:off x="2163081" y="3131573"/>
            <a:ext cx="2942125" cy="1700540"/>
          </a:xfrm>
          <a:prstGeom prst="wedgeRectCallout">
            <a:avLst>
              <a:gd name="adj1" fmla="val 20936"/>
              <a:gd name="adj2" fmla="val 81984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F10C75-4575-4307-AD88-47F89FE28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726" y="3323057"/>
            <a:ext cx="1590687" cy="2005027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8309AB85-BE8C-48E0-8E12-D067FEF99BFE}"/>
              </a:ext>
            </a:extLst>
          </p:cNvPr>
          <p:cNvSpPr/>
          <p:nvPr/>
        </p:nvSpPr>
        <p:spPr>
          <a:xfrm rot="5400000">
            <a:off x="4458335" y="3265368"/>
            <a:ext cx="2674535" cy="1700539"/>
          </a:xfrm>
          <a:prstGeom prst="wedgeRectCallout">
            <a:avLst>
              <a:gd name="adj1" fmla="val 3660"/>
              <a:gd name="adj2" fmla="val 83978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4B5D051-6D11-401F-8238-071BE825A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452" y="3382216"/>
            <a:ext cx="1255221" cy="194586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3F0FAC8-9E0B-49A2-84CB-17A7D81B0F2A}"/>
              </a:ext>
            </a:extLst>
          </p:cNvPr>
          <p:cNvSpPr/>
          <p:nvPr/>
        </p:nvSpPr>
        <p:spPr>
          <a:xfrm>
            <a:off x="2783873" y="2525014"/>
            <a:ext cx="1700540" cy="46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Multi-Head Attention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769540-EE18-4146-AF22-AFA156AC03CE}"/>
              </a:ext>
            </a:extLst>
          </p:cNvPr>
          <p:cNvSpPr/>
          <p:nvPr/>
        </p:nvSpPr>
        <p:spPr>
          <a:xfrm>
            <a:off x="4945333" y="2778370"/>
            <a:ext cx="170054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Scaled Dot-Product Attention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3E69D72-5275-40EF-A081-DC3A81714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57" t="11301" b="78368"/>
          <a:stretch/>
        </p:blipFill>
        <p:spPr>
          <a:xfrm>
            <a:off x="7450582" y="5339174"/>
            <a:ext cx="1664842" cy="3403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BFCA21-AFB4-4D2B-B4CA-58DC9FEE0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35" t="58428" r="39899" b="32479"/>
          <a:stretch/>
        </p:blipFill>
        <p:spPr>
          <a:xfrm>
            <a:off x="7816597" y="4334480"/>
            <a:ext cx="932812" cy="332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7E81D87-852D-4F40-A887-A80668193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0" t="27030" r="32450" b="62815"/>
          <a:stretch/>
        </p:blipFill>
        <p:spPr>
          <a:xfrm>
            <a:off x="7685358" y="3333761"/>
            <a:ext cx="1200467" cy="325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68" name="Rectangle 7167">
                <a:extLst>
                  <a:ext uri="{FF2B5EF4-FFF2-40B4-BE49-F238E27FC236}">
                    <a16:creationId xmlns:a16="http://schemas.microsoft.com/office/drawing/2014/main" id="{64170DBC-C6A8-4168-94FA-04A97AD35432}"/>
                  </a:ext>
                </a:extLst>
              </p:cNvPr>
              <p:cNvSpPr/>
              <p:nvPr/>
            </p:nvSpPr>
            <p:spPr>
              <a:xfrm>
                <a:off x="8485764" y="5944096"/>
                <a:ext cx="3098477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</p:txBody>
          </p:sp>
        </mc:Choice>
        <mc:Fallback>
          <p:sp>
            <p:nvSpPr>
              <p:cNvPr id="7168" name="Rectangle 7167">
                <a:extLst>
                  <a:ext uri="{FF2B5EF4-FFF2-40B4-BE49-F238E27FC236}">
                    <a16:creationId xmlns:a16="http://schemas.microsoft.com/office/drawing/2014/main" id="{64170DBC-C6A8-4168-94FA-04A97AD35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764" y="5944096"/>
                <a:ext cx="3098477" cy="423770"/>
              </a:xfrm>
              <a:prstGeom prst="rect">
                <a:avLst/>
              </a:prstGeom>
              <a:blipFill>
                <a:blip r:embed="rId6"/>
                <a:stretch>
                  <a:fillRect t="-5714" r="-118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83EF2DAD-CE0D-4611-BF18-05D481D94795}"/>
              </a:ext>
            </a:extLst>
          </p:cNvPr>
          <p:cNvSpPr/>
          <p:nvPr/>
        </p:nvSpPr>
        <p:spPr>
          <a:xfrm>
            <a:off x="9697316" y="6517607"/>
            <a:ext cx="2494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Attention is all you need,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9" name="Rectangle 7168">
                <a:extLst>
                  <a:ext uri="{FF2B5EF4-FFF2-40B4-BE49-F238E27FC236}">
                    <a16:creationId xmlns:a16="http://schemas.microsoft.com/office/drawing/2014/main" id="{6F3E5B3E-DF57-4B01-BBBA-9557B4641328}"/>
                  </a:ext>
                </a:extLst>
              </p:cNvPr>
              <p:cNvSpPr/>
              <p:nvPr/>
            </p:nvSpPr>
            <p:spPr>
              <a:xfrm>
                <a:off x="8749409" y="3284064"/>
                <a:ext cx="2725233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69" name="Rectangle 7168">
                <a:extLst>
                  <a:ext uri="{FF2B5EF4-FFF2-40B4-BE49-F238E27FC236}">
                    <a16:creationId xmlns:a16="http://schemas.microsoft.com/office/drawing/2014/main" id="{6F3E5B3E-DF57-4B01-BBBA-9557B4641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409" y="3284064"/>
                <a:ext cx="2725233" cy="400879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7170">
                <a:extLst>
                  <a:ext uri="{FF2B5EF4-FFF2-40B4-BE49-F238E27FC236}">
                    <a16:creationId xmlns:a16="http://schemas.microsoft.com/office/drawing/2014/main" id="{D12A4337-FC80-4998-913C-D50BD29C2D35}"/>
                  </a:ext>
                </a:extLst>
              </p:cNvPr>
              <p:cNvSpPr/>
              <p:nvPr/>
            </p:nvSpPr>
            <p:spPr>
              <a:xfrm>
                <a:off x="8854436" y="4091579"/>
                <a:ext cx="1912190" cy="849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71" name="Rectangle 7170">
                <a:extLst>
                  <a:ext uri="{FF2B5EF4-FFF2-40B4-BE49-F238E27FC236}">
                    <a16:creationId xmlns:a16="http://schemas.microsoft.com/office/drawing/2014/main" id="{D12A4337-FC80-4998-913C-D50BD29C2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36" y="4091579"/>
                <a:ext cx="1912190" cy="8495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7AB7EE5B-2CC8-4ABE-BB06-9BDD1B5657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32" t="10916" r="11084" b="78603"/>
          <a:stretch/>
        </p:blipFill>
        <p:spPr>
          <a:xfrm>
            <a:off x="7685358" y="2305069"/>
            <a:ext cx="1194778" cy="325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7171">
                <a:extLst>
                  <a:ext uri="{FF2B5EF4-FFF2-40B4-BE49-F238E27FC236}">
                    <a16:creationId xmlns:a16="http://schemas.microsoft.com/office/drawing/2014/main" id="{E49E5CC4-9C78-4131-8EA3-B0455B3743B6}"/>
                  </a:ext>
                </a:extLst>
              </p:cNvPr>
              <p:cNvSpPr/>
              <p:nvPr/>
            </p:nvSpPr>
            <p:spPr>
              <a:xfrm>
                <a:off x="8485764" y="2257004"/>
                <a:ext cx="18522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72" name="Rectangle 7171">
                <a:extLst>
                  <a:ext uri="{FF2B5EF4-FFF2-40B4-BE49-F238E27FC236}">
                    <a16:creationId xmlns:a16="http://schemas.microsoft.com/office/drawing/2014/main" id="{E49E5CC4-9C78-4131-8EA3-B0455B374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764" y="2257004"/>
                <a:ext cx="1852238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Rectangle 7172">
                <a:extLst>
                  <a:ext uri="{FF2B5EF4-FFF2-40B4-BE49-F238E27FC236}">
                    <a16:creationId xmlns:a16="http://schemas.microsoft.com/office/drawing/2014/main" id="{03364BD1-66DF-46D3-AF0B-D07BCA86824E}"/>
                  </a:ext>
                </a:extLst>
              </p:cNvPr>
              <p:cNvSpPr/>
              <p:nvPr/>
            </p:nvSpPr>
            <p:spPr>
              <a:xfrm>
                <a:off x="9698220" y="2048059"/>
                <a:ext cx="2211888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73" name="Rectangle 7172">
                <a:extLst>
                  <a:ext uri="{FF2B5EF4-FFF2-40B4-BE49-F238E27FC236}">
                    <a16:creationId xmlns:a16="http://schemas.microsoft.com/office/drawing/2014/main" id="{03364BD1-66DF-46D3-AF0B-D07BCA868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20" y="2048059"/>
                <a:ext cx="2211888" cy="8392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TextBox 7173">
            <a:extLst>
              <a:ext uri="{FF2B5EF4-FFF2-40B4-BE49-F238E27FC236}">
                <a16:creationId xmlns:a16="http://schemas.microsoft.com/office/drawing/2014/main" id="{773E7F47-96D1-4E28-AD95-D3946D3DA978}"/>
              </a:ext>
            </a:extLst>
          </p:cNvPr>
          <p:cNvSpPr txBox="1"/>
          <p:nvPr/>
        </p:nvSpPr>
        <p:spPr>
          <a:xfrm>
            <a:off x="9296832" y="975164"/>
            <a:ext cx="102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- query</a:t>
            </a:r>
          </a:p>
          <a:p>
            <a:r>
              <a:rPr lang="en-US" dirty="0"/>
              <a:t>k - key</a:t>
            </a:r>
          </a:p>
          <a:p>
            <a:r>
              <a:rPr lang="en-US" dirty="0"/>
              <a:t>v - value</a:t>
            </a:r>
          </a:p>
        </p:txBody>
      </p:sp>
      <p:cxnSp>
        <p:nvCxnSpPr>
          <p:cNvPr id="7177" name="Straight Arrow Connector 7176">
            <a:extLst>
              <a:ext uri="{FF2B5EF4-FFF2-40B4-BE49-F238E27FC236}">
                <a16:creationId xmlns:a16="http://schemas.microsoft.com/office/drawing/2014/main" id="{64B1DDBE-D106-44BF-B905-AB25763263D7}"/>
              </a:ext>
            </a:extLst>
          </p:cNvPr>
          <p:cNvCxnSpPr/>
          <p:nvPr/>
        </p:nvCxnSpPr>
        <p:spPr>
          <a:xfrm flipV="1">
            <a:off x="8271929" y="4728836"/>
            <a:ext cx="0" cy="5277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A5E74E-0382-4DE6-9FB9-3E4B79D0101D}"/>
              </a:ext>
            </a:extLst>
          </p:cNvPr>
          <p:cNvCxnSpPr/>
          <p:nvPr/>
        </p:nvCxnSpPr>
        <p:spPr>
          <a:xfrm flipV="1">
            <a:off x="8271929" y="3704260"/>
            <a:ext cx="0" cy="5277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463B53-1DD2-4BE1-BC3D-183D8CC06DCE}"/>
              </a:ext>
            </a:extLst>
          </p:cNvPr>
          <p:cNvCxnSpPr/>
          <p:nvPr/>
        </p:nvCxnSpPr>
        <p:spPr>
          <a:xfrm flipV="1">
            <a:off x="8263347" y="2710611"/>
            <a:ext cx="0" cy="5277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Left Brace 7177">
            <a:extLst>
              <a:ext uri="{FF2B5EF4-FFF2-40B4-BE49-F238E27FC236}">
                <a16:creationId xmlns:a16="http://schemas.microsoft.com/office/drawing/2014/main" id="{E06DFD91-E0CF-4C72-A768-030CF2ABDA6F}"/>
              </a:ext>
            </a:extLst>
          </p:cNvPr>
          <p:cNvSpPr/>
          <p:nvPr/>
        </p:nvSpPr>
        <p:spPr>
          <a:xfrm>
            <a:off x="7136710" y="2042405"/>
            <a:ext cx="600319" cy="3929104"/>
          </a:xfrm>
          <a:prstGeom prst="leftBrace">
            <a:avLst>
              <a:gd name="adj1" fmla="val 59453"/>
              <a:gd name="adj2" fmla="val 5334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93666A60-AE88-420A-A7E4-826781F8E0BA}"/>
              </a:ext>
            </a:extLst>
          </p:cNvPr>
          <p:cNvSpPr/>
          <p:nvPr/>
        </p:nvSpPr>
        <p:spPr>
          <a:xfrm rot="10800000">
            <a:off x="11624412" y="2042405"/>
            <a:ext cx="432717" cy="3929104"/>
          </a:xfrm>
          <a:prstGeom prst="leftBrace">
            <a:avLst>
              <a:gd name="adj1" fmla="val 59453"/>
              <a:gd name="adj2" fmla="val 464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0" name="Rectangle 7179">
                <a:extLst>
                  <a:ext uri="{FF2B5EF4-FFF2-40B4-BE49-F238E27FC236}">
                    <a16:creationId xmlns:a16="http://schemas.microsoft.com/office/drawing/2014/main" id="{C13324D8-DE71-4AD9-9C3E-FC47EE25FCCC}"/>
                  </a:ext>
                </a:extLst>
              </p:cNvPr>
              <p:cNvSpPr/>
              <p:nvPr/>
            </p:nvSpPr>
            <p:spPr>
              <a:xfrm>
                <a:off x="9697316" y="5317105"/>
                <a:ext cx="893539" cy="384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80" name="Rectangle 7179">
                <a:extLst>
                  <a:ext uri="{FF2B5EF4-FFF2-40B4-BE49-F238E27FC236}">
                    <a16:creationId xmlns:a16="http://schemas.microsoft.com/office/drawing/2014/main" id="{C13324D8-DE71-4AD9-9C3E-FC47EE25F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16" y="5317105"/>
                <a:ext cx="893539" cy="384464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9" grpId="0" animBg="1"/>
      <p:bldP spid="7168" grpId="0"/>
      <p:bldP spid="7169" grpId="0"/>
      <p:bldP spid="7171" grpId="0"/>
      <p:bldP spid="7172" grpId="0"/>
      <p:bldP spid="7173" grpId="0"/>
      <p:bldP spid="7174" grpId="0"/>
      <p:bldP spid="7178" grpId="0" animBg="1"/>
      <p:bldP spid="50" grpId="0" animBg="1"/>
      <p:bldP spid="71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12ED-9304-405C-8F91-0427D3F1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Multi-Head Attention</a:t>
            </a:r>
            <a:endParaRPr lang="en-US" dirty="0"/>
          </a:p>
        </p:txBody>
      </p:sp>
      <p:pic>
        <p:nvPicPr>
          <p:cNvPr id="12290" name="Picture 2" descr="png">
            <a:extLst>
              <a:ext uri="{FF2B5EF4-FFF2-40B4-BE49-F238E27FC236}">
                <a16:creationId xmlns:a16="http://schemas.microsoft.com/office/drawing/2014/main" id="{95B7825F-FF65-48BB-B61A-E2A8443B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81125"/>
            <a:ext cx="108966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64569-B484-47B3-A33D-62F79BD89A5B}"/>
              </a:ext>
            </a:extLst>
          </p:cNvPr>
          <p:cNvSpPr/>
          <p:nvPr/>
        </p:nvSpPr>
        <p:spPr>
          <a:xfrm>
            <a:off x="8566712" y="6581001"/>
            <a:ext cx="3625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https://www.tensorflow.org/tutorials/text/transformer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6E35FF-83ED-4DFE-A0BA-456B15D04743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607197-39DE-48A9-8BA8-65BDD90033E7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4618C2-7810-46DE-9B13-5A9FEDFAD2B9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E4068C-1F84-4C4B-8155-6A340398A9C0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801A7B-A5A8-451F-84C9-28F09090D313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EE642F-AF11-42DB-B70A-74F53B8E9EA4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8663EF-BAD0-4FF8-B50C-3A9A38D3C98C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1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B872-32E2-406D-8F93-E9FE7624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1F83-C1EA-4A82-A5C2-5E01400F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Transfer Learning</a:t>
            </a:r>
          </a:p>
          <a:p>
            <a:pPr marL="514350" indent="-514350">
              <a:buAutoNum type="arabicPeriod"/>
            </a:pPr>
            <a:r>
              <a:rPr lang="en-US" dirty="0"/>
              <a:t>Word Vectors</a:t>
            </a:r>
          </a:p>
          <a:p>
            <a:pPr marL="514350" indent="-514350">
              <a:buAutoNum type="arabicPeriod"/>
            </a:pPr>
            <a:r>
              <a:rPr lang="en-US" dirty="0"/>
              <a:t>Recurrent Neural Networks</a:t>
            </a:r>
          </a:p>
          <a:p>
            <a:pPr marL="514350" indent="-514350">
              <a:buAutoNum type="arabicPeriod"/>
            </a:pPr>
            <a:r>
              <a:rPr lang="en-US" dirty="0"/>
              <a:t>Attention</a:t>
            </a:r>
          </a:p>
          <a:p>
            <a:pPr marL="514350" indent="-514350">
              <a:buAutoNum type="arabicPeriod"/>
            </a:pPr>
            <a:r>
              <a:rPr lang="en-US" dirty="0"/>
              <a:t>Transformer Architecture</a:t>
            </a:r>
          </a:p>
          <a:p>
            <a:pPr marL="514350" indent="-514350">
              <a:buAutoNum type="arabicPeriod"/>
            </a:pPr>
            <a:r>
              <a:rPr lang="en-US" dirty="0"/>
              <a:t>Tour de Transformers</a:t>
            </a:r>
          </a:p>
        </p:txBody>
      </p:sp>
    </p:spTree>
    <p:extLst>
      <p:ext uri="{BB962C8B-B14F-4D97-AF65-F5344CB8AC3E}">
        <p14:creationId xmlns:p14="http://schemas.microsoft.com/office/powerpoint/2010/main" val="83349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93AA-BD0C-4D75-8AAA-B7AC18CB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8A1-2C21-425B-A9A3-94B11F94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3270" cy="4351338"/>
          </a:xfrm>
        </p:spPr>
        <p:txBody>
          <a:bodyPr/>
          <a:lstStyle/>
          <a:p>
            <a:r>
              <a:rPr lang="en-US" dirty="0"/>
              <a:t>Self-attention is a weighted average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 + …</a:t>
            </a:r>
          </a:p>
          <a:p>
            <a:pPr lvl="1"/>
            <a:r>
              <a:rPr lang="en-US" dirty="0"/>
              <a:t>If we shuffle the words we get the same output</a:t>
            </a:r>
          </a:p>
          <a:p>
            <a:r>
              <a:rPr lang="en-US" dirty="0"/>
              <a:t>Problem with self-attention</a:t>
            </a:r>
          </a:p>
          <a:p>
            <a:pPr lvl="1"/>
            <a:r>
              <a:rPr lang="en-US" dirty="0"/>
              <a:t>Ignores sequential nature of input</a:t>
            </a:r>
          </a:p>
          <a:p>
            <a:pPr lvl="1"/>
            <a:r>
              <a:rPr lang="en-US" dirty="0"/>
              <a:t>Add positional embedding to word embedding</a:t>
            </a:r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2B3ADD-56D0-4E98-9FA5-EAA84F83ECFC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14ED97-5C82-4156-9DB6-92928FAAD46D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BFC44-2D3D-4D1F-8939-0AF5506A6329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D459DA-D949-40C8-BD9E-E35C3A9D00F1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ABC91A-D24E-41B2-9DD1-2E6F5D9D2DEA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0AE87-9985-40F2-B84F-B93B507006BC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12373D-1990-4B92-8EC9-4B6A4B0AA8F8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8AB6833-2215-49B6-9A75-48E600AB2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5"/>
          <a:stretch/>
        </p:blipFill>
        <p:spPr bwMode="auto">
          <a:xfrm rot="16200000">
            <a:off x="5547582" y="4238800"/>
            <a:ext cx="1831892" cy="26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CAFC5B-D18C-438E-87F0-430BC99170E6}"/>
              </a:ext>
            </a:extLst>
          </p:cNvPr>
          <p:cNvSpPr txBox="1"/>
          <p:nvPr/>
        </p:nvSpPr>
        <p:spPr>
          <a:xfrm>
            <a:off x="5271882" y="4346266"/>
            <a:ext cx="231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Embedding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234A8-92BF-49AB-ACE7-B8BA06CD9CB5}"/>
              </a:ext>
            </a:extLst>
          </p:cNvPr>
          <p:cNvSpPr txBox="1"/>
          <p:nvPr/>
        </p:nvSpPr>
        <p:spPr>
          <a:xfrm>
            <a:off x="2137085" y="4571621"/>
            <a:ext cx="213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Embedding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20EB0-C34D-4D8E-9E40-D37CA38D6E57}"/>
              </a:ext>
            </a:extLst>
          </p:cNvPr>
          <p:cNvSpPr txBox="1"/>
          <p:nvPr/>
        </p:nvSpPr>
        <p:spPr>
          <a:xfrm>
            <a:off x="4511739" y="54435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5297F9-BFA1-4238-BD48-50813878BFA2}"/>
              </a:ext>
            </a:extLst>
          </p:cNvPr>
          <p:cNvGrpSpPr/>
          <p:nvPr/>
        </p:nvGrpSpPr>
        <p:grpSpPr>
          <a:xfrm>
            <a:off x="1698788" y="4942654"/>
            <a:ext cx="325730" cy="1502595"/>
            <a:chOff x="1688123" y="2011680"/>
            <a:chExt cx="548640" cy="31230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7D681E-68B3-47EC-95D3-41C3B18C5F48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67D360-F8CF-4530-9153-259FBABAD84B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01A139-DE22-4D2F-8EC7-A7E144708A0A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E1739C-6C08-4F3E-99E9-13252A159D6D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8F3EF5-8F96-4782-881F-CC1BD5792ED6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25F3FE-D242-44E1-83C5-9DC1516B9ACD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185502-5FFA-46AB-B331-6D05366D2F66}"/>
              </a:ext>
            </a:extLst>
          </p:cNvPr>
          <p:cNvGrpSpPr/>
          <p:nvPr/>
        </p:nvGrpSpPr>
        <p:grpSpPr>
          <a:xfrm>
            <a:off x="2024518" y="4942654"/>
            <a:ext cx="325730" cy="1502595"/>
            <a:chOff x="1688123" y="2011680"/>
            <a:chExt cx="548640" cy="31230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0A8592-9979-404F-8ACA-5F4E2A3DEE67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1.8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93CA01-FB67-4D25-901A-22C5CD4F7BC5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0E631E-63A9-4157-A8FC-58067E0C4FD3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94134F-0FFF-416D-A13C-E49D7F0EBDDE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E24F33-A198-49F9-8363-03DBD18051B0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334016-5FE8-4670-9F65-F46017810C87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C523A6-0102-4F74-94C0-644B03F1A7FD}"/>
              </a:ext>
            </a:extLst>
          </p:cNvPr>
          <p:cNvGrpSpPr/>
          <p:nvPr/>
        </p:nvGrpSpPr>
        <p:grpSpPr>
          <a:xfrm>
            <a:off x="2350248" y="4942654"/>
            <a:ext cx="325730" cy="1502595"/>
            <a:chOff x="1688123" y="2011680"/>
            <a:chExt cx="548640" cy="31230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17449B-FFBA-483A-BA12-BD54A20039EB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AF32BC-F2D4-437C-B910-0952C4668741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ACB1C0-55F7-4221-8368-C18903A6412D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EB7F73-FC7D-4697-9DA1-38E4CC1DDD77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83CADC-65DE-4A43-835F-1295AB02719E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F8BC43-B067-47E1-8DC6-5738F8E41390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0.5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47392B-77D5-416E-83AC-555C96DBC5E6}"/>
              </a:ext>
            </a:extLst>
          </p:cNvPr>
          <p:cNvGrpSpPr/>
          <p:nvPr/>
        </p:nvGrpSpPr>
        <p:grpSpPr>
          <a:xfrm>
            <a:off x="2659932" y="4942654"/>
            <a:ext cx="325730" cy="1502596"/>
            <a:chOff x="1688123" y="2011680"/>
            <a:chExt cx="548640" cy="312303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C3F9547-AC9F-4D43-8185-0EB0C4200B14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0.9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BCF2C9-BCB1-4591-B3A2-EAC061C84198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0990B52-1C62-4852-ADB0-023222549796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017BA5-3EB9-4416-8411-9FD7DA59BE60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5E0075-429D-4A33-A635-2BFADDFF3CDF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B5BCE8-A7D5-487D-9974-CAF7CF9B65C7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0.9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D09F56-B36A-4BAE-861A-AB99591D2F50}"/>
              </a:ext>
            </a:extLst>
          </p:cNvPr>
          <p:cNvGrpSpPr/>
          <p:nvPr/>
        </p:nvGrpSpPr>
        <p:grpSpPr>
          <a:xfrm>
            <a:off x="2985662" y="4942654"/>
            <a:ext cx="325730" cy="1502596"/>
            <a:chOff x="1688123" y="2011680"/>
            <a:chExt cx="548640" cy="312303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F7209F-8903-4F08-A289-7945E9D3C592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E66CD37-B05F-41E2-9A1A-F780CECBDFDC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1FAFF8-FBF6-4807-8912-E6BA36354B41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FC1E6AF-64FF-4340-8DA2-4954211DE400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439808-E7B5-4E0C-91AD-9A583844D91F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A39BACF-07D2-4943-B85A-76BDA32D90AB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0.8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2B5AA70-0C20-48F6-AFA6-0971ACA58417}"/>
              </a:ext>
            </a:extLst>
          </p:cNvPr>
          <p:cNvGrpSpPr/>
          <p:nvPr/>
        </p:nvGrpSpPr>
        <p:grpSpPr>
          <a:xfrm>
            <a:off x="3311991" y="4942654"/>
            <a:ext cx="325730" cy="1502596"/>
            <a:chOff x="1688123" y="2011680"/>
            <a:chExt cx="548640" cy="312303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C59679-A684-485F-BAEA-746DEACFAF44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9031D24-75C2-4EEA-BA1A-A95C79ED34F1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1.5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45CAB1-F8EA-40CA-B6DA-447243B40063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068DD1E-233C-4599-9A89-763E349BE719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816D85-722D-43A2-B0D5-286B90F29349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82CBE8-53E4-4FAA-BA8F-967CBE5BF76B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F351F9-FE62-4227-A6EC-EFD8FAE6E7AB}"/>
              </a:ext>
            </a:extLst>
          </p:cNvPr>
          <p:cNvGrpSpPr/>
          <p:nvPr/>
        </p:nvGrpSpPr>
        <p:grpSpPr>
          <a:xfrm>
            <a:off x="3631983" y="4942654"/>
            <a:ext cx="325730" cy="1502596"/>
            <a:chOff x="1688123" y="2011680"/>
            <a:chExt cx="548640" cy="31230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DF9951-EF6E-4A94-91D0-7C42A7ABF35F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CDE35AC-4BDA-4FE4-A702-7701AFB8EB62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EA9FDF-EC2E-4E5B-8EE4-E1A05F47E22A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3A6E2B-DE93-4991-BCCB-0FD2DA449515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0.6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DC84E2-652C-4C7F-BCF2-9DB637B072BF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420CD3A-6EF1-4AAA-AF47-9D3B67B75426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1.9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24347-D8FD-4A87-B28B-D7077170667A}"/>
              </a:ext>
            </a:extLst>
          </p:cNvPr>
          <p:cNvGrpSpPr/>
          <p:nvPr/>
        </p:nvGrpSpPr>
        <p:grpSpPr>
          <a:xfrm>
            <a:off x="3948038" y="4942654"/>
            <a:ext cx="325730" cy="1502596"/>
            <a:chOff x="1688123" y="2011680"/>
            <a:chExt cx="548640" cy="312303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BCBBB6C-27BE-445E-99AC-BE822114B581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1.4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69DE0A8-4F59-47CA-83A3-9CD500CA029B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91CB099-76D4-4330-89C9-F779C821DE38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2B5877-9948-44E8-A016-A1B50EB1DE12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1.2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223C97B-6228-46E2-8F45-0D836277F147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9245B0E-059E-43CF-B3AE-4614F501A927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0.3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CA1C1-ABBF-43CA-88DE-D5BB7090B7E6}"/>
              </a:ext>
            </a:extLst>
          </p:cNvPr>
          <p:cNvSpPr/>
          <p:nvPr/>
        </p:nvSpPr>
        <p:spPr>
          <a:xfrm>
            <a:off x="1724414" y="640918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02E876-935B-46E3-AD43-48D15BC92943}"/>
              </a:ext>
            </a:extLst>
          </p:cNvPr>
          <p:cNvSpPr/>
          <p:nvPr/>
        </p:nvSpPr>
        <p:spPr>
          <a:xfrm>
            <a:off x="2054478" y="6409185"/>
            <a:ext cx="39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1A56A7-BA43-4E7F-B666-3588C0163581}"/>
              </a:ext>
            </a:extLst>
          </p:cNvPr>
          <p:cNvSpPr/>
          <p:nvPr/>
        </p:nvSpPr>
        <p:spPr>
          <a:xfrm>
            <a:off x="2370238" y="640918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6F1DA8-43E9-4FA1-88DE-2BE1FCBA9475}"/>
              </a:ext>
            </a:extLst>
          </p:cNvPr>
          <p:cNvSpPr/>
          <p:nvPr/>
        </p:nvSpPr>
        <p:spPr>
          <a:xfrm>
            <a:off x="2671572" y="640918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3F1425-57B5-43C0-BAFA-4602A98359AD}"/>
              </a:ext>
            </a:extLst>
          </p:cNvPr>
          <p:cNvSpPr/>
          <p:nvPr/>
        </p:nvSpPr>
        <p:spPr>
          <a:xfrm>
            <a:off x="2967227" y="640918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BF9F9-DB37-41ED-A7A9-FB7019041D79}"/>
              </a:ext>
            </a:extLst>
          </p:cNvPr>
          <p:cNvSpPr/>
          <p:nvPr/>
        </p:nvSpPr>
        <p:spPr>
          <a:xfrm>
            <a:off x="3309814" y="640918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CD575A-594B-4F7F-A9F3-40A8FDEF9229}"/>
              </a:ext>
            </a:extLst>
          </p:cNvPr>
          <p:cNvSpPr/>
          <p:nvPr/>
        </p:nvSpPr>
        <p:spPr>
          <a:xfrm>
            <a:off x="3603348" y="640918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4197C-2EC0-4CBC-A921-3D50D97BE7B2}"/>
              </a:ext>
            </a:extLst>
          </p:cNvPr>
          <p:cNvSpPr/>
          <p:nvPr/>
        </p:nvSpPr>
        <p:spPr>
          <a:xfrm>
            <a:off x="3957713" y="640918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8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C9FEC8-B9A1-4FFB-8843-CAD44ED40833}"/>
              </a:ext>
            </a:extLst>
          </p:cNvPr>
          <p:cNvSpPr/>
          <p:nvPr/>
        </p:nvSpPr>
        <p:spPr>
          <a:xfrm>
            <a:off x="5132902" y="647501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A14F63-8770-4822-AE44-47647D8E59E2}"/>
              </a:ext>
            </a:extLst>
          </p:cNvPr>
          <p:cNvSpPr/>
          <p:nvPr/>
        </p:nvSpPr>
        <p:spPr>
          <a:xfrm>
            <a:off x="5462966" y="6475018"/>
            <a:ext cx="39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556A74-D31B-41EB-B68F-AC8B0B58F2E9}"/>
              </a:ext>
            </a:extLst>
          </p:cNvPr>
          <p:cNvSpPr/>
          <p:nvPr/>
        </p:nvSpPr>
        <p:spPr>
          <a:xfrm>
            <a:off x="5778726" y="647501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1676BF-0277-4C2A-BE50-37C4E10E8BA1}"/>
              </a:ext>
            </a:extLst>
          </p:cNvPr>
          <p:cNvSpPr/>
          <p:nvPr/>
        </p:nvSpPr>
        <p:spPr>
          <a:xfrm>
            <a:off x="6041960" y="647501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658102F-70DF-4DE4-83CA-852F7D50B736}"/>
              </a:ext>
            </a:extLst>
          </p:cNvPr>
          <p:cNvSpPr/>
          <p:nvPr/>
        </p:nvSpPr>
        <p:spPr>
          <a:xfrm>
            <a:off x="6375715" y="647501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74C054-3EF0-43DC-BB8A-0B7AA76C9605}"/>
              </a:ext>
            </a:extLst>
          </p:cNvPr>
          <p:cNvSpPr/>
          <p:nvPr/>
        </p:nvSpPr>
        <p:spPr>
          <a:xfrm>
            <a:off x="6718302" y="647501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CF6093-44D4-4797-A630-02AF235C735B}"/>
              </a:ext>
            </a:extLst>
          </p:cNvPr>
          <p:cNvSpPr/>
          <p:nvPr/>
        </p:nvSpPr>
        <p:spPr>
          <a:xfrm>
            <a:off x="7011836" y="647501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744CF16-4E2D-4085-9178-6C6F5123FB53}"/>
              </a:ext>
            </a:extLst>
          </p:cNvPr>
          <p:cNvSpPr/>
          <p:nvPr/>
        </p:nvSpPr>
        <p:spPr>
          <a:xfrm>
            <a:off x="7366201" y="6475018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8</a:t>
            </a:r>
            <a:endParaRPr lang="en-US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141FEC5-FFEF-42FA-B387-02277222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565" y="1825625"/>
            <a:ext cx="3610514" cy="46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1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AA9E-11D6-41F2-917F-4CEBB99F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self-attention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4D53B0-09F4-4B50-A2B8-EF6A5CDC0409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AFABB5-B25B-4727-94D7-501D7A9ECE27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125241-3235-405F-A497-95290D731BB9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7DD1BA-9283-4689-A276-F1E37D2C2453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8F5180-5F15-48FD-B7E4-486A9ABDD9FD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CDEF4A-F9E9-42F0-8F02-B46CB5FB73D0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4F5A7C-F7B6-4C18-9D79-35C659C24FAA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97C71DF-AF59-4375-98A1-5CF840DDBA29}"/>
              </a:ext>
            </a:extLst>
          </p:cNvPr>
          <p:cNvGrpSpPr/>
          <p:nvPr/>
        </p:nvGrpSpPr>
        <p:grpSpPr>
          <a:xfrm>
            <a:off x="5269408" y="3843967"/>
            <a:ext cx="1958245" cy="1663451"/>
            <a:chOff x="5269408" y="3843967"/>
            <a:chExt cx="1958245" cy="166345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A77B8D-F694-4B49-979E-3A0DC1DA4586}"/>
                </a:ext>
              </a:extLst>
            </p:cNvPr>
            <p:cNvSpPr/>
            <p:nvPr/>
          </p:nvSpPr>
          <p:spPr>
            <a:xfrm>
              <a:off x="5269408" y="38456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58F389-68D8-4F91-9BD4-795ECEABA3C7}"/>
                </a:ext>
              </a:extLst>
            </p:cNvPr>
            <p:cNvSpPr/>
            <p:nvPr/>
          </p:nvSpPr>
          <p:spPr>
            <a:xfrm>
              <a:off x="5269408" y="413063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C1D5598-54C2-467B-9236-E00A750BE7A1}"/>
                </a:ext>
              </a:extLst>
            </p:cNvPr>
            <p:cNvSpPr/>
            <p:nvPr/>
          </p:nvSpPr>
          <p:spPr>
            <a:xfrm>
              <a:off x="5269408" y="4415678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612AFA8-A8CA-4F02-91FE-600BC2D1DF7F}"/>
                </a:ext>
              </a:extLst>
            </p:cNvPr>
            <p:cNvSpPr/>
            <p:nvPr/>
          </p:nvSpPr>
          <p:spPr>
            <a:xfrm>
              <a:off x="5269408" y="4700717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ABB97FB-691D-4977-BB94-1823931A85E4}"/>
                </a:ext>
              </a:extLst>
            </p:cNvPr>
            <p:cNvSpPr/>
            <p:nvPr/>
          </p:nvSpPr>
          <p:spPr>
            <a:xfrm>
              <a:off x="5269408" y="4985756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F5306D1-1BDF-4A32-8C94-9F3D72D6FE1C}"/>
                </a:ext>
              </a:extLst>
            </p:cNvPr>
            <p:cNvSpPr/>
            <p:nvPr/>
          </p:nvSpPr>
          <p:spPr>
            <a:xfrm>
              <a:off x="5269408" y="5270796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852F69-4169-461D-BFB2-723BEF346591}"/>
                </a:ext>
              </a:extLst>
            </p:cNvPr>
            <p:cNvSpPr/>
            <p:nvPr/>
          </p:nvSpPr>
          <p:spPr>
            <a:xfrm>
              <a:off x="5630354" y="3853622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9FC9FEA-45A5-4E55-8101-57CA0019694B}"/>
                </a:ext>
              </a:extLst>
            </p:cNvPr>
            <p:cNvSpPr/>
            <p:nvPr/>
          </p:nvSpPr>
          <p:spPr>
            <a:xfrm>
              <a:off x="5630354" y="4138661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CB985E3-8BD5-4BB6-848A-BA43A298BA6B}"/>
                </a:ext>
              </a:extLst>
            </p:cNvPr>
            <p:cNvSpPr/>
            <p:nvPr/>
          </p:nvSpPr>
          <p:spPr>
            <a:xfrm>
              <a:off x="5630354" y="44237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F849665-6701-4E6C-9F3E-3B70350500E2}"/>
                </a:ext>
              </a:extLst>
            </p:cNvPr>
            <p:cNvSpPr/>
            <p:nvPr/>
          </p:nvSpPr>
          <p:spPr>
            <a:xfrm>
              <a:off x="5630354" y="470873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01FD512-E8F8-46D9-9351-901BC6020AC6}"/>
                </a:ext>
              </a:extLst>
            </p:cNvPr>
            <p:cNvSpPr/>
            <p:nvPr/>
          </p:nvSpPr>
          <p:spPr>
            <a:xfrm>
              <a:off x="5630354" y="4993778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B3E26BF-318C-4239-A58F-55B1154A9D72}"/>
                </a:ext>
              </a:extLst>
            </p:cNvPr>
            <p:cNvSpPr/>
            <p:nvPr/>
          </p:nvSpPr>
          <p:spPr>
            <a:xfrm>
              <a:off x="5630354" y="5278818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37463B2-3316-447E-857C-5E63B8EF64A2}"/>
                </a:ext>
              </a:extLst>
            </p:cNvPr>
            <p:cNvSpPr/>
            <p:nvPr/>
          </p:nvSpPr>
          <p:spPr>
            <a:xfrm>
              <a:off x="5969799" y="3852283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6108702-DD81-4DF5-B92E-6F0429F7B177}"/>
                </a:ext>
              </a:extLst>
            </p:cNvPr>
            <p:cNvSpPr/>
            <p:nvPr/>
          </p:nvSpPr>
          <p:spPr>
            <a:xfrm>
              <a:off x="5969799" y="4137322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24BFE70-E52B-4FB0-BE9F-F7244D9A6592}"/>
                </a:ext>
              </a:extLst>
            </p:cNvPr>
            <p:cNvSpPr/>
            <p:nvPr/>
          </p:nvSpPr>
          <p:spPr>
            <a:xfrm>
              <a:off x="5969799" y="4422361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E1D3657-2443-40DC-86A5-D8288BC7A7FD}"/>
                </a:ext>
              </a:extLst>
            </p:cNvPr>
            <p:cNvSpPr/>
            <p:nvPr/>
          </p:nvSpPr>
          <p:spPr>
            <a:xfrm>
              <a:off x="5969799" y="47074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67E1682-00B0-418F-A827-8DCCAE9C7692}"/>
                </a:ext>
              </a:extLst>
            </p:cNvPr>
            <p:cNvSpPr/>
            <p:nvPr/>
          </p:nvSpPr>
          <p:spPr>
            <a:xfrm>
              <a:off x="5969799" y="499243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E6F6B35-7D72-4D68-87F0-159429B70A6A}"/>
                </a:ext>
              </a:extLst>
            </p:cNvPr>
            <p:cNvSpPr/>
            <p:nvPr/>
          </p:nvSpPr>
          <p:spPr>
            <a:xfrm>
              <a:off x="5969799" y="527747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CF9DC59-B375-484F-A42F-8244C2B52BB4}"/>
                </a:ext>
              </a:extLst>
            </p:cNvPr>
            <p:cNvSpPr/>
            <p:nvPr/>
          </p:nvSpPr>
          <p:spPr>
            <a:xfrm>
              <a:off x="6314416" y="3844263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6077A77-47CC-4787-89A7-408C2841C4DE}"/>
                </a:ext>
              </a:extLst>
            </p:cNvPr>
            <p:cNvSpPr/>
            <p:nvPr/>
          </p:nvSpPr>
          <p:spPr>
            <a:xfrm>
              <a:off x="6314416" y="4129302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6BF0B38-D917-4D8A-B6B1-FB7A68578963}"/>
                </a:ext>
              </a:extLst>
            </p:cNvPr>
            <p:cNvSpPr/>
            <p:nvPr/>
          </p:nvSpPr>
          <p:spPr>
            <a:xfrm>
              <a:off x="6314416" y="4414341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3C53480-C757-4627-9730-C0065B2F1E95}"/>
                </a:ext>
              </a:extLst>
            </p:cNvPr>
            <p:cNvSpPr/>
            <p:nvPr/>
          </p:nvSpPr>
          <p:spPr>
            <a:xfrm>
              <a:off x="6314416" y="469938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A6769E2-0DFB-4C43-B60C-73666914446E}"/>
                </a:ext>
              </a:extLst>
            </p:cNvPr>
            <p:cNvSpPr/>
            <p:nvPr/>
          </p:nvSpPr>
          <p:spPr>
            <a:xfrm>
              <a:off x="6314416" y="498441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AAB6315-1BE0-4C83-9F84-1572D82AF27A}"/>
                </a:ext>
              </a:extLst>
            </p:cNvPr>
            <p:cNvSpPr/>
            <p:nvPr/>
          </p:nvSpPr>
          <p:spPr>
            <a:xfrm>
              <a:off x="6314416" y="526945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F3D1721-D889-4757-B127-D08987888795}"/>
                </a:ext>
              </a:extLst>
            </p:cNvPr>
            <p:cNvSpPr/>
            <p:nvPr/>
          </p:nvSpPr>
          <p:spPr>
            <a:xfrm>
              <a:off x="6638107" y="3843967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6D2AA2C-ABFA-455A-BAC5-F1CF64FF58E7}"/>
                </a:ext>
              </a:extLst>
            </p:cNvPr>
            <p:cNvSpPr/>
            <p:nvPr/>
          </p:nvSpPr>
          <p:spPr>
            <a:xfrm>
              <a:off x="6638107" y="4129006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865E75C-46AE-4097-903F-06D2266BE9C7}"/>
                </a:ext>
              </a:extLst>
            </p:cNvPr>
            <p:cNvSpPr/>
            <p:nvPr/>
          </p:nvSpPr>
          <p:spPr>
            <a:xfrm>
              <a:off x="6638107" y="4414045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3178ADA-992F-470E-BA8F-3846ABD87136}"/>
                </a:ext>
              </a:extLst>
            </p:cNvPr>
            <p:cNvSpPr/>
            <p:nvPr/>
          </p:nvSpPr>
          <p:spPr>
            <a:xfrm>
              <a:off x="6638107" y="4699084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7302503-2B1A-45FD-A68B-0F0F905B9F9E}"/>
                </a:ext>
              </a:extLst>
            </p:cNvPr>
            <p:cNvSpPr/>
            <p:nvPr/>
          </p:nvSpPr>
          <p:spPr>
            <a:xfrm>
              <a:off x="6638107" y="4984123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8862549-EB60-4B90-9CA1-88D0BB6D0F2D}"/>
                </a:ext>
              </a:extLst>
            </p:cNvPr>
            <p:cNvSpPr/>
            <p:nvPr/>
          </p:nvSpPr>
          <p:spPr>
            <a:xfrm>
              <a:off x="6638107" y="5269163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E4F9FA0-474A-40EA-B6B9-1DF99204B07A}"/>
                </a:ext>
              </a:extLst>
            </p:cNvPr>
            <p:cNvSpPr/>
            <p:nvPr/>
          </p:nvSpPr>
          <p:spPr>
            <a:xfrm>
              <a:off x="6999053" y="385198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A37AFE-B20E-443D-814B-E31329A6B8C3}"/>
                </a:ext>
              </a:extLst>
            </p:cNvPr>
            <p:cNvSpPr/>
            <p:nvPr/>
          </p:nvSpPr>
          <p:spPr>
            <a:xfrm>
              <a:off x="6999053" y="4137028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38D5FF8-559B-47ED-81A2-F2F10FC37EAC}"/>
                </a:ext>
              </a:extLst>
            </p:cNvPr>
            <p:cNvSpPr/>
            <p:nvPr/>
          </p:nvSpPr>
          <p:spPr>
            <a:xfrm>
              <a:off x="6999053" y="4422067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6A7F79E-B193-45B8-A393-A8B63D3FDA4A}"/>
                </a:ext>
              </a:extLst>
            </p:cNvPr>
            <p:cNvSpPr/>
            <p:nvPr/>
          </p:nvSpPr>
          <p:spPr>
            <a:xfrm>
              <a:off x="6999053" y="4707106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E063463-E3EC-42A4-8C5B-BF8D9400D41C}"/>
                </a:ext>
              </a:extLst>
            </p:cNvPr>
            <p:cNvSpPr/>
            <p:nvPr/>
          </p:nvSpPr>
          <p:spPr>
            <a:xfrm>
              <a:off x="6999053" y="4992145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695E2DE-2933-4735-9D36-0FB10C19F0B7}"/>
                </a:ext>
              </a:extLst>
            </p:cNvPr>
            <p:cNvSpPr/>
            <p:nvPr/>
          </p:nvSpPr>
          <p:spPr>
            <a:xfrm>
              <a:off x="6999053" y="5277185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E1EABA3-452A-414F-BC9B-F73AB0A10BA4}"/>
              </a:ext>
            </a:extLst>
          </p:cNvPr>
          <p:cNvSpPr txBox="1"/>
          <p:nvPr/>
        </p:nvSpPr>
        <p:spPr>
          <a:xfrm rot="16200000">
            <a:off x="1826566" y="568939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5DF3D-BE12-444A-B0DA-7B9611A81027}"/>
              </a:ext>
            </a:extLst>
          </p:cNvPr>
          <p:cNvSpPr txBox="1"/>
          <p:nvPr/>
        </p:nvSpPr>
        <p:spPr>
          <a:xfrm rot="16200000">
            <a:off x="2166706" y="56652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1B6097-3E45-4CAA-8212-2D03359A86E9}"/>
              </a:ext>
            </a:extLst>
          </p:cNvPr>
          <p:cNvSpPr txBox="1"/>
          <p:nvPr/>
        </p:nvSpPr>
        <p:spPr>
          <a:xfrm rot="16200000">
            <a:off x="2557239" y="56547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4DBF9D-7CE5-4BC4-825B-4C8AF65A9875}"/>
              </a:ext>
            </a:extLst>
          </p:cNvPr>
          <p:cNvSpPr txBox="1"/>
          <p:nvPr/>
        </p:nvSpPr>
        <p:spPr>
          <a:xfrm rot="16200000">
            <a:off x="2926211" y="5678067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45C9CE-DA24-4CD8-A182-8B175E96EEE9}"/>
              </a:ext>
            </a:extLst>
          </p:cNvPr>
          <p:cNvSpPr txBox="1"/>
          <p:nvPr/>
        </p:nvSpPr>
        <p:spPr>
          <a:xfrm rot="16200000">
            <a:off x="3014127" y="581518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smoking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04C693E-D7F2-4FAC-8BDE-9C8DA9C9CAB5}"/>
              </a:ext>
            </a:extLst>
          </p:cNvPr>
          <p:cNvSpPr txBox="1"/>
          <p:nvPr/>
        </p:nvSpPr>
        <p:spPr>
          <a:xfrm rot="16200000">
            <a:off x="3443103" y="5806382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barrels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AE710-0DF6-4240-BBCB-B2DE8BECCFA3}"/>
              </a:ext>
            </a:extLst>
          </p:cNvPr>
          <p:cNvSpPr txBox="1"/>
          <p:nvPr/>
        </p:nvSpPr>
        <p:spPr>
          <a:xfrm>
            <a:off x="1321554" y="520063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75ADEA-6FE1-4105-895C-BEFE53DEC091}"/>
              </a:ext>
            </a:extLst>
          </p:cNvPr>
          <p:cNvSpPr txBox="1"/>
          <p:nvPr/>
        </p:nvSpPr>
        <p:spPr>
          <a:xfrm>
            <a:off x="1253919" y="491453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0F8B7A-3089-455E-9A46-61440DB87319}"/>
              </a:ext>
            </a:extLst>
          </p:cNvPr>
          <p:cNvSpPr txBox="1"/>
          <p:nvPr/>
        </p:nvSpPr>
        <p:spPr>
          <a:xfrm>
            <a:off x="1332661" y="459309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FEA4B1-D3D9-4083-BCE8-B09E83B38960}"/>
              </a:ext>
            </a:extLst>
          </p:cNvPr>
          <p:cNvSpPr txBox="1"/>
          <p:nvPr/>
        </p:nvSpPr>
        <p:spPr>
          <a:xfrm>
            <a:off x="1294133" y="4312667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19A07-9AFC-47E4-89C6-3F0B312369E0}"/>
              </a:ext>
            </a:extLst>
          </p:cNvPr>
          <p:cNvSpPr txBox="1"/>
          <p:nvPr/>
        </p:nvSpPr>
        <p:spPr>
          <a:xfrm>
            <a:off x="1055035" y="402656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smoking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BBE116-CA1A-42C3-B6FA-052F7967BB69}"/>
              </a:ext>
            </a:extLst>
          </p:cNvPr>
          <p:cNvSpPr txBox="1"/>
          <p:nvPr/>
        </p:nvSpPr>
        <p:spPr>
          <a:xfrm>
            <a:off x="1107758" y="376815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barrels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142854-853F-4EF0-863E-1F65E2906083}"/>
              </a:ext>
            </a:extLst>
          </p:cNvPr>
          <p:cNvSpPr txBox="1"/>
          <p:nvPr/>
        </p:nvSpPr>
        <p:spPr>
          <a:xfrm>
            <a:off x="1790568" y="3119792"/>
            <a:ext cx="22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Encoder self attention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D4DD97-6380-418F-8666-9CF6AF061764}"/>
              </a:ext>
            </a:extLst>
          </p:cNvPr>
          <p:cNvSpPr txBox="1"/>
          <p:nvPr/>
        </p:nvSpPr>
        <p:spPr>
          <a:xfrm>
            <a:off x="4688160" y="3124937"/>
            <a:ext cx="311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Encoder-Decoder self attention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49339E2-0C98-424F-971D-B8337BA808CD}"/>
              </a:ext>
            </a:extLst>
          </p:cNvPr>
          <p:cNvGrpSpPr/>
          <p:nvPr/>
        </p:nvGrpSpPr>
        <p:grpSpPr>
          <a:xfrm>
            <a:off x="8851399" y="3843967"/>
            <a:ext cx="1958245" cy="1676227"/>
            <a:chOff x="8851399" y="3843967"/>
            <a:chExt cx="1958245" cy="1676227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09BC5E4A-371D-4F0B-AA67-58D94765F229}"/>
                </a:ext>
              </a:extLst>
            </p:cNvPr>
            <p:cNvSpPr/>
            <p:nvPr/>
          </p:nvSpPr>
          <p:spPr>
            <a:xfrm>
              <a:off x="8851399" y="3843967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721D557-003F-46E0-9589-10869D1AD94D}"/>
                </a:ext>
              </a:extLst>
            </p:cNvPr>
            <p:cNvSpPr/>
            <p:nvPr/>
          </p:nvSpPr>
          <p:spPr>
            <a:xfrm>
              <a:off x="8851399" y="4129006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EDCFB34B-8F43-45B0-ADBF-A345FAB48130}"/>
                </a:ext>
              </a:extLst>
            </p:cNvPr>
            <p:cNvSpPr/>
            <p:nvPr/>
          </p:nvSpPr>
          <p:spPr>
            <a:xfrm>
              <a:off x="8851399" y="4414045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F028754-DC67-4EF6-A951-300FA64E759A}"/>
                </a:ext>
              </a:extLst>
            </p:cNvPr>
            <p:cNvSpPr/>
            <p:nvPr/>
          </p:nvSpPr>
          <p:spPr>
            <a:xfrm>
              <a:off x="8851399" y="4699084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C42BFEF-C113-4138-B752-3A670FE82C16}"/>
                </a:ext>
              </a:extLst>
            </p:cNvPr>
            <p:cNvSpPr/>
            <p:nvPr/>
          </p:nvSpPr>
          <p:spPr>
            <a:xfrm>
              <a:off x="8851399" y="4984123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31B1AC26-2E7C-4493-B850-90C61C2FA6BB}"/>
                </a:ext>
              </a:extLst>
            </p:cNvPr>
            <p:cNvSpPr/>
            <p:nvPr/>
          </p:nvSpPr>
          <p:spPr>
            <a:xfrm>
              <a:off x="8851399" y="5269163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5CEF47E2-AFA9-4A91-9E53-437C079E5628}"/>
                </a:ext>
              </a:extLst>
            </p:cNvPr>
            <p:cNvSpPr/>
            <p:nvPr/>
          </p:nvSpPr>
          <p:spPr>
            <a:xfrm>
              <a:off x="9212345" y="3851989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39A8919A-0EBC-47F7-9113-DA18272B1995}"/>
                </a:ext>
              </a:extLst>
            </p:cNvPr>
            <p:cNvSpPr/>
            <p:nvPr/>
          </p:nvSpPr>
          <p:spPr>
            <a:xfrm>
              <a:off x="9212345" y="4137028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8B0735F7-A19E-47E8-8E26-2E1956C1EC37}"/>
                </a:ext>
              </a:extLst>
            </p:cNvPr>
            <p:cNvSpPr/>
            <p:nvPr/>
          </p:nvSpPr>
          <p:spPr>
            <a:xfrm>
              <a:off x="9212345" y="4422067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2D861FD9-9F5F-4761-B09E-597A70CAF266}"/>
                </a:ext>
              </a:extLst>
            </p:cNvPr>
            <p:cNvSpPr/>
            <p:nvPr/>
          </p:nvSpPr>
          <p:spPr>
            <a:xfrm>
              <a:off x="9212345" y="4707106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F5019A91-1EEC-4C9F-9DE2-B3DE745B1900}"/>
                </a:ext>
              </a:extLst>
            </p:cNvPr>
            <p:cNvSpPr/>
            <p:nvPr/>
          </p:nvSpPr>
          <p:spPr>
            <a:xfrm>
              <a:off x="9212345" y="4992145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9B376C4A-D6D2-48B5-BE96-8A1B40181540}"/>
                </a:ext>
              </a:extLst>
            </p:cNvPr>
            <p:cNvSpPr/>
            <p:nvPr/>
          </p:nvSpPr>
          <p:spPr>
            <a:xfrm>
              <a:off x="9212345" y="5277185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A96E0B2-8B59-45F0-8EFB-3AE8F96D32AB}"/>
                </a:ext>
              </a:extLst>
            </p:cNvPr>
            <p:cNvSpPr/>
            <p:nvPr/>
          </p:nvSpPr>
          <p:spPr>
            <a:xfrm>
              <a:off x="9551790" y="3850650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CFC759E-7C01-48B9-8028-871C64942482}"/>
                </a:ext>
              </a:extLst>
            </p:cNvPr>
            <p:cNvSpPr/>
            <p:nvPr/>
          </p:nvSpPr>
          <p:spPr>
            <a:xfrm>
              <a:off x="9551790" y="4135689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40251BD-020E-476B-91D4-C46E15C18CBD}"/>
                </a:ext>
              </a:extLst>
            </p:cNvPr>
            <p:cNvSpPr/>
            <p:nvPr/>
          </p:nvSpPr>
          <p:spPr>
            <a:xfrm>
              <a:off x="9551790" y="4420728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80ED683-F532-4382-ADF6-5EA2A658AF89}"/>
                </a:ext>
              </a:extLst>
            </p:cNvPr>
            <p:cNvSpPr/>
            <p:nvPr/>
          </p:nvSpPr>
          <p:spPr>
            <a:xfrm>
              <a:off x="9551790" y="4705767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98850965-2F19-479B-A9F7-8FE6280E9741}"/>
                </a:ext>
              </a:extLst>
            </p:cNvPr>
            <p:cNvSpPr/>
            <p:nvPr/>
          </p:nvSpPr>
          <p:spPr>
            <a:xfrm>
              <a:off x="9551790" y="4990806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DC6B731-B18E-457A-8586-4A891F0B8152}"/>
                </a:ext>
              </a:extLst>
            </p:cNvPr>
            <p:cNvSpPr/>
            <p:nvPr/>
          </p:nvSpPr>
          <p:spPr>
            <a:xfrm>
              <a:off x="9551790" y="5275846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5E7E849-8246-455C-888E-55E82400A25C}"/>
                </a:ext>
              </a:extLst>
            </p:cNvPr>
            <p:cNvSpPr/>
            <p:nvPr/>
          </p:nvSpPr>
          <p:spPr>
            <a:xfrm>
              <a:off x="9896407" y="3858672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D32E231-56DA-45D2-9E77-F2F7B5A9ECD5}"/>
                </a:ext>
              </a:extLst>
            </p:cNvPr>
            <p:cNvSpPr/>
            <p:nvPr/>
          </p:nvSpPr>
          <p:spPr>
            <a:xfrm>
              <a:off x="9896407" y="4143711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A3E78A95-2F4B-4C4C-AA52-838CEF42A8F7}"/>
                </a:ext>
              </a:extLst>
            </p:cNvPr>
            <p:cNvSpPr/>
            <p:nvPr/>
          </p:nvSpPr>
          <p:spPr>
            <a:xfrm>
              <a:off x="9896407" y="4428750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BD31755-99CA-46E6-8244-70755EB1C87D}"/>
                </a:ext>
              </a:extLst>
            </p:cNvPr>
            <p:cNvSpPr/>
            <p:nvPr/>
          </p:nvSpPr>
          <p:spPr>
            <a:xfrm>
              <a:off x="9896407" y="4713789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D3FADD6-69EF-4A1F-8760-0F1629009C71}"/>
                </a:ext>
              </a:extLst>
            </p:cNvPr>
            <p:cNvSpPr/>
            <p:nvPr/>
          </p:nvSpPr>
          <p:spPr>
            <a:xfrm>
              <a:off x="9896407" y="4998828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78A00149-C686-4DC6-BCB9-B129F4225E1E}"/>
                </a:ext>
              </a:extLst>
            </p:cNvPr>
            <p:cNvSpPr/>
            <p:nvPr/>
          </p:nvSpPr>
          <p:spPr>
            <a:xfrm>
              <a:off x="9896407" y="5283868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8A908288-6385-4278-8FC0-5AEF9D0B22A6}"/>
                </a:ext>
              </a:extLst>
            </p:cNvPr>
            <p:cNvSpPr/>
            <p:nvPr/>
          </p:nvSpPr>
          <p:spPr>
            <a:xfrm>
              <a:off x="10220098" y="3858376"/>
              <a:ext cx="2286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F4DCCA7-D4C8-473A-B6E0-B6FD39C67264}"/>
                </a:ext>
              </a:extLst>
            </p:cNvPr>
            <p:cNvSpPr/>
            <p:nvPr/>
          </p:nvSpPr>
          <p:spPr>
            <a:xfrm>
              <a:off x="10220098" y="4143415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8C898424-B431-4CAE-9BAD-EEE23D57161B}"/>
                </a:ext>
              </a:extLst>
            </p:cNvPr>
            <p:cNvSpPr/>
            <p:nvPr/>
          </p:nvSpPr>
          <p:spPr>
            <a:xfrm>
              <a:off x="10220098" y="4428454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6999F147-5C9E-41F1-8636-0974E36A7565}"/>
                </a:ext>
              </a:extLst>
            </p:cNvPr>
            <p:cNvSpPr/>
            <p:nvPr/>
          </p:nvSpPr>
          <p:spPr>
            <a:xfrm>
              <a:off x="10220098" y="4713493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9C995883-D745-4283-9607-29887441D084}"/>
                </a:ext>
              </a:extLst>
            </p:cNvPr>
            <p:cNvSpPr/>
            <p:nvPr/>
          </p:nvSpPr>
          <p:spPr>
            <a:xfrm>
              <a:off x="10220098" y="4998532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63CBD25-4E39-4653-9D16-5BA204E11858}"/>
                </a:ext>
              </a:extLst>
            </p:cNvPr>
            <p:cNvSpPr/>
            <p:nvPr/>
          </p:nvSpPr>
          <p:spPr>
            <a:xfrm>
              <a:off x="10220098" y="5283572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67F4E74-923C-467C-AFD5-F31DE65F3AA2}"/>
                </a:ext>
              </a:extLst>
            </p:cNvPr>
            <p:cNvSpPr/>
            <p:nvPr/>
          </p:nvSpPr>
          <p:spPr>
            <a:xfrm>
              <a:off x="10581044" y="3866398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57F63A9E-2DF8-467D-A2FB-8574DA349FEC}"/>
                </a:ext>
              </a:extLst>
            </p:cNvPr>
            <p:cNvSpPr/>
            <p:nvPr/>
          </p:nvSpPr>
          <p:spPr>
            <a:xfrm>
              <a:off x="10581044" y="4151437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A74731A-C031-4267-B055-505A9001EF5B}"/>
                </a:ext>
              </a:extLst>
            </p:cNvPr>
            <p:cNvSpPr/>
            <p:nvPr/>
          </p:nvSpPr>
          <p:spPr>
            <a:xfrm>
              <a:off x="10581044" y="4436476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F192DC1-1C1E-4C42-8246-084261E94DB9}"/>
                </a:ext>
              </a:extLst>
            </p:cNvPr>
            <p:cNvSpPr/>
            <p:nvPr/>
          </p:nvSpPr>
          <p:spPr>
            <a:xfrm>
              <a:off x="10581044" y="4721515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FECCEC7-622C-45B5-94DE-71A3FC80BEE3}"/>
                </a:ext>
              </a:extLst>
            </p:cNvPr>
            <p:cNvSpPr/>
            <p:nvPr/>
          </p:nvSpPr>
          <p:spPr>
            <a:xfrm>
              <a:off x="10581044" y="5006554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419C969-C873-4210-81DB-48ED9F856058}"/>
                </a:ext>
              </a:extLst>
            </p:cNvPr>
            <p:cNvSpPr/>
            <p:nvPr/>
          </p:nvSpPr>
          <p:spPr>
            <a:xfrm>
              <a:off x="10581044" y="5291594"/>
              <a:ext cx="228600" cy="228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B699940-E354-4B87-86BD-CE0BDC3B862B}"/>
              </a:ext>
            </a:extLst>
          </p:cNvPr>
          <p:cNvSpPr txBox="1"/>
          <p:nvPr/>
        </p:nvSpPr>
        <p:spPr>
          <a:xfrm rot="16200000">
            <a:off x="8525418" y="5755976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Serrure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A8A572B-97D6-437A-8E77-229A87B4E6DD}"/>
              </a:ext>
            </a:extLst>
          </p:cNvPr>
          <p:cNvSpPr txBox="1"/>
          <p:nvPr/>
        </p:nvSpPr>
        <p:spPr>
          <a:xfrm rot="16200000">
            <a:off x="8896881" y="5748176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F55A94-F9BE-4ADD-A1C9-628E9F848648}"/>
              </a:ext>
            </a:extLst>
          </p:cNvPr>
          <p:cNvSpPr txBox="1"/>
          <p:nvPr/>
        </p:nvSpPr>
        <p:spPr>
          <a:xfrm rot="16200000">
            <a:off x="9474804" y="5656032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23028B4-86F7-4D03-AFDC-0387CD71B0D5}"/>
              </a:ext>
            </a:extLst>
          </p:cNvPr>
          <p:cNvSpPr txBox="1"/>
          <p:nvPr/>
        </p:nvSpPr>
        <p:spPr>
          <a:xfrm rot="16200000">
            <a:off x="9713870" y="567933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deux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996EB7-900B-47C2-86D3-F54455B56D12}"/>
              </a:ext>
            </a:extLst>
          </p:cNvPr>
          <p:cNvSpPr txBox="1"/>
          <p:nvPr/>
        </p:nvSpPr>
        <p:spPr>
          <a:xfrm rot="16200000">
            <a:off x="9987990" y="576746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barils</a:t>
            </a:r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0426A8D-B016-4055-BB9D-A6F6095EF302}"/>
              </a:ext>
            </a:extLst>
          </p:cNvPr>
          <p:cNvSpPr txBox="1"/>
          <p:nvPr/>
        </p:nvSpPr>
        <p:spPr>
          <a:xfrm rot="16200000">
            <a:off x="10261026" y="5807646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fumant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F8E66E-0578-4967-8282-7ACDB661CAA5}"/>
              </a:ext>
            </a:extLst>
          </p:cNvPr>
          <p:cNvSpPr txBox="1"/>
          <p:nvPr/>
        </p:nvSpPr>
        <p:spPr>
          <a:xfrm>
            <a:off x="7957295" y="5213206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Serrure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AD10EEF-4124-4285-A793-BEA7D3FDC554}"/>
              </a:ext>
            </a:extLst>
          </p:cNvPr>
          <p:cNvSpPr txBox="1"/>
          <p:nvPr/>
        </p:nvSpPr>
        <p:spPr>
          <a:xfrm>
            <a:off x="8283367" y="4635401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AE81CC-0402-45D5-AA43-54570BEDD69A}"/>
              </a:ext>
            </a:extLst>
          </p:cNvPr>
          <p:cNvSpPr txBox="1"/>
          <p:nvPr/>
        </p:nvSpPr>
        <p:spPr>
          <a:xfrm>
            <a:off x="8157024" y="43215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deux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A41421-BD3C-4761-BAED-FC9B42CCF6ED}"/>
              </a:ext>
            </a:extLst>
          </p:cNvPr>
          <p:cNvSpPr txBox="1"/>
          <p:nvPr/>
        </p:nvSpPr>
        <p:spPr>
          <a:xfrm>
            <a:off x="7985035" y="3776316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fumant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2E7BBCE-4946-47C9-A0AD-DCDF6C43A425}"/>
              </a:ext>
            </a:extLst>
          </p:cNvPr>
          <p:cNvSpPr txBox="1"/>
          <p:nvPr/>
        </p:nvSpPr>
        <p:spPr>
          <a:xfrm>
            <a:off x="8121645" y="405951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barils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808923E-1470-4EFF-9A2A-C82FC98A4821}"/>
              </a:ext>
            </a:extLst>
          </p:cNvPr>
          <p:cNvSpPr txBox="1"/>
          <p:nvPr/>
        </p:nvSpPr>
        <p:spPr>
          <a:xfrm>
            <a:off x="7953754" y="4918325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2CE2B7E-2760-4F95-A1DF-5A61346E0F76}"/>
              </a:ext>
            </a:extLst>
          </p:cNvPr>
          <p:cNvSpPr txBox="1"/>
          <p:nvPr/>
        </p:nvSpPr>
        <p:spPr>
          <a:xfrm>
            <a:off x="8625082" y="3127622"/>
            <a:ext cx="22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Decoder self attention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316DE545-9FAF-451A-BBAD-DD5D3F771A21}"/>
              </a:ext>
            </a:extLst>
          </p:cNvPr>
          <p:cNvGrpSpPr/>
          <p:nvPr/>
        </p:nvGrpSpPr>
        <p:grpSpPr>
          <a:xfrm>
            <a:off x="2032560" y="3842628"/>
            <a:ext cx="1958245" cy="1663451"/>
            <a:chOff x="2032560" y="3842628"/>
            <a:chExt cx="1958245" cy="1663451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FB1D86F1-4F39-4087-AF7B-2A989EF9E314}"/>
                </a:ext>
              </a:extLst>
            </p:cNvPr>
            <p:cNvSpPr/>
            <p:nvPr/>
          </p:nvSpPr>
          <p:spPr>
            <a:xfrm>
              <a:off x="2032560" y="3844261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0A10E2A6-70E1-495F-8E90-4B7989A2D7FC}"/>
                </a:ext>
              </a:extLst>
            </p:cNvPr>
            <p:cNvSpPr/>
            <p:nvPr/>
          </p:nvSpPr>
          <p:spPr>
            <a:xfrm>
              <a:off x="2032560" y="41293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82499201-3DA2-440E-B965-46536DAC53B4}"/>
                </a:ext>
              </a:extLst>
            </p:cNvPr>
            <p:cNvSpPr/>
            <p:nvPr/>
          </p:nvSpPr>
          <p:spPr>
            <a:xfrm>
              <a:off x="2032560" y="441433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B86D7240-F11F-4436-9E28-5EECC62316CE}"/>
                </a:ext>
              </a:extLst>
            </p:cNvPr>
            <p:cNvSpPr/>
            <p:nvPr/>
          </p:nvSpPr>
          <p:spPr>
            <a:xfrm>
              <a:off x="2032560" y="4699378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0FD44E43-B3A2-4E53-A81D-5E704CC4789F}"/>
                </a:ext>
              </a:extLst>
            </p:cNvPr>
            <p:cNvSpPr/>
            <p:nvPr/>
          </p:nvSpPr>
          <p:spPr>
            <a:xfrm>
              <a:off x="2032560" y="4984417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0EF7AEE9-791C-4A17-9792-C8783D653B29}"/>
                </a:ext>
              </a:extLst>
            </p:cNvPr>
            <p:cNvSpPr/>
            <p:nvPr/>
          </p:nvSpPr>
          <p:spPr>
            <a:xfrm>
              <a:off x="2032560" y="5269457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3D45FD0-52C7-4F04-99AD-BB75EAC99F66}"/>
                </a:ext>
              </a:extLst>
            </p:cNvPr>
            <p:cNvSpPr/>
            <p:nvPr/>
          </p:nvSpPr>
          <p:spPr>
            <a:xfrm>
              <a:off x="2393506" y="3852283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8359F66F-88C8-4081-A922-C00CAF8FFA17}"/>
                </a:ext>
              </a:extLst>
            </p:cNvPr>
            <p:cNvSpPr/>
            <p:nvPr/>
          </p:nvSpPr>
          <p:spPr>
            <a:xfrm>
              <a:off x="2393506" y="4137322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A6705ED9-68D1-4786-A121-B0736A39CF6F}"/>
                </a:ext>
              </a:extLst>
            </p:cNvPr>
            <p:cNvSpPr/>
            <p:nvPr/>
          </p:nvSpPr>
          <p:spPr>
            <a:xfrm>
              <a:off x="2393506" y="4422361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FA2ABC4-E756-493C-8019-2A336806E6D2}"/>
                </a:ext>
              </a:extLst>
            </p:cNvPr>
            <p:cNvSpPr/>
            <p:nvPr/>
          </p:nvSpPr>
          <p:spPr>
            <a:xfrm>
              <a:off x="2393506" y="47074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8200574A-D8F7-4AF0-BABC-9B9BEFE9D621}"/>
                </a:ext>
              </a:extLst>
            </p:cNvPr>
            <p:cNvSpPr/>
            <p:nvPr/>
          </p:nvSpPr>
          <p:spPr>
            <a:xfrm>
              <a:off x="2393506" y="499243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861AC72-A92F-48C8-B767-E57E98DF0CFB}"/>
                </a:ext>
              </a:extLst>
            </p:cNvPr>
            <p:cNvSpPr/>
            <p:nvPr/>
          </p:nvSpPr>
          <p:spPr>
            <a:xfrm>
              <a:off x="2393506" y="527747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63A1020-9A2E-4BC5-9633-24FCA639A7DA}"/>
                </a:ext>
              </a:extLst>
            </p:cNvPr>
            <p:cNvSpPr/>
            <p:nvPr/>
          </p:nvSpPr>
          <p:spPr>
            <a:xfrm>
              <a:off x="2732951" y="3850944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6B5EE797-0AC0-4CCE-AE43-0A61395DF80A}"/>
                </a:ext>
              </a:extLst>
            </p:cNvPr>
            <p:cNvSpPr/>
            <p:nvPr/>
          </p:nvSpPr>
          <p:spPr>
            <a:xfrm>
              <a:off x="2732951" y="4135983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D6053D73-23DB-4CB6-A314-CCC63BD2A233}"/>
                </a:ext>
              </a:extLst>
            </p:cNvPr>
            <p:cNvSpPr/>
            <p:nvPr/>
          </p:nvSpPr>
          <p:spPr>
            <a:xfrm>
              <a:off x="2732951" y="4421022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7A6E4577-A621-4291-9210-F3ECCCEB3DF2}"/>
                </a:ext>
              </a:extLst>
            </p:cNvPr>
            <p:cNvSpPr/>
            <p:nvPr/>
          </p:nvSpPr>
          <p:spPr>
            <a:xfrm>
              <a:off x="2732951" y="4706061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1C8FDF40-F773-45D0-A016-59CA094D165E}"/>
                </a:ext>
              </a:extLst>
            </p:cNvPr>
            <p:cNvSpPr/>
            <p:nvPr/>
          </p:nvSpPr>
          <p:spPr>
            <a:xfrm>
              <a:off x="2732951" y="49911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6940CE22-5F7C-49BA-81AA-EA89D8F32DC0}"/>
                </a:ext>
              </a:extLst>
            </p:cNvPr>
            <p:cNvSpPr/>
            <p:nvPr/>
          </p:nvSpPr>
          <p:spPr>
            <a:xfrm>
              <a:off x="2732951" y="527614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0A9E20F-6B9C-4F2D-9025-5A97DCC04D2E}"/>
                </a:ext>
              </a:extLst>
            </p:cNvPr>
            <p:cNvSpPr/>
            <p:nvPr/>
          </p:nvSpPr>
          <p:spPr>
            <a:xfrm>
              <a:off x="3077568" y="3842924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1C9BC481-E24D-471B-AF68-75E4A089BD17}"/>
                </a:ext>
              </a:extLst>
            </p:cNvPr>
            <p:cNvSpPr/>
            <p:nvPr/>
          </p:nvSpPr>
          <p:spPr>
            <a:xfrm>
              <a:off x="3077568" y="4127963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A14DCBC6-07E3-49F6-B8C1-495D80C45DD1}"/>
                </a:ext>
              </a:extLst>
            </p:cNvPr>
            <p:cNvSpPr/>
            <p:nvPr/>
          </p:nvSpPr>
          <p:spPr>
            <a:xfrm>
              <a:off x="3077568" y="4413002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A5C6FEA0-05D6-45A1-BBD4-018F9F5497BA}"/>
                </a:ext>
              </a:extLst>
            </p:cNvPr>
            <p:cNvSpPr/>
            <p:nvPr/>
          </p:nvSpPr>
          <p:spPr>
            <a:xfrm>
              <a:off x="3077568" y="4698041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6B177C8E-B12A-450A-9010-652E23AF1179}"/>
                </a:ext>
              </a:extLst>
            </p:cNvPr>
            <p:cNvSpPr/>
            <p:nvPr/>
          </p:nvSpPr>
          <p:spPr>
            <a:xfrm>
              <a:off x="3077568" y="498308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7A204E6F-911E-4F29-8F60-D43AA4B13AAD}"/>
                </a:ext>
              </a:extLst>
            </p:cNvPr>
            <p:cNvSpPr/>
            <p:nvPr/>
          </p:nvSpPr>
          <p:spPr>
            <a:xfrm>
              <a:off x="3077568" y="526812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22B6E2CB-43EF-4320-BCC0-06027B2CCDCA}"/>
                </a:ext>
              </a:extLst>
            </p:cNvPr>
            <p:cNvSpPr/>
            <p:nvPr/>
          </p:nvSpPr>
          <p:spPr>
            <a:xfrm>
              <a:off x="3401259" y="3842628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3E105F8-C009-4579-9032-A86B5E43622E}"/>
                </a:ext>
              </a:extLst>
            </p:cNvPr>
            <p:cNvSpPr/>
            <p:nvPr/>
          </p:nvSpPr>
          <p:spPr>
            <a:xfrm>
              <a:off x="3401259" y="4127667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D5C2528F-A5AB-4708-A010-D249DF4A978B}"/>
                </a:ext>
              </a:extLst>
            </p:cNvPr>
            <p:cNvSpPr/>
            <p:nvPr/>
          </p:nvSpPr>
          <p:spPr>
            <a:xfrm>
              <a:off x="3401259" y="4412706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993AF1A3-6697-43D6-BFD0-23850ACB53DC}"/>
                </a:ext>
              </a:extLst>
            </p:cNvPr>
            <p:cNvSpPr/>
            <p:nvPr/>
          </p:nvSpPr>
          <p:spPr>
            <a:xfrm>
              <a:off x="3401259" y="4697745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948B3DDC-1C6D-41AF-9466-D1B6BEBA525C}"/>
                </a:ext>
              </a:extLst>
            </p:cNvPr>
            <p:cNvSpPr/>
            <p:nvPr/>
          </p:nvSpPr>
          <p:spPr>
            <a:xfrm>
              <a:off x="3401259" y="4982784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E888C9C-F946-4DE6-9F5D-AA49D5406558}"/>
                </a:ext>
              </a:extLst>
            </p:cNvPr>
            <p:cNvSpPr/>
            <p:nvPr/>
          </p:nvSpPr>
          <p:spPr>
            <a:xfrm>
              <a:off x="3401259" y="5267824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770B809-62EE-49FA-8ECF-CBC5CE85748D}"/>
                </a:ext>
              </a:extLst>
            </p:cNvPr>
            <p:cNvSpPr/>
            <p:nvPr/>
          </p:nvSpPr>
          <p:spPr>
            <a:xfrm>
              <a:off x="3762205" y="385065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548B069-29B3-48B3-BADB-28CB7CA536A3}"/>
                </a:ext>
              </a:extLst>
            </p:cNvPr>
            <p:cNvSpPr/>
            <p:nvPr/>
          </p:nvSpPr>
          <p:spPr>
            <a:xfrm>
              <a:off x="3762205" y="4135689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6B3BF399-115D-4061-8601-1EBBD3C724D6}"/>
                </a:ext>
              </a:extLst>
            </p:cNvPr>
            <p:cNvSpPr/>
            <p:nvPr/>
          </p:nvSpPr>
          <p:spPr>
            <a:xfrm>
              <a:off x="3762205" y="4420728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FB7830D-7690-4FA1-A414-C53717C8B9EC}"/>
                </a:ext>
              </a:extLst>
            </p:cNvPr>
            <p:cNvSpPr/>
            <p:nvPr/>
          </p:nvSpPr>
          <p:spPr>
            <a:xfrm>
              <a:off x="3762205" y="4705767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95EA747-43A7-4E39-947E-93E09D747492}"/>
                </a:ext>
              </a:extLst>
            </p:cNvPr>
            <p:cNvSpPr/>
            <p:nvPr/>
          </p:nvSpPr>
          <p:spPr>
            <a:xfrm>
              <a:off x="3762205" y="4990806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03BAA51D-EA06-4BAE-8AE7-C016743D0237}"/>
                </a:ext>
              </a:extLst>
            </p:cNvPr>
            <p:cNvSpPr/>
            <p:nvPr/>
          </p:nvSpPr>
          <p:spPr>
            <a:xfrm>
              <a:off x="3762205" y="5275846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8C44CD59-4662-4C70-8559-5005759F72DF}"/>
              </a:ext>
            </a:extLst>
          </p:cNvPr>
          <p:cNvSpPr txBox="1"/>
          <p:nvPr/>
        </p:nvSpPr>
        <p:spPr>
          <a:xfrm rot="16200000">
            <a:off x="4886810" y="5776324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Serrure</a:t>
            </a:r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1027AE5-C537-43F2-A9DF-B3488D62F58F}"/>
              </a:ext>
            </a:extLst>
          </p:cNvPr>
          <p:cNvSpPr txBox="1"/>
          <p:nvPr/>
        </p:nvSpPr>
        <p:spPr>
          <a:xfrm rot="16200000">
            <a:off x="5258273" y="5768524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663603-C1AD-44C2-8D0E-D4E11F8A250D}"/>
              </a:ext>
            </a:extLst>
          </p:cNvPr>
          <p:cNvSpPr txBox="1"/>
          <p:nvPr/>
        </p:nvSpPr>
        <p:spPr>
          <a:xfrm rot="16200000">
            <a:off x="5836196" y="5676380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E8A1A2B-EE2F-495F-B931-847F18581755}"/>
              </a:ext>
            </a:extLst>
          </p:cNvPr>
          <p:cNvSpPr txBox="1"/>
          <p:nvPr/>
        </p:nvSpPr>
        <p:spPr>
          <a:xfrm rot="16200000">
            <a:off x="6075262" y="569967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deux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FB531A-92DD-48A4-8C54-BD2C9DBCC541}"/>
              </a:ext>
            </a:extLst>
          </p:cNvPr>
          <p:cNvSpPr txBox="1"/>
          <p:nvPr/>
        </p:nvSpPr>
        <p:spPr>
          <a:xfrm rot="16200000">
            <a:off x="6349382" y="578781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barils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5370FC0-8D19-4B00-B92A-4EA48ED2C02F}"/>
              </a:ext>
            </a:extLst>
          </p:cNvPr>
          <p:cNvSpPr txBox="1"/>
          <p:nvPr/>
        </p:nvSpPr>
        <p:spPr>
          <a:xfrm rot="16200000">
            <a:off x="6622418" y="58279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fumant</a:t>
            </a:r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A523114-3CA3-495D-A6DA-5AA23DBDC2CE}"/>
              </a:ext>
            </a:extLst>
          </p:cNvPr>
          <p:cNvSpPr txBox="1"/>
          <p:nvPr/>
        </p:nvSpPr>
        <p:spPr>
          <a:xfrm>
            <a:off x="4598729" y="520063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F411F6F-4A67-406C-B3AF-75374FDBFBB5}"/>
              </a:ext>
            </a:extLst>
          </p:cNvPr>
          <p:cNvSpPr txBox="1"/>
          <p:nvPr/>
        </p:nvSpPr>
        <p:spPr>
          <a:xfrm>
            <a:off x="4531094" y="491453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98429DD-5F5B-4B0A-AE9C-AAA40060FCD8}"/>
              </a:ext>
            </a:extLst>
          </p:cNvPr>
          <p:cNvSpPr txBox="1"/>
          <p:nvPr/>
        </p:nvSpPr>
        <p:spPr>
          <a:xfrm>
            <a:off x="4609836" y="459309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A206EC9-31FD-45B2-8466-C79FA6C395BA}"/>
              </a:ext>
            </a:extLst>
          </p:cNvPr>
          <p:cNvSpPr txBox="1"/>
          <p:nvPr/>
        </p:nvSpPr>
        <p:spPr>
          <a:xfrm>
            <a:off x="4571308" y="4312667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881EBE1-FDE9-49A5-B186-CAC11FDA3F68}"/>
              </a:ext>
            </a:extLst>
          </p:cNvPr>
          <p:cNvSpPr txBox="1"/>
          <p:nvPr/>
        </p:nvSpPr>
        <p:spPr>
          <a:xfrm>
            <a:off x="4294110" y="402656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smoking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288EF51-BB31-46ED-A493-A80634ACC8EA}"/>
              </a:ext>
            </a:extLst>
          </p:cNvPr>
          <p:cNvSpPr txBox="1"/>
          <p:nvPr/>
        </p:nvSpPr>
        <p:spPr>
          <a:xfrm>
            <a:off x="4384933" y="3768157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barrels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7100D50-745D-4D66-9E88-043E718EE411}"/>
              </a:ext>
            </a:extLst>
          </p:cNvPr>
          <p:cNvSpPr txBox="1"/>
          <p:nvPr/>
        </p:nvSpPr>
        <p:spPr>
          <a:xfrm>
            <a:off x="5897491" y="1958124"/>
            <a:ext cx="36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Serrure</a:t>
            </a:r>
            <a:r>
              <a:rPr lang="en-US" i="1" dirty="0"/>
              <a:t> reserve et deux </a:t>
            </a:r>
            <a:r>
              <a:rPr lang="en-US" i="1" dirty="0" err="1"/>
              <a:t>barils</a:t>
            </a:r>
            <a:r>
              <a:rPr lang="en-US" i="1" dirty="0"/>
              <a:t> </a:t>
            </a:r>
            <a:r>
              <a:rPr lang="en-US" i="1" dirty="0" err="1"/>
              <a:t>fumant</a:t>
            </a:r>
            <a:endParaRPr lang="en-US" i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24A8AC1-2C17-4BAC-A630-4D591B380C58}"/>
              </a:ext>
            </a:extLst>
          </p:cNvPr>
          <p:cNvSpPr txBox="1"/>
          <p:nvPr/>
        </p:nvSpPr>
        <p:spPr>
          <a:xfrm>
            <a:off x="1811922" y="1976368"/>
            <a:ext cx="350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Lock stock and two smoking barrels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EA2DE1A-BB6E-44CC-B00B-6A6BC0C27C56}"/>
              </a:ext>
            </a:extLst>
          </p:cNvPr>
          <p:cNvCxnSpPr>
            <a:cxnSpLocks/>
          </p:cNvCxnSpPr>
          <p:nvPr/>
        </p:nvCxnSpPr>
        <p:spPr>
          <a:xfrm flipV="1">
            <a:off x="5268161" y="2142790"/>
            <a:ext cx="581405" cy="18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Arrow: Curved Up 242">
            <a:extLst>
              <a:ext uri="{FF2B5EF4-FFF2-40B4-BE49-F238E27FC236}">
                <a16:creationId xmlns:a16="http://schemas.microsoft.com/office/drawing/2014/main" id="{F1E0AEF7-40AB-48EB-9B62-E7AA28B08472}"/>
              </a:ext>
            </a:extLst>
          </p:cNvPr>
          <p:cNvSpPr/>
          <p:nvPr/>
        </p:nvSpPr>
        <p:spPr>
          <a:xfrm flipV="1">
            <a:off x="6273560" y="1607839"/>
            <a:ext cx="901204" cy="343409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4" name="Multiplication Sign 243">
            <a:extLst>
              <a:ext uri="{FF2B5EF4-FFF2-40B4-BE49-F238E27FC236}">
                <a16:creationId xmlns:a16="http://schemas.microsoft.com/office/drawing/2014/main" id="{8342C5F4-6E73-464F-8A8E-78E27C8CA77C}"/>
              </a:ext>
            </a:extLst>
          </p:cNvPr>
          <p:cNvSpPr/>
          <p:nvPr/>
        </p:nvSpPr>
        <p:spPr>
          <a:xfrm>
            <a:off x="6506281" y="1441815"/>
            <a:ext cx="334774" cy="369333"/>
          </a:xfrm>
          <a:prstGeom prst="mathMultiply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6" grpId="0"/>
      <p:bldP spid="232" grpId="0"/>
      <p:bldP spid="243" grpId="0" animBg="1"/>
      <p:bldP spid="2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188E-3550-4B7D-87CA-E4097DAA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0673-4AF9-43CD-940F-0D934A8E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382"/>
            <a:ext cx="10194472" cy="4351338"/>
          </a:xfrm>
        </p:spPr>
        <p:txBody>
          <a:bodyPr/>
          <a:lstStyle/>
          <a:p>
            <a:r>
              <a:rPr lang="en-US" dirty="0"/>
              <a:t>GLUE: Generative Language Understanding Evaluation</a:t>
            </a:r>
          </a:p>
          <a:p>
            <a:pPr lvl="1"/>
            <a:r>
              <a:rPr lang="en-US" dirty="0"/>
              <a:t>Benchmark test consisting of 9 tasks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F6BB2-CB5E-4B74-B206-6EED19141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" t="16577" r="3839" b="10043"/>
          <a:stretch/>
        </p:blipFill>
        <p:spPr>
          <a:xfrm>
            <a:off x="1142999" y="2519817"/>
            <a:ext cx="8684078" cy="3627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CE7872-AF67-4212-98A7-0659FF707968}"/>
              </a:ext>
            </a:extLst>
          </p:cNvPr>
          <p:cNvSpPr/>
          <p:nvPr/>
        </p:nvSpPr>
        <p:spPr>
          <a:xfrm>
            <a:off x="2136321" y="6271635"/>
            <a:ext cx="720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https://gluebenchmark.com/leaderboard/</a:t>
            </a:r>
            <a:r>
              <a:rPr lang="en-US" dirty="0"/>
              <a:t> (accessed 1/3/2020)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3659D0-4C7C-47C1-90AC-30492ACF3B33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268CF7-D993-4F86-824C-5AA44B160BEF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AE008-0C27-4AB6-B4E0-E9A9F378E484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72DE03-CCD7-41A1-9E19-BDBE6EDA3C54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AA4492-B866-4162-AED1-BFB74E1E9837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283A18-27B6-4840-9376-CA8368DC30DD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45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1D56-12AC-45D1-952E-609AFEF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Going Bigger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1B747B-C5BA-4A91-B08F-DB132776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24" y="1867939"/>
            <a:ext cx="7755467" cy="45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284D01-EC77-4A54-9755-5FEE0A551B01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062FB9-F5C9-4B5D-A8AA-AE22FE321AEA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15ECA-7A09-4B06-88A2-BE478AA8E2ED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DB02C2-73CF-461A-8DB6-F2869C6EC5CC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0368E6-F66B-4D65-9D38-E49C433AE125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67DB34-0AF1-4D9C-B84A-A9EFE942BA45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B86A06-03B8-43CE-9275-5FBD3E6DD973}"/>
              </a:ext>
            </a:extLst>
          </p:cNvPr>
          <p:cNvSpPr/>
          <p:nvPr/>
        </p:nvSpPr>
        <p:spPr>
          <a:xfrm>
            <a:off x="2949306" y="6399742"/>
            <a:ext cx="571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https://medium.com/huggingface/distilbert-8cf3380435b5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0B9CB-8CFD-421E-BC73-2EA8B51E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067" y="1763373"/>
            <a:ext cx="647700" cy="314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FDF8A7-1672-4B46-B50C-D4D74E453085}"/>
              </a:ext>
            </a:extLst>
          </p:cNvPr>
          <p:cNvSpPr txBox="1"/>
          <p:nvPr/>
        </p:nvSpPr>
        <p:spPr>
          <a:xfrm>
            <a:off x="10083276" y="135905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T5</a:t>
            </a:r>
          </a:p>
          <a:p>
            <a:pPr algn="ctr"/>
            <a:r>
              <a:rPr 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11000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62A643-F97B-4DE0-B572-1E5D483E05D2}"/>
              </a:ext>
            </a:extLst>
          </p:cNvPr>
          <p:cNvSpPr/>
          <p:nvPr/>
        </p:nvSpPr>
        <p:spPr>
          <a:xfrm>
            <a:off x="10313280" y="1754451"/>
            <a:ext cx="73152" cy="73152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2E44-33F0-4A0F-9F62-3051F568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is Better</a:t>
            </a:r>
          </a:p>
        </p:txBody>
      </p:sp>
      <p:pic>
        <p:nvPicPr>
          <p:cNvPr id="4" name="Picture 4" descr="Megatron GPT2">
            <a:extLst>
              <a:ext uri="{FF2B5EF4-FFF2-40B4-BE49-F238E27FC236}">
                <a16:creationId xmlns:a16="http://schemas.microsoft.com/office/drawing/2014/main" id="{A04F8536-28A6-469D-8CF3-47546BE1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30" y="2048934"/>
            <a:ext cx="5766885" cy="40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43C987-0807-4670-8D4B-F25F7128480E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BF24D-C413-4799-8CA7-737C924165D9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839259-C031-4EDA-8706-C142A1DE40F3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491964-B08A-4882-A3C2-8075D1A70C1C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092DF2-4F8E-4693-B40F-45C39C2A9110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1D3C4-B06C-487E-BF90-2899343EA62F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B023C-4914-4FC0-AA3B-68AEC7B023C7}"/>
              </a:ext>
            </a:extLst>
          </p:cNvPr>
          <p:cNvSpPr/>
          <p:nvPr/>
        </p:nvSpPr>
        <p:spPr>
          <a:xfrm>
            <a:off x="3045269" y="6293922"/>
            <a:ext cx="518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https://devblogs.nvidia.com/training-bert-with-gpus/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BC0C3-0163-4655-8B48-5EE12902293F}"/>
              </a:ext>
            </a:extLst>
          </p:cNvPr>
          <p:cNvSpPr txBox="1"/>
          <p:nvPr/>
        </p:nvSpPr>
        <p:spPr>
          <a:xfrm>
            <a:off x="4694387" y="1660546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Megatron (NVIDIA)</a:t>
            </a:r>
          </a:p>
        </p:txBody>
      </p:sp>
    </p:spTree>
    <p:extLst>
      <p:ext uri="{BB962C8B-B14F-4D97-AF65-F5344CB8AC3E}">
        <p14:creationId xmlns:p14="http://schemas.microsoft.com/office/powerpoint/2010/main" val="2232513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F5FA-BEBD-40E0-88B9-83B1EE19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Transformers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C0D988-E201-42AD-A3F9-D6600C403FF6}"/>
              </a:ext>
            </a:extLst>
          </p:cNvPr>
          <p:cNvCxnSpPr>
            <a:cxnSpLocks/>
          </p:cNvCxnSpPr>
          <p:nvPr/>
        </p:nvCxnSpPr>
        <p:spPr>
          <a:xfrm>
            <a:off x="263387" y="3390900"/>
            <a:ext cx="1154761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326E6-A7A7-4B9D-86A8-DEC9B244725C}"/>
              </a:ext>
            </a:extLst>
          </p:cNvPr>
          <p:cNvCxnSpPr>
            <a:cxnSpLocks/>
          </p:cNvCxnSpPr>
          <p:nvPr/>
        </p:nvCxnSpPr>
        <p:spPr>
          <a:xfrm flipV="1">
            <a:off x="1017546" y="2247900"/>
            <a:ext cx="0" cy="1143001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FFD07-0953-42E6-BA74-A9FFA37A0280}"/>
              </a:ext>
            </a:extLst>
          </p:cNvPr>
          <p:cNvSpPr txBox="1"/>
          <p:nvPr/>
        </p:nvSpPr>
        <p:spPr>
          <a:xfrm>
            <a:off x="369848" y="17668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</a:t>
            </a:r>
            <a:r>
              <a:rPr lang="en-US" baseline="30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8622D-D32E-4130-A619-A7B6F29FACC7}"/>
              </a:ext>
            </a:extLst>
          </p:cNvPr>
          <p:cNvSpPr txBox="1"/>
          <p:nvPr/>
        </p:nvSpPr>
        <p:spPr>
          <a:xfrm>
            <a:off x="369848" y="349228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June 2017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31880-0397-4FE4-80EB-65865A2C186C}"/>
              </a:ext>
            </a:extLst>
          </p:cNvPr>
          <p:cNvCxnSpPr>
            <a:cxnSpLocks/>
          </p:cNvCxnSpPr>
          <p:nvPr/>
        </p:nvCxnSpPr>
        <p:spPr>
          <a:xfrm flipV="1">
            <a:off x="4815548" y="3390898"/>
            <a:ext cx="0" cy="1104902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0ACEA-6F1F-485E-934C-3F0B1269E765}"/>
              </a:ext>
            </a:extLst>
          </p:cNvPr>
          <p:cNvSpPr txBox="1"/>
          <p:nvPr/>
        </p:nvSpPr>
        <p:spPr>
          <a:xfrm>
            <a:off x="3939247" y="29336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October 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05D86-9850-461B-88C5-43999314C7E4}"/>
              </a:ext>
            </a:extLst>
          </p:cNvPr>
          <p:cNvSpPr txBox="1"/>
          <p:nvPr/>
        </p:nvSpPr>
        <p:spPr>
          <a:xfrm>
            <a:off x="4453600" y="457545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</a:t>
            </a:r>
            <a:r>
              <a:rPr lang="en-US" baseline="30000" dirty="0"/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42280E-3BC3-4DF3-90BA-0B3004AD9C34}"/>
              </a:ext>
            </a:extLst>
          </p:cNvPr>
          <p:cNvCxnSpPr>
            <a:cxnSpLocks/>
          </p:cNvCxnSpPr>
          <p:nvPr/>
        </p:nvCxnSpPr>
        <p:spPr>
          <a:xfrm>
            <a:off x="2229555" y="3390900"/>
            <a:ext cx="0" cy="11049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B9B027-1AA2-48C0-BC2F-4E730A25187E}"/>
              </a:ext>
            </a:extLst>
          </p:cNvPr>
          <p:cNvSpPr txBox="1"/>
          <p:nvPr/>
        </p:nvSpPr>
        <p:spPr>
          <a:xfrm>
            <a:off x="1652451" y="29337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June 2018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EE66F-CE98-493B-B782-544F9C36C1BB}"/>
              </a:ext>
            </a:extLst>
          </p:cNvPr>
          <p:cNvSpPr txBox="1"/>
          <p:nvPr/>
        </p:nvSpPr>
        <p:spPr>
          <a:xfrm>
            <a:off x="125001" y="4983114"/>
            <a:ext cx="10267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Attention is all you need</a:t>
            </a:r>
          </a:p>
          <a:p>
            <a:pPr marL="342900" indent="-342900">
              <a:buAutoNum type="arabicPeriod"/>
            </a:pPr>
            <a:r>
              <a:rPr lang="en-US" sz="1200" dirty="0"/>
              <a:t>Improved Language Understanding by Generative Pre-Training</a:t>
            </a:r>
          </a:p>
          <a:p>
            <a:pPr marL="342900" indent="-342900">
              <a:buAutoNum type="arabicPeriod"/>
            </a:pPr>
            <a:r>
              <a:rPr lang="en-US" sz="1200" dirty="0"/>
              <a:t>Character Level Language Modeling with Deeper Self-Attention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BERT: Pre-training of Deep Bidirectional Transformers for Language Understanding</a:t>
            </a:r>
          </a:p>
          <a:p>
            <a:pPr marL="342900" indent="-342900">
              <a:buAutoNum type="arabicPeriod"/>
            </a:pPr>
            <a:r>
              <a:rPr lang="en-US" sz="1200" dirty="0"/>
              <a:t>Transformer XL: Attentive Language Models Beyond a Fixed-Length Context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Language Models are Unsupervised Multitask Learners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err="1"/>
              <a:t>XLNet</a:t>
            </a:r>
            <a:r>
              <a:rPr lang="en-US" sz="1200" dirty="0"/>
              <a:t>: Generalized Autoregressive  Pretraining for Language Understanding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err="1"/>
              <a:t>RoBERTa</a:t>
            </a:r>
            <a:r>
              <a:rPr lang="en-US" sz="1200" dirty="0"/>
              <a:t>: A Robustly Optimized BERT Pretraining Approach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Exploring the Limits of Transfer Learning with a Unified Text-to-Text Transformer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Plug and Play Language Models: A Simple Approach To Controlled Text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9A4A7-1561-4E63-8C6C-F2F9A3C12A3B}"/>
              </a:ext>
            </a:extLst>
          </p:cNvPr>
          <p:cNvSpPr txBox="1"/>
          <p:nvPr/>
        </p:nvSpPr>
        <p:spPr>
          <a:xfrm>
            <a:off x="1372307" y="45958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OpenAI</a:t>
            </a:r>
            <a:r>
              <a:rPr lang="en-US" dirty="0"/>
              <a:t> GPT</a:t>
            </a:r>
            <a:r>
              <a:rPr lang="en-US" baseline="30000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5A014C-A745-4C05-BD01-8720A8CC169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247900"/>
            <a:ext cx="13226" cy="1143001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6AE1F3-706F-4E2A-A51F-5088D4A31D0A}"/>
              </a:ext>
            </a:extLst>
          </p:cNvPr>
          <p:cNvSpPr txBox="1"/>
          <p:nvPr/>
        </p:nvSpPr>
        <p:spPr>
          <a:xfrm>
            <a:off x="5347228" y="184284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Transformer-XL</a:t>
            </a:r>
            <a:r>
              <a:rPr lang="en-US" baseline="300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F7A9C-D265-4F14-B338-758C6E3422B2}"/>
              </a:ext>
            </a:extLst>
          </p:cNvPr>
          <p:cNvSpPr txBox="1"/>
          <p:nvPr/>
        </p:nvSpPr>
        <p:spPr>
          <a:xfrm>
            <a:off x="5347226" y="352472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January 2019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15686-D32F-427A-B929-9A1A81096D4F}"/>
              </a:ext>
            </a:extLst>
          </p:cNvPr>
          <p:cNvCxnSpPr/>
          <p:nvPr/>
        </p:nvCxnSpPr>
        <p:spPr>
          <a:xfrm>
            <a:off x="7597711" y="3390899"/>
            <a:ext cx="0" cy="121881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FFA785-3497-4CEF-86D2-1F7B3E306418}"/>
              </a:ext>
            </a:extLst>
          </p:cNvPr>
          <p:cNvSpPr txBox="1"/>
          <p:nvPr/>
        </p:nvSpPr>
        <p:spPr>
          <a:xfrm>
            <a:off x="6873811" y="29399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February 2019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DD741-7A85-46A5-8727-074B4314F12B}"/>
              </a:ext>
            </a:extLst>
          </p:cNvPr>
          <p:cNvSpPr txBox="1"/>
          <p:nvPr/>
        </p:nvSpPr>
        <p:spPr>
          <a:xfrm>
            <a:off x="6873811" y="46913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OpenAI</a:t>
            </a:r>
            <a:r>
              <a:rPr lang="en-US" dirty="0"/>
              <a:t> GPT-2</a:t>
            </a:r>
            <a:r>
              <a:rPr lang="en-US" baseline="30000" dirty="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4A160A-D2CD-4934-A437-249EC6449D3B}"/>
              </a:ext>
            </a:extLst>
          </p:cNvPr>
          <p:cNvCxnSpPr>
            <a:cxnSpLocks/>
          </p:cNvCxnSpPr>
          <p:nvPr/>
        </p:nvCxnSpPr>
        <p:spPr>
          <a:xfrm flipV="1">
            <a:off x="3377281" y="2247900"/>
            <a:ext cx="0" cy="114299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9E3FBA-FC79-4551-A803-C517FB8AEC77}"/>
              </a:ext>
            </a:extLst>
          </p:cNvPr>
          <p:cNvSpPr txBox="1"/>
          <p:nvPr/>
        </p:nvSpPr>
        <p:spPr>
          <a:xfrm>
            <a:off x="2777204" y="14442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Transformer</a:t>
            </a:r>
            <a:r>
              <a:rPr lang="en-US" baseline="30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38F38-99B7-4674-A674-64ECE897568E}"/>
              </a:ext>
            </a:extLst>
          </p:cNvPr>
          <p:cNvSpPr txBox="1"/>
          <p:nvPr/>
        </p:nvSpPr>
        <p:spPr>
          <a:xfrm>
            <a:off x="2739104" y="34861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August 2018</a:t>
            </a:r>
            <a:endParaRPr 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E848D2-A740-4BA7-88C4-F64ECDD3AC2F}"/>
              </a:ext>
            </a:extLst>
          </p:cNvPr>
          <p:cNvCxnSpPr>
            <a:cxnSpLocks/>
          </p:cNvCxnSpPr>
          <p:nvPr/>
        </p:nvCxnSpPr>
        <p:spPr>
          <a:xfrm>
            <a:off x="8836823" y="2247900"/>
            <a:ext cx="21977" cy="1142998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6440DF-7DDA-41F7-A7F2-43C927629CDB}"/>
              </a:ext>
            </a:extLst>
          </p:cNvPr>
          <p:cNvSpPr txBox="1"/>
          <p:nvPr/>
        </p:nvSpPr>
        <p:spPr>
          <a:xfrm>
            <a:off x="8496681" y="184091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XLNet</a:t>
            </a:r>
            <a:r>
              <a:rPr lang="en-US" baseline="30000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22251-C58B-4F38-AE68-E94690F302C3}"/>
              </a:ext>
            </a:extLst>
          </p:cNvPr>
          <p:cNvSpPr txBox="1"/>
          <p:nvPr/>
        </p:nvSpPr>
        <p:spPr>
          <a:xfrm>
            <a:off x="8315457" y="348620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June 2019</a:t>
            </a:r>
            <a:endParaRPr lang="en-US" baseline="30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697BC1-48B9-4331-8491-EB7BF8D08690}"/>
              </a:ext>
            </a:extLst>
          </p:cNvPr>
          <p:cNvCxnSpPr>
            <a:cxnSpLocks/>
          </p:cNvCxnSpPr>
          <p:nvPr/>
        </p:nvCxnSpPr>
        <p:spPr>
          <a:xfrm>
            <a:off x="9764892" y="3384620"/>
            <a:ext cx="5798" cy="1306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180747-7ED2-479D-B69E-797609A65002}"/>
              </a:ext>
            </a:extLst>
          </p:cNvPr>
          <p:cNvSpPr txBox="1"/>
          <p:nvPr/>
        </p:nvSpPr>
        <p:spPr>
          <a:xfrm>
            <a:off x="9373807" y="468975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RoBERTa</a:t>
            </a:r>
            <a:r>
              <a:rPr lang="en-US" baseline="30000" dirty="0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E39BCA-9075-4AC2-9F31-B613679AEDDC}"/>
              </a:ext>
            </a:extLst>
          </p:cNvPr>
          <p:cNvSpPr txBox="1"/>
          <p:nvPr/>
        </p:nvSpPr>
        <p:spPr>
          <a:xfrm>
            <a:off x="9262043" y="294408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July 2019</a:t>
            </a:r>
            <a:endParaRPr lang="en-US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B8D69C-79C7-449F-A024-772061260569}"/>
              </a:ext>
            </a:extLst>
          </p:cNvPr>
          <p:cNvCxnSpPr>
            <a:cxnSpLocks/>
          </p:cNvCxnSpPr>
          <p:nvPr/>
        </p:nvCxnSpPr>
        <p:spPr>
          <a:xfrm>
            <a:off x="10694723" y="2247900"/>
            <a:ext cx="0" cy="115113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B93BA3-1F07-461C-BEF1-DE00151022AA}"/>
              </a:ext>
            </a:extLst>
          </p:cNvPr>
          <p:cNvSpPr txBox="1"/>
          <p:nvPr/>
        </p:nvSpPr>
        <p:spPr>
          <a:xfrm>
            <a:off x="10215037" y="348039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July 2019</a:t>
            </a:r>
            <a:endParaRPr 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D31CA2-92A9-4F51-B93A-03F3F120A471}"/>
              </a:ext>
            </a:extLst>
          </p:cNvPr>
          <p:cNvSpPr txBox="1"/>
          <p:nvPr/>
        </p:nvSpPr>
        <p:spPr>
          <a:xfrm>
            <a:off x="10496228" y="1766886"/>
            <a:ext cx="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T5</a:t>
            </a:r>
            <a:r>
              <a:rPr lang="en-US" baseline="30000" dirty="0"/>
              <a:t>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AFE405-7042-49BB-84BB-530986F55812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2115F6-CA12-4877-9E5D-E5FF14EF9DF0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9C0360-B9E2-490A-A14A-E66A406903D6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EC3C57-9031-4763-BA5F-EE567D5BD69D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BAA1DD-455D-4101-BF08-249ADD0C3AA6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65D9B4-A935-41BC-A44D-30381D4DE658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A1F551-B177-4B31-A194-B47EBD435B8F}"/>
              </a:ext>
            </a:extLst>
          </p:cNvPr>
          <p:cNvCxnSpPr>
            <a:cxnSpLocks/>
          </p:cNvCxnSpPr>
          <p:nvPr/>
        </p:nvCxnSpPr>
        <p:spPr>
          <a:xfrm>
            <a:off x="11669990" y="3384620"/>
            <a:ext cx="5798" cy="1306681"/>
          </a:xfrm>
          <a:prstGeom prst="lin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D999E5-6501-433A-963F-495E633D3286}"/>
              </a:ext>
            </a:extLst>
          </p:cNvPr>
          <p:cNvSpPr txBox="1"/>
          <p:nvPr/>
        </p:nvSpPr>
        <p:spPr>
          <a:xfrm>
            <a:off x="11278807" y="472957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PPLM</a:t>
            </a:r>
            <a:r>
              <a:rPr lang="en-US" baseline="30000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5DB502-A74B-436F-A021-A56208ABBEE4}"/>
              </a:ext>
            </a:extLst>
          </p:cNvPr>
          <p:cNvSpPr txBox="1"/>
          <p:nvPr/>
        </p:nvSpPr>
        <p:spPr>
          <a:xfrm>
            <a:off x="11138576" y="294408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 2019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647BD-DF06-49A3-805C-22C73CCE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58" y="1773424"/>
            <a:ext cx="6096000" cy="2569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316D9-B839-426B-8671-D6CD9C86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OpenAI</a:t>
            </a:r>
            <a:r>
              <a:rPr lang="en-US" dirty="0"/>
              <a:t> GPT (Generative Pre-trained Transformer)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DABA2-8B0E-4927-AB22-2AEF690A527B}"/>
              </a:ext>
            </a:extLst>
          </p:cNvPr>
          <p:cNvSpPr txBox="1"/>
          <p:nvPr/>
        </p:nvSpPr>
        <p:spPr>
          <a:xfrm>
            <a:off x="1094194" y="1644898"/>
            <a:ext cx="50018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Introduced concept of pretraining for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Transformer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Two Stages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/>
              <a:t>Pre-training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600" dirty="0"/>
              <a:t>(Causal) language model objective function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C5622-915D-4002-843F-787E393127BD}"/>
              </a:ext>
            </a:extLst>
          </p:cNvPr>
          <p:cNvSpPr/>
          <p:nvPr/>
        </p:nvSpPr>
        <p:spPr>
          <a:xfrm>
            <a:off x="1094194" y="4535562"/>
            <a:ext cx="10515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600" dirty="0"/>
              <a:t>Trained on contiguous text of book corpus dataset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600" dirty="0"/>
              <a:t>64 random mini-batch of 512 tokens for 100 epochs</a:t>
            </a:r>
          </a:p>
          <a:p>
            <a:pPr lvl="1"/>
            <a:r>
              <a:rPr lang="en-US" sz="2600" dirty="0"/>
              <a:t>2. Fine-tuning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600" dirty="0"/>
              <a:t>Language model objective and task classification objective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600" dirty="0"/>
              <a:t>32 mini-batches for 3 epochs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226CE1-B936-45A0-879E-AD3F173099FA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004AD8-2C4B-4623-886D-668CBDD9791B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07D7DF-388D-4718-A832-F4D7DE4994A1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9CF04F-9809-4CB2-BD82-A3EF775EBB80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16FB1-118F-4C62-907B-ECD42E2E1BC2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0DBF50-9930-4F3E-9AFE-E2EEB8F76FAF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78411-3446-434F-9A27-9AF886868F1C}"/>
              </a:ext>
            </a:extLst>
          </p:cNvPr>
          <p:cNvSpPr/>
          <p:nvPr/>
        </p:nvSpPr>
        <p:spPr>
          <a:xfrm>
            <a:off x="7123305" y="6529451"/>
            <a:ext cx="5068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Improved language understanding by generative pre-training, 2018</a:t>
            </a:r>
          </a:p>
        </p:txBody>
      </p:sp>
    </p:spTree>
    <p:extLst>
      <p:ext uri="{BB962C8B-B14F-4D97-AF65-F5344CB8AC3E}">
        <p14:creationId xmlns:p14="http://schemas.microsoft.com/office/powerpoint/2010/main" val="331744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342E-B6EF-4316-9A0D-7BA323A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(Bidirectional Encoder Representations from Transformers)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35C8-6316-40E3-BBE8-0BEA25CE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26099" cy="46672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Transformer encoder</a:t>
            </a:r>
          </a:p>
          <a:p>
            <a:r>
              <a:rPr lang="en-US" dirty="0"/>
              <a:t>(Masked) language model objective function</a:t>
            </a:r>
          </a:p>
          <a:p>
            <a:pPr lvl="1"/>
            <a:r>
              <a:rPr lang="en-US" dirty="0"/>
              <a:t>Randomly mask 15% of tokens in each sequence</a:t>
            </a:r>
          </a:p>
          <a:p>
            <a:pPr lvl="2"/>
            <a:r>
              <a:rPr lang="en-US" dirty="0"/>
              <a:t>With 80% probability replace masked tokens with [MASK] token</a:t>
            </a:r>
          </a:p>
          <a:p>
            <a:pPr lvl="2"/>
            <a:r>
              <a:rPr lang="en-US" dirty="0"/>
              <a:t>With 10% probability replace masked tokens with random token</a:t>
            </a:r>
          </a:p>
          <a:p>
            <a:pPr lvl="2"/>
            <a:r>
              <a:rPr lang="en-US" dirty="0"/>
              <a:t>With 10% probability keep it the same</a:t>
            </a:r>
          </a:p>
          <a:p>
            <a:r>
              <a:rPr lang="en-US" dirty="0"/>
              <a:t>Pre-training</a:t>
            </a:r>
          </a:p>
          <a:p>
            <a:pPr lvl="1"/>
            <a:r>
              <a:rPr lang="en-US" dirty="0"/>
              <a:t>Books corpus of 800M words and 2.5B words from English Wikipedia articles (≈16GB)</a:t>
            </a:r>
          </a:p>
          <a:p>
            <a:pPr lvl="1"/>
            <a:r>
              <a:rPr lang="en-US" dirty="0"/>
              <a:t>256 random batches of 512 tokens for 1,000,000 steps ≈ 40 epochs</a:t>
            </a:r>
          </a:p>
          <a:p>
            <a:pPr lvl="1"/>
            <a:r>
              <a:rPr lang="en-US" dirty="0"/>
              <a:t>Language model (next word) and next sentence prediction (NSP) objectives</a:t>
            </a:r>
          </a:p>
          <a:p>
            <a:r>
              <a:rPr lang="en-US" dirty="0"/>
              <a:t>Fine-tuning</a:t>
            </a:r>
          </a:p>
          <a:p>
            <a:pPr lvl="1"/>
            <a:r>
              <a:rPr lang="en-US" dirty="0"/>
              <a:t>Task dependent</a:t>
            </a:r>
          </a:p>
          <a:p>
            <a:pPr lvl="1"/>
            <a:r>
              <a:rPr lang="en-US" dirty="0" err="1"/>
              <a:t>SQuAD</a:t>
            </a:r>
            <a:r>
              <a:rPr lang="en-US" dirty="0"/>
              <a:t> v1.1– 3 epochs; </a:t>
            </a:r>
            <a:r>
              <a:rPr lang="en-US" dirty="0" err="1"/>
              <a:t>SQuAD</a:t>
            </a:r>
            <a:r>
              <a:rPr lang="en-US" dirty="0"/>
              <a:t> v2.0 – 4 epochs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6F9900-E81A-4E5E-AC7A-C78107BD71C5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AFF47-BC30-49B5-964D-098BCEF16A15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138810-1FB6-426F-92A4-20EDC86A8692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DBE919-2FAE-44F9-B728-EC3809ED7835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8877C-DB94-4875-934C-DBA64F003D48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890E76-8176-4A26-9973-B98D314B6E6B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pic>
        <p:nvPicPr>
          <p:cNvPr id="10" name="Google Shape;751;p81">
            <a:extLst>
              <a:ext uri="{FF2B5EF4-FFF2-40B4-BE49-F238E27FC236}">
                <a16:creationId xmlns:a16="http://schemas.microsoft.com/office/drawing/2014/main" id="{2AC4F4E2-0DFE-4165-8A9A-1D75672E88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7457"/>
          <a:stretch/>
        </p:blipFill>
        <p:spPr>
          <a:xfrm>
            <a:off x="8330946" y="1766324"/>
            <a:ext cx="3727701" cy="3660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07C7F8-F693-4137-98E8-33D6DB54CE2A}"/>
              </a:ext>
            </a:extLst>
          </p:cNvPr>
          <p:cNvSpPr/>
          <p:nvPr/>
        </p:nvSpPr>
        <p:spPr>
          <a:xfrm>
            <a:off x="5682219" y="6568511"/>
            <a:ext cx="6528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BERT: Pre-training of deep bidirectional transformers for language understanding, 2018</a:t>
            </a:r>
          </a:p>
        </p:txBody>
      </p:sp>
    </p:spTree>
    <p:extLst>
      <p:ext uri="{BB962C8B-B14F-4D97-AF65-F5344CB8AC3E}">
        <p14:creationId xmlns:p14="http://schemas.microsoft.com/office/powerpoint/2010/main" val="133632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1986-A49A-4053-9001-7434DFEA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6387-D940-4F16-98A1-DA5759F6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employing BERT for search</a:t>
            </a:r>
          </a:p>
        </p:txBody>
      </p:sp>
      <p:pic>
        <p:nvPicPr>
          <p:cNvPr id="13314" name="Picture 2" descr="BERT in Search: Visa Example">
            <a:extLst>
              <a:ext uri="{FF2B5EF4-FFF2-40B4-BE49-F238E27FC236}">
                <a16:creationId xmlns:a16="http://schemas.microsoft.com/office/drawing/2014/main" id="{9885BF71-21F0-44E3-9406-2F08DBFFE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0"/>
          <a:stretch/>
        </p:blipFill>
        <p:spPr bwMode="auto">
          <a:xfrm>
            <a:off x="1828800" y="2250281"/>
            <a:ext cx="8020050" cy="431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0CB83C-92F2-4169-9ABA-6115BCD5CD9B}"/>
              </a:ext>
            </a:extLst>
          </p:cNvPr>
          <p:cNvSpPr/>
          <p:nvPr/>
        </p:nvSpPr>
        <p:spPr>
          <a:xfrm>
            <a:off x="6991350" y="65690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https://www.blog.google/products/search/search-language-understanding-bert/</a:t>
            </a: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B6B66B-E4B7-4729-BC7D-0E23BC08EEC5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ADA8B-DCD5-4C4F-89CD-C8D84D6A87A8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798705-87A5-450E-B370-116C89BC2640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49391F-66DD-4933-AA87-FDB1A2A01B22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49A212-1258-4F5B-B771-82E7BCEB531F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CB6ED-5E25-438D-9B08-24C7722F9151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91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D27B-FD42-41C4-A1E9-CC372DAE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vs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D4C4-9103-424E-8E44-4D5BC8FA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5236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BERT</a:t>
            </a:r>
          </a:p>
          <a:p>
            <a:pPr marL="0" indent="0">
              <a:buNone/>
            </a:pPr>
            <a:r>
              <a:rPr lang="en-US" dirty="0"/>
              <a:t>Transformer encoder</a:t>
            </a:r>
          </a:p>
          <a:p>
            <a:pPr marL="0" indent="0">
              <a:buNone/>
            </a:pPr>
            <a:r>
              <a:rPr lang="en-US" dirty="0"/>
              <a:t>Autoencoder </a:t>
            </a:r>
          </a:p>
          <a:p>
            <a:pPr marL="0" indent="0">
              <a:buNone/>
            </a:pPr>
            <a:r>
              <a:rPr lang="en-US" dirty="0"/>
              <a:t>Masked language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ADB78-C4AE-472D-81D8-2B7625EE766E}"/>
              </a:ext>
            </a:extLst>
          </p:cNvPr>
          <p:cNvSpPr txBox="1">
            <a:spLocks/>
          </p:cNvSpPr>
          <p:nvPr/>
        </p:nvSpPr>
        <p:spPr>
          <a:xfrm>
            <a:off x="7176652" y="1825625"/>
            <a:ext cx="48352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GPT</a:t>
            </a:r>
          </a:p>
          <a:p>
            <a:pPr marL="0" indent="0">
              <a:buNone/>
            </a:pPr>
            <a:r>
              <a:rPr lang="en-US" dirty="0"/>
              <a:t>Transformer decoder</a:t>
            </a:r>
          </a:p>
          <a:p>
            <a:pPr marL="0" indent="0">
              <a:buNone/>
            </a:pPr>
            <a:r>
              <a:rPr lang="en-US" dirty="0"/>
              <a:t>Autoregressive</a:t>
            </a:r>
          </a:p>
          <a:p>
            <a:pPr marL="0" indent="0">
              <a:buNone/>
            </a:pPr>
            <a:r>
              <a:rPr lang="en-US" dirty="0"/>
              <a:t>Causal language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8C77-EC03-4448-9013-6CDA0B77ED67}"/>
              </a:ext>
            </a:extLst>
          </p:cNvPr>
          <p:cNvSpPr txBox="1"/>
          <p:nvPr/>
        </p:nvSpPr>
        <p:spPr>
          <a:xfrm>
            <a:off x="180112" y="4325144"/>
            <a:ext cx="5350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I have seen further it is by standing on the </a:t>
            </a:r>
            <a:r>
              <a:rPr lang="en-US" sz="1600" dirty="0">
                <a:solidFill>
                  <a:srgbClr val="92D050"/>
                </a:solidFill>
              </a:rPr>
              <a:t>[MASK] </a:t>
            </a:r>
            <a:r>
              <a:rPr lang="en-US" sz="1600" dirty="0"/>
              <a:t>of Giants.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A2C8D-520E-424A-8E21-C572597D61A0}"/>
              </a:ext>
            </a:extLst>
          </p:cNvPr>
          <p:cNvSpPr txBox="1"/>
          <p:nvPr/>
        </p:nvSpPr>
        <p:spPr>
          <a:xfrm>
            <a:off x="6351940" y="4321592"/>
            <a:ext cx="584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I have seen further it is by standing on the </a:t>
            </a:r>
            <a:r>
              <a:rPr lang="en-US" sz="1600" dirty="0">
                <a:solidFill>
                  <a:srgbClr val="92D050"/>
                </a:solidFill>
              </a:rPr>
              <a:t>[MASK] [MASK] [MASK]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B7A08-E951-4192-BE42-E09D71C74496}"/>
              </a:ext>
            </a:extLst>
          </p:cNvPr>
          <p:cNvSpPr txBox="1"/>
          <p:nvPr/>
        </p:nvSpPr>
        <p:spPr>
          <a:xfrm>
            <a:off x="180112" y="5339197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I have seen further it is by standing on the </a:t>
            </a:r>
            <a:r>
              <a:rPr lang="en-US" sz="1600" dirty="0">
                <a:solidFill>
                  <a:srgbClr val="92D050"/>
                </a:solidFill>
              </a:rPr>
              <a:t>shoulder</a:t>
            </a:r>
            <a:r>
              <a:rPr lang="en-US" sz="1600" dirty="0"/>
              <a:t> of Giants.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2D7C2-EF83-4C5C-9F18-FD38B4DA44DB}"/>
              </a:ext>
            </a:extLst>
          </p:cNvPr>
          <p:cNvSpPr txBox="1"/>
          <p:nvPr/>
        </p:nvSpPr>
        <p:spPr>
          <a:xfrm>
            <a:off x="6351940" y="5575993"/>
            <a:ext cx="5905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have seen further it is by standing on the </a:t>
            </a:r>
            <a:r>
              <a:rPr lang="en-US" sz="1600" dirty="0">
                <a:solidFill>
                  <a:srgbClr val="92D050"/>
                </a:solidFill>
              </a:rPr>
              <a:t>shoulder [MASK] [MASK]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FB859-975A-4ACF-8F95-61B8DF7BA29D}"/>
              </a:ext>
            </a:extLst>
          </p:cNvPr>
          <p:cNvSpPr txBox="1"/>
          <p:nvPr/>
        </p:nvSpPr>
        <p:spPr>
          <a:xfrm>
            <a:off x="6351940" y="5948877"/>
            <a:ext cx="545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have seen further it is by standing on the </a:t>
            </a:r>
            <a:r>
              <a:rPr lang="en-US" sz="1600" dirty="0">
                <a:solidFill>
                  <a:srgbClr val="92D050"/>
                </a:solidFill>
              </a:rPr>
              <a:t>shoulder of [MASK]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8A4F-360F-4E50-8D84-1AA130CBB1CB}"/>
              </a:ext>
            </a:extLst>
          </p:cNvPr>
          <p:cNvSpPr txBox="1"/>
          <p:nvPr/>
        </p:nvSpPr>
        <p:spPr>
          <a:xfrm>
            <a:off x="6351940" y="6287431"/>
            <a:ext cx="5411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have seen further it is by standing on the </a:t>
            </a:r>
            <a:r>
              <a:rPr lang="en-US" sz="1600" dirty="0">
                <a:solidFill>
                  <a:srgbClr val="92D050"/>
                </a:solidFill>
              </a:rPr>
              <a:t>shoulder of Giants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12AFBC2-9EF9-43FA-92F3-D1D3CF5E035F}"/>
              </a:ext>
            </a:extLst>
          </p:cNvPr>
          <p:cNvSpPr/>
          <p:nvPr/>
        </p:nvSpPr>
        <p:spPr>
          <a:xfrm>
            <a:off x="2656611" y="4732151"/>
            <a:ext cx="311727" cy="679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8A027AF-10EB-4B73-9101-1DC995CB88C8}"/>
              </a:ext>
            </a:extLst>
          </p:cNvPr>
          <p:cNvSpPr/>
          <p:nvPr/>
        </p:nvSpPr>
        <p:spPr>
          <a:xfrm>
            <a:off x="9220200" y="4742968"/>
            <a:ext cx="311727" cy="679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2EE2A3-E7CC-4CE7-95A4-1C0FB242C237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E57A4-F805-4514-A65D-BC49019473EE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281D42-F958-4764-90F0-62A334428B03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71249F-5862-47D5-88A0-9CC310EBB1F0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6E995-DD3B-48E5-84EF-7D95006F4D49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1AB3E0-803C-4336-BBAF-72C0B686451F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7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8526-5905-46D6-A5BC-7F4A65C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transfer learning?</a:t>
            </a:r>
          </a:p>
        </p:txBody>
      </p:sp>
      <p:pic>
        <p:nvPicPr>
          <p:cNvPr id="4" name="Google Shape;178;p39">
            <a:extLst>
              <a:ext uri="{FF2B5EF4-FFF2-40B4-BE49-F238E27FC236}">
                <a16:creationId xmlns:a16="http://schemas.microsoft.com/office/drawing/2014/main" id="{3A199049-5AAD-4584-BE21-AFF2FB25639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1072" y="1760549"/>
            <a:ext cx="8174448" cy="3935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0C264-0887-41C5-BA9A-5D4E32363C85}"/>
              </a:ext>
            </a:extLst>
          </p:cNvPr>
          <p:cNvSpPr txBox="1"/>
          <p:nvPr/>
        </p:nvSpPr>
        <p:spPr>
          <a:xfrm>
            <a:off x="9684006" y="6492875"/>
            <a:ext cx="2507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Survey on </a:t>
            </a:r>
            <a:r>
              <a:rPr lang="en-US" sz="1400" dirty="0"/>
              <a:t>Transfer</a:t>
            </a:r>
            <a:r>
              <a:rPr lang="en-US" sz="1200" dirty="0"/>
              <a:t> Learning, 2009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5F085-DF11-4C06-885B-903EE3433E85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4D951D-695D-4EA2-AA3E-ECAB51876282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248AA1-EC2C-41FC-ABC0-DEAA83FD9C06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97D40D-FCA6-4A8A-B5EB-A10EBF8DFAA9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D88EDD-A2CF-4827-B911-A1BB96748DC9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8EB98F-1BAC-4C86-9BAF-64C41276BB2B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0F9B4-C32C-4E00-94F6-731DF1BA970A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9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26E8BF-1489-4C64-885F-3F1F8A8D1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01" r="1"/>
          <a:stretch/>
        </p:blipFill>
        <p:spPr>
          <a:xfrm>
            <a:off x="7241472" y="896993"/>
            <a:ext cx="4950528" cy="28429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DD032A-E1BC-4FF0-A88D-57741AF86396}"/>
              </a:ext>
            </a:extLst>
          </p:cNvPr>
          <p:cNvSpPr/>
          <p:nvPr/>
        </p:nvSpPr>
        <p:spPr>
          <a:xfrm>
            <a:off x="7558424" y="6550223"/>
            <a:ext cx="463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Language Models are Unsupervised Multitask Learners,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6E312-7E7E-4889-9415-EA003D225BDF}"/>
              </a:ext>
            </a:extLst>
          </p:cNvPr>
          <p:cNvSpPr txBox="1"/>
          <p:nvPr/>
        </p:nvSpPr>
        <p:spPr>
          <a:xfrm>
            <a:off x="1094195" y="1644898"/>
            <a:ext cx="622100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Transformer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Pre-training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Trained on </a:t>
            </a:r>
            <a:r>
              <a:rPr lang="en-US" sz="2600" dirty="0" err="1"/>
              <a:t>WebText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Webpages linked from reddit; 40GB of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Fine-tuning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None. Zero-shot transfer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State of the art in 7/8 language modeling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F435F9-EC7D-44F8-88EA-6772F4EC3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84"/>
          <a:stretch/>
        </p:blipFill>
        <p:spPr>
          <a:xfrm>
            <a:off x="7095998" y="3555520"/>
            <a:ext cx="4950528" cy="292300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74DFB93-1E84-4E0B-9857-CF5BD943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GPT-2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D22EBF-F38C-4E60-BD7D-D3E51D27932D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504CC7-E931-4652-85EE-9284971E98D2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C4317-AAAA-47A8-ABA7-8EAD3706B0D3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36D0E7-C1BE-4A43-8A4A-D41F045182DB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487704-22D1-4736-8A64-3236ACFB04B8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CC007A-AA9B-4142-9FB3-8FFB9051DFA1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1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1EE7-0AD5-4674-8041-0CDB493B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GPT-2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9C452-FFCB-493D-B170-6DE008F4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0" t="20895" r="16647" b="2846"/>
          <a:stretch/>
        </p:blipFill>
        <p:spPr>
          <a:xfrm>
            <a:off x="2037912" y="1537854"/>
            <a:ext cx="7897091" cy="495502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3FC59B-2CCF-4539-8C97-F86FDF6E231A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930203-42F1-4953-8E96-EDF0012CF31B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DBF8EE-8757-47AE-84FE-DA52AAADFDB7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08BC9E-4DF0-481F-A37F-F4FC4C80EAEC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283BF8-976E-43EE-AA94-247F044A0FAB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BAD8E-96B4-4DBA-BF51-C142E12F919F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97A83-7633-410E-A3B9-66C082147167}"/>
              </a:ext>
            </a:extLst>
          </p:cNvPr>
          <p:cNvSpPr/>
          <p:nvPr/>
        </p:nvSpPr>
        <p:spPr>
          <a:xfrm>
            <a:off x="7558424" y="6550223"/>
            <a:ext cx="463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Language Models are Unsupervised Multitask Learners, 2019</a:t>
            </a:r>
          </a:p>
        </p:txBody>
      </p:sp>
    </p:spTree>
    <p:extLst>
      <p:ext uri="{BB962C8B-B14F-4D97-AF65-F5344CB8AC3E}">
        <p14:creationId xmlns:p14="http://schemas.microsoft.com/office/powerpoint/2010/main" val="1722448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2832-7E93-44BD-8A06-F4D8C3B4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0AA7-F61C-45A2-8732-39748F71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BERT Problem 1</a:t>
            </a:r>
          </a:p>
          <a:p>
            <a:pPr lvl="1"/>
            <a:r>
              <a:rPr lang="en-US" dirty="0"/>
              <a:t>Pre-train finetune discrepancy. Fine-tuning data does not contain mask token</a:t>
            </a:r>
          </a:p>
          <a:p>
            <a:r>
              <a:rPr lang="en-US" dirty="0"/>
              <a:t>BERT Problem 2</a:t>
            </a:r>
          </a:p>
          <a:p>
            <a:pPr lvl="1"/>
            <a:r>
              <a:rPr lang="en-US" dirty="0"/>
              <a:t>Assumes the predicted (masked) tokens are independent of each other</a:t>
            </a:r>
          </a:p>
          <a:p>
            <a:pPr lvl="1"/>
            <a:r>
              <a:rPr lang="en-US" dirty="0"/>
              <a:t>e.g. Can’t wait for my trip to </a:t>
            </a:r>
            <a:r>
              <a:rPr lang="en-US" dirty="0">
                <a:solidFill>
                  <a:srgbClr val="0070C0"/>
                </a:solidFill>
              </a:rPr>
              <a:t>New York </a:t>
            </a:r>
            <a:r>
              <a:rPr lang="en-US" dirty="0"/>
              <a:t>this summer =&gt; Can’t wait for my trip to </a:t>
            </a:r>
            <a:r>
              <a:rPr lang="en-US" dirty="0">
                <a:solidFill>
                  <a:srgbClr val="0070C0"/>
                </a:solidFill>
              </a:rPr>
              <a:t>[MASK] [MASK] </a:t>
            </a:r>
            <a:r>
              <a:rPr lang="en-US" dirty="0"/>
              <a:t>this summer</a:t>
            </a:r>
          </a:p>
          <a:p>
            <a:pPr lvl="1"/>
            <a:r>
              <a:rPr lang="en-US" dirty="0"/>
              <a:t>Autoencoder is trying to predict </a:t>
            </a:r>
            <a:r>
              <a:rPr lang="en-US" dirty="0">
                <a:solidFill>
                  <a:schemeClr val="accent1"/>
                </a:solidFill>
              </a:rPr>
              <a:t>New </a:t>
            </a:r>
            <a:r>
              <a:rPr lang="en-US" dirty="0"/>
              <a:t>given unmasked tokens and predict </a:t>
            </a:r>
            <a:r>
              <a:rPr lang="en-US" dirty="0">
                <a:solidFill>
                  <a:schemeClr val="accent1"/>
                </a:solidFill>
              </a:rPr>
              <a:t>York </a:t>
            </a:r>
            <a:r>
              <a:rPr lang="en-US" dirty="0"/>
              <a:t>given unmasked tokens separately. Ignores the relation between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York</a:t>
            </a:r>
          </a:p>
          <a:p>
            <a:r>
              <a:rPr lang="en-US" dirty="0"/>
              <a:t>Permutation language model</a:t>
            </a:r>
          </a:p>
          <a:p>
            <a:pPr lvl="1"/>
            <a:r>
              <a:rPr lang="en-US" dirty="0"/>
              <a:t>Allows </a:t>
            </a:r>
            <a:r>
              <a:rPr lang="en-US" dirty="0" err="1"/>
              <a:t>autogressive</a:t>
            </a:r>
            <a:r>
              <a:rPr lang="en-US" dirty="0"/>
              <a:t> language model to see context from both forward and backward directions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63EB00-1154-427E-B963-9ABFF547DF95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9BC181-87F0-4CB4-8DE0-0CA115E33BDE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4ADB14-8B0E-4D28-B63E-86F25EA07B0F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B1A82A-C72D-4533-84B2-3F503B9DB8E1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6D092-FA8B-4D38-BAFA-7DE327558E43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69A44C-64A3-4BFC-8021-1FDABA715A78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AB149-DF02-4787-B018-2E8795A3D667}"/>
              </a:ext>
            </a:extLst>
          </p:cNvPr>
          <p:cNvSpPr/>
          <p:nvPr/>
        </p:nvSpPr>
        <p:spPr>
          <a:xfrm>
            <a:off x="6733294" y="6548777"/>
            <a:ext cx="7052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Generalized autoregressive pretraining for language understanding, 2019</a:t>
            </a:r>
          </a:p>
        </p:txBody>
      </p:sp>
    </p:spTree>
    <p:extLst>
      <p:ext uri="{BB962C8B-B14F-4D97-AF65-F5344CB8AC3E}">
        <p14:creationId xmlns:p14="http://schemas.microsoft.com/office/powerpoint/2010/main" val="588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6DC1-6430-438C-93F5-B46C573F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6498-7A95-4F9A-8DE8-D5ABAF0F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574" cy="46672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Example:</a:t>
            </a:r>
          </a:p>
          <a:p>
            <a:r>
              <a:rPr lang="en-US" dirty="0"/>
              <a:t>“This is the end of the world”</a:t>
            </a:r>
          </a:p>
          <a:p>
            <a:r>
              <a:rPr lang="en-US" dirty="0"/>
              <a:t>Traditional language model predicts “end” based on the “This is the”</a:t>
            </a:r>
          </a:p>
          <a:p>
            <a:r>
              <a:rPr lang="en-US" dirty="0"/>
              <a:t>Permutation language model permutes the inputs sentence e.g. “world This the end is of the”</a:t>
            </a:r>
          </a:p>
          <a:p>
            <a:r>
              <a:rPr lang="en-US" dirty="0"/>
              <a:t>Predicts “end” based on “world This is the”  </a:t>
            </a:r>
          </a:p>
          <a:p>
            <a:r>
              <a:rPr lang="en-US" dirty="0"/>
              <a:t>Hence, model learns bidirectional dependencies</a:t>
            </a:r>
          </a:p>
          <a:p>
            <a:r>
              <a:rPr lang="en-US" dirty="0"/>
              <a:t>Pre-training</a:t>
            </a:r>
          </a:p>
          <a:p>
            <a:pPr lvl="1"/>
            <a:r>
              <a:rPr lang="en-US" dirty="0"/>
              <a:t>158GB of text</a:t>
            </a:r>
          </a:p>
          <a:p>
            <a:pPr lvl="1"/>
            <a:r>
              <a:rPr lang="en-US" dirty="0"/>
              <a:t>8192 random mini-batch of 512 tokens for 500,000 steps</a:t>
            </a:r>
          </a:p>
          <a:p>
            <a:r>
              <a:rPr lang="en-US" dirty="0"/>
              <a:t>Fine-tuning</a:t>
            </a:r>
          </a:p>
          <a:p>
            <a:pPr lvl="1"/>
            <a:r>
              <a:rPr lang="en-US" dirty="0"/>
              <a:t>State of the art in 18 tasks </a:t>
            </a:r>
          </a:p>
        </p:txBody>
      </p:sp>
      <p:pic>
        <p:nvPicPr>
          <p:cNvPr id="1026" name="Picture 2" descr="https://miro.medium.com/max/700/1*RGdAU7tXXKqckbDjhoIWmQ.png">
            <a:extLst>
              <a:ext uri="{FF2B5EF4-FFF2-40B4-BE49-F238E27FC236}">
                <a16:creationId xmlns:a16="http://schemas.microsoft.com/office/drawing/2014/main" id="{AA7F621A-06E1-41D8-A47C-C5D57F335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3"/>
          <a:stretch/>
        </p:blipFill>
        <p:spPr bwMode="auto">
          <a:xfrm>
            <a:off x="6328227" y="1690688"/>
            <a:ext cx="5805753" cy="43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F61BB6-1675-4336-8618-DFA843712319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B8E8D7-F48B-4CE1-B5E5-B3739C144B84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2E29B0-9E47-424F-8E54-02A6ACD5903C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9C3D80-C9A3-4349-981E-05D879F94D13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8FB2C6-994C-4983-AB67-D3667D38E5F7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43B0C-F991-421E-AB43-E058D3E33F10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08D664-D21A-4CE4-B411-9399C73FA666}"/>
              </a:ext>
            </a:extLst>
          </p:cNvPr>
          <p:cNvSpPr txBox="1"/>
          <p:nvPr/>
        </p:nvSpPr>
        <p:spPr>
          <a:xfrm>
            <a:off x="7883528" y="750224"/>
            <a:ext cx="278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sentence: 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love</a:t>
            </a:r>
            <a:r>
              <a:rPr lang="en-US" dirty="0"/>
              <a:t> </a:t>
            </a:r>
            <a:r>
              <a:rPr lang="en-US" dirty="0">
                <a:highlight>
                  <a:srgbClr val="008000"/>
                </a:highlight>
              </a:rPr>
              <a:t>lamp</a:t>
            </a:r>
            <a:r>
              <a:rPr lang="en-US" dirty="0">
                <a:highlight>
                  <a:srgbClr val="FF0000"/>
                </a:highlight>
              </a:rPr>
              <a:t>.</a:t>
            </a:r>
          </a:p>
          <a:p>
            <a:r>
              <a:rPr lang="en-US" dirty="0"/>
              <a:t>Predict token 3. </a:t>
            </a:r>
            <a:r>
              <a:rPr lang="en-US" dirty="0">
                <a:highlight>
                  <a:srgbClr val="008000"/>
                </a:highlight>
              </a:rPr>
              <a:t>lamp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E54AA-09B4-4B43-A84A-91CC46F24BC2}"/>
              </a:ext>
            </a:extLst>
          </p:cNvPr>
          <p:cNvSpPr txBox="1"/>
          <p:nvPr/>
        </p:nvSpPr>
        <p:spPr>
          <a:xfrm>
            <a:off x="6850658" y="1456293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Permutation: None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AF434-CAAA-4166-9558-018576D6368D}"/>
              </a:ext>
            </a:extLst>
          </p:cNvPr>
          <p:cNvSpPr txBox="1"/>
          <p:nvPr/>
        </p:nvSpPr>
        <p:spPr>
          <a:xfrm>
            <a:off x="9849714" y="145629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Permutation: </a:t>
            </a:r>
            <a:r>
              <a:rPr lang="en-US" dirty="0">
                <a:highlight>
                  <a:srgbClr val="00FFFF"/>
                </a:highlight>
              </a:rPr>
              <a:t>love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.</a:t>
            </a:r>
            <a:r>
              <a:rPr lang="en-US" dirty="0"/>
              <a:t> 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23B73-84F7-4886-BA3A-B362AD218D93}"/>
              </a:ext>
            </a:extLst>
          </p:cNvPr>
          <p:cNvSpPr txBox="1"/>
          <p:nvPr/>
        </p:nvSpPr>
        <p:spPr>
          <a:xfrm>
            <a:off x="6713133" y="599739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Permutation: 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.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love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D1AEC-7BF8-477A-B317-AE61A899BA87}"/>
              </a:ext>
            </a:extLst>
          </p:cNvPr>
          <p:cNvSpPr txBox="1"/>
          <p:nvPr/>
        </p:nvSpPr>
        <p:spPr>
          <a:xfrm>
            <a:off x="10071697" y="5997395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Permutation: </a:t>
            </a:r>
            <a:r>
              <a:rPr lang="en-US" dirty="0">
                <a:highlight>
                  <a:srgbClr val="FF0000"/>
                </a:highlight>
              </a:rPr>
              <a:t>.</a:t>
            </a:r>
            <a:r>
              <a:rPr lang="en-US" dirty="0"/>
              <a:t> 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9ED04-816B-4195-B37F-C2BDF301CE9F}"/>
              </a:ext>
            </a:extLst>
          </p:cNvPr>
          <p:cNvSpPr/>
          <p:nvPr/>
        </p:nvSpPr>
        <p:spPr>
          <a:xfrm>
            <a:off x="6713133" y="6550223"/>
            <a:ext cx="7052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Generalized autoregressive pretraining for language understanding, 2019</a:t>
            </a:r>
          </a:p>
        </p:txBody>
      </p:sp>
    </p:spTree>
    <p:extLst>
      <p:ext uri="{BB962C8B-B14F-4D97-AF65-F5344CB8AC3E}">
        <p14:creationId xmlns:p14="http://schemas.microsoft.com/office/powerpoint/2010/main" val="15621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DF49-1AAE-4A3B-B43D-77C5D98F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 (Robustly optimized BERT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EF94-5E8A-4E45-AC9E-453A77C4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3750" cy="3013075"/>
          </a:xfrm>
        </p:spPr>
        <p:txBody>
          <a:bodyPr>
            <a:normAutofit/>
          </a:bodyPr>
          <a:lstStyle/>
          <a:p>
            <a:r>
              <a:rPr lang="en-US" sz="2600" dirty="0"/>
              <a:t>Modifications to BERT</a:t>
            </a:r>
          </a:p>
          <a:p>
            <a:pPr lvl="1"/>
            <a:r>
              <a:rPr lang="en-US" sz="2000" dirty="0"/>
              <a:t>Train the model for longer with bigger batches and more data</a:t>
            </a:r>
          </a:p>
          <a:p>
            <a:pPr lvl="1"/>
            <a:r>
              <a:rPr lang="en-US" sz="2000" dirty="0"/>
              <a:t>Remove next sentence prediction</a:t>
            </a:r>
          </a:p>
          <a:p>
            <a:pPr lvl="1"/>
            <a:r>
              <a:rPr lang="en-US" sz="2000" dirty="0"/>
              <a:t>Train on longer sequences</a:t>
            </a:r>
          </a:p>
          <a:p>
            <a:pPr lvl="1"/>
            <a:r>
              <a:rPr lang="en-US" sz="2000" dirty="0"/>
              <a:t>Dynamically change the masking pattern</a:t>
            </a:r>
          </a:p>
          <a:p>
            <a:pPr lvl="2"/>
            <a:r>
              <a:rPr lang="en-US" sz="1900" dirty="0"/>
              <a:t>Static masking: BERT added MASK token during data preprocessing, position never changes during training</a:t>
            </a:r>
          </a:p>
          <a:p>
            <a:pPr lvl="2"/>
            <a:r>
              <a:rPr lang="en-US" sz="1900" dirty="0"/>
              <a:t>Dynamic masking: </a:t>
            </a:r>
            <a:r>
              <a:rPr lang="en-US" sz="1900" dirty="0" err="1"/>
              <a:t>RoBERTa</a:t>
            </a:r>
            <a:r>
              <a:rPr lang="en-US" sz="1900" dirty="0"/>
              <a:t> adds MASK token on the fly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82B8F4-30A2-4D25-A0E2-E6FB046C878F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67F060-6A51-4C15-9B7B-7DBF3EF815F9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2C1A5E-B81C-4A01-A482-2584DF01E9ED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9CB426-ED5F-4C83-B598-48414E769CDD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DE9FFC-8AB5-45B1-B59B-0D8207575711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C628D9-5B04-4DC1-9FA8-883F4722F84E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DA431A0-2DC4-41F1-8F1F-433D02C34921}"/>
              </a:ext>
            </a:extLst>
          </p:cNvPr>
          <p:cNvSpPr/>
          <p:nvPr/>
        </p:nvSpPr>
        <p:spPr>
          <a:xfrm>
            <a:off x="6096000" y="6526149"/>
            <a:ext cx="6167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RoBERTa</a:t>
            </a:r>
            <a:r>
              <a:rPr lang="en-US" sz="1400" dirty="0"/>
              <a:t>: An optimized method for pre-training self-supervised NLP systems, 2019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0E48B-2DEC-46EE-8456-AA523172C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6" t="28170" r="14844" b="11886"/>
          <a:stretch/>
        </p:blipFill>
        <p:spPr>
          <a:xfrm>
            <a:off x="7839070" y="2397256"/>
            <a:ext cx="4238629" cy="20553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DB3851-AD17-4BB8-9818-C40A6CF117AB}"/>
              </a:ext>
            </a:extLst>
          </p:cNvPr>
          <p:cNvSpPr/>
          <p:nvPr/>
        </p:nvSpPr>
        <p:spPr>
          <a:xfrm>
            <a:off x="838200" y="4644727"/>
            <a:ext cx="886777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~160GB from 5 different sources (BERT 16GB)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8000 random mini-batch of 512 tokens for 500000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Fine-tuning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Fine-tuned for GLUE (10 epochs), </a:t>
            </a:r>
            <a:r>
              <a:rPr lang="en-US" sz="1900" dirty="0" err="1"/>
              <a:t>SQuAD</a:t>
            </a:r>
            <a:r>
              <a:rPr lang="en-US" sz="1900" dirty="0"/>
              <a:t> (2 epochs), RACE (4 epochs)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State of the art results on GLUE, </a:t>
            </a:r>
            <a:r>
              <a:rPr lang="en-US" sz="1900" dirty="0" err="1"/>
              <a:t>SQuAD</a:t>
            </a:r>
            <a:r>
              <a:rPr lang="en-US" sz="1900" dirty="0"/>
              <a:t>, RACE</a:t>
            </a:r>
          </a:p>
        </p:txBody>
      </p:sp>
    </p:spTree>
    <p:extLst>
      <p:ext uri="{BB962C8B-B14F-4D97-AF65-F5344CB8AC3E}">
        <p14:creationId xmlns:p14="http://schemas.microsoft.com/office/powerpoint/2010/main" val="208885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C26E-8CCF-4D08-B1AD-BDC0D54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 (A Lite BERT)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650E-C827-4A02-9F9F-9672B7EC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876" y="1374522"/>
            <a:ext cx="2777836" cy="5799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Bigger is better?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D7EC6-CD76-4A66-A4D7-CC1F343E0758}"/>
              </a:ext>
            </a:extLst>
          </p:cNvPr>
          <p:cNvSpPr/>
          <p:nvPr/>
        </p:nvSpPr>
        <p:spPr>
          <a:xfrm>
            <a:off x="6096000" y="6526149"/>
            <a:ext cx="6167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ALBERT: A Lite BERT for self-supervised learning of language representations, 2019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8ECD07-CABC-44E4-B666-A52E71C2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2" y="1963414"/>
            <a:ext cx="7334608" cy="14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478FE-6BE2-45A0-8859-628C709D7438}"/>
              </a:ext>
            </a:extLst>
          </p:cNvPr>
          <p:cNvSpPr txBox="1"/>
          <p:nvPr/>
        </p:nvSpPr>
        <p:spPr>
          <a:xfrm>
            <a:off x="374072" y="3694605"/>
            <a:ext cx="5153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encoder and Masked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18x reduction in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Books corpus of 800M words and 2.5B words from English Wikipedia articles (~16GB)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 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 of the art (trained with additional data) on GLUE, </a:t>
            </a:r>
            <a:r>
              <a:rPr lang="en-US" dirty="0" err="1"/>
              <a:t>SQuAD</a:t>
            </a:r>
            <a:r>
              <a:rPr lang="en-US" dirty="0"/>
              <a:t> datasets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1C77EE-3A18-4DCE-94E5-DEFF63D95AE3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48A50A-F8D1-460C-BD0B-F63EAC68A9ED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4732E4-4012-42B9-A1F1-6997790B943A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CB9580-8C32-4A52-BC5B-BDA538A96D97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FDBCB-69A2-49E2-8941-6E0E802BF852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036071-FE26-4D1B-8F96-A60C99A8FC0F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B6521F0-FFE1-4FFD-A73B-D6B3B4EDAF27}"/>
              </a:ext>
            </a:extLst>
          </p:cNvPr>
          <p:cNvSpPr/>
          <p:nvPr/>
        </p:nvSpPr>
        <p:spPr>
          <a:xfrm>
            <a:off x="5405861" y="3636484"/>
            <a:ext cx="6786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Factorized Embedding</a:t>
            </a:r>
          </a:p>
          <a:p>
            <a:r>
              <a:rPr lang="en-US" dirty="0"/>
              <a:t>Word embeddings dimension (E) is same as hidden layer dimension (H)</a:t>
            </a:r>
          </a:p>
          <a:p>
            <a:r>
              <a:rPr lang="en-US" dirty="0"/>
              <a:t>Huge number of weights concentrated in embedding layer (</a:t>
            </a:r>
            <a:r>
              <a:rPr lang="en-US" dirty="0" err="1"/>
              <a:t>VxH</a:t>
            </a:r>
            <a:r>
              <a:rPr lang="en-US" dirty="0"/>
              <a:t>)</a:t>
            </a:r>
          </a:p>
          <a:p>
            <a:r>
              <a:rPr lang="en-US" dirty="0"/>
              <a:t>Solution: Split embedding layer into 2 separate layers where dimension E &lt;&lt; H</a:t>
            </a:r>
          </a:p>
          <a:p>
            <a:r>
              <a:rPr lang="en-US" dirty="0"/>
              <a:t>Number of parameters reduced from (</a:t>
            </a:r>
            <a:r>
              <a:rPr lang="en-US" dirty="0" err="1"/>
              <a:t>VxH</a:t>
            </a:r>
            <a:r>
              <a:rPr lang="en-US" dirty="0"/>
              <a:t>) to (</a:t>
            </a:r>
            <a:r>
              <a:rPr lang="en-US" dirty="0" err="1"/>
              <a:t>VxE</a:t>
            </a:r>
            <a:r>
              <a:rPr lang="en-US" dirty="0"/>
              <a:t> + </a:t>
            </a:r>
            <a:r>
              <a:rPr lang="en-US" dirty="0" err="1"/>
              <a:t>ExH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87A08-EB83-404F-8F0A-5D987B90951E}"/>
              </a:ext>
            </a:extLst>
          </p:cNvPr>
          <p:cNvSpPr/>
          <p:nvPr/>
        </p:nvSpPr>
        <p:spPr>
          <a:xfrm>
            <a:off x="5405433" y="5447767"/>
            <a:ext cx="33672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Cross layer parameter sharing</a:t>
            </a:r>
          </a:p>
          <a:p>
            <a:r>
              <a:rPr lang="en-US" dirty="0"/>
              <a:t>Weights shared across all layers</a:t>
            </a:r>
          </a:p>
          <a:p>
            <a:r>
              <a:rPr lang="en-US" dirty="0"/>
              <a:t>~3.5-8.5x reduction in parameters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16A899-49C7-44AC-84F3-D422A9BB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64" y="1872187"/>
            <a:ext cx="1408478" cy="18492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F4DBFC-9F21-47FF-980B-AD88843EB394}"/>
              </a:ext>
            </a:extLst>
          </p:cNvPr>
          <p:cNvSpPr txBox="1"/>
          <p:nvPr/>
        </p:nvSpPr>
        <p:spPr>
          <a:xfrm>
            <a:off x="9225850" y="141560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building block</a:t>
            </a:r>
          </a:p>
        </p:txBody>
      </p:sp>
    </p:spTree>
    <p:extLst>
      <p:ext uri="{BB962C8B-B14F-4D97-AF65-F5344CB8AC3E}">
        <p14:creationId xmlns:p14="http://schemas.microsoft.com/office/powerpoint/2010/main" val="19328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42A-A89C-4FF9-8BE1-354836A6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 (Text-to-Text Transfer Transformer)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7B476C-6A23-41DD-A17E-F7774C89EABF}"/>
              </a:ext>
            </a:extLst>
          </p:cNvPr>
          <p:cNvSpPr/>
          <p:nvPr/>
        </p:nvSpPr>
        <p:spPr>
          <a:xfrm>
            <a:off x="472475" y="1690688"/>
            <a:ext cx="1480458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architecture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0AFB65-397C-44DD-868C-A315C2ACA45D}"/>
              </a:ext>
            </a:extLst>
          </p:cNvPr>
          <p:cNvSpPr/>
          <p:nvPr/>
        </p:nvSpPr>
        <p:spPr>
          <a:xfrm>
            <a:off x="3003549" y="1690688"/>
            <a:ext cx="1559124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training objective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7F133-E136-482C-AB21-6F85AD424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22" t="47752" r="24786" b="17934"/>
          <a:stretch/>
        </p:blipFill>
        <p:spPr>
          <a:xfrm>
            <a:off x="2588064" y="4743347"/>
            <a:ext cx="2213733" cy="8726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2971CE-CF3D-4C4C-8DEC-1CB77B25D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7" t="27835" r="28375" b="48928"/>
          <a:stretch/>
        </p:blipFill>
        <p:spPr>
          <a:xfrm>
            <a:off x="2399851" y="2839778"/>
            <a:ext cx="2478285" cy="730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8C7992-ECEF-45C4-83AE-37FF16B92189}"/>
              </a:ext>
            </a:extLst>
          </p:cNvPr>
          <p:cNvSpPr txBox="1"/>
          <p:nvPr/>
        </p:nvSpPr>
        <p:spPr>
          <a:xfrm>
            <a:off x="2709803" y="4546612"/>
            <a:ext cx="202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Each span replaced by single unique token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EFD453-7901-4126-99C9-05E8D42B6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49" t="37206" r="28580" b="38300"/>
          <a:stretch/>
        </p:blipFill>
        <p:spPr>
          <a:xfrm>
            <a:off x="2513820" y="3624374"/>
            <a:ext cx="2364316" cy="77217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DFA489-A230-48AA-92AA-D1083CE73FE1}"/>
              </a:ext>
            </a:extLst>
          </p:cNvPr>
          <p:cNvSpPr/>
          <p:nvPr/>
        </p:nvSpPr>
        <p:spPr>
          <a:xfrm>
            <a:off x="5480864" y="1690688"/>
            <a:ext cx="154411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Pre-training Dataset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1510C1-ECCE-48DA-964B-41C2E327C15A}"/>
              </a:ext>
            </a:extLst>
          </p:cNvPr>
          <p:cNvSpPr/>
          <p:nvPr/>
        </p:nvSpPr>
        <p:spPr>
          <a:xfrm>
            <a:off x="8119627" y="1690688"/>
            <a:ext cx="134983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Strategy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6EAFDEA-3BA8-4A38-95A8-EDF099925A8B}"/>
              </a:ext>
            </a:extLst>
          </p:cNvPr>
          <p:cNvSpPr/>
          <p:nvPr/>
        </p:nvSpPr>
        <p:spPr>
          <a:xfrm>
            <a:off x="10434238" y="1702216"/>
            <a:ext cx="134983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187FEB02-05F0-43FF-899E-4DEF962C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55234"/>
              </p:ext>
            </p:extLst>
          </p:nvPr>
        </p:nvGraphicFramePr>
        <p:xfrm>
          <a:off x="4960844" y="2785628"/>
          <a:ext cx="2478285" cy="170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502634B3-99AC-4C22-BD18-0AA8113A2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918491"/>
              </p:ext>
            </p:extLst>
          </p:nvPr>
        </p:nvGraphicFramePr>
        <p:xfrm>
          <a:off x="5017515" y="4464193"/>
          <a:ext cx="2478284" cy="1702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12B53C0B-CDE5-4978-A6AD-171110999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30531"/>
              </p:ext>
            </p:extLst>
          </p:nvPr>
        </p:nvGraphicFramePr>
        <p:xfrm>
          <a:off x="7628339" y="2595128"/>
          <a:ext cx="2478284" cy="1846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4E02BC36-4990-43C2-A18C-8CB6EA716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599156"/>
              </p:ext>
            </p:extLst>
          </p:nvPr>
        </p:nvGraphicFramePr>
        <p:xfrm>
          <a:off x="7571668" y="4323287"/>
          <a:ext cx="2478284" cy="2333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2569585-760B-4BC9-B891-E9F1D96DFA79}"/>
              </a:ext>
            </a:extLst>
          </p:cNvPr>
          <p:cNvSpPr/>
          <p:nvPr/>
        </p:nvSpPr>
        <p:spPr>
          <a:xfrm>
            <a:off x="2422063" y="2717800"/>
            <a:ext cx="2507407" cy="3025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7D96CB0-89CE-4EF8-BA7C-A94FED577C73}"/>
              </a:ext>
            </a:extLst>
          </p:cNvPr>
          <p:cNvSpPr/>
          <p:nvPr/>
        </p:nvSpPr>
        <p:spPr>
          <a:xfrm>
            <a:off x="4983526" y="2595128"/>
            <a:ext cx="2455603" cy="3729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811A53-D6F6-4067-B566-6CA3346D3CE8}"/>
              </a:ext>
            </a:extLst>
          </p:cNvPr>
          <p:cNvSpPr/>
          <p:nvPr/>
        </p:nvSpPr>
        <p:spPr>
          <a:xfrm>
            <a:off x="7529788" y="2619221"/>
            <a:ext cx="2455603" cy="3975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EAE1DD9-2D0D-4336-B41E-EED48869AA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69412" y="4506896"/>
            <a:ext cx="1467340" cy="2168069"/>
          </a:xfrm>
          <a:prstGeom prst="rect">
            <a:avLst/>
          </a:prstGeom>
        </p:spPr>
      </p:pic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C7EA0E16-4834-4068-9AEE-2C003CC55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105068"/>
              </p:ext>
            </p:extLst>
          </p:nvPr>
        </p:nvGraphicFramePr>
        <p:xfrm>
          <a:off x="0" y="2883012"/>
          <a:ext cx="2478285" cy="204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73749A-532C-46B2-9C82-E6F202B30BC7}"/>
              </a:ext>
            </a:extLst>
          </p:cNvPr>
          <p:cNvSpPr/>
          <p:nvPr/>
        </p:nvSpPr>
        <p:spPr>
          <a:xfrm>
            <a:off x="20462" y="2643801"/>
            <a:ext cx="2307789" cy="3729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B902D2-B25A-4E5B-8019-28A48D19E998}"/>
              </a:ext>
            </a:extLst>
          </p:cNvPr>
          <p:cNvSpPr txBox="1"/>
          <p:nvPr/>
        </p:nvSpPr>
        <p:spPr>
          <a:xfrm>
            <a:off x="10205174" y="2839778"/>
            <a:ext cx="178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Answers the question, “If giving 4x more compute power, how should you use it?”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50614450-DC6D-4EBD-A4C3-8A29158C0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394887"/>
              </p:ext>
            </p:extLst>
          </p:nvPr>
        </p:nvGraphicFramePr>
        <p:xfrm>
          <a:off x="9951851" y="3713726"/>
          <a:ext cx="2299211" cy="236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FE7A70E-D8EB-41F5-B398-33157B2BB591}"/>
              </a:ext>
            </a:extLst>
          </p:cNvPr>
          <p:cNvSpPr/>
          <p:nvPr/>
        </p:nvSpPr>
        <p:spPr>
          <a:xfrm>
            <a:off x="10049952" y="2717800"/>
            <a:ext cx="2118402" cy="3360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B4CD0DA-1DF3-41A9-A1EA-773DD1067464}"/>
              </a:ext>
            </a:extLst>
          </p:cNvPr>
          <p:cNvSpPr/>
          <p:nvPr/>
        </p:nvSpPr>
        <p:spPr>
          <a:xfrm>
            <a:off x="2250541" y="2002089"/>
            <a:ext cx="455488" cy="247466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7B5B6D2-0578-459F-AC15-A387510C1CCB}"/>
              </a:ext>
            </a:extLst>
          </p:cNvPr>
          <p:cNvSpPr/>
          <p:nvPr/>
        </p:nvSpPr>
        <p:spPr>
          <a:xfrm>
            <a:off x="4794760" y="1990692"/>
            <a:ext cx="455488" cy="247466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D74B8C7-D6FA-4723-91A5-762453E9C493}"/>
              </a:ext>
            </a:extLst>
          </p:cNvPr>
          <p:cNvSpPr/>
          <p:nvPr/>
        </p:nvSpPr>
        <p:spPr>
          <a:xfrm>
            <a:off x="7438293" y="2002089"/>
            <a:ext cx="455488" cy="247466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8C01B9A-1EC6-4F04-85F2-C943CE194B68}"/>
              </a:ext>
            </a:extLst>
          </p:cNvPr>
          <p:cNvSpPr/>
          <p:nvPr/>
        </p:nvSpPr>
        <p:spPr>
          <a:xfrm>
            <a:off x="9739359" y="1990692"/>
            <a:ext cx="455488" cy="247466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C1C02D-E18B-484A-9494-1497B83573D0}"/>
              </a:ext>
            </a:extLst>
          </p:cNvPr>
          <p:cNvSpPr txBox="1"/>
          <p:nvPr/>
        </p:nvSpPr>
        <p:spPr>
          <a:xfrm>
            <a:off x="6933289" y="6595071"/>
            <a:ext cx="529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Exploring the limits of transfer learning with unified text-to-text transformer, 2019</a:t>
            </a:r>
          </a:p>
        </p:txBody>
      </p:sp>
    </p:spTree>
    <p:extLst>
      <p:ext uri="{BB962C8B-B14F-4D97-AF65-F5344CB8AC3E}">
        <p14:creationId xmlns:p14="http://schemas.microsoft.com/office/powerpoint/2010/main" val="27577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0" grpId="0"/>
      <p:bldP spid="34" grpId="0" animBg="1"/>
      <p:bldP spid="35" grpId="0" animBg="1"/>
      <p:bldP spid="38" grpId="0" animBg="1"/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6" grpId="0">
        <p:bldAsOne/>
      </p:bldGraphic>
      <p:bldP spid="47" grpId="0" animBg="1"/>
      <p:bldP spid="48" grpId="0" animBg="1"/>
      <p:bldP spid="49" grpId="0" animBg="1"/>
      <p:bldGraphic spid="51" grpId="0">
        <p:bldAsOne/>
      </p:bldGraphic>
      <p:bldP spid="52" grpId="0" animBg="1"/>
      <p:bldP spid="53" grpId="0"/>
      <p:bldGraphic spid="54" grpId="0">
        <p:bldAsOne/>
      </p:bldGraphic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42A-A89C-4FF9-8BE1-354836A6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 (Text-to-Text Transfer Transformer)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0C9C-73C7-4F22-A398-E85B1FA8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7909" cy="4351338"/>
          </a:xfrm>
        </p:spPr>
        <p:txBody>
          <a:bodyPr>
            <a:normAutofit/>
          </a:bodyPr>
          <a:lstStyle/>
          <a:p>
            <a:r>
              <a:rPr lang="en-US" dirty="0"/>
              <a:t>60M, 220M, 3B and 11B parameter models</a:t>
            </a:r>
          </a:p>
          <a:p>
            <a:r>
              <a:rPr lang="en-US" dirty="0"/>
              <a:t>Pre-training</a:t>
            </a:r>
          </a:p>
          <a:p>
            <a:pPr lvl="1"/>
            <a:r>
              <a:rPr lang="en-US" dirty="0"/>
              <a:t>Uses Colossal Clean Crawled Corpus (C4) dataset</a:t>
            </a:r>
          </a:p>
          <a:p>
            <a:pPr lvl="1"/>
            <a:r>
              <a:rPr lang="en-US" dirty="0"/>
              <a:t>Denoising objective that corrupts contiguous spans of tokens</a:t>
            </a:r>
          </a:p>
          <a:p>
            <a:pPr lvl="1"/>
            <a:r>
              <a:rPr lang="en-US" dirty="0"/>
              <a:t>Multi-task mixture</a:t>
            </a:r>
          </a:p>
          <a:p>
            <a:r>
              <a:rPr lang="en-US" dirty="0"/>
              <a:t>Fine-tuning</a:t>
            </a:r>
          </a:p>
          <a:p>
            <a:pPr lvl="1"/>
            <a:r>
              <a:rPr lang="en-US" dirty="0"/>
              <a:t>State of the art in 17/24 tasks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36B1AB0-B4BA-4724-9A66-F67A621D4960}"/>
              </a:ext>
            </a:extLst>
          </p:cNvPr>
          <p:cNvSpPr/>
          <p:nvPr/>
        </p:nvSpPr>
        <p:spPr>
          <a:xfrm rot="5400000">
            <a:off x="8494955" y="715154"/>
            <a:ext cx="233125" cy="40771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5B3D0D5-C777-4E4E-B961-4A458D599E66}"/>
              </a:ext>
            </a:extLst>
          </p:cNvPr>
          <p:cNvSpPr/>
          <p:nvPr/>
        </p:nvSpPr>
        <p:spPr>
          <a:xfrm rot="5400000">
            <a:off x="11272224" y="2171505"/>
            <a:ext cx="233126" cy="1164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0337-4D5C-4AC2-9D32-8394FE1B557D}"/>
              </a:ext>
            </a:extLst>
          </p:cNvPr>
          <p:cNvSpPr txBox="1"/>
          <p:nvPr/>
        </p:nvSpPr>
        <p:spPr>
          <a:xfrm>
            <a:off x="8299338" y="289264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ECF6-D1CA-46AB-B2AC-4A8F11BC8FE3}"/>
              </a:ext>
            </a:extLst>
          </p:cNvPr>
          <p:cNvSpPr txBox="1"/>
          <p:nvPr/>
        </p:nvSpPr>
        <p:spPr>
          <a:xfrm>
            <a:off x="11145165" y="28926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BBDBE-8421-4D46-A830-03EC3755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8011" r="6875" b="13938"/>
          <a:stretch/>
        </p:blipFill>
        <p:spPr>
          <a:xfrm>
            <a:off x="6435020" y="3780686"/>
            <a:ext cx="5775020" cy="20714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CA03A2-99DD-4904-9F79-BFCEFB05A00B}"/>
              </a:ext>
            </a:extLst>
          </p:cNvPr>
          <p:cNvSpPr/>
          <p:nvPr/>
        </p:nvSpPr>
        <p:spPr>
          <a:xfrm>
            <a:off x="6027899" y="1770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Task specific prefix added to input sequence before feeding to model</a:t>
            </a:r>
          </a:p>
          <a:p>
            <a:pPr lvl="1"/>
            <a:r>
              <a:rPr lang="en-US" dirty="0"/>
              <a:t>“translate English to German: That is good”    “Das </a:t>
            </a:r>
            <a:r>
              <a:rPr lang="en-US" dirty="0" err="1"/>
              <a:t>ist</a:t>
            </a:r>
            <a:r>
              <a:rPr lang="en-US" dirty="0"/>
              <a:t> gut”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27083-E16C-41C3-B737-31EC90B7E2D4}"/>
              </a:ext>
            </a:extLst>
          </p:cNvPr>
          <p:cNvSpPr txBox="1"/>
          <p:nvPr/>
        </p:nvSpPr>
        <p:spPr>
          <a:xfrm>
            <a:off x="6933289" y="6595071"/>
            <a:ext cx="529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Exploring the limits of transfer learning with unified text-to-text transformer, 2019</a:t>
            </a:r>
          </a:p>
        </p:txBody>
      </p:sp>
    </p:spTree>
    <p:extLst>
      <p:ext uri="{BB962C8B-B14F-4D97-AF65-F5344CB8AC3E}">
        <p14:creationId xmlns:p14="http://schemas.microsoft.com/office/powerpoint/2010/main" val="2895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3E25-0FBE-4461-A2CB-FC9BD01D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593" cy="1325563"/>
          </a:xfrm>
        </p:spPr>
        <p:txBody>
          <a:bodyPr/>
          <a:lstStyle/>
          <a:p>
            <a:r>
              <a:rPr lang="en-US" dirty="0"/>
              <a:t>CTRL (Conditional Transformer Language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F52A6-4558-45B8-A545-1692059FF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80699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Transformer language models tend to ramble</a:t>
                </a:r>
              </a:p>
              <a:p>
                <a:pPr lvl="1"/>
                <a:r>
                  <a:rPr lang="en-US" dirty="0"/>
                  <a:t>Is it possible to control text by conditioning on  a class c?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Prepend input sequence with control codes</a:t>
                </a:r>
              </a:p>
              <a:p>
                <a:r>
                  <a:rPr lang="en-US" dirty="0"/>
                  <a:t>Control Codes</a:t>
                </a:r>
              </a:p>
              <a:p>
                <a:pPr lvl="1"/>
                <a:r>
                  <a:rPr lang="en-US" dirty="0"/>
                  <a:t>Style/Domain – </a:t>
                </a:r>
                <a:r>
                  <a:rPr lang="en-US" i="1" dirty="0"/>
                  <a:t>Wikipedia, Links, Books, Reviews</a:t>
                </a:r>
              </a:p>
              <a:p>
                <a:pPr lvl="1"/>
                <a:r>
                  <a:rPr lang="en-US" dirty="0"/>
                  <a:t>Secondary codes can be concatenated – </a:t>
                </a:r>
                <a:r>
                  <a:rPr lang="en-US" i="1" dirty="0"/>
                  <a:t>Reviews; Rating -5.0</a:t>
                </a:r>
              </a:p>
              <a:p>
                <a:r>
                  <a:rPr lang="en-US" dirty="0"/>
                  <a:t>Training</a:t>
                </a:r>
              </a:p>
              <a:p>
                <a:pPr lvl="1"/>
                <a:r>
                  <a:rPr lang="en-US" dirty="0"/>
                  <a:t>145GB Dataset; 1.6B parameters</a:t>
                </a:r>
              </a:p>
              <a:p>
                <a:pPr lvl="1"/>
                <a:r>
                  <a:rPr lang="en-US" dirty="0"/>
                  <a:t>1024 random mini-batch of 512 tokens for 800k iterations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F52A6-4558-45B8-A545-1692059FF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80699" cy="4667250"/>
              </a:xfrm>
              <a:blipFill>
                <a:blip r:embed="rId3"/>
                <a:stretch>
                  <a:fillRect l="-1359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9012FB-B4F4-45AE-B5B7-39D58CD0DAD9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EF464A-671D-4C68-838A-07F048277F6C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394831-1210-471A-A7B1-0AA05FB64D0C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ECF439-9A81-4F91-91DF-74841CF9AF3B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BB52A4-41CB-4FCC-9D7F-E468A7595F07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9F5A-8FE7-487E-9EE9-F75A0CE28573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C16C67-DA0D-4AA5-B3FE-545AEF6DC8AD}"/>
              </a:ext>
            </a:extLst>
          </p:cNvPr>
          <p:cNvSpPr/>
          <p:nvPr/>
        </p:nvSpPr>
        <p:spPr>
          <a:xfrm>
            <a:off x="8018899" y="2728089"/>
            <a:ext cx="3792098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Links https://www.cnn.com/2007/09/20/us-president-meets-british-pm </a:t>
            </a:r>
            <a:r>
              <a:rPr lang="en-US" dirty="0"/>
              <a:t>LONDON, England (CNN) – U.S. President George W. Bush met with British Prime Minister Tony Blair on Monday to discuss the war in Iraq, according to a statement from Blair’s office.\n\</a:t>
            </a:r>
            <a:r>
              <a:rPr lang="en-US" dirty="0" err="1"/>
              <a:t>nThe</a:t>
            </a:r>
            <a:r>
              <a:rPr lang="en-US" dirty="0"/>
              <a:t> meeting was held at 10 Downing Street and lasted about an hour.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29C33-8A7D-44B8-926F-7FE25B2ACBBE}"/>
              </a:ext>
            </a:extLst>
          </p:cNvPr>
          <p:cNvSpPr txBox="1"/>
          <p:nvPr/>
        </p:nvSpPr>
        <p:spPr>
          <a:xfrm>
            <a:off x="6896704" y="6529243"/>
            <a:ext cx="5295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CTRL: A conditional transformer language model for controllable generation, 2019</a:t>
            </a:r>
          </a:p>
        </p:txBody>
      </p:sp>
    </p:spTree>
    <p:extLst>
      <p:ext uri="{BB962C8B-B14F-4D97-AF65-F5344CB8AC3E}">
        <p14:creationId xmlns:p14="http://schemas.microsoft.com/office/powerpoint/2010/main" val="12127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042F-0659-43B5-815A-5BDB5BF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PPLM (Plug and Play Language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3C6E9-B0AC-466B-BBC5-5F8EE8186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6269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Problem with CTRL</a:t>
                </a:r>
              </a:p>
              <a:p>
                <a:pPr lvl="1"/>
                <a:r>
                  <a:rPr lang="en-US" sz="2200" dirty="0"/>
                  <a:t>Need to fine-tune for new control codes</a:t>
                </a:r>
              </a:p>
              <a:p>
                <a:pPr lvl="1"/>
                <a:r>
                  <a:rPr lang="en-US" sz="2200" dirty="0"/>
                  <a:t>Can result in catastrophic forgetting</a:t>
                </a:r>
              </a:p>
              <a:p>
                <a:r>
                  <a:rPr lang="en-US" dirty="0"/>
                  <a:t>Conditional Language Model</a:t>
                </a:r>
              </a:p>
              <a:p>
                <a:pPr lvl="1"/>
                <a:r>
                  <a:rPr lang="en-US" sz="2200" dirty="0"/>
                  <a:t>Maximize Likelihood of word (x) given attribute (a) p(</a:t>
                </a:r>
                <a:r>
                  <a:rPr lang="en-US" sz="2200" dirty="0" err="1"/>
                  <a:t>x|a</a:t>
                </a:r>
                <a:r>
                  <a:rPr lang="en-US" sz="2200" dirty="0"/>
                  <a:t>) =&gt; p(</a:t>
                </a:r>
                <a:r>
                  <a:rPr lang="en-US" sz="2200" dirty="0" err="1"/>
                  <a:t>x|a</a:t>
                </a:r>
                <a:r>
                  <a:rPr lang="en-US" sz="2200" dirty="0"/>
                  <a:t>) ≈ p(</a:t>
                </a:r>
                <a:r>
                  <a:rPr lang="en-US" sz="2200" dirty="0" err="1"/>
                  <a:t>a|x</a:t>
                </a:r>
                <a:r>
                  <a:rPr lang="en-US" sz="2200" dirty="0"/>
                  <a:t>)p(x)</a:t>
                </a:r>
              </a:p>
              <a:p>
                <a:pPr lvl="1"/>
                <a:r>
                  <a:rPr lang="en-US" sz="2200" dirty="0"/>
                  <a:t>Increase likelihood of p(</a:t>
                </a:r>
                <a:r>
                  <a:rPr lang="en-US" sz="2200" dirty="0" err="1"/>
                  <a:t>a|x</a:t>
                </a:r>
                <a:r>
                  <a:rPr lang="en-US" sz="2200" dirty="0"/>
                  <a:t>) so that text resembles desired domain</a:t>
                </a:r>
              </a:p>
              <a:p>
                <a:pPr lvl="1"/>
                <a:r>
                  <a:rPr lang="en-US" sz="2200" dirty="0"/>
                  <a:t>Increase likelihood of p(x) so that text is coherent</a:t>
                </a:r>
              </a:p>
              <a:p>
                <a:r>
                  <a:rPr lang="en-US" dirty="0"/>
                  <a:t>Two methods to steer text generation</a:t>
                </a:r>
              </a:p>
              <a:p>
                <a:pPr lvl="1"/>
                <a:r>
                  <a:rPr lang="en-US" sz="2200" dirty="0"/>
                  <a:t>Discriminator – train small network to discriminate </a:t>
                </a:r>
              </a:p>
              <a:p>
                <a:pPr lvl="1"/>
                <a:r>
                  <a:rPr lang="en-US" sz="2200" dirty="0"/>
                  <a:t>Bag-of-words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nary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3C6E9-B0AC-466B-BBC5-5F8EE8186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62693" cy="4351338"/>
              </a:xfrm>
              <a:blipFill>
                <a:blip r:embed="rId3"/>
                <a:stretch>
                  <a:fillRect l="-1487" t="-2101" b="-16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F62548D-906D-4BB9-B8E4-A066161DDB2C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FD934D-6AC8-455D-BA9C-1806D4CD0D92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3036E5-5C6F-4383-AF9A-088A65C13422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0652C-DA03-43A7-90E0-DDF055447210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2AB120-9886-4429-AA6C-8C3C47E7E3FC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D2E0CF-3749-445B-8B70-9CC1BA3BF73D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D680A1-4165-4B4B-BBC9-533A39EC35B8}"/>
              </a:ext>
            </a:extLst>
          </p:cNvPr>
          <p:cNvSpPr txBox="1"/>
          <p:nvPr/>
        </p:nvSpPr>
        <p:spPr>
          <a:xfrm>
            <a:off x="1171571" y="6181979"/>
            <a:ext cx="4560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Example BOW</a:t>
            </a:r>
          </a:p>
          <a:p>
            <a:pPr algn="ctr"/>
            <a:r>
              <a:rPr lang="en-US" i="1" dirty="0"/>
              <a:t>Technology</a:t>
            </a:r>
            <a:r>
              <a:rPr lang="en-US" dirty="0"/>
              <a:t> – chip, computer, laptop, phone,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331E0-FABF-43C6-899F-F24893FE33E9}"/>
              </a:ext>
            </a:extLst>
          </p:cNvPr>
          <p:cNvSpPr txBox="1"/>
          <p:nvPr/>
        </p:nvSpPr>
        <p:spPr>
          <a:xfrm>
            <a:off x="6637531" y="6551311"/>
            <a:ext cx="5554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Plug and play language models: A simple approach to controlled text generation, 2019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75B003-EFA9-4F68-A224-FC3F63D3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53" y="2150473"/>
            <a:ext cx="3303080" cy="25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1CF80-93E6-4066-BAB3-608A754132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00" t="33032" r="12999" b="41649"/>
          <a:stretch/>
        </p:blipFill>
        <p:spPr>
          <a:xfrm>
            <a:off x="6962274" y="4920133"/>
            <a:ext cx="5229726" cy="10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8526-5905-46D6-A5BC-7F4A65C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in NLP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E412F7-CDA4-484C-9110-E2808D51BB94}"/>
              </a:ext>
            </a:extLst>
          </p:cNvPr>
          <p:cNvSpPr/>
          <p:nvPr/>
        </p:nvSpPr>
        <p:spPr>
          <a:xfrm>
            <a:off x="276221" y="2800351"/>
            <a:ext cx="2802734" cy="244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u="sng" dirty="0"/>
              <a:t>Data Collection</a:t>
            </a:r>
          </a:p>
          <a:p>
            <a:pPr algn="ctr"/>
            <a:r>
              <a:rPr lang="en-US" sz="2200" dirty="0"/>
              <a:t>Gather large corpus of text e.g. Books, Wikipedia, reddit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9155C1-5EC4-4E58-882F-3E3E15128BFF}"/>
              </a:ext>
            </a:extLst>
          </p:cNvPr>
          <p:cNvSpPr/>
          <p:nvPr/>
        </p:nvSpPr>
        <p:spPr>
          <a:xfrm>
            <a:off x="3256364" y="3733800"/>
            <a:ext cx="800098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C8538ED-FE04-47FF-BB41-6D5ABF312B9E}"/>
                  </a:ext>
                </a:extLst>
              </p:cNvPr>
              <p:cNvSpPr/>
              <p:nvPr/>
            </p:nvSpPr>
            <p:spPr>
              <a:xfrm>
                <a:off x="4233871" y="2800351"/>
                <a:ext cx="3062279" cy="2447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i="1" u="sng" dirty="0"/>
                  <a:t>Self-supervised Learning</a:t>
                </a:r>
              </a:p>
              <a:p>
                <a:pPr algn="ctr"/>
                <a:r>
                  <a:rPr lang="en-US" sz="2200" dirty="0"/>
                  <a:t>Train a language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C8538ED-FE04-47FF-BB41-6D5ABF31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71" y="2800351"/>
                <a:ext cx="3062279" cy="24479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0F7D4D-83D7-466C-84F2-B7646C89CC49}"/>
              </a:ext>
            </a:extLst>
          </p:cNvPr>
          <p:cNvSpPr/>
          <p:nvPr/>
        </p:nvSpPr>
        <p:spPr>
          <a:xfrm>
            <a:off x="8793965" y="4286250"/>
            <a:ext cx="2802735" cy="244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u="sng" dirty="0"/>
              <a:t>Supervised Fine-tuning</a:t>
            </a:r>
          </a:p>
          <a:p>
            <a:pPr algn="ctr"/>
            <a:r>
              <a:rPr lang="en-US" sz="2200" dirty="0"/>
              <a:t>Fine-tune on target task using domain specific text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B5C8F3-22C9-4BFC-ADA0-9095F864F1F5}"/>
              </a:ext>
            </a:extLst>
          </p:cNvPr>
          <p:cNvSpPr/>
          <p:nvPr/>
        </p:nvSpPr>
        <p:spPr>
          <a:xfrm rot="19381164">
            <a:off x="7643816" y="2936915"/>
            <a:ext cx="800098" cy="27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34B2DD-14A6-4A5E-BD1C-3C14D8601FF3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4A98E6-BA18-4883-AC5D-2DCC32B29EE2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A6D281-C1EB-47CD-AA61-DDBFF1050527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87DF0-E975-44B6-BBF6-BD934BCB6228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02ECE5-EF72-42AC-B083-8B50BEB55757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0E84E9-254C-4938-A731-6BEEFACC688B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59EFAB-4E16-4020-AFD1-7970822F56B6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Transfer Learning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6C884B-29A8-4B2B-B9B0-733CB916D00C}"/>
              </a:ext>
            </a:extLst>
          </p:cNvPr>
          <p:cNvSpPr/>
          <p:nvPr/>
        </p:nvSpPr>
        <p:spPr>
          <a:xfrm>
            <a:off x="8791583" y="1129039"/>
            <a:ext cx="2802735" cy="244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u="sng" dirty="0"/>
              <a:t>Apply to target  domain</a:t>
            </a:r>
          </a:p>
          <a:p>
            <a:pPr algn="ctr"/>
            <a:r>
              <a:rPr lang="en-US" sz="2200" dirty="0"/>
              <a:t>Use pretrained model as feature extractor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1304BA4-A79B-4819-A994-B4D617EE023D}"/>
              </a:ext>
            </a:extLst>
          </p:cNvPr>
          <p:cNvSpPr/>
          <p:nvPr/>
        </p:nvSpPr>
        <p:spPr>
          <a:xfrm rot="2374165">
            <a:off x="7650054" y="4322921"/>
            <a:ext cx="800098" cy="27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B7D5519-D089-4497-A5BE-36513829C3DF}"/>
              </a:ext>
            </a:extLst>
          </p:cNvPr>
          <p:cNvSpPr/>
          <p:nvPr/>
        </p:nvSpPr>
        <p:spPr>
          <a:xfrm rot="16200000">
            <a:off x="10011453" y="3818846"/>
            <a:ext cx="418705" cy="248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5" grpId="0" animBg="1"/>
      <p:bldP spid="2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6749-ED9D-4AB4-BB85-8A75A456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85E8-B952-470A-922D-4FB966B4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60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we reduce the size of these models?</a:t>
            </a:r>
          </a:p>
          <a:p>
            <a:pPr lvl="1"/>
            <a:r>
              <a:rPr lang="en-US" dirty="0"/>
              <a:t>Models have massive disk footprint</a:t>
            </a:r>
          </a:p>
          <a:p>
            <a:pPr lvl="1"/>
            <a:r>
              <a:rPr lang="en-US" dirty="0"/>
              <a:t>GPT-2 small 500MB; GPT-2 medium  1.5GB</a:t>
            </a:r>
          </a:p>
          <a:p>
            <a:r>
              <a:rPr lang="en-US" dirty="0"/>
              <a:t>Knowledge Distillation</a:t>
            </a:r>
          </a:p>
          <a:p>
            <a:pPr lvl="1"/>
            <a:r>
              <a:rPr lang="en-US" dirty="0"/>
              <a:t>A compacted model (student) learns from a trained large model (teacher)</a:t>
            </a:r>
          </a:p>
          <a:p>
            <a:pPr lvl="1"/>
            <a:r>
              <a:rPr lang="en-US" dirty="0"/>
              <a:t>Trained by </a:t>
            </a:r>
          </a:p>
          <a:p>
            <a:pPr lvl="2"/>
            <a:r>
              <a:rPr lang="en-US" dirty="0"/>
              <a:t>1. minimizing the cross-entropy between the teacher probability and the student probability </a:t>
            </a:r>
          </a:p>
          <a:p>
            <a:pPr lvl="2"/>
            <a:r>
              <a:rPr lang="en-US" dirty="0"/>
              <a:t>2. predicting the next word (language model loss)</a:t>
            </a:r>
          </a:p>
          <a:p>
            <a:r>
              <a:rPr lang="en-US" dirty="0" err="1"/>
              <a:t>DistilBERT</a:t>
            </a:r>
            <a:r>
              <a:rPr lang="en-US" dirty="0"/>
              <a:t> – retains 97% of BERT performance; 1.5x speed up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AC697E-4DF5-4A18-9CC9-FD5347E7B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032327"/>
              </p:ext>
            </p:extLst>
          </p:nvPr>
        </p:nvGraphicFramePr>
        <p:xfrm>
          <a:off x="7334250" y="2420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929F10-A668-4E5E-B364-1097EEB0A759}"/>
              </a:ext>
            </a:extLst>
          </p:cNvPr>
          <p:cNvSpPr/>
          <p:nvPr/>
        </p:nvSpPr>
        <p:spPr>
          <a:xfrm>
            <a:off x="6296025" y="6529884"/>
            <a:ext cx="589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DistilBERT</a:t>
            </a:r>
            <a:r>
              <a:rPr lang="en-US" sz="1400" dirty="0"/>
              <a:t>, a distilled version of BERT: smaller, faster, cheaper and lighter, 2019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664D9-112E-4AFE-B0A6-CF07563E824C}"/>
              </a:ext>
            </a:extLst>
          </p:cNvPr>
          <p:cNvGrpSpPr/>
          <p:nvPr/>
        </p:nvGrpSpPr>
        <p:grpSpPr>
          <a:xfrm>
            <a:off x="1171571" y="-8414"/>
            <a:ext cx="10639426" cy="377746"/>
            <a:chOff x="1171571" y="-8414"/>
            <a:chExt cx="10639426" cy="3777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577B41-1993-47CB-A6B0-76AD76488B52}"/>
                </a:ext>
              </a:extLst>
            </p:cNvPr>
            <p:cNvSpPr txBox="1"/>
            <p:nvPr/>
          </p:nvSpPr>
          <p:spPr>
            <a:xfrm>
              <a:off x="1171571" y="0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FFEE56-1AB5-477B-A3AF-3FC587536D4B}"/>
                </a:ext>
              </a:extLst>
            </p:cNvPr>
            <p:cNvSpPr txBox="1"/>
            <p:nvPr/>
          </p:nvSpPr>
          <p:spPr>
            <a:xfrm>
              <a:off x="2593177" y="-4207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2048F8-4A0C-4ABE-9004-7711F9F81900}"/>
                </a:ext>
              </a:extLst>
            </p:cNvPr>
            <p:cNvSpPr txBox="1"/>
            <p:nvPr/>
          </p:nvSpPr>
          <p:spPr>
            <a:xfrm>
              <a:off x="5405433" y="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542445-7212-4C6A-BDF6-A8E02FE5C4BD}"/>
                </a:ext>
              </a:extLst>
            </p:cNvPr>
            <p:cNvSpPr txBox="1"/>
            <p:nvPr/>
          </p:nvSpPr>
          <p:spPr>
            <a:xfrm>
              <a:off x="6488901" y="-4207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A3694-E109-479A-9781-34E7BC7C9DC4}"/>
                </a:ext>
              </a:extLst>
            </p:cNvPr>
            <p:cNvSpPr txBox="1"/>
            <p:nvPr/>
          </p:nvSpPr>
          <p:spPr>
            <a:xfrm>
              <a:off x="9110659" y="-8414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Tour de Transformers 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2953-CE43-4149-B317-F10A4E0A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0EBA-130C-4CCB-9B49-49AB9E39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NLP transfer learning has transitioned from non-contextualized word vectors to massive pre-trained transformers</a:t>
            </a:r>
          </a:p>
          <a:p>
            <a:r>
              <a:rPr lang="en-US" dirty="0"/>
              <a:t>Pre-training requires 2 things</a:t>
            </a:r>
          </a:p>
          <a:p>
            <a:pPr lvl="1"/>
            <a:r>
              <a:rPr lang="en-US" dirty="0"/>
              <a:t>Lots of data</a:t>
            </a:r>
          </a:p>
          <a:p>
            <a:pPr lvl="1"/>
            <a:r>
              <a:rPr lang="en-US" dirty="0"/>
              <a:t>Massive compute</a:t>
            </a:r>
          </a:p>
          <a:p>
            <a:r>
              <a:rPr lang="en-US" dirty="0"/>
              <a:t>Unfortunately, not accessible to most organizations</a:t>
            </a:r>
          </a:p>
          <a:p>
            <a:r>
              <a:rPr lang="en-US" dirty="0"/>
              <a:t>Fine-tuning is very accessible</a:t>
            </a:r>
          </a:p>
          <a:p>
            <a:pPr lvl="1"/>
            <a:r>
              <a:rPr lang="en-US" dirty="0"/>
              <a:t>Smaller datasets and single GPU</a:t>
            </a:r>
          </a:p>
          <a:p>
            <a:r>
              <a:rPr lang="en-US" dirty="0"/>
              <a:t>Future Directions</a:t>
            </a:r>
          </a:p>
          <a:p>
            <a:pPr lvl="1"/>
            <a:r>
              <a:rPr lang="en-US" dirty="0"/>
              <a:t>Improved understanding and commonsense reasoning</a:t>
            </a:r>
          </a:p>
          <a:p>
            <a:pPr lvl="1"/>
            <a:r>
              <a:rPr lang="en-US" dirty="0"/>
              <a:t>Reducing model size</a:t>
            </a:r>
          </a:p>
          <a:p>
            <a:pPr lvl="1"/>
            <a:r>
              <a:rPr lang="en-US" dirty="0"/>
              <a:t>Language generation control</a:t>
            </a:r>
          </a:p>
          <a:p>
            <a:pPr lvl="1"/>
            <a:r>
              <a:rPr lang="en-US" dirty="0"/>
              <a:t>Dialogue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1616-881D-4DB0-B8D3-0C43BDC6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NLP Transfer Learning?</a:t>
            </a:r>
          </a:p>
        </p:txBody>
      </p:sp>
      <p:pic>
        <p:nvPicPr>
          <p:cNvPr id="1026" name="Picture 2" descr="Image result for nlp imagenet moment">
            <a:extLst>
              <a:ext uri="{FF2B5EF4-FFF2-40B4-BE49-F238E27FC236}">
                <a16:creationId xmlns:a16="http://schemas.microsoft.com/office/drawing/2014/main" id="{3FD18642-EE4E-4EB4-B7CD-C60E79C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73" y="1552188"/>
            <a:ext cx="8018236" cy="497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BDFBF3-1FDF-454E-9FCE-0C52B7B70979}"/>
              </a:ext>
            </a:extLst>
          </p:cNvPr>
          <p:cNvSpPr/>
          <p:nvPr/>
        </p:nvSpPr>
        <p:spPr>
          <a:xfrm>
            <a:off x="9573783" y="6523310"/>
            <a:ext cx="261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https://thegradient.pub/nlp-imagenet/</a:t>
            </a:r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08958E-D857-4A94-A575-E4292993AFF2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C610D2-2742-4138-AA5D-7640A30BED0C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5574FC-DC7A-4569-A976-D12EADB554A9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28F648-CAA1-491D-836A-F72197925559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98C8A-7DA6-4AFB-9641-F57D06A74ADB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56DF10-7A1D-4D08-B7ED-859213ED2738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0B0B25-FEA0-43FB-9BEF-5333C3E15E15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66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F54F-84FA-49F3-A728-BC1E6D6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8F4361-010D-4D8A-88D1-4215A29ADBC0}"/>
              </a:ext>
            </a:extLst>
          </p:cNvPr>
          <p:cNvGrpSpPr/>
          <p:nvPr/>
        </p:nvGrpSpPr>
        <p:grpSpPr>
          <a:xfrm>
            <a:off x="2049071" y="1826258"/>
            <a:ext cx="548640" cy="4684545"/>
            <a:chOff x="1688123" y="2011680"/>
            <a:chExt cx="548640" cy="46845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2EBB20-043E-45FA-A5EE-9BD14FF18445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6515E0-B4F8-459D-B7D0-DB7F4AD8B49B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0B7064-3B2D-4EE3-A311-097FC9425EC4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47C63C-5975-4E85-B3EA-D76C72BE371D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5439FC-62BD-4EF1-9D56-A623F4069D18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0DD81D-9351-4946-AB23-42D512F22691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00D49D-0E1C-4420-BB8B-2C48EA56D305}"/>
                </a:ext>
              </a:extLst>
            </p:cNvPr>
            <p:cNvSpPr/>
            <p:nvPr/>
          </p:nvSpPr>
          <p:spPr>
            <a:xfrm>
              <a:off x="1688123" y="617572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AF0FA7-37B2-4E6D-8A89-41024755338C}"/>
              </a:ext>
            </a:extLst>
          </p:cNvPr>
          <p:cNvSpPr txBox="1"/>
          <p:nvPr/>
        </p:nvSpPr>
        <p:spPr>
          <a:xfrm>
            <a:off x="1685775" y="18529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0932A-74AF-4FC0-8A3F-B3025111A977}"/>
              </a:ext>
            </a:extLst>
          </p:cNvPr>
          <p:cNvSpPr txBox="1"/>
          <p:nvPr/>
        </p:nvSpPr>
        <p:spPr>
          <a:xfrm>
            <a:off x="980582" y="233126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aardvark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A14B7-4D12-423B-9429-9FF293D384A6}"/>
              </a:ext>
            </a:extLst>
          </p:cNvPr>
          <p:cNvSpPr txBox="1"/>
          <p:nvPr/>
        </p:nvSpPr>
        <p:spPr>
          <a:xfrm>
            <a:off x="797712" y="294285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abdominal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19D89-C8B3-43B9-9C04-F5FD68AE0126}"/>
              </a:ext>
            </a:extLst>
          </p:cNvPr>
          <p:cNvSpPr txBox="1"/>
          <p:nvPr/>
        </p:nvSpPr>
        <p:spPr>
          <a:xfrm>
            <a:off x="1163261" y="4504369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94341-7434-49EA-85B8-3E9CF2FB94C5}"/>
              </a:ext>
            </a:extLst>
          </p:cNvPr>
          <p:cNvSpPr txBox="1"/>
          <p:nvPr/>
        </p:nvSpPr>
        <p:spPr>
          <a:xfrm>
            <a:off x="1145564" y="341449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A37E5C-4FBF-4FE6-9D13-3D8D0609253A}"/>
              </a:ext>
            </a:extLst>
          </p:cNvPr>
          <p:cNvSpPr txBox="1"/>
          <p:nvPr/>
        </p:nvSpPr>
        <p:spPr>
          <a:xfrm>
            <a:off x="1372806" y="3981396"/>
            <a:ext cx="6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FCF93-45A9-4D0F-AA9D-7906C25E73BD}"/>
              </a:ext>
            </a:extLst>
          </p:cNvPr>
          <p:cNvSpPr txBox="1"/>
          <p:nvPr/>
        </p:nvSpPr>
        <p:spPr>
          <a:xfrm>
            <a:off x="1472961" y="6065884"/>
            <a:ext cx="5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zen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57856A-FE38-4957-A155-29B5B50272AA}"/>
              </a:ext>
            </a:extLst>
          </p:cNvPr>
          <p:cNvSpPr/>
          <p:nvPr/>
        </p:nvSpPr>
        <p:spPr>
          <a:xfrm>
            <a:off x="2323391" y="522268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063786-D05E-47D8-9661-6F44A5BF840E}"/>
              </a:ext>
            </a:extLst>
          </p:cNvPr>
          <p:cNvSpPr/>
          <p:nvPr/>
        </p:nvSpPr>
        <p:spPr>
          <a:xfrm>
            <a:off x="2323390" y="546540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842A18-BEBA-42FE-84B4-9CF4EC71DD8A}"/>
              </a:ext>
            </a:extLst>
          </p:cNvPr>
          <p:cNvSpPr/>
          <p:nvPr/>
        </p:nvSpPr>
        <p:spPr>
          <a:xfrm>
            <a:off x="2323391" y="567801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FF036C-F626-4F72-8B9C-72FF75B36E17}"/>
              </a:ext>
            </a:extLst>
          </p:cNvPr>
          <p:cNvGrpSpPr/>
          <p:nvPr/>
        </p:nvGrpSpPr>
        <p:grpSpPr>
          <a:xfrm>
            <a:off x="10544874" y="1949626"/>
            <a:ext cx="548640" cy="3123030"/>
            <a:chOff x="1688123" y="2011680"/>
            <a:chExt cx="548640" cy="31230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47942A-207F-454E-82E1-46E4DB5FAD3A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C190B5-1785-4CFF-A6C3-680537C2CF6F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9B0092-3714-4FAA-90CD-F727BA792C45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0B7B9E-2CD2-4183-A15F-2418424C8544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-0.4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015C5E-611A-47B4-AEFA-2D58882435A9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0CCDD7-57F2-4CDC-A0F6-441658D95025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1.5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EF6D0C7-7618-4214-965E-689D8579D276}"/>
              </a:ext>
            </a:extLst>
          </p:cNvPr>
          <p:cNvSpPr txBox="1"/>
          <p:nvPr/>
        </p:nvSpPr>
        <p:spPr>
          <a:xfrm>
            <a:off x="10410300" y="5136665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630EA2-1076-44E0-99A5-40BC477ED155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A783E6-1306-40A4-8C60-3F68F0C22935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 Vectors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4CDC29-4E34-42EA-9D94-19449C65E850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AB85D6-D05C-40F9-BEF8-12D1CF32A719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B9AB0D-7DBD-45C2-87E3-158AE7BB630E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01BC32-E929-4973-8027-0213F1B22D18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A57D8E-FB53-44AD-8F97-49C52B7F6E77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8D38EED-8F47-48BF-BF9C-90D561570404}"/>
              </a:ext>
            </a:extLst>
          </p:cNvPr>
          <p:cNvSpPr txBox="1"/>
          <p:nvPr/>
        </p:nvSpPr>
        <p:spPr>
          <a:xfrm>
            <a:off x="5559890" y="2046916"/>
            <a:ext cx="11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Word2vec</a:t>
            </a:r>
          </a:p>
        </p:txBody>
      </p:sp>
      <p:pic>
        <p:nvPicPr>
          <p:cNvPr id="1026" name="Picture 2" descr="Illustration of the Skip-gram and Continuous Bag-of-Word (CBOW) models.Â ">
            <a:extLst>
              <a:ext uri="{FF2B5EF4-FFF2-40B4-BE49-F238E27FC236}">
                <a16:creationId xmlns:a16="http://schemas.microsoft.com/office/drawing/2014/main" id="{32D8C846-5887-4EB9-BB60-C8FB5C85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63" y="2815097"/>
            <a:ext cx="5499940" cy="23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49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F54F-84FA-49F3-A728-BC1E6D6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FF036C-F626-4F72-8B9C-72FF75B36E17}"/>
              </a:ext>
            </a:extLst>
          </p:cNvPr>
          <p:cNvGrpSpPr/>
          <p:nvPr/>
        </p:nvGrpSpPr>
        <p:grpSpPr>
          <a:xfrm>
            <a:off x="781050" y="2842245"/>
            <a:ext cx="548640" cy="3123030"/>
            <a:chOff x="1688123" y="2011680"/>
            <a:chExt cx="548640" cy="31230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47942A-207F-454E-82E1-46E4DB5FAD3A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C190B5-1785-4CFF-A6C3-680537C2CF6F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9B0092-3714-4FAA-90CD-F727BA792C45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0B7B9E-2CD2-4183-A15F-2418424C8544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-0.4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015C5E-611A-47B4-AEFA-2D58882435A9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0CCDD7-57F2-4CDC-A0F6-441658D95025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9E0D8F-DAD8-4113-A41E-835DC142B1AD}"/>
              </a:ext>
            </a:extLst>
          </p:cNvPr>
          <p:cNvSpPr txBox="1"/>
          <p:nvPr/>
        </p:nvSpPr>
        <p:spPr>
          <a:xfrm>
            <a:off x="193002" y="1785945"/>
            <a:ext cx="9912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highlight>
                  <a:srgbClr val="FFFF00"/>
                </a:highlight>
              </a:rPr>
              <a:t>bank</a:t>
            </a:r>
            <a:r>
              <a:rPr lang="en-US" sz="2200" dirty="0"/>
              <a:t> robber robbed the </a:t>
            </a:r>
            <a:r>
              <a:rPr lang="en-US" sz="2200" dirty="0">
                <a:highlight>
                  <a:srgbClr val="FFFF00"/>
                </a:highlight>
              </a:rPr>
              <a:t>bank</a:t>
            </a:r>
            <a:r>
              <a:rPr lang="en-US" sz="2200" dirty="0"/>
              <a:t> vault and afterwards went fishing by the river </a:t>
            </a:r>
            <a:r>
              <a:rPr lang="en-US" sz="2200" dirty="0">
                <a:highlight>
                  <a:srgbClr val="FFFF00"/>
                </a:highlight>
              </a:rPr>
              <a:t>bank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A7C315-D82C-46D9-8C90-5808D5D6C0BC}"/>
              </a:ext>
            </a:extLst>
          </p:cNvPr>
          <p:cNvGrpSpPr/>
          <p:nvPr/>
        </p:nvGrpSpPr>
        <p:grpSpPr>
          <a:xfrm>
            <a:off x="3489956" y="2842245"/>
            <a:ext cx="548640" cy="3123030"/>
            <a:chOff x="1688123" y="2011680"/>
            <a:chExt cx="548640" cy="31230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48D8CA-71A6-43F2-BAA4-3854ACC537A9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032BF4-B724-447F-B2E3-78EDF534B18A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51C146-9686-4D4D-89EA-335991132EAD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5FB484-DFC4-42EC-A964-44C812A16D5F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-0.4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75A83B-6C8B-4B01-B6DB-4E18305DC320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DBC587-4A9F-413A-8E41-D9AD3A39125F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E88009-6FBA-4FD3-BC05-14F647EE73B9}"/>
              </a:ext>
            </a:extLst>
          </p:cNvPr>
          <p:cNvGrpSpPr/>
          <p:nvPr/>
        </p:nvGrpSpPr>
        <p:grpSpPr>
          <a:xfrm>
            <a:off x="9322228" y="2842245"/>
            <a:ext cx="548640" cy="3123030"/>
            <a:chOff x="1688123" y="2011680"/>
            <a:chExt cx="548640" cy="312303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7AA599-F463-4506-9C3A-50A8F1DD1C4C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76A622-9C58-440E-ABEB-61CDCDD14572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0021B1-0F0D-42A2-B199-4156DA8A840F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6B013B-C113-46B9-BD72-E5393CE80185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-0.4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808F2C-3AE9-436F-90A8-C54D7BA12F6D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4F5803C-874F-4AC4-817B-B63A812CF8D7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1.5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CDEFA-6A04-4DB7-AA0C-153B62DE78F4}"/>
              </a:ext>
            </a:extLst>
          </p:cNvPr>
          <p:cNvCxnSpPr>
            <a:cxnSpLocks/>
          </p:cNvCxnSpPr>
          <p:nvPr/>
        </p:nvCxnSpPr>
        <p:spPr>
          <a:xfrm flipV="1">
            <a:off x="9596548" y="2216833"/>
            <a:ext cx="0" cy="46921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579C51-7198-4B24-A35B-4081B9F33813}"/>
              </a:ext>
            </a:extLst>
          </p:cNvPr>
          <p:cNvCxnSpPr>
            <a:cxnSpLocks/>
          </p:cNvCxnSpPr>
          <p:nvPr/>
        </p:nvCxnSpPr>
        <p:spPr>
          <a:xfrm flipV="1">
            <a:off x="3764276" y="2191774"/>
            <a:ext cx="0" cy="46921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B91779-C763-449B-9141-14A22D3F41D9}"/>
              </a:ext>
            </a:extLst>
          </p:cNvPr>
          <p:cNvCxnSpPr>
            <a:cxnSpLocks/>
          </p:cNvCxnSpPr>
          <p:nvPr/>
        </p:nvCxnSpPr>
        <p:spPr>
          <a:xfrm flipV="1">
            <a:off x="1055370" y="2191773"/>
            <a:ext cx="0" cy="46921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901A34-707D-43E1-9CB2-D67B205A561E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974CD6-480D-4671-ADA9-12808B8A3743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 Vectors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31B65C-7737-489E-B421-B40F33EAD3FF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Recurrent Neural Networks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E09196-D173-4A39-AC8A-E9437576851D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1B024A-D7F6-4EB6-8CB9-CB1FBD1783EC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317F35-03C5-4646-870E-703BCFF0AB03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14C376-0805-4C89-8A3C-56D170B5BF69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0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1097-1E2C-4B5E-B82E-04313B32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2A3DC1-5970-4A66-91F3-567DBCA487DA}"/>
              </a:ext>
            </a:extLst>
          </p:cNvPr>
          <p:cNvSpPr/>
          <p:nvPr/>
        </p:nvSpPr>
        <p:spPr>
          <a:xfrm>
            <a:off x="1171569" y="5353510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C9C10-AC16-4EE8-A2B0-FA3AB6845E23}"/>
              </a:ext>
            </a:extLst>
          </p:cNvPr>
          <p:cNvSpPr/>
          <p:nvPr/>
        </p:nvSpPr>
        <p:spPr>
          <a:xfrm>
            <a:off x="2228845" y="5353510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0B951D-2A05-4CC1-A1B3-902F0A10A9EE}"/>
              </a:ext>
            </a:extLst>
          </p:cNvPr>
          <p:cNvSpPr/>
          <p:nvPr/>
        </p:nvSpPr>
        <p:spPr>
          <a:xfrm>
            <a:off x="3286118" y="5353510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60C6C3-14F6-4D70-BCC6-8D05A3C69C47}"/>
              </a:ext>
            </a:extLst>
          </p:cNvPr>
          <p:cNvSpPr/>
          <p:nvPr/>
        </p:nvSpPr>
        <p:spPr>
          <a:xfrm>
            <a:off x="4343391" y="5353510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F8FE9E-070B-42AF-A95C-C5CCF174CC31}"/>
              </a:ext>
            </a:extLst>
          </p:cNvPr>
          <p:cNvSpPr/>
          <p:nvPr/>
        </p:nvSpPr>
        <p:spPr>
          <a:xfrm>
            <a:off x="1171569" y="4443593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B58B1D-37FF-4FDA-BA04-42DB94EBEEBC}"/>
              </a:ext>
            </a:extLst>
          </p:cNvPr>
          <p:cNvSpPr/>
          <p:nvPr/>
        </p:nvSpPr>
        <p:spPr>
          <a:xfrm>
            <a:off x="2228845" y="4457040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9513F2-9D35-4290-B130-4BA143852675}"/>
              </a:ext>
            </a:extLst>
          </p:cNvPr>
          <p:cNvSpPr/>
          <p:nvPr/>
        </p:nvSpPr>
        <p:spPr>
          <a:xfrm>
            <a:off x="3286118" y="4457040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14E83A-FFC2-4CE3-BD2D-9D1013D737D7}"/>
              </a:ext>
            </a:extLst>
          </p:cNvPr>
          <p:cNvSpPr/>
          <p:nvPr/>
        </p:nvSpPr>
        <p:spPr>
          <a:xfrm>
            <a:off x="4343391" y="4457040"/>
            <a:ext cx="657225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9B9C10-2364-4347-A667-1A5988AE5BAE}"/>
              </a:ext>
            </a:extLst>
          </p:cNvPr>
          <p:cNvSpPr/>
          <p:nvPr/>
        </p:nvSpPr>
        <p:spPr>
          <a:xfrm>
            <a:off x="5991227" y="4457040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EE77E1-47D9-4DC7-9C75-B32546FED863}"/>
              </a:ext>
            </a:extLst>
          </p:cNvPr>
          <p:cNvSpPr/>
          <p:nvPr/>
        </p:nvSpPr>
        <p:spPr>
          <a:xfrm>
            <a:off x="7048503" y="4457040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A76D67-DB8A-4C96-93CF-10B13A919F68}"/>
              </a:ext>
            </a:extLst>
          </p:cNvPr>
          <p:cNvSpPr/>
          <p:nvPr/>
        </p:nvSpPr>
        <p:spPr>
          <a:xfrm>
            <a:off x="8105776" y="4457040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CA053C-7B37-4E7D-8CED-1FD5BEDAC192}"/>
              </a:ext>
            </a:extLst>
          </p:cNvPr>
          <p:cNvSpPr/>
          <p:nvPr/>
        </p:nvSpPr>
        <p:spPr>
          <a:xfrm>
            <a:off x="9163049" y="4457040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B1F410-A922-472E-8E76-E5DE9D736A1E}"/>
              </a:ext>
            </a:extLst>
          </p:cNvPr>
          <p:cNvSpPr/>
          <p:nvPr/>
        </p:nvSpPr>
        <p:spPr>
          <a:xfrm>
            <a:off x="10220322" y="4457040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13DB85-BEAD-4D10-BC2B-F898678F16D5}"/>
              </a:ext>
            </a:extLst>
          </p:cNvPr>
          <p:cNvSpPr/>
          <p:nvPr/>
        </p:nvSpPr>
        <p:spPr>
          <a:xfrm>
            <a:off x="5991227" y="3572336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AA76F9-F511-4D62-A7EC-BF776BD9D428}"/>
              </a:ext>
            </a:extLst>
          </p:cNvPr>
          <p:cNvSpPr/>
          <p:nvPr/>
        </p:nvSpPr>
        <p:spPr>
          <a:xfrm>
            <a:off x="7048503" y="3572336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19AD0D-8D45-4FC5-A2E7-45414F516C90}"/>
              </a:ext>
            </a:extLst>
          </p:cNvPr>
          <p:cNvSpPr/>
          <p:nvPr/>
        </p:nvSpPr>
        <p:spPr>
          <a:xfrm>
            <a:off x="8105776" y="3572336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065FEF-CA9B-4564-AE6E-FAE8D0D35078}"/>
              </a:ext>
            </a:extLst>
          </p:cNvPr>
          <p:cNvSpPr/>
          <p:nvPr/>
        </p:nvSpPr>
        <p:spPr>
          <a:xfrm>
            <a:off x="9163049" y="3572336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00AC0-D888-4917-A9D5-28A9D452905D}"/>
              </a:ext>
            </a:extLst>
          </p:cNvPr>
          <p:cNvSpPr/>
          <p:nvPr/>
        </p:nvSpPr>
        <p:spPr>
          <a:xfrm>
            <a:off x="10220322" y="3572336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FD0D1D-F367-4172-B662-2B1C0E28943A}"/>
              </a:ext>
            </a:extLst>
          </p:cNvPr>
          <p:cNvCxnSpPr>
            <a:cxnSpLocks/>
          </p:cNvCxnSpPr>
          <p:nvPr/>
        </p:nvCxnSpPr>
        <p:spPr>
          <a:xfrm flipV="1">
            <a:off x="1510550" y="4984837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576BB1-208E-42A7-B378-8C3B4BFDE723}"/>
              </a:ext>
            </a:extLst>
          </p:cNvPr>
          <p:cNvCxnSpPr>
            <a:cxnSpLocks/>
          </p:cNvCxnSpPr>
          <p:nvPr/>
        </p:nvCxnSpPr>
        <p:spPr>
          <a:xfrm flipV="1">
            <a:off x="2563903" y="4998284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199223-3EAB-4296-A772-3D7F1B8B3EB6}"/>
              </a:ext>
            </a:extLst>
          </p:cNvPr>
          <p:cNvCxnSpPr>
            <a:cxnSpLocks/>
          </p:cNvCxnSpPr>
          <p:nvPr/>
        </p:nvCxnSpPr>
        <p:spPr>
          <a:xfrm flipV="1">
            <a:off x="3630699" y="4989320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A8963-D2E2-41D6-B923-AA8DF8F6D672}"/>
              </a:ext>
            </a:extLst>
          </p:cNvPr>
          <p:cNvCxnSpPr>
            <a:cxnSpLocks/>
          </p:cNvCxnSpPr>
          <p:nvPr/>
        </p:nvCxnSpPr>
        <p:spPr>
          <a:xfrm flipV="1">
            <a:off x="4684048" y="5007250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74F916-4D7F-4F01-A1FC-56957B262CFF}"/>
              </a:ext>
            </a:extLst>
          </p:cNvPr>
          <p:cNvCxnSpPr>
            <a:cxnSpLocks/>
          </p:cNvCxnSpPr>
          <p:nvPr/>
        </p:nvCxnSpPr>
        <p:spPr>
          <a:xfrm flipV="1">
            <a:off x="1510550" y="5957508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D0D4F2-7F8B-4172-9D74-C3354C3454F0}"/>
              </a:ext>
            </a:extLst>
          </p:cNvPr>
          <p:cNvCxnSpPr>
            <a:cxnSpLocks/>
          </p:cNvCxnSpPr>
          <p:nvPr/>
        </p:nvCxnSpPr>
        <p:spPr>
          <a:xfrm flipV="1">
            <a:off x="2563903" y="5970955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C8B8E7-310D-4D3D-8672-6FE649AA3147}"/>
              </a:ext>
            </a:extLst>
          </p:cNvPr>
          <p:cNvCxnSpPr>
            <a:cxnSpLocks/>
          </p:cNvCxnSpPr>
          <p:nvPr/>
        </p:nvCxnSpPr>
        <p:spPr>
          <a:xfrm flipV="1">
            <a:off x="3630699" y="5961991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7F130-270A-4E74-9186-F2650536A55F}"/>
              </a:ext>
            </a:extLst>
          </p:cNvPr>
          <p:cNvCxnSpPr>
            <a:cxnSpLocks/>
          </p:cNvCxnSpPr>
          <p:nvPr/>
        </p:nvCxnSpPr>
        <p:spPr>
          <a:xfrm flipV="1">
            <a:off x="4684048" y="5979921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6AD8EE-CEFC-4847-8924-0A74CFB663F2}"/>
              </a:ext>
            </a:extLst>
          </p:cNvPr>
          <p:cNvCxnSpPr>
            <a:cxnSpLocks/>
          </p:cNvCxnSpPr>
          <p:nvPr/>
        </p:nvCxnSpPr>
        <p:spPr>
          <a:xfrm flipV="1">
            <a:off x="6329080" y="4084151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FE6B27-BE7C-4F53-BB6D-08B4822A6AA4}"/>
              </a:ext>
            </a:extLst>
          </p:cNvPr>
          <p:cNvCxnSpPr>
            <a:cxnSpLocks/>
          </p:cNvCxnSpPr>
          <p:nvPr/>
        </p:nvCxnSpPr>
        <p:spPr>
          <a:xfrm flipV="1">
            <a:off x="7382433" y="4097598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1BA45C-6C1C-4676-BEE7-81DB825032A0}"/>
              </a:ext>
            </a:extLst>
          </p:cNvPr>
          <p:cNvCxnSpPr>
            <a:cxnSpLocks/>
          </p:cNvCxnSpPr>
          <p:nvPr/>
        </p:nvCxnSpPr>
        <p:spPr>
          <a:xfrm flipV="1">
            <a:off x="8449229" y="4088634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FE1C8-A08B-42C9-9810-B6D140E8F0F0}"/>
              </a:ext>
            </a:extLst>
          </p:cNvPr>
          <p:cNvCxnSpPr>
            <a:cxnSpLocks/>
          </p:cNvCxnSpPr>
          <p:nvPr/>
        </p:nvCxnSpPr>
        <p:spPr>
          <a:xfrm flipV="1">
            <a:off x="9502578" y="4106564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4B3FD0-5B8B-4E9C-BBA0-A642E690FFD6}"/>
              </a:ext>
            </a:extLst>
          </p:cNvPr>
          <p:cNvCxnSpPr>
            <a:cxnSpLocks/>
          </p:cNvCxnSpPr>
          <p:nvPr/>
        </p:nvCxnSpPr>
        <p:spPr>
          <a:xfrm flipV="1">
            <a:off x="10589275" y="4106564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0D7F69-5765-4285-AC59-89FF1941B195}"/>
              </a:ext>
            </a:extLst>
          </p:cNvPr>
          <p:cNvCxnSpPr>
            <a:cxnSpLocks/>
          </p:cNvCxnSpPr>
          <p:nvPr/>
        </p:nvCxnSpPr>
        <p:spPr>
          <a:xfrm flipV="1">
            <a:off x="6329080" y="5053192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20B4CA-035A-4DA1-90EA-26A4C6177678}"/>
              </a:ext>
            </a:extLst>
          </p:cNvPr>
          <p:cNvCxnSpPr>
            <a:cxnSpLocks/>
          </p:cNvCxnSpPr>
          <p:nvPr/>
        </p:nvCxnSpPr>
        <p:spPr>
          <a:xfrm flipV="1">
            <a:off x="7382433" y="5066639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7A7A11-4B3B-4A51-AF98-F792C400A498}"/>
              </a:ext>
            </a:extLst>
          </p:cNvPr>
          <p:cNvCxnSpPr>
            <a:cxnSpLocks/>
          </p:cNvCxnSpPr>
          <p:nvPr/>
        </p:nvCxnSpPr>
        <p:spPr>
          <a:xfrm flipV="1">
            <a:off x="8449229" y="5057675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D2FD4-2705-44A4-A205-0B653D71B5AB}"/>
              </a:ext>
            </a:extLst>
          </p:cNvPr>
          <p:cNvCxnSpPr>
            <a:cxnSpLocks/>
          </p:cNvCxnSpPr>
          <p:nvPr/>
        </p:nvCxnSpPr>
        <p:spPr>
          <a:xfrm flipV="1">
            <a:off x="9502578" y="5075605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97E0A9-26B7-4A8C-BD7E-61A91D5C758D}"/>
              </a:ext>
            </a:extLst>
          </p:cNvPr>
          <p:cNvCxnSpPr>
            <a:cxnSpLocks/>
          </p:cNvCxnSpPr>
          <p:nvPr/>
        </p:nvCxnSpPr>
        <p:spPr>
          <a:xfrm flipV="1">
            <a:off x="10589275" y="5075605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F90666-86F1-4D35-95AF-794D58155EBB}"/>
              </a:ext>
            </a:extLst>
          </p:cNvPr>
          <p:cNvCxnSpPr>
            <a:cxnSpLocks/>
          </p:cNvCxnSpPr>
          <p:nvPr/>
        </p:nvCxnSpPr>
        <p:spPr>
          <a:xfrm flipV="1">
            <a:off x="5189685" y="4729206"/>
            <a:ext cx="6124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470203-D904-4322-AF6C-098654667F49}"/>
              </a:ext>
            </a:extLst>
          </p:cNvPr>
          <p:cNvCxnSpPr>
            <a:cxnSpLocks/>
          </p:cNvCxnSpPr>
          <p:nvPr/>
        </p:nvCxnSpPr>
        <p:spPr>
          <a:xfrm flipV="1">
            <a:off x="3982744" y="4708636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B44468-B7A9-46C7-8E0D-DBBB8FD98966}"/>
              </a:ext>
            </a:extLst>
          </p:cNvPr>
          <p:cNvCxnSpPr>
            <a:cxnSpLocks/>
          </p:cNvCxnSpPr>
          <p:nvPr/>
        </p:nvCxnSpPr>
        <p:spPr>
          <a:xfrm flipV="1">
            <a:off x="2911949" y="4708636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8AF42D-D4DB-408B-9D8A-62F2706E1BEB}"/>
              </a:ext>
            </a:extLst>
          </p:cNvPr>
          <p:cNvCxnSpPr>
            <a:cxnSpLocks/>
          </p:cNvCxnSpPr>
          <p:nvPr/>
        </p:nvCxnSpPr>
        <p:spPr>
          <a:xfrm flipV="1">
            <a:off x="1873723" y="4707698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3D8B2A6-EF39-482D-9A75-78CDB19E7DCE}"/>
              </a:ext>
            </a:extLst>
          </p:cNvPr>
          <p:cNvSpPr txBox="1"/>
          <p:nvPr/>
        </p:nvSpPr>
        <p:spPr>
          <a:xfrm>
            <a:off x="1236071" y="6262309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995145-D02C-4F3B-B7E3-F54749D57326}"/>
              </a:ext>
            </a:extLst>
          </p:cNvPr>
          <p:cNvSpPr txBox="1"/>
          <p:nvPr/>
        </p:nvSpPr>
        <p:spPr>
          <a:xfrm>
            <a:off x="2383076" y="62499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2F37DE-D8C7-49BC-AACF-6CAF43F0FE9F}"/>
              </a:ext>
            </a:extLst>
          </p:cNvPr>
          <p:cNvSpPr txBox="1"/>
          <p:nvPr/>
        </p:nvSpPr>
        <p:spPr>
          <a:xfrm>
            <a:off x="3355083" y="6249980"/>
            <a:ext cx="6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2FAD47-4F45-499D-B5D7-C33557A7ACBB}"/>
              </a:ext>
            </a:extLst>
          </p:cNvPr>
          <p:cNvSpPr txBox="1"/>
          <p:nvPr/>
        </p:nvSpPr>
        <p:spPr>
          <a:xfrm>
            <a:off x="4334405" y="625237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104298-5C3A-4762-9E8E-CA3BE4610750}"/>
              </a:ext>
            </a:extLst>
          </p:cNvPr>
          <p:cNvSpPr txBox="1"/>
          <p:nvPr/>
        </p:nvSpPr>
        <p:spPr>
          <a:xfrm>
            <a:off x="6136647" y="53030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E4E199-6317-414D-9033-FEE9E01DCE2B}"/>
              </a:ext>
            </a:extLst>
          </p:cNvPr>
          <p:cNvSpPr txBox="1"/>
          <p:nvPr/>
        </p:nvSpPr>
        <p:spPr>
          <a:xfrm>
            <a:off x="7088358" y="5312051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pinta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2F9890-E77F-4212-9750-AD760C477B63}"/>
              </a:ext>
            </a:extLst>
          </p:cNvPr>
          <p:cNvSpPr txBox="1"/>
          <p:nvPr/>
        </p:nvSpPr>
        <p:spPr>
          <a:xfrm>
            <a:off x="8201330" y="530308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887770-53FB-4C45-BDDF-A1DBCE70F841}"/>
              </a:ext>
            </a:extLst>
          </p:cNvPr>
          <p:cNvSpPr txBox="1"/>
          <p:nvPr/>
        </p:nvSpPr>
        <p:spPr>
          <a:xfrm>
            <a:off x="9109820" y="5312051"/>
            <a:ext cx="89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cerveza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DD7C54-ED66-4277-8CD7-0DBB80E2D41E}"/>
              </a:ext>
            </a:extLst>
          </p:cNvPr>
          <p:cNvSpPr txBox="1"/>
          <p:nvPr/>
        </p:nvSpPr>
        <p:spPr>
          <a:xfrm>
            <a:off x="10372280" y="53120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B0BCAE-FB81-426B-A0DB-7C03FB812B93}"/>
              </a:ext>
            </a:extLst>
          </p:cNvPr>
          <p:cNvSpPr txBox="1"/>
          <p:nvPr/>
        </p:nvSpPr>
        <p:spPr>
          <a:xfrm>
            <a:off x="6001162" y="3220397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pinta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D471FC-5AF9-415E-AB87-E253762BD39F}"/>
              </a:ext>
            </a:extLst>
          </p:cNvPr>
          <p:cNvSpPr txBox="1"/>
          <p:nvPr/>
        </p:nvSpPr>
        <p:spPr>
          <a:xfrm>
            <a:off x="7141714" y="322936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C97C65-2E09-4263-9857-2C4A161BAA9E}"/>
              </a:ext>
            </a:extLst>
          </p:cNvPr>
          <p:cNvSpPr txBox="1"/>
          <p:nvPr/>
        </p:nvSpPr>
        <p:spPr>
          <a:xfrm>
            <a:off x="8016150" y="3220397"/>
            <a:ext cx="89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cerveza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ACC8D4-4737-44BF-B837-5C33382544F8}"/>
              </a:ext>
            </a:extLst>
          </p:cNvPr>
          <p:cNvSpPr txBox="1"/>
          <p:nvPr/>
        </p:nvSpPr>
        <p:spPr>
          <a:xfrm>
            <a:off x="9173115" y="32293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2FF087-265C-449D-A27D-25CEC946191C}"/>
              </a:ext>
            </a:extLst>
          </p:cNvPr>
          <p:cNvSpPr txBox="1"/>
          <p:nvPr/>
        </p:nvSpPr>
        <p:spPr>
          <a:xfrm>
            <a:off x="10167222" y="3229363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favor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D239352-B6E5-459D-A667-DEFD8DE39A1E}"/>
              </a:ext>
            </a:extLst>
          </p:cNvPr>
          <p:cNvSpPr/>
          <p:nvPr/>
        </p:nvSpPr>
        <p:spPr>
          <a:xfrm>
            <a:off x="11285646" y="4466979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4A43019-06D1-4386-B370-8B01AF116701}"/>
              </a:ext>
            </a:extLst>
          </p:cNvPr>
          <p:cNvSpPr/>
          <p:nvPr/>
        </p:nvSpPr>
        <p:spPr>
          <a:xfrm>
            <a:off x="11285646" y="3582275"/>
            <a:ext cx="657225" cy="514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4AA3B3-2DEE-42F7-BDF2-6D6C59A9345B}"/>
              </a:ext>
            </a:extLst>
          </p:cNvPr>
          <p:cNvCxnSpPr>
            <a:cxnSpLocks/>
          </p:cNvCxnSpPr>
          <p:nvPr/>
        </p:nvCxnSpPr>
        <p:spPr>
          <a:xfrm flipV="1">
            <a:off x="11654599" y="4116503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D182E0-BFF7-42DE-A3F2-C84C7222FC6C}"/>
              </a:ext>
            </a:extLst>
          </p:cNvPr>
          <p:cNvCxnSpPr>
            <a:cxnSpLocks/>
          </p:cNvCxnSpPr>
          <p:nvPr/>
        </p:nvCxnSpPr>
        <p:spPr>
          <a:xfrm flipV="1">
            <a:off x="11654599" y="5085544"/>
            <a:ext cx="0" cy="304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6A274FE-BC38-4431-9F22-A804F809D68B}"/>
              </a:ext>
            </a:extLst>
          </p:cNvPr>
          <p:cNvSpPr txBox="1"/>
          <p:nvPr/>
        </p:nvSpPr>
        <p:spPr>
          <a:xfrm>
            <a:off x="11358092" y="5321990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0F4AE-6FF1-4771-8C50-C5C607781EC1}"/>
              </a:ext>
            </a:extLst>
          </p:cNvPr>
          <p:cNvSpPr txBox="1"/>
          <p:nvPr/>
        </p:nvSpPr>
        <p:spPr>
          <a:xfrm>
            <a:off x="11318952" y="3229363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&lt;/s&gt;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BEE2B-66BA-44A2-AB1D-CCD351D89FAC}"/>
              </a:ext>
            </a:extLst>
          </p:cNvPr>
          <p:cNvCxnSpPr>
            <a:cxnSpLocks/>
          </p:cNvCxnSpPr>
          <p:nvPr/>
        </p:nvCxnSpPr>
        <p:spPr>
          <a:xfrm flipV="1">
            <a:off x="8794143" y="4725130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CCA993-5A5C-4303-B38D-7C199FE4181C}"/>
              </a:ext>
            </a:extLst>
          </p:cNvPr>
          <p:cNvCxnSpPr>
            <a:cxnSpLocks/>
          </p:cNvCxnSpPr>
          <p:nvPr/>
        </p:nvCxnSpPr>
        <p:spPr>
          <a:xfrm flipV="1">
            <a:off x="7755432" y="4725130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ABEE6A-ECDD-48CB-9047-0758A0728DF1}"/>
              </a:ext>
            </a:extLst>
          </p:cNvPr>
          <p:cNvCxnSpPr>
            <a:cxnSpLocks/>
          </p:cNvCxnSpPr>
          <p:nvPr/>
        </p:nvCxnSpPr>
        <p:spPr>
          <a:xfrm flipV="1">
            <a:off x="6685122" y="4724192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ADF98B-19DD-4B4C-8B09-82DDB8F7347E}"/>
              </a:ext>
            </a:extLst>
          </p:cNvPr>
          <p:cNvCxnSpPr>
            <a:cxnSpLocks/>
          </p:cNvCxnSpPr>
          <p:nvPr/>
        </p:nvCxnSpPr>
        <p:spPr>
          <a:xfrm flipV="1">
            <a:off x="10923566" y="4724192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699232-F2C2-4176-BABC-FF6DE468B76F}"/>
              </a:ext>
            </a:extLst>
          </p:cNvPr>
          <p:cNvCxnSpPr>
            <a:cxnSpLocks/>
          </p:cNvCxnSpPr>
          <p:nvPr/>
        </p:nvCxnSpPr>
        <p:spPr>
          <a:xfrm flipV="1">
            <a:off x="9885340" y="4723254"/>
            <a:ext cx="348290" cy="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8846F9-5AE3-4CFA-819D-385B5254112A}"/>
              </a:ext>
            </a:extLst>
          </p:cNvPr>
          <p:cNvSpPr txBox="1"/>
          <p:nvPr/>
        </p:nvSpPr>
        <p:spPr>
          <a:xfrm>
            <a:off x="7686984" y="6492875"/>
            <a:ext cx="718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to sequence learning with neural networks, 2014</a:t>
            </a:r>
            <a:endParaRPr lang="en-US" sz="1400" baseline="300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203929F-354F-4CBF-914B-498D9ED8C6E7}"/>
              </a:ext>
            </a:extLst>
          </p:cNvPr>
          <p:cNvGrpSpPr/>
          <p:nvPr/>
        </p:nvGrpSpPr>
        <p:grpSpPr>
          <a:xfrm>
            <a:off x="5071713" y="1988493"/>
            <a:ext cx="1243812" cy="2982897"/>
            <a:chOff x="4111215" y="1796541"/>
            <a:chExt cx="1243812" cy="2982897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625F55D3-40C0-48DF-A1B3-0B3CBE9E79BC}"/>
                </a:ext>
              </a:extLst>
            </p:cNvPr>
            <p:cNvSpPr/>
            <p:nvPr/>
          </p:nvSpPr>
          <p:spPr>
            <a:xfrm>
              <a:off x="4111215" y="2834310"/>
              <a:ext cx="1243812" cy="9073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CA34665-F389-4A02-A4A4-C89981FE8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7689" y="3866159"/>
              <a:ext cx="0" cy="543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0EFE9DE-A6AB-4D90-964E-7F10D028B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7745" y="2192129"/>
              <a:ext cx="0" cy="543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2EFE22DB-64D1-4CA2-A4C4-AB909BB484EF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rot="5400000">
              <a:off x="3936106" y="2476406"/>
              <a:ext cx="986693" cy="636474"/>
            </a:xfrm>
            <a:prstGeom prst="bentConnector4">
              <a:avLst>
                <a:gd name="adj1" fmla="val 27010"/>
                <a:gd name="adj2" fmla="val 13591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CAFF1B-0774-4FCD-A231-E812D08C26B5}"/>
                </a:ext>
              </a:extLst>
            </p:cNvPr>
            <p:cNvSpPr txBox="1"/>
            <p:nvPr/>
          </p:nvSpPr>
          <p:spPr>
            <a:xfrm>
              <a:off x="4627298" y="4410106"/>
              <a:ext cx="336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7903D4-CED2-41A2-A383-66BDB0F873E2}"/>
                </a:ext>
              </a:extLst>
            </p:cNvPr>
            <p:cNvSpPr txBox="1"/>
            <p:nvPr/>
          </p:nvSpPr>
          <p:spPr>
            <a:xfrm>
              <a:off x="4608714" y="1796541"/>
              <a:ext cx="355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811F87-1FC3-48FA-910F-B36A50B2C0C3}"/>
              </a:ext>
            </a:extLst>
          </p:cNvPr>
          <p:cNvSpPr txBox="1"/>
          <p:nvPr/>
        </p:nvSpPr>
        <p:spPr>
          <a:xfrm>
            <a:off x="7456021" y="2263881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Gated Recurrent Unit (GRU)</a:t>
            </a:r>
          </a:p>
          <a:p>
            <a:r>
              <a:rPr lang="en-US" dirty="0"/>
              <a:t>Long short term memory (LSTM)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5C996D9-B6D1-45B5-A9C9-F186139EDBB5}"/>
              </a:ext>
            </a:extLst>
          </p:cNvPr>
          <p:cNvCxnSpPr/>
          <p:nvPr/>
        </p:nvCxnSpPr>
        <p:spPr>
          <a:xfrm flipH="1">
            <a:off x="6519066" y="2930090"/>
            <a:ext cx="936899" cy="4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7FB93-750E-4205-A2C6-B18135F56F72}"/>
              </a:ext>
            </a:extLst>
          </p:cNvPr>
          <p:cNvSpPr txBox="1"/>
          <p:nvPr/>
        </p:nvSpPr>
        <p:spPr>
          <a:xfrm>
            <a:off x="2671884" y="3253778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Fixed length vector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A24AB57-DF39-47ED-8E03-F3F0E9EAC5B8}"/>
              </a:ext>
            </a:extLst>
          </p:cNvPr>
          <p:cNvCxnSpPr>
            <a:cxnSpLocks/>
          </p:cNvCxnSpPr>
          <p:nvPr/>
        </p:nvCxnSpPr>
        <p:spPr>
          <a:xfrm>
            <a:off x="4519264" y="3623110"/>
            <a:ext cx="1030558" cy="104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EC41F3-6580-44DE-B5EB-BA1AE7396BBB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541D501-5D78-489D-BBBA-23D6E97E1879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571BCD5-D3A2-4717-AD21-7DF444B071C4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Recurrent Neural Networks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5C77C3-BBB6-46A1-B30B-ECE063D553EF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3C80942-42DE-4FCE-82A4-848074BE687F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AC52B0-07C9-45EE-AAFD-D2A352C59D36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2F1E0D-4865-4F55-B520-38219824C16F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A19CDA-0F7D-42C7-B471-F02D216E3580}"/>
              </a:ext>
            </a:extLst>
          </p:cNvPr>
          <p:cNvSpPr txBox="1"/>
          <p:nvPr/>
        </p:nvSpPr>
        <p:spPr>
          <a:xfrm>
            <a:off x="-93730" y="5296445"/>
            <a:ext cx="131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Word Embedding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49DD8-C237-4EE3-BFAB-AB6352E8792A}"/>
              </a:ext>
            </a:extLst>
          </p:cNvPr>
          <p:cNvSpPr txBox="1"/>
          <p:nvPr/>
        </p:nvSpPr>
        <p:spPr>
          <a:xfrm>
            <a:off x="96655" y="4411365"/>
            <a:ext cx="101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26200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 animBg="1"/>
      <p:bldP spid="67" grpId="0"/>
      <p:bldP spid="68" grpId="0"/>
      <p:bldP spid="99" grpId="0"/>
      <p:bldP spid="99" grpId="1"/>
      <p:bldP spid="104" grpId="0"/>
      <p:bldP spid="3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CCE2-891B-4B49-95F4-71793CF9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20DC-1D36-4ECC-A6C2-38711220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9650" cy="1206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 context aware - Word2vec, Glove, </a:t>
            </a:r>
            <a:r>
              <a:rPr lang="en-US" dirty="0" err="1"/>
              <a:t>fastText</a:t>
            </a:r>
            <a:endParaRPr lang="en-US" dirty="0"/>
          </a:p>
          <a:p>
            <a:r>
              <a:rPr lang="en-US" dirty="0"/>
              <a:t>Context aware - Embedding is a function of both the word and the context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25BFF7-F5B0-451F-8988-E7219B35DA2F}"/>
              </a:ext>
            </a:extLst>
          </p:cNvPr>
          <p:cNvGrpSpPr/>
          <p:nvPr/>
        </p:nvGrpSpPr>
        <p:grpSpPr>
          <a:xfrm>
            <a:off x="107154" y="12318"/>
            <a:ext cx="12084846" cy="369332"/>
            <a:chOff x="107154" y="12318"/>
            <a:chExt cx="1208484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804F8C-F681-4732-A8FC-C216F98CDA5E}"/>
                </a:ext>
              </a:extLst>
            </p:cNvPr>
            <p:cNvSpPr txBox="1"/>
            <p:nvPr/>
          </p:nvSpPr>
          <p:spPr>
            <a:xfrm>
              <a:off x="1901071" y="12318"/>
              <a:ext cx="15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Word Vectors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6AEA96-B973-4AA8-B026-7E125649EEA1}"/>
                </a:ext>
              </a:extLst>
            </p:cNvPr>
            <p:cNvSpPr txBox="1"/>
            <p:nvPr/>
          </p:nvSpPr>
          <p:spPr>
            <a:xfrm>
              <a:off x="3235553" y="12318"/>
              <a:ext cx="289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Recurrent Neural Networks</a:t>
              </a:r>
              <a:endParaRPr lang="en-US" dirty="0">
                <a:solidFill>
                  <a:schemeClr val="tx1">
                    <a:alpha val="1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91D3C-24B8-4597-9727-8AB53ABA6DDA}"/>
                </a:ext>
              </a:extLst>
            </p:cNvPr>
            <p:cNvSpPr txBox="1"/>
            <p:nvPr/>
          </p:nvSpPr>
          <p:spPr>
            <a:xfrm>
              <a:off x="5960685" y="1231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Attention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644E77-F8AD-4B5A-B028-EA1CC9FE2849}"/>
                </a:ext>
              </a:extLst>
            </p:cNvPr>
            <p:cNvSpPr txBox="1"/>
            <p:nvPr/>
          </p:nvSpPr>
          <p:spPr>
            <a:xfrm>
              <a:off x="6957029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Transformer Architecture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6A293B-12FA-4EC3-9144-265A0969D18F}"/>
                </a:ext>
              </a:extLst>
            </p:cNvPr>
            <p:cNvSpPr txBox="1"/>
            <p:nvPr/>
          </p:nvSpPr>
          <p:spPr>
            <a:xfrm>
              <a:off x="9491662" y="12318"/>
              <a:ext cx="2700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Tour de Transformers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9F0DF-B0E5-46B0-BD7E-F75C9E424D7D}"/>
                </a:ext>
              </a:extLst>
            </p:cNvPr>
            <p:cNvSpPr txBox="1"/>
            <p:nvPr/>
          </p:nvSpPr>
          <p:spPr>
            <a:xfrm>
              <a:off x="107154" y="12318"/>
              <a:ext cx="19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10000"/>
                    </a:schemeClr>
                  </a:solidFill>
                </a:rPr>
                <a:t>Transfer Learning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7ADB86-50B0-42D2-925D-6EC75DBE1CEA}"/>
              </a:ext>
            </a:extLst>
          </p:cNvPr>
          <p:cNvGrpSpPr/>
          <p:nvPr/>
        </p:nvGrpSpPr>
        <p:grpSpPr>
          <a:xfrm>
            <a:off x="1562675" y="3851977"/>
            <a:ext cx="611757" cy="2898455"/>
            <a:chOff x="1688123" y="2011680"/>
            <a:chExt cx="548640" cy="31230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C81AC6-7C63-40B6-9C41-7972D6A56011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1.4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70A4F1-ECB5-418C-B356-4E9E656411C9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22F290-3377-4626-84D9-87E27144A8B8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-1.1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F88C0C-BBAD-4D97-8C57-AE5D6F61A0D7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-0.7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18AE83-CCBF-4238-973C-CDECFDF920A2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-0.5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2C9EEB-9A92-477D-B2FD-6CDCBAB5D2FC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B85085B-496B-451C-B886-8BDA15000F53}"/>
              </a:ext>
            </a:extLst>
          </p:cNvPr>
          <p:cNvSpPr txBox="1"/>
          <p:nvPr/>
        </p:nvSpPr>
        <p:spPr>
          <a:xfrm>
            <a:off x="1025236" y="2918001"/>
            <a:ext cx="9912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highlight>
                  <a:srgbClr val="FFFF00"/>
                </a:highlight>
              </a:rPr>
              <a:t>bank</a:t>
            </a:r>
            <a:r>
              <a:rPr lang="en-US" sz="2200" dirty="0"/>
              <a:t> robber robbed the </a:t>
            </a:r>
            <a:r>
              <a:rPr lang="en-US" sz="2200" dirty="0">
                <a:highlight>
                  <a:srgbClr val="FFFF00"/>
                </a:highlight>
              </a:rPr>
              <a:t>bank</a:t>
            </a:r>
            <a:r>
              <a:rPr lang="en-US" sz="2200" dirty="0"/>
              <a:t> vault and afterwards went fishing by the river </a:t>
            </a:r>
            <a:r>
              <a:rPr lang="en-US" sz="2200" dirty="0">
                <a:highlight>
                  <a:srgbClr val="FFFF00"/>
                </a:highlight>
              </a:rPr>
              <a:t>bank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9DD79C-1277-4046-A873-959002462024}"/>
              </a:ext>
            </a:extLst>
          </p:cNvPr>
          <p:cNvGrpSpPr/>
          <p:nvPr/>
        </p:nvGrpSpPr>
        <p:grpSpPr>
          <a:xfrm>
            <a:off x="4271581" y="3851977"/>
            <a:ext cx="611757" cy="2898455"/>
            <a:chOff x="1688123" y="2011680"/>
            <a:chExt cx="548640" cy="312303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B1EBE9-D45B-4B8E-B6AF-3E1007BEF6BE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0C1E02-833F-4B5D-A25B-34698DCCB940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CED102-88DA-449F-8066-74A4D7BFE332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74C270-96EA-4525-A921-AC9B17CF390B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F5B2DE-2944-495D-8F7E-7821B48EE053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A55BDE-8227-4F3C-A1A7-4050C978AA81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-1.5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4A889B-2247-4547-A5D1-B705971C6390}"/>
              </a:ext>
            </a:extLst>
          </p:cNvPr>
          <p:cNvGrpSpPr/>
          <p:nvPr/>
        </p:nvGrpSpPr>
        <p:grpSpPr>
          <a:xfrm>
            <a:off x="10103853" y="3851977"/>
            <a:ext cx="611757" cy="2898455"/>
            <a:chOff x="1688123" y="2011680"/>
            <a:chExt cx="548640" cy="312303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BB03D0-CFE6-41C9-8B30-1C232A7616AD}"/>
                </a:ext>
              </a:extLst>
            </p:cNvPr>
            <p:cNvSpPr/>
            <p:nvPr/>
          </p:nvSpPr>
          <p:spPr>
            <a:xfrm>
              <a:off x="1688123" y="201168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8FB876-7FE4-4DCC-AC19-93C34B910C12}"/>
                </a:ext>
              </a:extLst>
            </p:cNvPr>
            <p:cNvSpPr/>
            <p:nvPr/>
          </p:nvSpPr>
          <p:spPr>
            <a:xfrm>
              <a:off x="1688123" y="253218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FC2569-9FC7-4A2A-B4F3-A18D4D5EBFF1}"/>
                </a:ext>
              </a:extLst>
            </p:cNvPr>
            <p:cNvSpPr/>
            <p:nvPr/>
          </p:nvSpPr>
          <p:spPr>
            <a:xfrm>
              <a:off x="1688123" y="305269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-1.0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EAA9611-B18D-4748-B583-CF98FEFFC4D6}"/>
                </a:ext>
              </a:extLst>
            </p:cNvPr>
            <p:cNvSpPr/>
            <p:nvPr/>
          </p:nvSpPr>
          <p:spPr>
            <a:xfrm>
              <a:off x="1688123" y="357319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30F542-6266-4FB6-9A14-A0792496A201}"/>
                </a:ext>
              </a:extLst>
            </p:cNvPr>
            <p:cNvSpPr/>
            <p:nvPr/>
          </p:nvSpPr>
          <p:spPr>
            <a:xfrm>
              <a:off x="1688123" y="4093700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AB5ECD-536D-46A9-9708-873B6F15D538}"/>
                </a:ext>
              </a:extLst>
            </p:cNvPr>
            <p:cNvSpPr/>
            <p:nvPr/>
          </p:nvSpPr>
          <p:spPr>
            <a:xfrm>
              <a:off x="1688123" y="4614205"/>
              <a:ext cx="548640" cy="52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-1.3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ACDA5D-FE3D-450C-B306-BC4870804238}"/>
              </a:ext>
            </a:extLst>
          </p:cNvPr>
          <p:cNvCxnSpPr>
            <a:cxnSpLocks/>
          </p:cNvCxnSpPr>
          <p:nvPr/>
        </p:nvCxnSpPr>
        <p:spPr>
          <a:xfrm flipV="1">
            <a:off x="10428782" y="3348889"/>
            <a:ext cx="0" cy="46921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554801-B9CD-43E3-8AEB-B655B885766D}"/>
              </a:ext>
            </a:extLst>
          </p:cNvPr>
          <p:cNvCxnSpPr>
            <a:cxnSpLocks/>
          </p:cNvCxnSpPr>
          <p:nvPr/>
        </p:nvCxnSpPr>
        <p:spPr>
          <a:xfrm flipV="1">
            <a:off x="4596510" y="3323830"/>
            <a:ext cx="0" cy="46921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6E94ED-32FF-46E9-86EA-CF01097E9FA3}"/>
              </a:ext>
            </a:extLst>
          </p:cNvPr>
          <p:cNvCxnSpPr>
            <a:cxnSpLocks/>
          </p:cNvCxnSpPr>
          <p:nvPr/>
        </p:nvCxnSpPr>
        <p:spPr>
          <a:xfrm flipV="1">
            <a:off x="1887604" y="3323829"/>
            <a:ext cx="0" cy="46921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14146</TotalTime>
  <Words>3217</Words>
  <Application>Microsoft Office PowerPoint</Application>
  <PresentationFormat>Widescreen</PresentationFormat>
  <Paragraphs>807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Transfer Learning for NLP</vt:lpstr>
      <vt:lpstr>Overview</vt:lpstr>
      <vt:lpstr>What is transfer learning?</vt:lpstr>
      <vt:lpstr>Transfer learning in NLP</vt:lpstr>
      <vt:lpstr>Significance of NLP Transfer Learning?</vt:lpstr>
      <vt:lpstr>Word vectors</vt:lpstr>
      <vt:lpstr>Word vectors</vt:lpstr>
      <vt:lpstr>Recurrent Neural Networks</vt:lpstr>
      <vt:lpstr>Transfer Learning with RNNs</vt:lpstr>
      <vt:lpstr>ELMo (Embeddings from Language Models)</vt:lpstr>
      <vt:lpstr>Attention</vt:lpstr>
      <vt:lpstr>Attention</vt:lpstr>
      <vt:lpstr>Attention</vt:lpstr>
      <vt:lpstr>Additive attention vs Dot Product Attention</vt:lpstr>
      <vt:lpstr>Global vs Local Attention</vt:lpstr>
      <vt:lpstr>Transformers</vt:lpstr>
      <vt:lpstr>Attention is all you need</vt:lpstr>
      <vt:lpstr>Multi-Head Attention</vt:lpstr>
      <vt:lpstr>Multi-Head Attention</vt:lpstr>
      <vt:lpstr>Self-attention</vt:lpstr>
      <vt:lpstr>Masked self-attention</vt:lpstr>
      <vt:lpstr>State of the art</vt:lpstr>
      <vt:lpstr>Keep Going Bigger</vt:lpstr>
      <vt:lpstr>Bigger is Better</vt:lpstr>
      <vt:lpstr>History of Transformers</vt:lpstr>
      <vt:lpstr>OpenAI GPT (Generative Pre-trained Transformer)</vt:lpstr>
      <vt:lpstr>BERT (Bidirectional Encoder Representations from Transformers)</vt:lpstr>
      <vt:lpstr>BERT</vt:lpstr>
      <vt:lpstr>BERT vs GPT</vt:lpstr>
      <vt:lpstr>OpenAI GPT-2</vt:lpstr>
      <vt:lpstr>OpenAI GPT-2</vt:lpstr>
      <vt:lpstr>XLNet</vt:lpstr>
      <vt:lpstr>XLNet</vt:lpstr>
      <vt:lpstr>RoBERTa (Robustly optimized BERT approach)</vt:lpstr>
      <vt:lpstr>ALBERT (A Lite BERT)</vt:lpstr>
      <vt:lpstr>T5 (Text-to-Text Transfer Transformer)</vt:lpstr>
      <vt:lpstr>T5 (Text-to-Text Transfer Transformer)</vt:lpstr>
      <vt:lpstr>CTRL (Conditional Transformer Language Model)</vt:lpstr>
      <vt:lpstr>PPLM (Plug and Play Language Model)</vt:lpstr>
      <vt:lpstr>Model Distillation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for NLP</dc:title>
  <dc:creator>David Molony</dc:creator>
  <cp:lastModifiedBy>David Molony</cp:lastModifiedBy>
  <cp:revision>122</cp:revision>
  <dcterms:created xsi:type="dcterms:W3CDTF">2020-01-04T18:24:46Z</dcterms:created>
  <dcterms:modified xsi:type="dcterms:W3CDTF">2020-01-14T14:27:20Z</dcterms:modified>
</cp:coreProperties>
</file>