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0" r:id="rId5"/>
    <p:sldId id="259" r:id="rId6"/>
    <p:sldId id="261" r:id="rId7"/>
    <p:sldId id="262" r:id="rId8"/>
    <p:sldId id="266" r:id="rId9"/>
    <p:sldId id="265" r:id="rId10"/>
    <p:sldId id="267" r:id="rId11"/>
    <p:sldId id="268" r:id="rId12"/>
    <p:sldId id="286" r:id="rId13"/>
    <p:sldId id="263" r:id="rId14"/>
    <p:sldId id="277" r:id="rId15"/>
    <p:sldId id="275" r:id="rId16"/>
    <p:sldId id="276" r:id="rId17"/>
    <p:sldId id="279" r:id="rId18"/>
    <p:sldId id="278" r:id="rId19"/>
    <p:sldId id="281" r:id="rId20"/>
    <p:sldId id="280" r:id="rId21"/>
    <p:sldId id="282" r:id="rId22"/>
    <p:sldId id="283" r:id="rId23"/>
    <p:sldId id="284" r:id="rId24"/>
    <p:sldId id="285" r:id="rId25"/>
    <p:sldId id="269" r:id="rId26"/>
    <p:sldId id="271" r:id="rId27"/>
    <p:sldId id="270" r:id="rId28"/>
    <p:sldId id="287" r:id="rId29"/>
    <p:sldId id="288" r:id="rId30"/>
    <p:sldId id="290" r:id="rId31"/>
    <p:sldId id="289" r:id="rId32"/>
    <p:sldId id="291" r:id="rId33"/>
    <p:sldId id="292" r:id="rId34"/>
    <p:sldId id="293" r:id="rId35"/>
    <p:sldId id="273" r:id="rId36"/>
    <p:sldId id="272" r:id="rId37"/>
    <p:sldId id="27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C1B832A-1A0B-4076-A905-380F43637CF6}"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C1B832A-1A0B-4076-A905-380F43637CF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1B832A-1A0B-4076-A905-380F43637CF6}"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1B832A-1A0B-4076-A905-380F43637CF6}"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1B832A-1A0B-4076-A905-380F43637CF6}"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C1B832A-1A0B-4076-A905-380F43637CF6}"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3943B5-C994-4E3B-B2EC-8F5466E14328}" type="datetimeFigureOut">
              <a:rPr lang="en-US" smtClean="0"/>
              <a:t>06-Jul-22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C1B832A-1A0B-4076-A905-380F43637CF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z="2400" b="1" dirty="0" smtClean="0">
                <a:latin typeface="Times New Roman" pitchFamily="18" charset="0"/>
                <a:cs typeface="Times New Roman" pitchFamily="18" charset="0"/>
              </a:rPr>
              <a:t>By</a:t>
            </a:r>
          </a:p>
          <a:p>
            <a:r>
              <a:rPr lang="en-US" sz="2400" b="1" dirty="0" smtClean="0">
                <a:latin typeface="Times New Roman" pitchFamily="18" charset="0"/>
                <a:cs typeface="Times New Roman" pitchFamily="18" charset="0"/>
              </a:rPr>
              <a:t>Debasish </a:t>
            </a:r>
            <a:r>
              <a:rPr lang="en-US" sz="2400" b="1" dirty="0">
                <a:latin typeface="Times New Roman" pitchFamily="18" charset="0"/>
                <a:cs typeface="Times New Roman" pitchFamily="18" charset="0"/>
              </a:rPr>
              <a:t>M</a:t>
            </a:r>
            <a:r>
              <a:rPr lang="en-US" sz="2400" b="1" dirty="0" smtClean="0">
                <a:latin typeface="Times New Roman" pitchFamily="18" charset="0"/>
                <a:cs typeface="Times New Roman" pitchFamily="18" charset="0"/>
              </a:rPr>
              <a:t>ondal and </a:t>
            </a:r>
            <a:r>
              <a:rPr lang="en-US" sz="2400" b="1" dirty="0">
                <a:latin typeface="Times New Roman" pitchFamily="18" charset="0"/>
                <a:cs typeface="Times New Roman" pitchFamily="18" charset="0"/>
              </a:rPr>
              <a:t>Sudha G. Lakshmaiah</a:t>
            </a:r>
          </a:p>
          <a:p>
            <a:pPr algn="ctr"/>
            <a:endParaRPr lang="en-US" dirty="0" smtClean="0"/>
          </a:p>
          <a:p>
            <a:endParaRPr lang="en-US" dirty="0"/>
          </a:p>
        </p:txBody>
      </p:sp>
      <p:sp>
        <p:nvSpPr>
          <p:cNvPr id="2" name="Title 1"/>
          <p:cNvSpPr>
            <a:spLocks noGrp="1"/>
          </p:cNvSpPr>
          <p:nvPr>
            <p:ph type="ctrTitle"/>
          </p:nvPr>
        </p:nvSpPr>
        <p:spPr/>
        <p:txBody>
          <a:bodyPr>
            <a:normAutofit/>
          </a:bodyPr>
          <a:lstStyle/>
          <a:p>
            <a:r>
              <a:rPr lang="en-US" dirty="0">
                <a:effectLst/>
              </a:rPr>
              <a:t>Lending Club Case </a:t>
            </a:r>
            <a:r>
              <a:rPr lang="en-US" dirty="0" smtClean="0">
                <a:effectLst/>
              </a:rPr>
              <a:t>Study</a:t>
            </a:r>
            <a:endParaRPr lang="en-US" dirty="0"/>
          </a:p>
        </p:txBody>
      </p:sp>
    </p:spTree>
    <p:extLst>
      <p:ext uri="{BB962C8B-B14F-4D97-AF65-F5344CB8AC3E}">
        <p14:creationId xmlns:p14="http://schemas.microsoft.com/office/powerpoint/2010/main" val="50849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r>
              <a:rPr lang="en-US" sz="2800" dirty="0"/>
              <a:t>Removing </a:t>
            </a:r>
            <a:r>
              <a:rPr lang="en-US" sz="2800" dirty="0" smtClean="0"/>
              <a:t>Outliers</a:t>
            </a:r>
            <a:r>
              <a:rPr lang="en-US" sz="2800" dirty="0" smtClean="0"/>
              <a:t>: </a:t>
            </a:r>
            <a:r>
              <a:rPr lang="en-US" sz="2800" dirty="0" smtClean="0"/>
              <a:t>Outliers have been removed from the following columns:</a:t>
            </a:r>
            <a:r>
              <a:rPr lang="en-US" dirty="0" smtClean="0"/>
              <a:t> ‘</a:t>
            </a:r>
            <a:r>
              <a:rPr lang="en-US" dirty="0" err="1" smtClean="0"/>
              <a:t>loan_amnt</a:t>
            </a:r>
            <a:r>
              <a:rPr lang="en-US" dirty="0" smtClean="0"/>
              <a:t>’, ‘</a:t>
            </a:r>
            <a:r>
              <a:rPr lang="en-US" dirty="0" err="1" smtClean="0"/>
              <a:t>funded_amnt_inv</a:t>
            </a:r>
            <a:r>
              <a:rPr lang="en-US" dirty="0"/>
              <a:t>’, </a:t>
            </a:r>
            <a:r>
              <a:rPr lang="en-US" dirty="0" smtClean="0"/>
              <a:t>‘ ‘</a:t>
            </a:r>
            <a:r>
              <a:rPr lang="en-US" dirty="0" err="1" smtClean="0"/>
              <a:t>annual_inc</a:t>
            </a:r>
            <a:r>
              <a:rPr lang="en-US" dirty="0"/>
              <a:t>’, </a:t>
            </a:r>
            <a:r>
              <a:rPr lang="en-US" dirty="0" smtClean="0"/>
              <a:t>‘installment’</a:t>
            </a:r>
          </a:p>
          <a:p>
            <a:pPr lvl="0"/>
            <a:r>
              <a:rPr lang="en-US" sz="2800" dirty="0"/>
              <a:t>For </a:t>
            </a:r>
            <a:r>
              <a:rPr lang="en-US" sz="2800" dirty="0" smtClean="0"/>
              <a:t>outlier </a:t>
            </a:r>
            <a:r>
              <a:rPr lang="en-US" sz="2800" dirty="0"/>
              <a:t>treatment, we took values within the 95% confidence level range.</a:t>
            </a:r>
            <a:endParaRPr lang="en-US" sz="2800" dirty="0" smtClean="0"/>
          </a:p>
        </p:txBody>
      </p:sp>
    </p:spTree>
    <p:extLst>
      <p:ext uri="{BB962C8B-B14F-4D97-AF65-F5344CB8AC3E}">
        <p14:creationId xmlns:p14="http://schemas.microsoft.com/office/powerpoint/2010/main" val="329751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Extraction</a:t>
            </a:r>
            <a:endParaRPr lang="en-US" dirty="0">
              <a:latin typeface="+mn-lt"/>
            </a:endParaRPr>
          </a:p>
        </p:txBody>
      </p:sp>
      <p:sp>
        <p:nvSpPr>
          <p:cNvPr id="3" name="Content Placeholder 2"/>
          <p:cNvSpPr>
            <a:spLocks noGrp="1"/>
          </p:cNvSpPr>
          <p:nvPr>
            <p:ph sz="quarter" idx="1"/>
          </p:nvPr>
        </p:nvSpPr>
        <p:spPr/>
        <p:txBody>
          <a:bodyPr>
            <a:normAutofit/>
          </a:bodyPr>
          <a:lstStyle/>
          <a:p>
            <a:pPr lvl="0"/>
            <a:endParaRPr lang="en-IN" sz="2800" dirty="0" smtClean="0"/>
          </a:p>
          <a:p>
            <a:r>
              <a:rPr lang="en-US" sz="2800" dirty="0"/>
              <a:t>Loan status marked as ‘Charged Off’ due to on-time payments of their loan </a:t>
            </a:r>
            <a:r>
              <a:rPr lang="en-US" sz="2800" dirty="0" smtClean="0"/>
              <a:t>installments </a:t>
            </a:r>
            <a:r>
              <a:rPr lang="en-US" sz="2800" dirty="0"/>
              <a:t>is excluded from the provided dataset as there is not much weightage on those customers in the loan defaulter analysis</a:t>
            </a:r>
            <a:r>
              <a:rPr lang="en-US" sz="2800" dirty="0" smtClean="0"/>
              <a:t>.</a:t>
            </a:r>
          </a:p>
          <a:p>
            <a:pPr lvl="0"/>
            <a:r>
              <a:rPr lang="en-US" sz="2800" dirty="0"/>
              <a:t>After removing </a:t>
            </a:r>
            <a:r>
              <a:rPr lang="en-US" sz="2800" dirty="0" smtClean="0"/>
              <a:t>them, 38577 rows and 19 </a:t>
            </a:r>
            <a:r>
              <a:rPr lang="en-US" sz="2800" dirty="0"/>
              <a:t>columns are still left</a:t>
            </a:r>
            <a:r>
              <a:rPr lang="en-US" sz="2800" dirty="0" smtClean="0"/>
              <a:t>.</a:t>
            </a:r>
          </a:p>
          <a:p>
            <a:endParaRPr lang="en-US" sz="2800" dirty="0"/>
          </a:p>
          <a:p>
            <a:pPr marL="0" indent="0">
              <a:buNone/>
            </a:pPr>
            <a:endParaRPr lang="en-US" dirty="0"/>
          </a:p>
        </p:txBody>
      </p:sp>
    </p:spTree>
    <p:extLst>
      <p:ext uri="{BB962C8B-B14F-4D97-AF65-F5344CB8AC3E}">
        <p14:creationId xmlns:p14="http://schemas.microsoft.com/office/powerpoint/2010/main" val="370447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pPr algn="ctr"/>
            <a:r>
              <a:rPr lang="en-US" dirty="0">
                <a:latin typeface="+mn-lt"/>
              </a:rPr>
              <a:t>Exploratory Data Analysis (EDA)</a:t>
            </a:r>
          </a:p>
        </p:txBody>
      </p:sp>
      <p:sp>
        <p:nvSpPr>
          <p:cNvPr id="3" name="Content Placeholder 2"/>
          <p:cNvSpPr>
            <a:spLocks noGrp="1"/>
          </p:cNvSpPr>
          <p:nvPr>
            <p:ph sz="quarter" idx="1"/>
          </p:nvPr>
        </p:nvSpPr>
        <p:spPr>
          <a:xfrm>
            <a:off x="838200" y="2362200"/>
            <a:ext cx="7772400" cy="1981200"/>
          </a:xfrm>
        </p:spPr>
        <p:txBody>
          <a:bodyPr>
            <a:normAutofit/>
          </a:bodyPr>
          <a:lstStyle/>
          <a:p>
            <a:pPr marL="0" indent="0" algn="ctr">
              <a:buNone/>
            </a:pPr>
            <a:r>
              <a:rPr lang="en-US" sz="4000" dirty="0"/>
              <a:t>Univariate and Segmented Univariate </a:t>
            </a:r>
            <a:r>
              <a:rPr lang="en-US" sz="4000" dirty="0" smtClean="0"/>
              <a:t>Analysis</a:t>
            </a:r>
            <a:endParaRPr lang="en-US" sz="4000" dirty="0"/>
          </a:p>
        </p:txBody>
      </p:sp>
    </p:spTree>
    <p:extLst>
      <p:ext uri="{BB962C8B-B14F-4D97-AF65-F5344CB8AC3E}">
        <p14:creationId xmlns:p14="http://schemas.microsoft.com/office/powerpoint/2010/main" val="3464064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6636"/>
            <a:ext cx="80772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249016"/>
            <a:ext cx="5791200" cy="22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675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495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476625"/>
            <a:ext cx="49625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189" y="697923"/>
            <a:ext cx="3873211"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105400" y="3381375"/>
            <a:ext cx="38862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788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p:txBody>
          <a:bodyPr>
            <a:normAutofit/>
          </a:bodyPr>
          <a:lstStyle/>
          <a:p>
            <a:r>
              <a:rPr lang="en-US" dirty="0" smtClean="0"/>
              <a:t>Important Observations:</a:t>
            </a:r>
          </a:p>
          <a:p>
            <a:pPr lvl="1"/>
            <a:r>
              <a:rPr lang="en-US" dirty="0" smtClean="0"/>
              <a:t>The </a:t>
            </a:r>
            <a:r>
              <a:rPr lang="en-US" dirty="0"/>
              <a:t>vast majority of people use the loan for debt consolidation purposes.</a:t>
            </a:r>
          </a:p>
          <a:p>
            <a:pPr lvl="1"/>
            <a:r>
              <a:rPr lang="en-US" dirty="0" smtClean="0"/>
              <a:t>The </a:t>
            </a:r>
            <a:r>
              <a:rPr lang="en-US" dirty="0"/>
              <a:t>majority of people's incomes have not been verified by LC.</a:t>
            </a:r>
          </a:p>
          <a:p>
            <a:pPr lvl="1"/>
            <a:r>
              <a:rPr lang="en-US" dirty="0" smtClean="0"/>
              <a:t>Most </a:t>
            </a:r>
            <a:r>
              <a:rPr lang="en-US" dirty="0"/>
              <a:t>people have either a rented or mortgaged home.</a:t>
            </a:r>
          </a:p>
          <a:p>
            <a:pPr lvl="1"/>
            <a:r>
              <a:rPr lang="en-US" dirty="0" smtClean="0"/>
              <a:t>The </a:t>
            </a:r>
            <a:r>
              <a:rPr lang="en-US" dirty="0"/>
              <a:t>proportion of people who fully repay their loans is quite high.</a:t>
            </a:r>
          </a:p>
          <a:p>
            <a:pPr lvl="1"/>
            <a:r>
              <a:rPr lang="en-US" dirty="0" smtClean="0"/>
              <a:t>The </a:t>
            </a:r>
            <a:r>
              <a:rPr lang="en-US" dirty="0"/>
              <a:t>loan has mostly been taken out by people who have worked for at least ten years.</a:t>
            </a:r>
          </a:p>
          <a:p>
            <a:pPr lvl="1"/>
            <a:r>
              <a:rPr lang="en-US" dirty="0" smtClean="0"/>
              <a:t>The </a:t>
            </a:r>
            <a:r>
              <a:rPr lang="en-US" dirty="0"/>
              <a:t>majority of people prefer to repay their loans in 36 month </a:t>
            </a:r>
            <a:r>
              <a:rPr lang="en-US" dirty="0" smtClean="0"/>
              <a:t>installments.</a:t>
            </a:r>
            <a:endParaRPr lang="en-US" dirty="0"/>
          </a:p>
        </p:txBody>
      </p:sp>
    </p:spTree>
    <p:extLst>
      <p:ext uri="{BB962C8B-B14F-4D97-AF65-F5344CB8AC3E}">
        <p14:creationId xmlns:p14="http://schemas.microsoft.com/office/powerpoint/2010/main" val="1767353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656"/>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533400"/>
            <a:ext cx="5943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038" y="3581400"/>
            <a:ext cx="6315075" cy="316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9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3534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09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6" y="990600"/>
            <a:ext cx="87915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7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32629"/>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
            <a:ext cx="56387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8" y="3124200"/>
            <a:ext cx="88773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77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3200" dirty="0" smtClean="0"/>
              <a:t>This project work is done as a part of the </a:t>
            </a:r>
            <a:r>
              <a:rPr lang="en-US" sz="3200" b="1" dirty="0"/>
              <a:t>Statistics </a:t>
            </a:r>
            <a:r>
              <a:rPr lang="en-US" sz="3200" b="1" dirty="0" smtClean="0"/>
              <a:t>Essentials </a:t>
            </a:r>
            <a:r>
              <a:rPr lang="en-US" sz="3200" dirty="0" smtClean="0"/>
              <a:t>module of </a:t>
            </a:r>
            <a:r>
              <a:rPr lang="en-US" sz="3200" b="1" dirty="0" smtClean="0"/>
              <a:t>upGrad</a:t>
            </a:r>
            <a:r>
              <a:rPr lang="en-US" sz="3200" dirty="0" smtClean="0"/>
              <a:t>’s</a:t>
            </a:r>
            <a:r>
              <a:rPr lang="en-US" sz="3200" dirty="0"/>
              <a:t> Executive PG Programme in Machine </a:t>
            </a:r>
            <a:r>
              <a:rPr lang="en-US" sz="3200" dirty="0" smtClean="0"/>
              <a:t>Learning.</a:t>
            </a:r>
          </a:p>
          <a:p>
            <a:pPr marL="0" indent="0">
              <a:buNone/>
            </a:pPr>
            <a:endParaRPr lang="en-US" sz="3200" dirty="0" smtClean="0"/>
          </a:p>
          <a:p>
            <a:r>
              <a:rPr lang="en-US" sz="3200" dirty="0" smtClean="0"/>
              <a:t>Team members of this project are –</a:t>
            </a:r>
          </a:p>
          <a:p>
            <a:pPr lvl="1"/>
            <a:r>
              <a:rPr lang="en-US" sz="3200" dirty="0" smtClean="0"/>
              <a:t> Debasish Mondal</a:t>
            </a:r>
          </a:p>
          <a:p>
            <a:pPr lvl="1"/>
            <a:r>
              <a:rPr lang="en-US" sz="3200" dirty="0" smtClean="0">
                <a:cs typeface="Times New Roman" pitchFamily="18" charset="0"/>
              </a:rPr>
              <a:t> Sudha </a:t>
            </a:r>
            <a:r>
              <a:rPr lang="en-US" sz="3200" dirty="0">
                <a:cs typeface="Times New Roman" pitchFamily="18" charset="0"/>
              </a:rPr>
              <a:t>G. Lakshmaiah</a:t>
            </a:r>
          </a:p>
          <a:p>
            <a:pPr marL="320040" lvl="1" indent="0">
              <a:buNone/>
            </a:pPr>
            <a:endParaRPr lang="en-US" dirty="0" smtClean="0"/>
          </a:p>
          <a:p>
            <a:pPr lvl="1"/>
            <a:endParaRPr lang="en-US" dirty="0"/>
          </a:p>
        </p:txBody>
      </p:sp>
    </p:spTree>
    <p:extLst>
      <p:ext uri="{BB962C8B-B14F-4D97-AF65-F5344CB8AC3E}">
        <p14:creationId xmlns:p14="http://schemas.microsoft.com/office/powerpoint/2010/main" val="1051459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1456"/>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519545"/>
            <a:ext cx="670776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7" y="3359727"/>
            <a:ext cx="6781800" cy="326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89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83" y="152400"/>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83" y="613063"/>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1" y="3733800"/>
            <a:ext cx="65913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70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9" y="595746"/>
            <a:ext cx="7520418" cy="30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81400"/>
            <a:ext cx="656445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445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30382"/>
            <a:ext cx="530369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045" y="3588327"/>
            <a:ext cx="5395047"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963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4495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27364"/>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41" y="3280494"/>
            <a:ext cx="8704118" cy="334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405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685800" y="1447800"/>
            <a:ext cx="8001000" cy="4572000"/>
          </a:xfrm>
        </p:spPr>
        <p:txBody>
          <a:bodyPr>
            <a:normAutofit/>
          </a:bodyPr>
          <a:lstStyle/>
          <a:p>
            <a:r>
              <a:rPr lang="en-US" b="1" dirty="0" smtClean="0"/>
              <a:t>The </a:t>
            </a:r>
            <a:r>
              <a:rPr lang="en-US" b="1" dirty="0"/>
              <a:t>most possible loan defaulters are -</a:t>
            </a:r>
          </a:p>
          <a:p>
            <a:pPr lvl="1"/>
            <a:r>
              <a:rPr lang="en-US" dirty="0"/>
              <a:t>The customers whose income source has not been verified by LC.</a:t>
            </a:r>
          </a:p>
          <a:p>
            <a:pPr lvl="1"/>
            <a:r>
              <a:rPr lang="en-US" dirty="0"/>
              <a:t>The customers who have rented home.</a:t>
            </a:r>
          </a:p>
          <a:p>
            <a:pPr lvl="1"/>
            <a:r>
              <a:rPr lang="en-US" dirty="0"/>
              <a:t>The customers who have taken loans for debt consolidation.</a:t>
            </a:r>
          </a:p>
          <a:p>
            <a:pPr lvl="1"/>
            <a:r>
              <a:rPr lang="en-US" dirty="0"/>
              <a:t>The customers who have been labelled as B5 in terms of loan grade.</a:t>
            </a:r>
          </a:p>
          <a:p>
            <a:pPr lvl="1"/>
            <a:r>
              <a:rPr lang="en-US" dirty="0"/>
              <a:t>Customers whose loan amount is between 2948 and 5395 INR.</a:t>
            </a:r>
          </a:p>
          <a:p>
            <a:pPr lvl="1"/>
            <a:r>
              <a:rPr lang="en-US" dirty="0"/>
              <a:t>Customers whose invested fund amount is between 4947 and 7421 INR</a:t>
            </a:r>
            <a:r>
              <a:rPr lang="en-US" dirty="0" smtClean="0"/>
              <a:t>.</a:t>
            </a:r>
            <a:endParaRPr lang="en-US" dirty="0"/>
          </a:p>
        </p:txBody>
      </p:sp>
    </p:spTree>
    <p:extLst>
      <p:ext uri="{BB962C8B-B14F-4D97-AF65-F5344CB8AC3E}">
        <p14:creationId xmlns:p14="http://schemas.microsoft.com/office/powerpoint/2010/main" val="3763008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685800" y="1447800"/>
            <a:ext cx="8001000" cy="4572000"/>
          </a:xfrm>
        </p:spPr>
        <p:txBody>
          <a:bodyPr>
            <a:normAutofit/>
          </a:bodyPr>
          <a:lstStyle/>
          <a:p>
            <a:pPr lvl="1"/>
            <a:r>
              <a:rPr lang="en-US" dirty="0" smtClean="0"/>
              <a:t>Customers </a:t>
            </a:r>
            <a:r>
              <a:rPr lang="en-US" dirty="0"/>
              <a:t>with an interest rate of between 11 and 13.</a:t>
            </a:r>
          </a:p>
          <a:p>
            <a:pPr lvl="1"/>
            <a:r>
              <a:rPr lang="en-US" dirty="0"/>
              <a:t>Customers whose </a:t>
            </a:r>
            <a:r>
              <a:rPr lang="en-US" dirty="0" smtClean="0"/>
              <a:t>installment </a:t>
            </a:r>
            <a:r>
              <a:rPr lang="en-US" dirty="0"/>
              <a:t>amount is between 165 and 240 INR.</a:t>
            </a:r>
          </a:p>
          <a:p>
            <a:pPr lvl="1"/>
            <a:r>
              <a:rPr lang="en-US" dirty="0"/>
              <a:t>Customers with an annual income between 31599 and 45399 INR.</a:t>
            </a:r>
          </a:p>
          <a:p>
            <a:pPr lvl="1"/>
            <a:r>
              <a:rPr lang="en-US" dirty="0"/>
              <a:t>Customers with DTIs ranging from 12 to 15.</a:t>
            </a:r>
          </a:p>
          <a:p>
            <a:pPr lvl="1"/>
            <a:r>
              <a:rPr lang="en-US" dirty="0"/>
              <a:t>Customers with an employment duration of 0 to 2 years.</a:t>
            </a:r>
          </a:p>
          <a:p>
            <a:pPr lvl="1"/>
            <a:r>
              <a:rPr lang="en-US" dirty="0"/>
              <a:t>The customers whose number of open credit lines in the borrower's credit file is within 2 to 10.</a:t>
            </a:r>
          </a:p>
          <a:p>
            <a:pPr marL="0" indent="0">
              <a:buNone/>
            </a:pPr>
            <a:endParaRPr lang="en-US" dirty="0"/>
          </a:p>
        </p:txBody>
      </p:sp>
    </p:spTree>
    <p:extLst>
      <p:ext uri="{BB962C8B-B14F-4D97-AF65-F5344CB8AC3E}">
        <p14:creationId xmlns:p14="http://schemas.microsoft.com/office/powerpoint/2010/main" val="269375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676400"/>
            <a:ext cx="7772400" cy="4343400"/>
          </a:xfrm>
        </p:spPr>
        <p:txBody>
          <a:bodyPr>
            <a:normAutofit/>
          </a:bodyPr>
          <a:lstStyle/>
          <a:p>
            <a:pPr lvl="1"/>
            <a:r>
              <a:rPr lang="en-US" dirty="0" smtClean="0"/>
              <a:t>Customers </a:t>
            </a:r>
            <a:r>
              <a:rPr lang="en-US" dirty="0"/>
              <a:t>who have one derogatory public record.</a:t>
            </a:r>
          </a:p>
          <a:p>
            <a:pPr lvl="1"/>
            <a:r>
              <a:rPr lang="en-US" dirty="0"/>
              <a:t>Customers with a revolving line </a:t>
            </a:r>
            <a:r>
              <a:rPr lang="en-US" dirty="0" smtClean="0"/>
              <a:t>utilization </a:t>
            </a:r>
            <a:r>
              <a:rPr lang="en-US" dirty="0"/>
              <a:t>rate of 60 to 80 percent.</a:t>
            </a:r>
          </a:p>
          <a:p>
            <a:pPr lvl="1"/>
            <a:r>
              <a:rPr lang="en-US" dirty="0"/>
              <a:t>The customers whose total number of credit lines currently in the borrower's credit file is between 11 and 20.</a:t>
            </a:r>
          </a:p>
        </p:txBody>
      </p:sp>
    </p:spTree>
    <p:extLst>
      <p:ext uri="{BB962C8B-B14F-4D97-AF65-F5344CB8AC3E}">
        <p14:creationId xmlns:p14="http://schemas.microsoft.com/office/powerpoint/2010/main" val="607765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lstStyle/>
          <a:p>
            <a:pPr algn="ctr"/>
            <a:r>
              <a:rPr lang="en-US" dirty="0">
                <a:latin typeface="+mn-lt"/>
              </a:rPr>
              <a:t>Exploratory Data Analysis (EDA)</a:t>
            </a:r>
          </a:p>
        </p:txBody>
      </p:sp>
      <p:sp>
        <p:nvSpPr>
          <p:cNvPr id="3" name="Content Placeholder 2"/>
          <p:cNvSpPr>
            <a:spLocks noGrp="1"/>
          </p:cNvSpPr>
          <p:nvPr>
            <p:ph sz="quarter" idx="1"/>
          </p:nvPr>
        </p:nvSpPr>
        <p:spPr>
          <a:xfrm>
            <a:off x="914400" y="2743200"/>
            <a:ext cx="7391400" cy="2057400"/>
          </a:xfrm>
        </p:spPr>
        <p:txBody>
          <a:bodyPr>
            <a:normAutofit/>
          </a:bodyPr>
          <a:lstStyle/>
          <a:p>
            <a:pPr marL="0" indent="0" algn="ctr">
              <a:buNone/>
            </a:pPr>
            <a:r>
              <a:rPr lang="en-US" sz="4000" dirty="0"/>
              <a:t>Bivariate </a:t>
            </a:r>
            <a:r>
              <a:rPr lang="en-US" sz="4000" dirty="0" smtClean="0"/>
              <a:t>Analysis</a:t>
            </a:r>
            <a:endParaRPr lang="en-US" sz="4000" dirty="0"/>
          </a:p>
        </p:txBody>
      </p:sp>
    </p:spTree>
    <p:extLst>
      <p:ext uri="{BB962C8B-B14F-4D97-AF65-F5344CB8AC3E}">
        <p14:creationId xmlns:p14="http://schemas.microsoft.com/office/powerpoint/2010/main" val="2001208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7629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574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086600" cy="944562"/>
          </a:xfrm>
        </p:spPr>
        <p:txBody>
          <a:bodyPr>
            <a:normAutofit/>
          </a:bodyPr>
          <a:lstStyle/>
          <a:p>
            <a:pPr algn="ctr"/>
            <a:r>
              <a:rPr lang="en-IN" b="1" dirty="0">
                <a:latin typeface="+mn-lt"/>
              </a:rPr>
              <a:t>Problem </a:t>
            </a:r>
            <a:r>
              <a:rPr lang="en-IN" b="1" dirty="0" smtClean="0">
                <a:latin typeface="+mn-lt"/>
              </a:rPr>
              <a:t>Goal</a:t>
            </a:r>
            <a:r>
              <a:rPr lang="en-IN" dirty="0" smtClean="0">
                <a:latin typeface="+mn-lt"/>
              </a:rPr>
              <a:t> </a:t>
            </a:r>
            <a:endParaRPr lang="en-IN" dirty="0">
              <a:latin typeface="+mn-lt"/>
            </a:endParaRPr>
          </a:p>
        </p:txBody>
      </p:sp>
      <p:sp>
        <p:nvSpPr>
          <p:cNvPr id="3" name="Content Placeholder 2"/>
          <p:cNvSpPr>
            <a:spLocks noGrp="1"/>
          </p:cNvSpPr>
          <p:nvPr>
            <p:ph sz="quarter" idx="1"/>
          </p:nvPr>
        </p:nvSpPr>
        <p:spPr/>
        <p:txBody>
          <a:bodyPr/>
          <a:lstStyle/>
          <a:p>
            <a:endParaRPr lang="en-IN" sz="3600" dirty="0" smtClean="0"/>
          </a:p>
          <a:p>
            <a:endParaRPr lang="en-IN" sz="3600" dirty="0"/>
          </a:p>
          <a:p>
            <a:r>
              <a:rPr lang="en-US" sz="3600" dirty="0"/>
              <a:t>To identify the bank customers who could turn into possible loan defaulters in the future.</a:t>
            </a:r>
            <a:endParaRPr lang="en-US" dirty="0"/>
          </a:p>
        </p:txBody>
      </p:sp>
    </p:spTree>
    <p:extLst>
      <p:ext uri="{BB962C8B-B14F-4D97-AF65-F5344CB8AC3E}">
        <p14:creationId xmlns:p14="http://schemas.microsoft.com/office/powerpoint/2010/main" val="2251458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639762"/>
          </a:xfrm>
        </p:spPr>
        <p:txBody>
          <a:bodyPr>
            <a:normAutofit fontScale="90000"/>
          </a:bodyPr>
          <a:lstStyle/>
          <a:p>
            <a:pPr algn="ctr"/>
            <a:r>
              <a:rPr lang="en-US" dirty="0">
                <a:latin typeface="+mn-lt"/>
              </a:rPr>
              <a:t>Exploratory Data Analysis (EDA)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097" y="685801"/>
            <a:ext cx="62960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8" y="3505201"/>
            <a:ext cx="6219825"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74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029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8"/>
            <a:ext cx="7772400" cy="639762"/>
          </a:xfrm>
        </p:spPr>
        <p:txBody>
          <a:bodyPr>
            <a:normAutofit fontScale="90000"/>
          </a:bodyPr>
          <a:lstStyle/>
          <a:p>
            <a:pPr algn="ctr"/>
            <a:r>
              <a:rPr lang="en-US" dirty="0">
                <a:latin typeface="+mn-lt"/>
              </a:rPr>
              <a:t>Exploratory Data Analysis (EDA)</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122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126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763000" cy="571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916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828800"/>
            <a:ext cx="7772400" cy="4191000"/>
          </a:xfrm>
        </p:spPr>
        <p:txBody>
          <a:bodyPr>
            <a:normAutofit/>
          </a:bodyPr>
          <a:lstStyle/>
          <a:p>
            <a:r>
              <a:rPr lang="en-US" b="1" dirty="0" smtClean="0"/>
              <a:t>The </a:t>
            </a:r>
            <a:r>
              <a:rPr lang="en-US" b="1" dirty="0"/>
              <a:t>most possible loan defaulters are </a:t>
            </a:r>
            <a:r>
              <a:rPr lang="en-US" b="1" dirty="0" smtClean="0"/>
              <a:t>-</a:t>
            </a:r>
            <a:endParaRPr lang="en-US" b="1" dirty="0"/>
          </a:p>
          <a:p>
            <a:pPr lvl="1"/>
            <a:r>
              <a:rPr lang="en-US" dirty="0"/>
              <a:t>Customers with an annual income of more than 60,000 INR who are taking out a loan for home improvement.</a:t>
            </a:r>
          </a:p>
          <a:p>
            <a:pPr lvl="1"/>
            <a:r>
              <a:rPr lang="en-US" dirty="0"/>
              <a:t>Customers who earn more than 60,000 INR per year and whose source of income has been verified by LC.</a:t>
            </a:r>
          </a:p>
          <a:p>
            <a:pPr lvl="1"/>
            <a:r>
              <a:rPr lang="en-US" dirty="0"/>
              <a:t>Customers who have an annual income of more than 60,000 INR and have a mortgaged </a:t>
            </a:r>
            <a:r>
              <a:rPr lang="en-US" dirty="0" smtClean="0"/>
              <a:t>home.</a:t>
            </a:r>
            <a:endParaRPr lang="en-US" dirty="0"/>
          </a:p>
        </p:txBody>
      </p:sp>
    </p:spTree>
    <p:extLst>
      <p:ext uri="{BB962C8B-B14F-4D97-AF65-F5344CB8AC3E}">
        <p14:creationId xmlns:p14="http://schemas.microsoft.com/office/powerpoint/2010/main" val="3549725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676400"/>
            <a:ext cx="7772400" cy="4343400"/>
          </a:xfrm>
        </p:spPr>
        <p:txBody>
          <a:bodyPr>
            <a:normAutofit/>
          </a:bodyPr>
          <a:lstStyle/>
          <a:p>
            <a:r>
              <a:rPr lang="en-US" smtClean="0"/>
              <a:t>Other </a:t>
            </a:r>
            <a:r>
              <a:rPr lang="en-US" dirty="0" smtClean="0"/>
              <a:t>important </a:t>
            </a:r>
            <a:r>
              <a:rPr lang="en-US" dirty="0"/>
              <a:t>o</a:t>
            </a:r>
            <a:r>
              <a:rPr lang="en-US" dirty="0" smtClean="0"/>
              <a:t>bservations are -</a:t>
            </a:r>
          </a:p>
          <a:p>
            <a:pPr lvl="1"/>
            <a:r>
              <a:rPr lang="en-US" dirty="0" smtClean="0"/>
              <a:t>In </a:t>
            </a:r>
            <a:r>
              <a:rPr lang="en-US" dirty="0"/>
              <a:t>the case of possible defaulters, the installment amount is strongly correlated with the loan amount.</a:t>
            </a:r>
          </a:p>
          <a:p>
            <a:pPr lvl="1"/>
            <a:r>
              <a:rPr lang="en-US" dirty="0"/>
              <a:t>In the case of possible defaulters, the invested fund amount is strongly correlated with the loan amount.</a:t>
            </a:r>
          </a:p>
          <a:p>
            <a:pPr lvl="1"/>
            <a:r>
              <a:rPr lang="en-US" dirty="0"/>
              <a:t>In the case of possible defaulters, the total number of credit lines currently in the borrower's credit file is strongly correlated with the number of open credit lines in the borrower's credit file.</a:t>
            </a:r>
          </a:p>
        </p:txBody>
      </p:sp>
    </p:spTree>
    <p:extLst>
      <p:ext uri="{BB962C8B-B14F-4D97-AF65-F5344CB8AC3E}">
        <p14:creationId xmlns:p14="http://schemas.microsoft.com/office/powerpoint/2010/main" val="2543416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676400" y="1219200"/>
            <a:ext cx="6019800" cy="4572000"/>
          </a:xfrm>
        </p:spPr>
      </p:pic>
    </p:spTree>
    <p:extLst>
      <p:ext uri="{BB962C8B-B14F-4D97-AF65-F5344CB8AC3E}">
        <p14:creationId xmlns:p14="http://schemas.microsoft.com/office/powerpoint/2010/main" val="4020911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315200" cy="715962"/>
          </a:xfrm>
        </p:spPr>
        <p:txBody>
          <a:bodyPr>
            <a:noAutofit/>
          </a:bodyPr>
          <a:lstStyle/>
          <a:p>
            <a:pPr algn="ctr"/>
            <a:r>
              <a:rPr lang="en-US" dirty="0" smtClean="0">
                <a:latin typeface="+mn-lt"/>
              </a:rPr>
              <a:t>Table of Contents</a:t>
            </a:r>
            <a:endParaRPr lang="en-US" dirty="0">
              <a:latin typeface="+mn-lt"/>
            </a:endParaRPr>
          </a:p>
        </p:txBody>
      </p:sp>
      <p:sp>
        <p:nvSpPr>
          <p:cNvPr id="3" name="Content Placeholder 2"/>
          <p:cNvSpPr>
            <a:spLocks noGrp="1"/>
          </p:cNvSpPr>
          <p:nvPr>
            <p:ph sz="quarter" idx="1"/>
          </p:nvPr>
        </p:nvSpPr>
        <p:spPr>
          <a:xfrm>
            <a:off x="1143000" y="990600"/>
            <a:ext cx="7239000" cy="5334000"/>
          </a:xfrm>
        </p:spPr>
        <p:txBody>
          <a:bodyPr>
            <a:normAutofit/>
          </a:bodyPr>
          <a:lstStyle/>
          <a:p>
            <a:r>
              <a:rPr lang="en-US" dirty="0" smtClean="0"/>
              <a:t>Data Reading and Importing Requisite Libraries </a:t>
            </a:r>
          </a:p>
          <a:p>
            <a:r>
              <a:rPr lang="en-US" dirty="0" smtClean="0"/>
              <a:t>Data Cleansing</a:t>
            </a:r>
          </a:p>
          <a:p>
            <a:pPr lvl="1"/>
            <a:r>
              <a:rPr lang="en-US" dirty="0" smtClean="0"/>
              <a:t>Removing </a:t>
            </a:r>
            <a:r>
              <a:rPr lang="en-US" dirty="0" smtClean="0"/>
              <a:t>Null Valued Columns</a:t>
            </a:r>
          </a:p>
          <a:p>
            <a:pPr lvl="1"/>
            <a:r>
              <a:rPr lang="en-US" dirty="0" smtClean="0"/>
              <a:t>Removing Single-Valued </a:t>
            </a:r>
            <a:r>
              <a:rPr lang="en-US" dirty="0"/>
              <a:t>C</a:t>
            </a:r>
            <a:r>
              <a:rPr lang="en-US" dirty="0" smtClean="0"/>
              <a:t>olumns</a:t>
            </a:r>
          </a:p>
          <a:p>
            <a:pPr lvl="1"/>
            <a:r>
              <a:rPr lang="en-US" dirty="0" smtClean="0"/>
              <a:t>Removing </a:t>
            </a:r>
            <a:r>
              <a:rPr lang="en-US" dirty="0"/>
              <a:t>Irrelevant </a:t>
            </a:r>
            <a:r>
              <a:rPr lang="en-US" dirty="0" smtClean="0"/>
              <a:t>Columns</a:t>
            </a:r>
          </a:p>
          <a:p>
            <a:pPr lvl="1"/>
            <a:r>
              <a:rPr lang="en-US" dirty="0" smtClean="0"/>
              <a:t>Data Standardization</a:t>
            </a:r>
          </a:p>
          <a:p>
            <a:pPr lvl="1"/>
            <a:r>
              <a:rPr lang="en-US" dirty="0" smtClean="0"/>
              <a:t>Removing </a:t>
            </a:r>
            <a:r>
              <a:rPr lang="en-US" dirty="0"/>
              <a:t>Outliers</a:t>
            </a:r>
          </a:p>
          <a:p>
            <a:r>
              <a:rPr lang="en-US" dirty="0" smtClean="0"/>
              <a:t>Data </a:t>
            </a:r>
            <a:r>
              <a:rPr lang="en-US" dirty="0" smtClean="0"/>
              <a:t>Extraction</a:t>
            </a:r>
          </a:p>
          <a:p>
            <a:r>
              <a:rPr lang="en-US" dirty="0"/>
              <a:t>Exploratory Data </a:t>
            </a:r>
            <a:r>
              <a:rPr lang="en-US" dirty="0" smtClean="0"/>
              <a:t>Analysis (EDA)</a:t>
            </a:r>
          </a:p>
          <a:p>
            <a:pPr lvl="1"/>
            <a:r>
              <a:rPr lang="en-US" dirty="0" smtClean="0"/>
              <a:t>Univariate </a:t>
            </a:r>
            <a:r>
              <a:rPr lang="en-US" dirty="0" smtClean="0"/>
              <a:t>and </a:t>
            </a:r>
            <a:r>
              <a:rPr lang="en-US" dirty="0" smtClean="0"/>
              <a:t>Segmented </a:t>
            </a:r>
            <a:r>
              <a:rPr lang="en-US" dirty="0" smtClean="0"/>
              <a:t>Univariate Analysis</a:t>
            </a:r>
          </a:p>
          <a:p>
            <a:pPr lvl="1"/>
            <a:r>
              <a:rPr lang="en-US" dirty="0" smtClean="0"/>
              <a:t>Bivariate </a:t>
            </a:r>
            <a:r>
              <a:rPr lang="en-US" dirty="0" smtClean="0"/>
              <a:t>Analysis</a:t>
            </a:r>
            <a:r>
              <a:rPr lang="en-US" dirty="0" smtClean="0"/>
              <a:t>	</a:t>
            </a:r>
            <a:endParaRPr lang="en-US" dirty="0"/>
          </a:p>
        </p:txBody>
      </p:sp>
    </p:spTree>
    <p:extLst>
      <p:ext uri="{BB962C8B-B14F-4D97-AF65-F5344CB8AC3E}">
        <p14:creationId xmlns:p14="http://schemas.microsoft.com/office/powerpoint/2010/main" val="3874289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086600" cy="1143000"/>
          </a:xfrm>
        </p:spPr>
        <p:txBody>
          <a:bodyPr/>
          <a:lstStyle/>
          <a:p>
            <a:pPr algn="ctr"/>
            <a:r>
              <a:rPr lang="en-US" dirty="0" smtClean="0">
                <a:latin typeface="+mn-lt"/>
              </a:rPr>
              <a:t>Data Reading</a:t>
            </a:r>
            <a:endParaRPr lang="en-US" dirty="0">
              <a:latin typeface="+mn-lt"/>
            </a:endParaRPr>
          </a:p>
        </p:txBody>
      </p:sp>
      <p:sp>
        <p:nvSpPr>
          <p:cNvPr id="3" name="Content Placeholder 2"/>
          <p:cNvSpPr>
            <a:spLocks noGrp="1"/>
          </p:cNvSpPr>
          <p:nvPr>
            <p:ph sz="quarter" idx="1"/>
          </p:nvPr>
        </p:nvSpPr>
        <p:spPr/>
        <p:txBody>
          <a:bodyPr/>
          <a:lstStyle/>
          <a:p>
            <a:endParaRPr lang="en-IN" dirty="0" smtClean="0"/>
          </a:p>
          <a:p>
            <a:endParaRPr lang="en-IN" dirty="0"/>
          </a:p>
          <a:p>
            <a:r>
              <a:rPr lang="en-IN" sz="3200" dirty="0" smtClean="0"/>
              <a:t>Dataset </a:t>
            </a:r>
            <a:r>
              <a:rPr lang="en-IN" sz="3200" dirty="0"/>
              <a:t>Name: loan.csv</a:t>
            </a:r>
            <a:endParaRPr lang="en-US" sz="3200" dirty="0"/>
          </a:p>
          <a:p>
            <a:r>
              <a:rPr lang="en-IN" sz="3200" dirty="0"/>
              <a:t>Total No. of Rows: 39717</a:t>
            </a:r>
            <a:endParaRPr lang="en-US" sz="3200" dirty="0"/>
          </a:p>
          <a:p>
            <a:r>
              <a:rPr lang="en-IN" sz="3200" dirty="0"/>
              <a:t>Total No. of Columns: </a:t>
            </a:r>
            <a:r>
              <a:rPr lang="en-IN" sz="3200" dirty="0" smtClean="0"/>
              <a:t>111</a:t>
            </a:r>
            <a:endParaRPr lang="en-US" sz="3200" dirty="0"/>
          </a:p>
        </p:txBody>
      </p:sp>
    </p:spTree>
    <p:extLst>
      <p:ext uri="{BB962C8B-B14F-4D97-AF65-F5344CB8AC3E}">
        <p14:creationId xmlns:p14="http://schemas.microsoft.com/office/powerpoint/2010/main" val="3514806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391400" cy="868362"/>
          </a:xfrm>
        </p:spPr>
        <p:txBody>
          <a:bodyPr/>
          <a:lstStyle/>
          <a:p>
            <a:pPr algn="ctr"/>
            <a:r>
              <a:rPr lang="en-US" dirty="0">
                <a:latin typeface="+mn-lt"/>
              </a:rPr>
              <a:t>Importing Requisite Libraries </a:t>
            </a:r>
          </a:p>
        </p:txBody>
      </p:sp>
      <p:sp>
        <p:nvSpPr>
          <p:cNvPr id="3" name="Content Placeholder 2"/>
          <p:cNvSpPr>
            <a:spLocks noGrp="1"/>
          </p:cNvSpPr>
          <p:nvPr>
            <p:ph sz="quarter" idx="1"/>
          </p:nvPr>
        </p:nvSpPr>
        <p:spPr>
          <a:xfrm>
            <a:off x="990600" y="1447800"/>
            <a:ext cx="7772400" cy="4572000"/>
          </a:xfrm>
        </p:spPr>
        <p:txBody>
          <a:bodyPr/>
          <a:lstStyle/>
          <a:p>
            <a:pPr marL="0" indent="0">
              <a:buNone/>
            </a:pPr>
            <a:endParaRPr lang="en-US" dirty="0"/>
          </a:p>
          <a:p>
            <a:r>
              <a:rPr lang="en-US" dirty="0" smtClean="0"/>
              <a:t>Pandas: </a:t>
            </a:r>
            <a:r>
              <a:rPr lang="en-US" dirty="0"/>
              <a:t> </a:t>
            </a:r>
            <a:r>
              <a:rPr lang="en-US" dirty="0" smtClean="0"/>
              <a:t>For dataframe </a:t>
            </a:r>
            <a:r>
              <a:rPr lang="en-US" dirty="0"/>
              <a:t>manipulation and </a:t>
            </a:r>
            <a:r>
              <a:rPr lang="en-US" dirty="0" smtClean="0"/>
              <a:t>analysis.</a:t>
            </a:r>
          </a:p>
          <a:p>
            <a:r>
              <a:rPr lang="en-US" dirty="0" smtClean="0"/>
              <a:t>Matplotlib</a:t>
            </a:r>
            <a:r>
              <a:rPr lang="en-US" dirty="0"/>
              <a:t>:  For data visualization and graphical </a:t>
            </a:r>
            <a:r>
              <a:rPr lang="en-US" dirty="0" smtClean="0"/>
              <a:t>plotting.</a:t>
            </a:r>
          </a:p>
          <a:p>
            <a:r>
              <a:rPr lang="en-US" dirty="0" smtClean="0"/>
              <a:t>Seaborn: </a:t>
            </a:r>
            <a:r>
              <a:rPr lang="en-US" dirty="0"/>
              <a:t>For data visualization and graphical </a:t>
            </a:r>
            <a:r>
              <a:rPr lang="en-US" dirty="0" smtClean="0"/>
              <a:t>plotting in more sophisticated manner.</a:t>
            </a:r>
          </a:p>
          <a:p>
            <a:r>
              <a:rPr lang="en-US" dirty="0" smtClean="0"/>
              <a:t>Warnings:  To control warning statements.</a:t>
            </a:r>
            <a:endParaRPr lang="en-US" dirty="0"/>
          </a:p>
        </p:txBody>
      </p:sp>
    </p:spTree>
    <p:extLst>
      <p:ext uri="{BB962C8B-B14F-4D97-AF65-F5344CB8AC3E}">
        <p14:creationId xmlns:p14="http://schemas.microsoft.com/office/powerpoint/2010/main" val="228878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391400" cy="792162"/>
          </a:xfrm>
        </p:spPr>
        <p:txBody>
          <a:bodyPr>
            <a:normAutofit/>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pPr lvl="0"/>
            <a:r>
              <a:rPr lang="en-IN" sz="2800" dirty="0"/>
              <a:t>Removing n</a:t>
            </a:r>
            <a:r>
              <a:rPr lang="en-IN" sz="2800" dirty="0" smtClean="0"/>
              <a:t>ull valued columns : </a:t>
            </a:r>
            <a:r>
              <a:rPr lang="en-US" sz="2800" dirty="0"/>
              <a:t>After removing them, row numbers are unchanged, but only 57 columns are still left</a:t>
            </a:r>
            <a:r>
              <a:rPr lang="en-US" sz="2800" dirty="0" smtClean="0"/>
              <a:t>.</a:t>
            </a:r>
          </a:p>
          <a:p>
            <a:pPr lvl="0"/>
            <a:r>
              <a:rPr lang="en-IN" sz="2800" dirty="0" smtClean="0"/>
              <a:t>Removing </a:t>
            </a:r>
            <a:r>
              <a:rPr lang="en-IN" sz="2800" dirty="0" smtClean="0"/>
              <a:t>single-valued </a:t>
            </a:r>
            <a:r>
              <a:rPr lang="en-IN" sz="2800" dirty="0" smtClean="0"/>
              <a:t>columns: </a:t>
            </a:r>
            <a:r>
              <a:rPr lang="en-US" sz="2800" dirty="0"/>
              <a:t>After removing them, row numbers are unchanged, but only </a:t>
            </a:r>
            <a:r>
              <a:rPr lang="en-US" sz="2800" dirty="0" smtClean="0"/>
              <a:t>48 </a:t>
            </a:r>
            <a:r>
              <a:rPr lang="en-US" sz="2800" dirty="0"/>
              <a:t>columns are still left.</a:t>
            </a:r>
          </a:p>
        </p:txBody>
      </p:sp>
    </p:spTree>
    <p:extLst>
      <p:ext uri="{BB962C8B-B14F-4D97-AF65-F5344CB8AC3E}">
        <p14:creationId xmlns:p14="http://schemas.microsoft.com/office/powerpoint/2010/main" val="383211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a:xfrm>
            <a:off x="838200" y="990600"/>
            <a:ext cx="7772400" cy="5486400"/>
          </a:xfrm>
        </p:spPr>
        <p:txBody>
          <a:bodyPr>
            <a:normAutofit fontScale="92500" lnSpcReduction="20000"/>
          </a:bodyPr>
          <a:lstStyle/>
          <a:p>
            <a:pPr lvl="0"/>
            <a:r>
              <a:rPr lang="en-IN" sz="2800" dirty="0" smtClean="0"/>
              <a:t>Removing </a:t>
            </a:r>
            <a:r>
              <a:rPr lang="en-IN" sz="2800" dirty="0"/>
              <a:t>irrelevant </a:t>
            </a:r>
            <a:r>
              <a:rPr lang="en-IN" sz="2800" dirty="0" smtClean="0"/>
              <a:t>columns</a:t>
            </a:r>
            <a:r>
              <a:rPr lang="en-US" sz="2800" dirty="0" smtClean="0"/>
              <a:t>: </a:t>
            </a:r>
            <a:r>
              <a:rPr lang="en-IN" sz="2800" dirty="0" smtClean="0"/>
              <a:t>The </a:t>
            </a:r>
            <a:r>
              <a:rPr lang="en-IN" sz="2800" dirty="0"/>
              <a:t>following columns are not considered in our analysis, and the reasons are stated below:</a:t>
            </a:r>
            <a:endParaRPr lang="en-US" sz="2800" dirty="0"/>
          </a:p>
          <a:p>
            <a:pPr lvl="1"/>
            <a:r>
              <a:rPr lang="en-IN" dirty="0"/>
              <a:t>'id', '</a:t>
            </a:r>
            <a:r>
              <a:rPr lang="en-IN" dirty="0" err="1"/>
              <a:t>member_id</a:t>
            </a:r>
            <a:r>
              <a:rPr lang="en-IN" dirty="0"/>
              <a:t>', '</a:t>
            </a:r>
            <a:r>
              <a:rPr lang="en-IN" dirty="0" err="1"/>
              <a:t>emp_title</a:t>
            </a:r>
            <a:r>
              <a:rPr lang="en-IN" dirty="0"/>
              <a:t>', '</a:t>
            </a:r>
            <a:r>
              <a:rPr lang="en-IN" dirty="0" err="1"/>
              <a:t>url</a:t>
            </a:r>
            <a:r>
              <a:rPr lang="en-IN" dirty="0"/>
              <a:t>', 'title', '</a:t>
            </a:r>
            <a:r>
              <a:rPr lang="en-IN" dirty="0" err="1"/>
              <a:t>zip_code</a:t>
            </a:r>
            <a:r>
              <a:rPr lang="en-IN" dirty="0"/>
              <a:t>', '</a:t>
            </a:r>
            <a:r>
              <a:rPr lang="en-IN" dirty="0" err="1"/>
              <a:t>addr_state</a:t>
            </a:r>
            <a:r>
              <a:rPr lang="en-IN" dirty="0"/>
              <a:t>', '</a:t>
            </a:r>
            <a:r>
              <a:rPr lang="en-IN" dirty="0" err="1"/>
              <a:t>desc</a:t>
            </a:r>
            <a:r>
              <a:rPr lang="en-IN" dirty="0"/>
              <a:t>': These variables only provide non-technical information, which is irrelevant for exploratory data analysis (EDA</a:t>
            </a:r>
            <a:r>
              <a:rPr lang="en-IN" dirty="0" smtClean="0"/>
              <a:t>).</a:t>
            </a:r>
          </a:p>
          <a:p>
            <a:pPr lvl="1"/>
            <a:r>
              <a:rPr lang="en-IN" dirty="0"/>
              <a:t>'</a:t>
            </a:r>
            <a:r>
              <a:rPr lang="en-IN" dirty="0" err="1"/>
              <a:t>issue_d</a:t>
            </a:r>
            <a:r>
              <a:rPr lang="en-IN" dirty="0"/>
              <a:t>', 'delinq_2yrs', 'inq_last_6mths',  '</a:t>
            </a:r>
            <a:r>
              <a:rPr lang="en-IN" dirty="0" err="1"/>
              <a:t>earliest_cr_line</a:t>
            </a:r>
            <a:r>
              <a:rPr lang="en-IN" dirty="0"/>
              <a:t>', '</a:t>
            </a:r>
            <a:r>
              <a:rPr lang="en-IN" dirty="0" err="1"/>
              <a:t>mths_since_last_delinq</a:t>
            </a:r>
            <a:r>
              <a:rPr lang="en-IN" dirty="0"/>
              <a:t>', '</a:t>
            </a:r>
            <a:r>
              <a:rPr lang="en-IN" dirty="0" err="1"/>
              <a:t>mths_since_last_record</a:t>
            </a:r>
            <a:r>
              <a:rPr lang="en-IN" dirty="0"/>
              <a:t>', '</a:t>
            </a:r>
            <a:r>
              <a:rPr lang="en-IN" dirty="0" err="1"/>
              <a:t>revol_bal</a:t>
            </a:r>
            <a:r>
              <a:rPr lang="en-IN" dirty="0"/>
              <a:t>', '</a:t>
            </a:r>
            <a:r>
              <a:rPr lang="en-IN" dirty="0" err="1"/>
              <a:t>out_prncp</a:t>
            </a:r>
            <a:r>
              <a:rPr lang="en-IN" dirty="0"/>
              <a:t>', '</a:t>
            </a:r>
            <a:r>
              <a:rPr lang="en-IN" dirty="0" err="1"/>
              <a:t>out_prncp_inv</a:t>
            </a:r>
            <a:r>
              <a:rPr lang="en-IN" dirty="0"/>
              <a:t>', '</a:t>
            </a:r>
            <a:r>
              <a:rPr lang="en-IN" dirty="0" err="1"/>
              <a:t>total_pymnt</a:t>
            </a:r>
            <a:r>
              <a:rPr lang="en-IN" dirty="0"/>
              <a:t>', '</a:t>
            </a:r>
            <a:r>
              <a:rPr lang="en-IN" dirty="0" err="1"/>
              <a:t>total_rec_prncp</a:t>
            </a:r>
            <a:r>
              <a:rPr lang="en-IN" dirty="0"/>
              <a:t>', '</a:t>
            </a:r>
            <a:r>
              <a:rPr lang="en-IN" dirty="0" err="1"/>
              <a:t>total_rec_int</a:t>
            </a:r>
            <a:r>
              <a:rPr lang="en-IN" dirty="0"/>
              <a:t>', '</a:t>
            </a:r>
            <a:r>
              <a:rPr lang="en-IN" dirty="0" err="1"/>
              <a:t>total_rec_late_fee</a:t>
            </a:r>
            <a:r>
              <a:rPr lang="en-IN" dirty="0"/>
              <a:t>', 'recoveries', '</a:t>
            </a:r>
            <a:r>
              <a:rPr lang="en-IN" dirty="0" err="1"/>
              <a:t>collection_recovery_fee</a:t>
            </a:r>
            <a:r>
              <a:rPr lang="en-IN" dirty="0"/>
              <a:t>', '</a:t>
            </a:r>
            <a:r>
              <a:rPr lang="en-IN" dirty="0" err="1"/>
              <a:t>last_pymnt_d</a:t>
            </a:r>
            <a:r>
              <a:rPr lang="en-IN" dirty="0"/>
              <a:t>', '</a:t>
            </a:r>
            <a:r>
              <a:rPr lang="en-IN" dirty="0" err="1"/>
              <a:t>last_pymnt_amnt</a:t>
            </a:r>
            <a:r>
              <a:rPr lang="en-IN" dirty="0"/>
              <a:t>', '</a:t>
            </a:r>
            <a:r>
              <a:rPr lang="en-IN" dirty="0" err="1"/>
              <a:t>total_pymnt_inv</a:t>
            </a:r>
            <a:r>
              <a:rPr lang="en-IN" dirty="0"/>
              <a:t>', '</a:t>
            </a:r>
            <a:r>
              <a:rPr lang="en-IN" dirty="0" err="1"/>
              <a:t>last_pymnt_d</a:t>
            </a:r>
            <a:r>
              <a:rPr lang="en-IN" dirty="0"/>
              <a:t>', '</a:t>
            </a:r>
            <a:r>
              <a:rPr lang="en-IN" dirty="0" err="1"/>
              <a:t>last_pymnt_amnt</a:t>
            </a:r>
            <a:r>
              <a:rPr lang="en-IN" dirty="0"/>
              <a:t>', '</a:t>
            </a:r>
            <a:r>
              <a:rPr lang="en-IN" dirty="0" err="1"/>
              <a:t>next_pymnt_d</a:t>
            </a:r>
            <a:r>
              <a:rPr lang="en-IN" dirty="0"/>
              <a:t>', '</a:t>
            </a:r>
            <a:r>
              <a:rPr lang="en-IN" dirty="0" err="1"/>
              <a:t>last_credit_pull_d</a:t>
            </a:r>
            <a:r>
              <a:rPr lang="en-IN" dirty="0"/>
              <a:t>': These variables are indicate only some </a:t>
            </a:r>
            <a:r>
              <a:rPr lang="en-IN" dirty="0" err="1"/>
              <a:t>invester</a:t>
            </a:r>
            <a:r>
              <a:rPr lang="en-IN" dirty="0"/>
              <a:t> oriented or post loan approval features or just simply do not put any </a:t>
            </a:r>
            <a:r>
              <a:rPr lang="en-IN" dirty="0" err="1"/>
              <a:t>signifiacnce</a:t>
            </a:r>
            <a:r>
              <a:rPr lang="en-IN" dirty="0"/>
              <a:t> on the loan defaulter analysis</a:t>
            </a:r>
            <a:r>
              <a:rPr lang="en-IN" dirty="0" smtClean="0"/>
              <a:t>.</a:t>
            </a:r>
          </a:p>
          <a:p>
            <a:pPr lvl="1"/>
            <a:r>
              <a:rPr lang="en-US" dirty="0"/>
              <a:t>'</a:t>
            </a:r>
            <a:r>
              <a:rPr lang="en-US" dirty="0" err="1"/>
              <a:t>funded_amnt</a:t>
            </a:r>
            <a:r>
              <a:rPr lang="en-US" dirty="0"/>
              <a:t>': As' </a:t>
            </a:r>
            <a:r>
              <a:rPr lang="en-US" dirty="0" err="1"/>
              <a:t>funded_amnt_inv</a:t>
            </a:r>
            <a:r>
              <a:rPr lang="en-US" dirty="0"/>
              <a:t> '</a:t>
            </a:r>
            <a:r>
              <a:rPr lang="en-US" dirty="0" err="1"/>
              <a:t>prefered</a:t>
            </a:r>
            <a:r>
              <a:rPr lang="en-US" dirty="0"/>
              <a:t> over it as a more reliable measure of loan amount</a:t>
            </a:r>
            <a:r>
              <a:rPr lang="en-US" dirty="0" smtClean="0"/>
              <a:t>.</a:t>
            </a:r>
          </a:p>
          <a:p>
            <a:pPr lvl="0"/>
            <a:r>
              <a:rPr lang="en-US" sz="2400" dirty="0"/>
              <a:t>After removing them, row numbers are unchanged, but only </a:t>
            </a:r>
            <a:r>
              <a:rPr lang="en-US" sz="2400" dirty="0" smtClean="0"/>
              <a:t>19 </a:t>
            </a:r>
            <a:r>
              <a:rPr lang="en-US" sz="2400" dirty="0"/>
              <a:t>columns are still left.</a:t>
            </a:r>
          </a:p>
        </p:txBody>
      </p:sp>
    </p:spTree>
    <p:extLst>
      <p:ext uri="{BB962C8B-B14F-4D97-AF65-F5344CB8AC3E}">
        <p14:creationId xmlns:p14="http://schemas.microsoft.com/office/powerpoint/2010/main" val="241612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pPr lvl="0"/>
            <a:endParaRPr lang="en-IN" sz="2800" dirty="0" smtClean="0"/>
          </a:p>
          <a:p>
            <a:pPr lvl="0"/>
            <a:r>
              <a:rPr lang="en-IN" sz="2800" dirty="0" smtClean="0"/>
              <a:t>Data Standardization: </a:t>
            </a:r>
            <a:r>
              <a:rPr lang="en-US" sz="2800" dirty="0"/>
              <a:t>The data formats of the following columns have been </a:t>
            </a:r>
            <a:r>
              <a:rPr lang="en-US" sz="2800" dirty="0" smtClean="0"/>
              <a:t>standardized: ‘</a:t>
            </a:r>
            <a:r>
              <a:rPr lang="en-US" sz="2800" dirty="0"/>
              <a:t>term</a:t>
            </a:r>
            <a:r>
              <a:rPr lang="en-US" sz="2800" dirty="0" smtClean="0"/>
              <a:t>’, ‘</a:t>
            </a:r>
            <a:r>
              <a:rPr lang="en-US" sz="2800" dirty="0" err="1" smtClean="0"/>
              <a:t>int_rate</a:t>
            </a:r>
            <a:r>
              <a:rPr lang="en-US" sz="2800" dirty="0"/>
              <a:t>’, </a:t>
            </a:r>
            <a:r>
              <a:rPr lang="en-US" sz="2800" dirty="0" smtClean="0"/>
              <a:t>‘</a:t>
            </a:r>
            <a:r>
              <a:rPr lang="en-US" sz="2800" dirty="0" err="1" smtClean="0"/>
              <a:t>revol_util</a:t>
            </a:r>
            <a:r>
              <a:rPr lang="en-US" sz="2800" dirty="0"/>
              <a:t>’, </a:t>
            </a:r>
            <a:r>
              <a:rPr lang="en-US" sz="2800" dirty="0" smtClean="0"/>
              <a:t>‘</a:t>
            </a:r>
            <a:r>
              <a:rPr lang="en-US" sz="2800" dirty="0" err="1" smtClean="0"/>
              <a:t>pub_rec_bankruptcies</a:t>
            </a:r>
            <a:r>
              <a:rPr lang="en-US" sz="2800" dirty="0"/>
              <a:t>’, </a:t>
            </a:r>
            <a:r>
              <a:rPr lang="en-US" sz="2800" dirty="0" smtClean="0"/>
              <a:t>‘</a:t>
            </a:r>
            <a:r>
              <a:rPr lang="en-US" sz="2800" dirty="0" err="1" smtClean="0"/>
              <a:t>emp_length</a:t>
            </a:r>
            <a:r>
              <a:rPr lang="en-US" sz="2800" dirty="0" smtClean="0"/>
              <a:t>’ </a:t>
            </a:r>
            <a:r>
              <a:rPr lang="en-US" sz="2800" dirty="0"/>
              <a:t>, </a:t>
            </a:r>
            <a:r>
              <a:rPr lang="en-US" sz="2800" dirty="0" smtClean="0"/>
              <a:t>‘</a:t>
            </a:r>
            <a:r>
              <a:rPr lang="en-US" sz="2800" dirty="0" err="1" smtClean="0"/>
              <a:t>home_ownership</a:t>
            </a:r>
            <a:r>
              <a:rPr lang="en-US" sz="2800" dirty="0" smtClean="0"/>
              <a:t>’.</a:t>
            </a:r>
            <a:endParaRPr lang="en-US" dirty="0"/>
          </a:p>
        </p:txBody>
      </p:sp>
    </p:spTree>
    <p:extLst>
      <p:ext uri="{BB962C8B-B14F-4D97-AF65-F5344CB8AC3E}">
        <p14:creationId xmlns:p14="http://schemas.microsoft.com/office/powerpoint/2010/main" val="1793654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197</TotalTime>
  <Words>984</Words>
  <Application>Microsoft Office PowerPoint</Application>
  <PresentationFormat>On-screen Show (4:3)</PresentationFormat>
  <Paragraphs>113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Lending Club Case Study</vt:lpstr>
      <vt:lpstr>PowerPoint Presentation</vt:lpstr>
      <vt:lpstr>Problem Goal </vt:lpstr>
      <vt:lpstr>Table of Contents</vt:lpstr>
      <vt:lpstr>Data Reading</vt:lpstr>
      <vt:lpstr>Importing Requisite Libraries </vt:lpstr>
      <vt:lpstr>Data Cleansing</vt:lpstr>
      <vt:lpstr>Data Cleansing</vt:lpstr>
      <vt:lpstr>Data Cleansing</vt:lpstr>
      <vt:lpstr>Data Cleansing</vt:lpstr>
      <vt:lpstr>Data Extraction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Debasish Mondal</dc:creator>
  <cp:lastModifiedBy>Debasish Mondal</cp:lastModifiedBy>
  <cp:revision>102</cp:revision>
  <dcterms:created xsi:type="dcterms:W3CDTF">2022-07-06T09:06:53Z</dcterms:created>
  <dcterms:modified xsi:type="dcterms:W3CDTF">2022-07-06T13:26:40Z</dcterms:modified>
</cp:coreProperties>
</file>