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10360" y="216408"/>
          <a:ext cx="5953760" cy="9546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0515"/>
                <a:gridCol w="531495"/>
                <a:gridCol w="1943735"/>
                <a:gridCol w="1887854"/>
              </a:tblGrid>
              <a:tr h="455675">
                <a:tc gridSpan="4"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000" spc="40">
                          <a:latin typeface="Tahoma"/>
                          <a:cs typeface="Tahoma"/>
                        </a:rPr>
                        <a:t>Contoso,</a:t>
                      </a:r>
                      <a:r>
                        <a:rPr dirty="0" sz="1000" spc="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30">
                          <a:latin typeface="Tahoma"/>
                          <a:cs typeface="Tahoma"/>
                        </a:rPr>
                        <a:t>Ltd.</a:t>
                      </a:r>
                      <a:endParaRPr sz="1000">
                        <a:latin typeface="Tahoma"/>
                        <a:cs typeface="Tahoma"/>
                      </a:endParaRPr>
                    </a:p>
                    <a:p>
                      <a:pPr algn="ctr" marR="76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75" b="1">
                          <a:latin typeface="Tahoma"/>
                          <a:cs typeface="Tahoma"/>
                        </a:rPr>
                        <a:t>CREDIT</a:t>
                      </a:r>
                      <a:r>
                        <a:rPr dirty="0" sz="1200" spc="204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85" b="1">
                          <a:latin typeface="Tahoma"/>
                          <a:cs typeface="Tahoma"/>
                        </a:rPr>
                        <a:t>APPLICATION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8975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40">
                          <a:latin typeface="Tahoma"/>
                          <a:cs typeface="Tahoma"/>
                        </a:rPr>
                        <a:t>APPLICANT</a:t>
                      </a:r>
                      <a:r>
                        <a:rPr dirty="0" sz="800" spc="8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45">
                          <a:latin typeface="Tahoma"/>
                          <a:cs typeface="Tahoma"/>
                        </a:rPr>
                        <a:t>INFORMATION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500">
                <a:tc gridSpan="4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Name: Danny</a:t>
                      </a:r>
                      <a:r>
                        <a:rPr dirty="0" sz="800" spc="15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0">
                          <a:latin typeface="Tahoma"/>
                          <a:cs typeface="Tahoma"/>
                        </a:rPr>
                        <a:t>Row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9229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0">
                          <a:latin typeface="Tahoma"/>
                          <a:cs typeface="Tahoma"/>
                        </a:rPr>
                        <a:t>Date </a:t>
                      </a:r>
                      <a:r>
                        <a:rPr dirty="0" sz="800" spc="20">
                          <a:latin typeface="Tahoma"/>
                          <a:cs typeface="Tahoma"/>
                        </a:rPr>
                        <a:t>of</a:t>
                      </a:r>
                      <a:r>
                        <a:rPr dirty="0" sz="800" spc="16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birth: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40">
                          <a:latin typeface="Tahoma"/>
                          <a:cs typeface="Tahoma"/>
                        </a:rPr>
                        <a:t>SIN:782047112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Phone: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188975">
                <a:tc gridSpan="4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Current</a:t>
                      </a:r>
                      <a:r>
                        <a:rPr dirty="0" sz="800" spc="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address: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8976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0">
                          <a:latin typeface="Tahoma"/>
                          <a:cs typeface="Tahoma"/>
                        </a:rPr>
                        <a:t>City: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State: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0">
                          <a:latin typeface="Tahoma"/>
                          <a:cs typeface="Tahoma"/>
                        </a:rPr>
                        <a:t>ZIP</a:t>
                      </a:r>
                      <a:r>
                        <a:rPr dirty="0" sz="800" spc="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5">
                          <a:latin typeface="Tahoma"/>
                          <a:cs typeface="Tahoma"/>
                        </a:rPr>
                        <a:t>Code: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188975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530225" algn="l"/>
                          <a:tab pos="987425" algn="l"/>
                        </a:tabLst>
                      </a:pPr>
                      <a:r>
                        <a:rPr dirty="0" sz="800" spc="30">
                          <a:latin typeface="Tahoma"/>
                          <a:cs typeface="Tahoma"/>
                        </a:rPr>
                        <a:t>Own	Rent	</a:t>
                      </a:r>
                      <a:r>
                        <a:rPr dirty="0" sz="800" spc="35">
                          <a:latin typeface="Tahoma"/>
                          <a:cs typeface="Tahoma"/>
                        </a:rPr>
                        <a:t>(Please</a:t>
                      </a:r>
                      <a:r>
                        <a:rPr dirty="0" sz="800" spc="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circle)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Monthly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payment </a:t>
                      </a:r>
                      <a:r>
                        <a:rPr dirty="0" sz="800" spc="20">
                          <a:latin typeface="Tahoma"/>
                          <a:cs typeface="Tahoma"/>
                        </a:rPr>
                        <a:t>or</a:t>
                      </a:r>
                      <a:r>
                        <a:rPr dirty="0" sz="800" spc="18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5">
                          <a:latin typeface="Tahoma"/>
                          <a:cs typeface="Tahoma"/>
                        </a:rPr>
                        <a:t>rent: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25">
                          <a:latin typeface="Tahoma"/>
                          <a:cs typeface="Tahoma"/>
                        </a:rPr>
                        <a:t>How</a:t>
                      </a:r>
                      <a:r>
                        <a:rPr dirty="0" sz="800" spc="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0">
                          <a:latin typeface="Tahoma"/>
                          <a:cs typeface="Tahoma"/>
                        </a:rPr>
                        <a:t>long?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9525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188976">
                <a:tc gridSpan="4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40">
                          <a:latin typeface="Tahoma"/>
                          <a:cs typeface="Tahoma"/>
                        </a:rPr>
                        <a:t>Previous</a:t>
                      </a:r>
                      <a:r>
                        <a:rPr dirty="0" sz="800" spc="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address: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500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0">
                          <a:latin typeface="Tahoma"/>
                          <a:cs typeface="Tahoma"/>
                        </a:rPr>
                        <a:t>City: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State: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0">
                          <a:latin typeface="Tahoma"/>
                          <a:cs typeface="Tahoma"/>
                        </a:rPr>
                        <a:t>ZIP</a:t>
                      </a:r>
                      <a:r>
                        <a:rPr dirty="0" sz="800" spc="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5">
                          <a:latin typeface="Tahoma"/>
                          <a:cs typeface="Tahoma"/>
                        </a:rPr>
                        <a:t>Code: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188975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Owned Rented (Please</a:t>
                      </a:r>
                      <a:r>
                        <a:rPr dirty="0" sz="800" spc="15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circle)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Monthly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payment </a:t>
                      </a:r>
                      <a:r>
                        <a:rPr dirty="0" sz="800" spc="20">
                          <a:latin typeface="Tahoma"/>
                          <a:cs typeface="Tahoma"/>
                        </a:rPr>
                        <a:t>or</a:t>
                      </a:r>
                      <a:r>
                        <a:rPr dirty="0" sz="800" spc="18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5">
                          <a:latin typeface="Tahoma"/>
                          <a:cs typeface="Tahoma"/>
                        </a:rPr>
                        <a:t>rent: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25">
                          <a:latin typeface="Tahoma"/>
                          <a:cs typeface="Tahoma"/>
                        </a:rPr>
                        <a:t>How</a:t>
                      </a:r>
                      <a:r>
                        <a:rPr dirty="0" sz="800" spc="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0">
                          <a:latin typeface="Tahoma"/>
                          <a:cs typeface="Tahoma"/>
                        </a:rPr>
                        <a:t>long?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9525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188975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40">
                          <a:latin typeface="Tahoma"/>
                          <a:cs typeface="Tahoma"/>
                        </a:rPr>
                        <a:t>EMPLOYMENT</a:t>
                      </a:r>
                      <a:r>
                        <a:rPr dirty="0" sz="800" spc="8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45">
                          <a:latin typeface="Tahoma"/>
                          <a:cs typeface="Tahoma"/>
                        </a:rPr>
                        <a:t>INFORMATION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8975">
                <a:tc gridSpan="4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Current</a:t>
                      </a:r>
                      <a:r>
                        <a:rPr dirty="0" sz="800" spc="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employer: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8976">
                <a:tc gridSpan="3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Employer</a:t>
                      </a:r>
                      <a:r>
                        <a:rPr dirty="0" sz="800" spc="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address: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25">
                          <a:latin typeface="Tahoma"/>
                          <a:cs typeface="Tahoma"/>
                        </a:rPr>
                        <a:t>How</a:t>
                      </a:r>
                      <a:r>
                        <a:rPr dirty="0" sz="800" spc="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0">
                          <a:latin typeface="Tahoma"/>
                          <a:cs typeface="Tahoma"/>
                        </a:rPr>
                        <a:t>long?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9525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188975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Phone: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E-mail: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0">
                          <a:latin typeface="Tahoma"/>
                          <a:cs typeface="Tahoma"/>
                        </a:rPr>
                        <a:t>Fax: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190881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800" spc="30">
                          <a:latin typeface="Tahoma"/>
                          <a:cs typeface="Tahoma"/>
                        </a:rPr>
                        <a:t>City: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3019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State: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3019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800" spc="30">
                          <a:latin typeface="Tahoma"/>
                          <a:cs typeface="Tahoma"/>
                        </a:rPr>
                        <a:t>ZIP</a:t>
                      </a:r>
                      <a:r>
                        <a:rPr dirty="0" sz="800" spc="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5">
                          <a:latin typeface="Tahoma"/>
                          <a:cs typeface="Tahoma"/>
                        </a:rPr>
                        <a:t>Code: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3019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188975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40">
                          <a:latin typeface="Tahoma"/>
                          <a:cs typeface="Tahoma"/>
                        </a:rPr>
                        <a:t>Position: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565150" algn="l"/>
                        </a:tabLst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Hourly	Salary (Please</a:t>
                      </a:r>
                      <a:r>
                        <a:rPr dirty="0" sz="800" spc="114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circle)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Annual</a:t>
                      </a:r>
                      <a:r>
                        <a:rPr dirty="0" sz="800" spc="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5">
                          <a:latin typeface="Tahoma"/>
                          <a:cs typeface="Tahoma"/>
                        </a:rPr>
                        <a:t>income: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188975">
                <a:tc gridSpan="4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40">
                          <a:latin typeface="Tahoma"/>
                          <a:cs typeface="Tahoma"/>
                        </a:rPr>
                        <a:t>Previous</a:t>
                      </a:r>
                      <a:r>
                        <a:rPr dirty="0" sz="800" spc="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employer: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8975">
                <a:tc gridSpan="3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40">
                          <a:latin typeface="Tahoma"/>
                          <a:cs typeface="Tahoma"/>
                        </a:rPr>
                        <a:t>Address: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25">
                          <a:latin typeface="Tahoma"/>
                          <a:cs typeface="Tahoma"/>
                        </a:rPr>
                        <a:t>How</a:t>
                      </a:r>
                      <a:r>
                        <a:rPr dirty="0" sz="800" spc="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0">
                          <a:latin typeface="Tahoma"/>
                          <a:cs typeface="Tahoma"/>
                        </a:rPr>
                        <a:t>long?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9525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188975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Phone: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E-mail: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0">
                          <a:latin typeface="Tahoma"/>
                          <a:cs typeface="Tahoma"/>
                        </a:rPr>
                        <a:t>Fax: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188975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0">
                          <a:latin typeface="Tahoma"/>
                          <a:cs typeface="Tahoma"/>
                        </a:rPr>
                        <a:t>City: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State: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0">
                          <a:latin typeface="Tahoma"/>
                          <a:cs typeface="Tahoma"/>
                        </a:rPr>
                        <a:t>ZIP</a:t>
                      </a:r>
                      <a:r>
                        <a:rPr dirty="0" sz="800" spc="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5">
                          <a:latin typeface="Tahoma"/>
                          <a:cs typeface="Tahoma"/>
                        </a:rPr>
                        <a:t>Code: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40">
                          <a:latin typeface="Tahoma"/>
                          <a:cs typeface="Tahoma"/>
                        </a:rPr>
                        <a:t>Position: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527050" algn="l"/>
                          <a:tab pos="984885" algn="l"/>
                        </a:tabLst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Hourly	Salary	(Please</a:t>
                      </a:r>
                      <a:r>
                        <a:rPr dirty="0" sz="800" spc="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circle)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Annual</a:t>
                      </a:r>
                      <a:r>
                        <a:rPr dirty="0" sz="800" spc="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5">
                          <a:latin typeface="Tahoma"/>
                          <a:cs typeface="Tahoma"/>
                        </a:rPr>
                        <a:t>income: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188976">
                <a:tc gridSpan="4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Name </a:t>
                      </a:r>
                      <a:r>
                        <a:rPr dirty="0" sz="800" spc="20">
                          <a:latin typeface="Tahoma"/>
                          <a:cs typeface="Tahoma"/>
                        </a:rPr>
                        <a:t>of </a:t>
                      </a:r>
                      <a:r>
                        <a:rPr dirty="0" sz="800">
                          <a:latin typeface="Tahoma"/>
                          <a:cs typeface="Tahoma"/>
                        </a:rPr>
                        <a:t>a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relative </a:t>
                      </a:r>
                      <a:r>
                        <a:rPr dirty="0" sz="800" spc="30">
                          <a:latin typeface="Tahoma"/>
                          <a:cs typeface="Tahoma"/>
                        </a:rPr>
                        <a:t>not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residing </a:t>
                      </a:r>
                      <a:r>
                        <a:rPr dirty="0" sz="800" spc="30">
                          <a:latin typeface="Tahoma"/>
                          <a:cs typeface="Tahoma"/>
                        </a:rPr>
                        <a:t>with</a:t>
                      </a:r>
                      <a:r>
                        <a:rPr dirty="0" sz="800" spc="2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0">
                          <a:latin typeface="Tahoma"/>
                          <a:cs typeface="Tahoma"/>
                        </a:rPr>
                        <a:t>you: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8975">
                <a:tc gridSpan="3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40">
                          <a:latin typeface="Tahoma"/>
                          <a:cs typeface="Tahoma"/>
                        </a:rPr>
                        <a:t>Address: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Phone: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188975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0">
                          <a:latin typeface="Tahoma"/>
                          <a:cs typeface="Tahoma"/>
                        </a:rPr>
                        <a:t>City: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State: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0">
                          <a:latin typeface="Tahoma"/>
                          <a:cs typeface="Tahoma"/>
                        </a:rPr>
                        <a:t>ZIP</a:t>
                      </a:r>
                      <a:r>
                        <a:rPr dirty="0" sz="800" spc="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5">
                          <a:latin typeface="Tahoma"/>
                          <a:cs typeface="Tahoma"/>
                        </a:rPr>
                        <a:t>Code: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188975">
                <a:tc gridSpan="4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40">
                          <a:latin typeface="Tahoma"/>
                          <a:cs typeface="Tahoma"/>
                        </a:rPr>
                        <a:t>Relationship: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9230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40">
                          <a:latin typeface="Tahoma"/>
                          <a:cs typeface="Tahoma"/>
                        </a:rPr>
                        <a:t>CO-APPLICANT </a:t>
                      </a:r>
                      <a:r>
                        <a:rPr dirty="0" sz="800" spc="45">
                          <a:latin typeface="Tahoma"/>
                          <a:cs typeface="Tahoma"/>
                        </a:rPr>
                        <a:t>INFORMATION, </a:t>
                      </a:r>
                      <a:r>
                        <a:rPr dirty="0" sz="800" spc="20">
                          <a:latin typeface="Tahoma"/>
                          <a:cs typeface="Tahoma"/>
                        </a:rPr>
                        <a:t>IF </a:t>
                      </a:r>
                      <a:r>
                        <a:rPr dirty="0" sz="800" spc="30">
                          <a:latin typeface="Tahoma"/>
                          <a:cs typeface="Tahoma"/>
                        </a:rPr>
                        <a:t>FOR </a:t>
                      </a:r>
                      <a:r>
                        <a:rPr dirty="0" sz="800">
                          <a:latin typeface="Tahoma"/>
                          <a:cs typeface="Tahoma"/>
                        </a:rPr>
                        <a:t>A </a:t>
                      </a:r>
                      <a:r>
                        <a:rPr dirty="0" sz="800" spc="35">
                          <a:latin typeface="Tahoma"/>
                          <a:cs typeface="Tahoma"/>
                        </a:rPr>
                        <a:t>JOINT</a:t>
                      </a:r>
                      <a:r>
                        <a:rPr dirty="0" sz="800" spc="1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5">
                          <a:latin typeface="Tahoma"/>
                          <a:cs typeface="Tahoma"/>
                        </a:rPr>
                        <a:t>ACCOUNT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500">
                <a:tc gridSpan="4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Name: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8975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0">
                          <a:latin typeface="Tahoma"/>
                          <a:cs typeface="Tahoma"/>
                        </a:rPr>
                        <a:t>Date </a:t>
                      </a:r>
                      <a:r>
                        <a:rPr dirty="0" sz="800" spc="20">
                          <a:latin typeface="Tahoma"/>
                          <a:cs typeface="Tahoma"/>
                        </a:rPr>
                        <a:t>of</a:t>
                      </a:r>
                      <a:r>
                        <a:rPr dirty="0" sz="800" spc="16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5">
                          <a:latin typeface="Tahoma"/>
                          <a:cs typeface="Tahoma"/>
                        </a:rPr>
                        <a:t>birth: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0">
                          <a:latin typeface="Tahoma"/>
                          <a:cs typeface="Tahoma"/>
                        </a:rPr>
                        <a:t>SSN: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Phone: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188975">
                <a:tc gridSpan="4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Current</a:t>
                      </a:r>
                      <a:r>
                        <a:rPr dirty="0" sz="800" spc="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address: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8975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0">
                          <a:latin typeface="Tahoma"/>
                          <a:cs typeface="Tahoma"/>
                        </a:rPr>
                        <a:t>City: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State: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0">
                          <a:latin typeface="Tahoma"/>
                          <a:cs typeface="Tahoma"/>
                        </a:rPr>
                        <a:t>ZIP</a:t>
                      </a:r>
                      <a:r>
                        <a:rPr dirty="0" sz="800" spc="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5">
                          <a:latin typeface="Tahoma"/>
                          <a:cs typeface="Tahoma"/>
                        </a:rPr>
                        <a:t>Code: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188976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530225" algn="l"/>
                          <a:tab pos="987425" algn="l"/>
                        </a:tabLst>
                      </a:pPr>
                      <a:r>
                        <a:rPr dirty="0" sz="800" spc="30">
                          <a:latin typeface="Tahoma"/>
                          <a:cs typeface="Tahoma"/>
                        </a:rPr>
                        <a:t>Own	Rent	</a:t>
                      </a:r>
                      <a:r>
                        <a:rPr dirty="0" sz="800" spc="35">
                          <a:latin typeface="Tahoma"/>
                          <a:cs typeface="Tahoma"/>
                        </a:rPr>
                        <a:t>(Please</a:t>
                      </a:r>
                      <a:r>
                        <a:rPr dirty="0" sz="800" spc="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circle)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Monthly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payment </a:t>
                      </a:r>
                      <a:r>
                        <a:rPr dirty="0" sz="800" spc="20">
                          <a:latin typeface="Tahoma"/>
                          <a:cs typeface="Tahoma"/>
                        </a:rPr>
                        <a:t>or</a:t>
                      </a:r>
                      <a:r>
                        <a:rPr dirty="0" sz="800" spc="18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5">
                          <a:latin typeface="Tahoma"/>
                          <a:cs typeface="Tahoma"/>
                        </a:rPr>
                        <a:t>rent: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25">
                          <a:latin typeface="Tahoma"/>
                          <a:cs typeface="Tahoma"/>
                        </a:rPr>
                        <a:t>How</a:t>
                      </a:r>
                      <a:r>
                        <a:rPr dirty="0" sz="800" spc="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0">
                          <a:latin typeface="Tahoma"/>
                          <a:cs typeface="Tahoma"/>
                        </a:rPr>
                        <a:t>long?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9525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188976">
                <a:tc gridSpan="4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40">
                          <a:latin typeface="Tahoma"/>
                          <a:cs typeface="Tahoma"/>
                        </a:rPr>
                        <a:t>Previous</a:t>
                      </a:r>
                      <a:r>
                        <a:rPr dirty="0" sz="800" spc="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address: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500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0">
                          <a:latin typeface="Tahoma"/>
                          <a:cs typeface="Tahoma"/>
                        </a:rPr>
                        <a:t>City: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State: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0">
                          <a:latin typeface="Tahoma"/>
                          <a:cs typeface="Tahoma"/>
                        </a:rPr>
                        <a:t>ZIP</a:t>
                      </a:r>
                      <a:r>
                        <a:rPr dirty="0" sz="800" spc="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5">
                          <a:latin typeface="Tahoma"/>
                          <a:cs typeface="Tahoma"/>
                        </a:rPr>
                        <a:t>Code: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188975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Owned Rented (Please</a:t>
                      </a:r>
                      <a:r>
                        <a:rPr dirty="0" sz="800" spc="16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circle)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Monthly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payment </a:t>
                      </a:r>
                      <a:r>
                        <a:rPr dirty="0" sz="800" spc="20">
                          <a:latin typeface="Tahoma"/>
                          <a:cs typeface="Tahoma"/>
                        </a:rPr>
                        <a:t>or</a:t>
                      </a:r>
                      <a:r>
                        <a:rPr dirty="0" sz="800" spc="18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5">
                          <a:latin typeface="Tahoma"/>
                          <a:cs typeface="Tahoma"/>
                        </a:rPr>
                        <a:t>rent: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25">
                          <a:latin typeface="Tahoma"/>
                          <a:cs typeface="Tahoma"/>
                        </a:rPr>
                        <a:t>How</a:t>
                      </a:r>
                      <a:r>
                        <a:rPr dirty="0" sz="800" spc="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0">
                          <a:latin typeface="Tahoma"/>
                          <a:cs typeface="Tahoma"/>
                        </a:rPr>
                        <a:t>long?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9525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188976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40">
                          <a:latin typeface="Tahoma"/>
                          <a:cs typeface="Tahoma"/>
                        </a:rPr>
                        <a:t>EMPLOYMENT</a:t>
                      </a:r>
                      <a:r>
                        <a:rPr dirty="0" sz="800" spc="8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45">
                          <a:latin typeface="Tahoma"/>
                          <a:cs typeface="Tahoma"/>
                        </a:rPr>
                        <a:t>INFORMATION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8975">
                <a:tc gridSpan="4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Current</a:t>
                      </a:r>
                      <a:r>
                        <a:rPr dirty="0" sz="800" spc="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employer: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9356">
                <a:tc gridSpan="3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Employer</a:t>
                      </a:r>
                      <a:r>
                        <a:rPr dirty="0" sz="800" spc="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address: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25">
                          <a:latin typeface="Tahoma"/>
                          <a:cs typeface="Tahoma"/>
                        </a:rPr>
                        <a:t>How</a:t>
                      </a:r>
                      <a:r>
                        <a:rPr dirty="0" sz="800" spc="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0">
                          <a:latin typeface="Tahoma"/>
                          <a:cs typeface="Tahoma"/>
                        </a:rPr>
                        <a:t>long?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188975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Phone: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E-mail: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0">
                          <a:latin typeface="Tahoma"/>
                          <a:cs typeface="Tahoma"/>
                        </a:rPr>
                        <a:t>Fax: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0">
                          <a:latin typeface="Tahoma"/>
                          <a:cs typeface="Tahoma"/>
                        </a:rPr>
                        <a:t>City: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State: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0">
                          <a:latin typeface="Tahoma"/>
                          <a:cs typeface="Tahoma"/>
                        </a:rPr>
                        <a:t>ZIP</a:t>
                      </a:r>
                      <a:r>
                        <a:rPr dirty="0" sz="800" spc="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5">
                          <a:latin typeface="Tahoma"/>
                          <a:cs typeface="Tahoma"/>
                        </a:rPr>
                        <a:t>Code: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188975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40">
                          <a:latin typeface="Tahoma"/>
                          <a:cs typeface="Tahoma"/>
                        </a:rPr>
                        <a:t>Position: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570230" algn="l"/>
                        </a:tabLst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Hourly	Salary (Please</a:t>
                      </a:r>
                      <a:r>
                        <a:rPr dirty="0" sz="800" spc="114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circle)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Annual</a:t>
                      </a:r>
                      <a:r>
                        <a:rPr dirty="0" sz="800" spc="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5">
                          <a:latin typeface="Tahoma"/>
                          <a:cs typeface="Tahoma"/>
                        </a:rPr>
                        <a:t>income: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188975">
                <a:tc gridSpan="4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40">
                          <a:latin typeface="Tahoma"/>
                          <a:cs typeface="Tahoma"/>
                        </a:rPr>
                        <a:t>Previous</a:t>
                      </a:r>
                      <a:r>
                        <a:rPr dirty="0" sz="800" spc="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employer: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8976">
                <a:tc gridSpan="4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40">
                          <a:latin typeface="Tahoma"/>
                          <a:cs typeface="Tahoma"/>
                        </a:rPr>
                        <a:t>Address: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8975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Phone: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E-mail: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0">
                          <a:latin typeface="Tahoma"/>
                          <a:cs typeface="Tahoma"/>
                        </a:rPr>
                        <a:t>Fax: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188925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0">
                          <a:latin typeface="Tahoma"/>
                          <a:cs typeface="Tahoma"/>
                        </a:rPr>
                        <a:t>City: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State: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0">
                          <a:latin typeface="Tahoma"/>
                          <a:cs typeface="Tahoma"/>
                        </a:rPr>
                        <a:t>ZIP</a:t>
                      </a:r>
                      <a:r>
                        <a:rPr dirty="0" sz="800" spc="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5">
                          <a:latin typeface="Tahoma"/>
                          <a:cs typeface="Tahoma"/>
                        </a:rPr>
                        <a:t>Code: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40">
                          <a:latin typeface="Tahoma"/>
                          <a:cs typeface="Tahoma"/>
                        </a:rPr>
                        <a:t>Position: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532130" algn="l"/>
                          <a:tab pos="989330" algn="l"/>
                        </a:tabLst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Hourly	Salary	(Please</a:t>
                      </a:r>
                      <a:r>
                        <a:rPr dirty="0" sz="800" spc="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circle)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Annual</a:t>
                      </a:r>
                      <a:r>
                        <a:rPr dirty="0" sz="800" spc="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5">
                          <a:latin typeface="Tahoma"/>
                          <a:cs typeface="Tahoma"/>
                        </a:rPr>
                        <a:t>income: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188975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40">
                          <a:latin typeface="Tahoma"/>
                          <a:cs typeface="Tahoma"/>
                        </a:rPr>
                        <a:t>APPLICATION </a:t>
                      </a:r>
                      <a:r>
                        <a:rPr dirty="0" sz="800" spc="45">
                          <a:latin typeface="Tahoma"/>
                          <a:cs typeface="Tahoma"/>
                        </a:rPr>
                        <a:t>INFORMATION</a:t>
                      </a:r>
                      <a:r>
                        <a:rPr dirty="0" sz="800" spc="1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CONTINUED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8976">
                <a:tc gridSpan="4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Name </a:t>
                      </a:r>
                      <a:r>
                        <a:rPr dirty="0" sz="800" spc="20">
                          <a:latin typeface="Tahoma"/>
                          <a:cs typeface="Tahoma"/>
                        </a:rPr>
                        <a:t>of </a:t>
                      </a:r>
                      <a:r>
                        <a:rPr dirty="0" sz="800">
                          <a:latin typeface="Tahoma"/>
                          <a:cs typeface="Tahoma"/>
                        </a:rPr>
                        <a:t>a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relative </a:t>
                      </a:r>
                      <a:r>
                        <a:rPr dirty="0" sz="800" spc="30">
                          <a:latin typeface="Tahoma"/>
                          <a:cs typeface="Tahoma"/>
                        </a:rPr>
                        <a:t>not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residing </a:t>
                      </a:r>
                      <a:r>
                        <a:rPr dirty="0" sz="800" spc="30">
                          <a:latin typeface="Tahoma"/>
                          <a:cs typeface="Tahoma"/>
                        </a:rPr>
                        <a:t>with</a:t>
                      </a:r>
                      <a:r>
                        <a:rPr dirty="0" sz="800" spc="2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0">
                          <a:latin typeface="Tahoma"/>
                          <a:cs typeface="Tahoma"/>
                        </a:rPr>
                        <a:t>you: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9128">
                <a:tc gridSpan="3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40">
                          <a:latin typeface="Tahoma"/>
                          <a:cs typeface="Tahoma"/>
                        </a:rPr>
                        <a:t>Address: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Phone: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189128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0">
                          <a:latin typeface="Tahoma"/>
                          <a:cs typeface="Tahoma"/>
                        </a:rPr>
                        <a:t>City: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State: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0">
                          <a:latin typeface="Tahoma"/>
                          <a:cs typeface="Tahoma"/>
                        </a:rPr>
                        <a:t>ZIP</a:t>
                      </a:r>
                      <a:r>
                        <a:rPr dirty="0" sz="800" spc="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5">
                          <a:latin typeface="Tahoma"/>
                          <a:cs typeface="Tahoma"/>
                        </a:rPr>
                        <a:t>Code: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3600" y="6684391"/>
            <a:ext cx="1511300" cy="589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10360" y="216408"/>
          <a:ext cx="5953760" cy="5920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5820"/>
                <a:gridCol w="1313815"/>
                <a:gridCol w="1315719"/>
                <a:gridCol w="1199514"/>
              </a:tblGrid>
              <a:tr h="455675">
                <a:tc gridSpan="4"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000" spc="40">
                          <a:latin typeface="Tahoma"/>
                          <a:cs typeface="Tahoma"/>
                        </a:rPr>
                        <a:t>Contoso,</a:t>
                      </a:r>
                      <a:r>
                        <a:rPr dirty="0" sz="1000" spc="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30">
                          <a:latin typeface="Tahoma"/>
                          <a:cs typeface="Tahoma"/>
                        </a:rPr>
                        <a:t>Ltd.</a:t>
                      </a:r>
                      <a:endParaRPr sz="1000">
                        <a:latin typeface="Tahoma"/>
                        <a:cs typeface="Tahoma"/>
                      </a:endParaRPr>
                    </a:p>
                    <a:p>
                      <a:pPr algn="ctr" marR="76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75" b="1">
                          <a:latin typeface="Tahoma"/>
                          <a:cs typeface="Tahoma"/>
                        </a:rPr>
                        <a:t>CREDIT</a:t>
                      </a:r>
                      <a:r>
                        <a:rPr dirty="0" sz="1200" spc="204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85" b="1">
                          <a:latin typeface="Tahoma"/>
                          <a:cs typeface="Tahoma"/>
                        </a:rPr>
                        <a:t>APPLICATION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8975">
                <a:tc gridSpan="4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40">
                          <a:latin typeface="Tahoma"/>
                          <a:cs typeface="Tahoma"/>
                        </a:rPr>
                        <a:t>Relationship: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500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CREDIT</a:t>
                      </a:r>
                      <a:r>
                        <a:rPr dirty="0" sz="800" spc="8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5">
                          <a:latin typeface="Tahoma"/>
                          <a:cs typeface="Tahoma"/>
                        </a:rPr>
                        <a:t>CARDS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9229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Name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40">
                          <a:latin typeface="Tahoma"/>
                          <a:cs typeface="Tahoma"/>
                        </a:rPr>
                        <a:t>Account</a:t>
                      </a:r>
                      <a:r>
                        <a:rPr dirty="0" sz="800" spc="8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50">
                          <a:latin typeface="Tahoma"/>
                          <a:cs typeface="Tahoma"/>
                        </a:rPr>
                        <a:t>no.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Current</a:t>
                      </a:r>
                      <a:r>
                        <a:rPr dirty="0" sz="800" spc="8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balance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Monthly</a:t>
                      </a:r>
                      <a:r>
                        <a:rPr dirty="0" sz="800" spc="8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payment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188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1889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188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1889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190500">
                <a:tc gridSpan="4"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40">
                          <a:latin typeface="Tahoma"/>
                          <a:cs typeface="Tahoma"/>
                        </a:rPr>
                        <a:t>MORTGAGE</a:t>
                      </a:r>
                      <a:r>
                        <a:rPr dirty="0" sz="800" spc="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5">
                          <a:latin typeface="Tahoma"/>
                          <a:cs typeface="Tahoma"/>
                        </a:rPr>
                        <a:t>COMPANY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8975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40">
                          <a:latin typeface="Tahoma"/>
                          <a:cs typeface="Tahoma"/>
                        </a:rPr>
                        <a:t>Account</a:t>
                      </a:r>
                      <a:r>
                        <a:rPr dirty="0" sz="800" spc="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0">
                          <a:latin typeface="Tahoma"/>
                          <a:cs typeface="Tahoma"/>
                        </a:rPr>
                        <a:t>no.: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40">
                          <a:latin typeface="Tahoma"/>
                          <a:cs typeface="Tahoma"/>
                        </a:rPr>
                        <a:t>Address: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8975">
                <a:tc gridSpan="4"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AUTO</a:t>
                      </a:r>
                      <a:r>
                        <a:rPr dirty="0" sz="800" spc="8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5">
                          <a:latin typeface="Tahoma"/>
                          <a:cs typeface="Tahoma"/>
                        </a:rPr>
                        <a:t>LOANS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8975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0">
                          <a:latin typeface="Tahoma"/>
                          <a:cs typeface="Tahoma"/>
                        </a:rPr>
                        <a:t>Auto</a:t>
                      </a:r>
                      <a:r>
                        <a:rPr dirty="0" sz="800" spc="1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5">
                          <a:latin typeface="Tahoma"/>
                          <a:cs typeface="Tahoma"/>
                        </a:rPr>
                        <a:t>loans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40">
                          <a:latin typeface="Tahoma"/>
                          <a:cs typeface="Tahoma"/>
                        </a:rPr>
                        <a:t>Account</a:t>
                      </a:r>
                      <a:r>
                        <a:rPr dirty="0" sz="800" spc="8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50">
                          <a:latin typeface="Tahoma"/>
                          <a:cs typeface="Tahoma"/>
                        </a:rPr>
                        <a:t>no.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Balance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Monthly</a:t>
                      </a:r>
                      <a:r>
                        <a:rPr dirty="0" sz="800" spc="8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payment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1889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188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1908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188975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OTHER LOANS, DEBTS, </a:t>
                      </a:r>
                      <a:r>
                        <a:rPr dirty="0" sz="800" spc="20">
                          <a:latin typeface="Tahoma"/>
                          <a:cs typeface="Tahoma"/>
                        </a:rPr>
                        <a:t>OR</a:t>
                      </a:r>
                      <a:r>
                        <a:rPr dirty="0" sz="800" spc="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OBLIGATIONS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8975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40">
                          <a:latin typeface="Tahoma"/>
                          <a:cs typeface="Tahoma"/>
                        </a:rPr>
                        <a:t>Description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40">
                          <a:latin typeface="Tahoma"/>
                          <a:cs typeface="Tahoma"/>
                        </a:rPr>
                        <a:t>Account</a:t>
                      </a:r>
                      <a:r>
                        <a:rPr dirty="0" sz="800" spc="8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50">
                          <a:latin typeface="Tahoma"/>
                          <a:cs typeface="Tahoma"/>
                        </a:rPr>
                        <a:t>no.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Amount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8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8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8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500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OTHER ASSETS </a:t>
                      </a:r>
                      <a:r>
                        <a:rPr dirty="0" sz="800" spc="20">
                          <a:latin typeface="Tahoma"/>
                          <a:cs typeface="Tahoma"/>
                        </a:rPr>
                        <a:t>OR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SOURCES </a:t>
                      </a:r>
                      <a:r>
                        <a:rPr dirty="0" sz="800" spc="20">
                          <a:latin typeface="Tahoma"/>
                          <a:cs typeface="Tahoma"/>
                        </a:rPr>
                        <a:t>OF</a:t>
                      </a:r>
                      <a:r>
                        <a:rPr dirty="0" sz="800" spc="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INCOME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8976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40">
                          <a:latin typeface="Tahoma"/>
                          <a:cs typeface="Tahoma"/>
                        </a:rPr>
                        <a:t>Description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35">
                          <a:latin typeface="Tahoma"/>
                          <a:cs typeface="Tahoma"/>
                        </a:rPr>
                        <a:t>Amount </a:t>
                      </a:r>
                      <a:r>
                        <a:rPr dirty="0" sz="800" spc="30">
                          <a:latin typeface="Tahoma"/>
                          <a:cs typeface="Tahoma"/>
                        </a:rPr>
                        <a:t>per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month </a:t>
                      </a:r>
                      <a:r>
                        <a:rPr dirty="0" sz="800" spc="25">
                          <a:latin typeface="Tahoma"/>
                          <a:cs typeface="Tahoma"/>
                        </a:rPr>
                        <a:t>or</a:t>
                      </a:r>
                      <a:r>
                        <a:rPr dirty="0" sz="800" spc="27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5">
                          <a:latin typeface="Tahoma"/>
                          <a:cs typeface="Tahoma"/>
                        </a:rPr>
                        <a:t>value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89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89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6613">
                <a:tc gridSpan="4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800">
                          <a:latin typeface="Tahoma"/>
                          <a:cs typeface="Tahoma"/>
                        </a:rPr>
                        <a:t>I</a:t>
                      </a:r>
                      <a:r>
                        <a:rPr dirty="0" sz="800" spc="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authorize</a:t>
                      </a:r>
                      <a:r>
                        <a:rPr dirty="0" sz="800" spc="1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Contoso,</a:t>
                      </a:r>
                      <a:r>
                        <a:rPr dirty="0" sz="800" spc="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5">
                          <a:latin typeface="Tahoma"/>
                          <a:cs typeface="Tahoma"/>
                        </a:rPr>
                        <a:t>Ltd.</a:t>
                      </a:r>
                      <a:r>
                        <a:rPr dirty="0" sz="800" spc="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25">
                          <a:latin typeface="Tahoma"/>
                          <a:cs typeface="Tahoma"/>
                        </a:rPr>
                        <a:t>to</a:t>
                      </a:r>
                      <a:r>
                        <a:rPr dirty="0" sz="800" spc="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verify</a:t>
                      </a:r>
                      <a:r>
                        <a:rPr dirty="0" sz="800" spc="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0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800" spc="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information</a:t>
                      </a:r>
                      <a:r>
                        <a:rPr dirty="0" sz="800" spc="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provided</a:t>
                      </a:r>
                      <a:r>
                        <a:rPr dirty="0" sz="800" spc="1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20">
                          <a:latin typeface="Tahoma"/>
                          <a:cs typeface="Tahoma"/>
                        </a:rPr>
                        <a:t>on</a:t>
                      </a:r>
                      <a:r>
                        <a:rPr dirty="0" sz="800" spc="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0">
                          <a:latin typeface="Tahoma"/>
                          <a:cs typeface="Tahoma"/>
                        </a:rPr>
                        <a:t>this</a:t>
                      </a:r>
                      <a:r>
                        <a:rPr dirty="0" sz="800" spc="1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5">
                          <a:latin typeface="Tahoma"/>
                          <a:cs typeface="Tahoma"/>
                        </a:rPr>
                        <a:t>form</a:t>
                      </a:r>
                      <a:r>
                        <a:rPr dirty="0" sz="800" spc="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20">
                          <a:latin typeface="Tahoma"/>
                          <a:cs typeface="Tahoma"/>
                        </a:rPr>
                        <a:t>as</a:t>
                      </a:r>
                      <a:r>
                        <a:rPr dirty="0" sz="800" spc="1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20">
                          <a:latin typeface="Tahoma"/>
                          <a:cs typeface="Tahoma"/>
                        </a:rPr>
                        <a:t>to</a:t>
                      </a:r>
                      <a:r>
                        <a:rPr dirty="0" sz="800" spc="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20">
                          <a:latin typeface="Tahoma"/>
                          <a:cs typeface="Tahoma"/>
                        </a:rPr>
                        <a:t>my</a:t>
                      </a:r>
                      <a:r>
                        <a:rPr dirty="0" sz="800" spc="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credit</a:t>
                      </a:r>
                      <a:r>
                        <a:rPr dirty="0" sz="800" spc="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30">
                          <a:latin typeface="Tahoma"/>
                          <a:cs typeface="Tahoma"/>
                        </a:rPr>
                        <a:t>and</a:t>
                      </a:r>
                      <a:r>
                        <a:rPr dirty="0" sz="800" spc="1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employment</a:t>
                      </a:r>
                      <a:r>
                        <a:rPr dirty="0" sz="800" spc="17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history.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47625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108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800" spc="40">
                          <a:latin typeface="Tahoma"/>
                          <a:cs typeface="Tahoma"/>
                        </a:rPr>
                        <a:t>Signature </a:t>
                      </a:r>
                      <a:r>
                        <a:rPr dirty="0" sz="800" spc="20">
                          <a:latin typeface="Tahoma"/>
                          <a:cs typeface="Tahoma"/>
                        </a:rPr>
                        <a:t>of</a:t>
                      </a:r>
                      <a:r>
                        <a:rPr dirty="0" sz="800" spc="1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applicant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800" spc="30">
                          <a:latin typeface="Tahoma"/>
                          <a:cs typeface="Tahoma"/>
                        </a:rPr>
                        <a:t>Date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408432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800" spc="40">
                          <a:latin typeface="Tahoma"/>
                          <a:cs typeface="Tahoma"/>
                        </a:rPr>
                        <a:t>Signature </a:t>
                      </a:r>
                      <a:r>
                        <a:rPr dirty="0" sz="800" spc="20">
                          <a:latin typeface="Tahoma"/>
                          <a:cs typeface="Tahoma"/>
                        </a:rPr>
                        <a:t>of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co-applicant, </a:t>
                      </a:r>
                      <a:r>
                        <a:rPr dirty="0" sz="800" spc="20">
                          <a:latin typeface="Tahoma"/>
                          <a:cs typeface="Tahoma"/>
                        </a:rPr>
                        <a:t>if </a:t>
                      </a:r>
                      <a:r>
                        <a:rPr dirty="0" sz="800" spc="30">
                          <a:latin typeface="Tahoma"/>
                          <a:cs typeface="Tahoma"/>
                        </a:rPr>
                        <a:t>for </a:t>
                      </a:r>
                      <a:r>
                        <a:rPr dirty="0" sz="800" spc="35">
                          <a:latin typeface="Tahoma"/>
                          <a:cs typeface="Tahoma"/>
                        </a:rPr>
                        <a:t>joint</a:t>
                      </a:r>
                      <a:r>
                        <a:rPr dirty="0" sz="800" spc="1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40">
                          <a:latin typeface="Tahoma"/>
                          <a:cs typeface="Tahoma"/>
                        </a:rPr>
                        <a:t>account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800" spc="30">
                          <a:latin typeface="Tahoma"/>
                          <a:cs typeface="Tahoma"/>
                        </a:rPr>
                        <a:t>Date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7111365"/>
            <a:ext cx="6001385" cy="27444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96850">
              <a:lnSpc>
                <a:spcPct val="100000"/>
              </a:lnSpc>
              <a:spcBef>
                <a:spcPts val="95"/>
              </a:spcBef>
            </a:pPr>
            <a:r>
              <a:rPr dirty="0" sz="1000" spc="35" b="1">
                <a:latin typeface="Gill Sans MT"/>
                <a:cs typeface="Gill Sans MT"/>
              </a:rPr>
              <a:t>Employee Direct </a:t>
            </a:r>
            <a:r>
              <a:rPr dirty="0" sz="1000" spc="30" b="1">
                <a:latin typeface="Gill Sans MT"/>
                <a:cs typeface="Gill Sans MT"/>
              </a:rPr>
              <a:t>Deposit </a:t>
            </a:r>
            <a:r>
              <a:rPr dirty="0" sz="1000" spc="40" b="1">
                <a:latin typeface="Gill Sans MT"/>
                <a:cs typeface="Gill Sans MT"/>
              </a:rPr>
              <a:t>Enrollment</a:t>
            </a:r>
            <a:r>
              <a:rPr dirty="0" sz="1000" spc="305" b="1">
                <a:latin typeface="Gill Sans MT"/>
                <a:cs typeface="Gill Sans MT"/>
              </a:rPr>
              <a:t> </a:t>
            </a:r>
            <a:r>
              <a:rPr dirty="0" sz="1000" spc="30" b="1">
                <a:latin typeface="Gill Sans MT"/>
                <a:cs typeface="Gill Sans MT"/>
              </a:rPr>
              <a:t>Form</a:t>
            </a:r>
            <a:endParaRPr sz="1000">
              <a:latin typeface="Gill Sans MT"/>
              <a:cs typeface="Gill Sans MT"/>
            </a:endParaRPr>
          </a:p>
          <a:p>
            <a:pPr algn="just" marL="12700" marR="9525">
              <a:lnSpc>
                <a:spcPct val="96500"/>
              </a:lnSpc>
              <a:spcBef>
                <a:spcPts val="980"/>
              </a:spcBef>
            </a:pPr>
            <a:r>
              <a:rPr dirty="0" sz="1000" spc="20">
                <a:latin typeface="Gill Sans MT"/>
                <a:cs typeface="Gill Sans MT"/>
              </a:rPr>
              <a:t>To </a:t>
            </a:r>
            <a:r>
              <a:rPr dirty="0" sz="1000" spc="30">
                <a:latin typeface="Gill Sans MT"/>
                <a:cs typeface="Gill Sans MT"/>
              </a:rPr>
              <a:t>enroll </a:t>
            </a:r>
            <a:r>
              <a:rPr dirty="0" sz="1000" spc="-5">
                <a:latin typeface="Gill Sans MT"/>
                <a:cs typeface="Gill Sans MT"/>
              </a:rPr>
              <a:t>in </a:t>
            </a:r>
            <a:r>
              <a:rPr dirty="0" sz="1000" spc="-10">
                <a:latin typeface="Gill Sans MT"/>
                <a:cs typeface="Gill Sans MT"/>
              </a:rPr>
              <a:t>Full </a:t>
            </a:r>
            <a:r>
              <a:rPr dirty="0" sz="1000" spc="25">
                <a:latin typeface="Gill Sans MT"/>
                <a:cs typeface="Gill Sans MT"/>
              </a:rPr>
              <a:t>Service Direct Deposit, </a:t>
            </a:r>
            <a:r>
              <a:rPr dirty="0" sz="1000" spc="20">
                <a:latin typeface="Gill Sans MT"/>
                <a:cs typeface="Gill Sans MT"/>
              </a:rPr>
              <a:t>simply fill </a:t>
            </a:r>
            <a:r>
              <a:rPr dirty="0" sz="1000" spc="-5">
                <a:latin typeface="Gill Sans MT"/>
                <a:cs typeface="Gill Sans MT"/>
              </a:rPr>
              <a:t>out </a:t>
            </a:r>
            <a:r>
              <a:rPr dirty="0" sz="1000" spc="10">
                <a:latin typeface="Gill Sans MT"/>
                <a:cs typeface="Gill Sans MT"/>
              </a:rPr>
              <a:t>this </a:t>
            </a:r>
            <a:r>
              <a:rPr dirty="0" sz="1000" spc="20">
                <a:latin typeface="Gill Sans MT"/>
                <a:cs typeface="Gill Sans MT"/>
              </a:rPr>
              <a:t>form </a:t>
            </a:r>
            <a:r>
              <a:rPr dirty="0" sz="1000" spc="25">
                <a:latin typeface="Gill Sans MT"/>
                <a:cs typeface="Gill Sans MT"/>
              </a:rPr>
              <a:t>and </a:t>
            </a:r>
            <a:r>
              <a:rPr dirty="0" sz="1000" spc="35">
                <a:latin typeface="Gill Sans MT"/>
                <a:cs typeface="Gill Sans MT"/>
              </a:rPr>
              <a:t>provide </a:t>
            </a:r>
            <a:r>
              <a:rPr dirty="0" sz="1000" spc="20">
                <a:latin typeface="Gill Sans MT"/>
                <a:cs typeface="Gill Sans MT"/>
              </a:rPr>
              <a:t>it to </a:t>
            </a:r>
            <a:r>
              <a:rPr dirty="0" sz="1000" spc="10">
                <a:latin typeface="Gill Sans MT"/>
                <a:cs typeface="Gill Sans MT"/>
              </a:rPr>
              <a:t>WVI </a:t>
            </a:r>
            <a:r>
              <a:rPr dirty="0" sz="1000" spc="25">
                <a:latin typeface="Gill Sans MT"/>
                <a:cs typeface="Gill Sans MT"/>
              </a:rPr>
              <a:t>Employee Service  </a:t>
            </a:r>
            <a:r>
              <a:rPr dirty="0" sz="1000" spc="30">
                <a:latin typeface="Gill Sans MT"/>
                <a:cs typeface="Gill Sans MT"/>
              </a:rPr>
              <a:t>Centre </a:t>
            </a:r>
            <a:r>
              <a:rPr dirty="0" sz="1000" spc="15">
                <a:latin typeface="Gill Sans MT"/>
                <a:cs typeface="Gill Sans MT"/>
              </a:rPr>
              <a:t>in </a:t>
            </a:r>
            <a:r>
              <a:rPr dirty="0" sz="1000">
                <a:latin typeface="Gill Sans MT"/>
                <a:cs typeface="Gill Sans MT"/>
              </a:rPr>
              <a:t>the </a:t>
            </a:r>
            <a:r>
              <a:rPr dirty="0" sz="1000" spc="15">
                <a:latin typeface="Gill Sans MT"/>
                <a:cs typeface="Gill Sans MT"/>
              </a:rPr>
              <a:t>GC </a:t>
            </a:r>
            <a:r>
              <a:rPr dirty="0" sz="1000">
                <a:latin typeface="Gill Sans MT"/>
                <a:cs typeface="Gill Sans MT"/>
              </a:rPr>
              <a:t>Los </a:t>
            </a:r>
            <a:r>
              <a:rPr dirty="0" sz="1000" spc="5">
                <a:latin typeface="Gill Sans MT"/>
                <a:cs typeface="Gill Sans MT"/>
              </a:rPr>
              <a:t>Angeles office (send by </a:t>
            </a:r>
            <a:r>
              <a:rPr dirty="0" sz="1000">
                <a:latin typeface="Gill Sans MT"/>
                <a:cs typeface="Gill Sans MT"/>
              </a:rPr>
              <a:t>email to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sz="1000" spc="5">
                <a:latin typeface="Gill Sans MT"/>
                <a:cs typeface="Gill Sans MT"/>
              </a:rPr>
              <a:t>______</a:t>
            </a:r>
            <a:r>
              <a:rPr dirty="0" u="sng" sz="1000" spc="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sz="1000">
                <a:latin typeface="Gill Sans MT"/>
                <a:cs typeface="Gill Sans MT"/>
              </a:rPr>
              <a:t>__, or mail to </a:t>
            </a:r>
            <a:r>
              <a:rPr dirty="0" sz="1000" spc="5">
                <a:latin typeface="Gill Sans MT"/>
                <a:cs typeface="Gill Sans MT"/>
              </a:rPr>
              <a:t>World </a:t>
            </a:r>
            <a:r>
              <a:rPr dirty="0" sz="1000">
                <a:latin typeface="Gill Sans MT"/>
                <a:cs typeface="Gill Sans MT"/>
              </a:rPr>
              <a:t>Vision </a:t>
            </a:r>
            <a:r>
              <a:rPr dirty="0" sz="1000" spc="5">
                <a:latin typeface="Gill Sans MT"/>
                <a:cs typeface="Gill Sans MT"/>
              </a:rPr>
              <a:t>International,  800 </a:t>
            </a:r>
            <a:r>
              <a:rPr dirty="0" sz="1000">
                <a:latin typeface="Gill Sans MT"/>
                <a:cs typeface="Gill Sans MT"/>
              </a:rPr>
              <a:t>West </a:t>
            </a:r>
            <a:r>
              <a:rPr dirty="0" sz="1000" spc="5">
                <a:latin typeface="Gill Sans MT"/>
                <a:cs typeface="Gill Sans MT"/>
              </a:rPr>
              <a:t>Chestnut </a:t>
            </a:r>
            <a:r>
              <a:rPr dirty="0" sz="1000">
                <a:latin typeface="Gill Sans MT"/>
                <a:cs typeface="Gill Sans MT"/>
              </a:rPr>
              <a:t>Ave., </a:t>
            </a:r>
            <a:r>
              <a:rPr dirty="0" sz="1000" spc="25">
                <a:latin typeface="Gill Sans MT"/>
                <a:cs typeface="Gill Sans MT"/>
              </a:rPr>
              <a:t>Monrovia, CA </a:t>
            </a:r>
            <a:r>
              <a:rPr dirty="0" sz="1000" spc="35">
                <a:latin typeface="Gill Sans MT"/>
                <a:cs typeface="Gill Sans MT"/>
              </a:rPr>
              <a:t>91016, </a:t>
            </a:r>
            <a:r>
              <a:rPr dirty="0" sz="1000" spc="40">
                <a:latin typeface="Gill Sans MT"/>
                <a:cs typeface="Gill Sans MT"/>
              </a:rPr>
              <a:t>attention</a:t>
            </a:r>
            <a:r>
              <a:rPr dirty="0" sz="1000" spc="65">
                <a:latin typeface="Gill Sans MT"/>
                <a:cs typeface="Gill Sans MT"/>
              </a:rPr>
              <a:t> </a:t>
            </a:r>
            <a:r>
              <a:rPr dirty="0" sz="1000" spc="40">
                <a:latin typeface="Gill Sans MT"/>
                <a:cs typeface="Gill Sans MT"/>
              </a:rPr>
              <a:t>________).</a:t>
            </a:r>
            <a:endParaRPr sz="1000">
              <a:latin typeface="Gill Sans MT"/>
              <a:cs typeface="Gill Sans MT"/>
            </a:endParaRPr>
          </a:p>
          <a:p>
            <a:pPr algn="just" marL="12700" marR="7620">
              <a:lnSpc>
                <a:spcPct val="96500"/>
              </a:lnSpc>
              <a:spcBef>
                <a:spcPts val="605"/>
              </a:spcBef>
            </a:pPr>
            <a:r>
              <a:rPr dirty="0" sz="1000" spc="35" b="1">
                <a:latin typeface="Gill Sans MT"/>
                <a:cs typeface="Gill Sans MT"/>
              </a:rPr>
              <a:t>Attach </a:t>
            </a:r>
            <a:r>
              <a:rPr dirty="0" sz="1000" spc="-5" b="1">
                <a:latin typeface="Gill Sans MT"/>
                <a:cs typeface="Gill Sans MT"/>
              </a:rPr>
              <a:t>a </a:t>
            </a:r>
            <a:r>
              <a:rPr dirty="0" sz="1000" spc="35" b="1">
                <a:latin typeface="Gill Sans MT"/>
                <a:cs typeface="Gill Sans MT"/>
              </a:rPr>
              <a:t>voided </a:t>
            </a:r>
            <a:r>
              <a:rPr dirty="0" sz="1000" spc="30" b="1">
                <a:latin typeface="Gill Sans MT"/>
                <a:cs typeface="Gill Sans MT"/>
              </a:rPr>
              <a:t>check for </a:t>
            </a:r>
            <a:r>
              <a:rPr dirty="0" sz="1000" spc="35" b="1">
                <a:latin typeface="Gill Sans MT"/>
                <a:cs typeface="Gill Sans MT"/>
              </a:rPr>
              <a:t>each checking account </a:t>
            </a:r>
            <a:r>
              <a:rPr dirty="0" sz="1000" spc="-5">
                <a:latin typeface="Gill Sans MT"/>
                <a:cs typeface="Gill Sans MT"/>
              </a:rPr>
              <a:t>– </a:t>
            </a:r>
            <a:r>
              <a:rPr dirty="0" sz="1000" spc="10">
                <a:latin typeface="Gill Sans MT"/>
                <a:cs typeface="Gill Sans MT"/>
              </a:rPr>
              <a:t>not </a:t>
            </a:r>
            <a:r>
              <a:rPr dirty="0" sz="1000" spc="-5">
                <a:latin typeface="Gill Sans MT"/>
                <a:cs typeface="Gill Sans MT"/>
              </a:rPr>
              <a:t>a </a:t>
            </a:r>
            <a:r>
              <a:rPr dirty="0" sz="1000" spc="30">
                <a:latin typeface="Gill Sans MT"/>
                <a:cs typeface="Gill Sans MT"/>
              </a:rPr>
              <a:t>deposit </a:t>
            </a:r>
            <a:r>
              <a:rPr dirty="0" sz="1000" spc="15">
                <a:latin typeface="Gill Sans MT"/>
                <a:cs typeface="Gill Sans MT"/>
              </a:rPr>
              <a:t>slip. </a:t>
            </a:r>
            <a:r>
              <a:rPr dirty="0" sz="1000" spc="-5">
                <a:latin typeface="Gill Sans MT"/>
                <a:cs typeface="Gill Sans MT"/>
              </a:rPr>
              <a:t>If </a:t>
            </a:r>
            <a:r>
              <a:rPr dirty="0" sz="1000" spc="40">
                <a:latin typeface="Gill Sans MT"/>
                <a:cs typeface="Gill Sans MT"/>
              </a:rPr>
              <a:t>depositing </a:t>
            </a:r>
            <a:r>
              <a:rPr dirty="0" sz="1000" spc="20">
                <a:latin typeface="Gill Sans MT"/>
                <a:cs typeface="Gill Sans MT"/>
              </a:rPr>
              <a:t>to </a:t>
            </a:r>
            <a:r>
              <a:rPr dirty="0" sz="1000" spc="-5">
                <a:latin typeface="Gill Sans MT"/>
                <a:cs typeface="Gill Sans MT"/>
              </a:rPr>
              <a:t>a </a:t>
            </a:r>
            <a:r>
              <a:rPr dirty="0" sz="1000" spc="35">
                <a:latin typeface="Gill Sans MT"/>
                <a:cs typeface="Gill Sans MT"/>
              </a:rPr>
              <a:t>savings  account, </a:t>
            </a:r>
            <a:r>
              <a:rPr dirty="0" sz="1000" spc="25">
                <a:latin typeface="Gill Sans MT"/>
                <a:cs typeface="Gill Sans MT"/>
              </a:rPr>
              <a:t>ask </a:t>
            </a:r>
            <a:r>
              <a:rPr dirty="0" sz="1000" spc="30">
                <a:latin typeface="Gill Sans MT"/>
                <a:cs typeface="Gill Sans MT"/>
              </a:rPr>
              <a:t>your bank </a:t>
            </a:r>
            <a:r>
              <a:rPr dirty="0" sz="1000" spc="20">
                <a:latin typeface="Gill Sans MT"/>
                <a:cs typeface="Gill Sans MT"/>
              </a:rPr>
              <a:t>to </a:t>
            </a:r>
            <a:r>
              <a:rPr dirty="0" sz="1000" spc="30">
                <a:latin typeface="Gill Sans MT"/>
                <a:cs typeface="Gill Sans MT"/>
              </a:rPr>
              <a:t>give </a:t>
            </a:r>
            <a:r>
              <a:rPr dirty="0" sz="1000" spc="25">
                <a:latin typeface="Gill Sans MT"/>
                <a:cs typeface="Gill Sans MT"/>
              </a:rPr>
              <a:t>you </a:t>
            </a:r>
            <a:r>
              <a:rPr dirty="0" sz="1000" spc="30">
                <a:latin typeface="Gill Sans MT"/>
                <a:cs typeface="Gill Sans MT"/>
              </a:rPr>
              <a:t>the </a:t>
            </a:r>
            <a:r>
              <a:rPr dirty="0" sz="1000" spc="40">
                <a:latin typeface="Gill Sans MT"/>
                <a:cs typeface="Gill Sans MT"/>
              </a:rPr>
              <a:t>Routing/Transit </a:t>
            </a:r>
            <a:r>
              <a:rPr dirty="0" sz="1000" spc="35">
                <a:latin typeface="Gill Sans MT"/>
                <a:cs typeface="Gill Sans MT"/>
              </a:rPr>
              <a:t>Number </a:t>
            </a:r>
            <a:r>
              <a:rPr dirty="0" sz="1000" spc="30">
                <a:latin typeface="Gill Sans MT"/>
                <a:cs typeface="Gill Sans MT"/>
              </a:rPr>
              <a:t>for your account. </a:t>
            </a:r>
            <a:r>
              <a:rPr dirty="0" sz="1000" spc="20">
                <a:latin typeface="Gill Sans MT"/>
                <a:cs typeface="Gill Sans MT"/>
              </a:rPr>
              <a:t>It </a:t>
            </a:r>
            <a:r>
              <a:rPr dirty="0" sz="1000" spc="35">
                <a:latin typeface="Gill Sans MT"/>
                <a:cs typeface="Gill Sans MT"/>
              </a:rPr>
              <a:t>isn’t always </a:t>
            </a:r>
            <a:r>
              <a:rPr dirty="0" sz="1000" spc="30">
                <a:latin typeface="Gill Sans MT"/>
                <a:cs typeface="Gill Sans MT"/>
              </a:rPr>
              <a:t>the same  </a:t>
            </a:r>
            <a:r>
              <a:rPr dirty="0" sz="1000" spc="15">
                <a:latin typeface="Gill Sans MT"/>
                <a:cs typeface="Gill Sans MT"/>
              </a:rPr>
              <a:t>as </a:t>
            </a:r>
            <a:r>
              <a:rPr dirty="0" sz="1000" spc="30">
                <a:latin typeface="Gill Sans MT"/>
                <a:cs typeface="Gill Sans MT"/>
              </a:rPr>
              <a:t>the </a:t>
            </a:r>
            <a:r>
              <a:rPr dirty="0" sz="1000" spc="35">
                <a:latin typeface="Gill Sans MT"/>
                <a:cs typeface="Gill Sans MT"/>
              </a:rPr>
              <a:t>number </a:t>
            </a:r>
            <a:r>
              <a:rPr dirty="0" sz="1000" spc="20">
                <a:latin typeface="Gill Sans MT"/>
                <a:cs typeface="Gill Sans MT"/>
              </a:rPr>
              <a:t>on </a:t>
            </a:r>
            <a:r>
              <a:rPr dirty="0" sz="1000" spc="-5">
                <a:latin typeface="Gill Sans MT"/>
                <a:cs typeface="Gill Sans MT"/>
              </a:rPr>
              <a:t>a </a:t>
            </a:r>
            <a:r>
              <a:rPr dirty="0" sz="1000" spc="35">
                <a:latin typeface="Gill Sans MT"/>
                <a:cs typeface="Gill Sans MT"/>
              </a:rPr>
              <a:t>savings deposit </a:t>
            </a:r>
            <a:r>
              <a:rPr dirty="0" sz="1000" spc="-5">
                <a:latin typeface="Gill Sans MT"/>
                <a:cs typeface="Gill Sans MT"/>
              </a:rPr>
              <a:t>s lip. </a:t>
            </a:r>
            <a:r>
              <a:rPr dirty="0" sz="1000" spc="5">
                <a:latin typeface="Gill Sans MT"/>
                <a:cs typeface="Gill Sans MT"/>
              </a:rPr>
              <a:t>This </a:t>
            </a:r>
            <a:r>
              <a:rPr dirty="0" sz="1000" spc="20">
                <a:latin typeface="Gill Sans MT"/>
                <a:cs typeface="Gill Sans MT"/>
              </a:rPr>
              <a:t>will help </a:t>
            </a:r>
            <a:r>
              <a:rPr dirty="0" sz="1000" spc="30">
                <a:latin typeface="Gill Sans MT"/>
                <a:cs typeface="Gill Sans MT"/>
              </a:rPr>
              <a:t>ensure </a:t>
            </a:r>
            <a:r>
              <a:rPr dirty="0" sz="1000" spc="5">
                <a:latin typeface="Gill Sans MT"/>
                <a:cs typeface="Gill Sans MT"/>
              </a:rPr>
              <a:t>that </a:t>
            </a:r>
            <a:r>
              <a:rPr dirty="0" sz="1000" spc="25">
                <a:latin typeface="Gill Sans MT"/>
                <a:cs typeface="Gill Sans MT"/>
              </a:rPr>
              <a:t>you </a:t>
            </a:r>
            <a:r>
              <a:rPr dirty="0" sz="1000" spc="5">
                <a:latin typeface="Gill Sans MT"/>
                <a:cs typeface="Gill Sans MT"/>
              </a:rPr>
              <a:t>are </a:t>
            </a:r>
            <a:r>
              <a:rPr dirty="0" sz="1000" spc="35">
                <a:latin typeface="Gill Sans MT"/>
                <a:cs typeface="Gill Sans MT"/>
              </a:rPr>
              <a:t>paid</a:t>
            </a:r>
            <a:r>
              <a:rPr dirty="0" sz="1000" spc="250">
                <a:latin typeface="Gill Sans MT"/>
                <a:cs typeface="Gill Sans MT"/>
              </a:rPr>
              <a:t> </a:t>
            </a:r>
            <a:r>
              <a:rPr dirty="0" sz="1000" spc="35">
                <a:latin typeface="Gill Sans MT"/>
                <a:cs typeface="Gill Sans MT"/>
              </a:rPr>
              <a:t>correctly.</a:t>
            </a:r>
            <a:endParaRPr sz="1000">
              <a:latin typeface="Gill Sans MT"/>
              <a:cs typeface="Gill Sans MT"/>
            </a:endParaRPr>
          </a:p>
          <a:p>
            <a:pPr marL="12700" marR="5080">
              <a:lnSpc>
                <a:spcPts val="1160"/>
              </a:lnSpc>
              <a:spcBef>
                <a:spcPts val="640"/>
              </a:spcBef>
            </a:pPr>
            <a:r>
              <a:rPr dirty="0" sz="1000" spc="25">
                <a:latin typeface="Gill Sans MT"/>
                <a:cs typeface="Gill Sans MT"/>
              </a:rPr>
              <a:t>You may elect </a:t>
            </a:r>
            <a:r>
              <a:rPr dirty="0" sz="1000">
                <a:latin typeface="Gill Sans MT"/>
                <a:cs typeface="Gill Sans MT"/>
              </a:rPr>
              <a:t>up </a:t>
            </a:r>
            <a:r>
              <a:rPr dirty="0" sz="1000" spc="20">
                <a:latin typeface="Gill Sans MT"/>
                <a:cs typeface="Gill Sans MT"/>
              </a:rPr>
              <a:t>to </a:t>
            </a:r>
            <a:r>
              <a:rPr dirty="0" sz="1000" spc="30">
                <a:latin typeface="Gill Sans MT"/>
                <a:cs typeface="Gill Sans MT"/>
              </a:rPr>
              <a:t>two </a:t>
            </a:r>
            <a:r>
              <a:rPr dirty="0" sz="1000" spc="15">
                <a:latin typeface="Gill Sans MT"/>
                <a:cs typeface="Gill Sans MT"/>
              </a:rPr>
              <a:t>fixed </a:t>
            </a:r>
            <a:r>
              <a:rPr dirty="0" sz="1000" spc="35">
                <a:latin typeface="Gill Sans MT"/>
                <a:cs typeface="Gill Sans MT"/>
              </a:rPr>
              <a:t>dollar </a:t>
            </a:r>
            <a:r>
              <a:rPr dirty="0" sz="1000" spc="15">
                <a:latin typeface="Gill Sans MT"/>
                <a:cs typeface="Gill Sans MT"/>
              </a:rPr>
              <a:t>amount </a:t>
            </a:r>
            <a:r>
              <a:rPr dirty="0" sz="1000" spc="25">
                <a:latin typeface="Gill Sans MT"/>
                <a:cs typeface="Gill Sans MT"/>
              </a:rPr>
              <a:t>direct deposits, </a:t>
            </a:r>
            <a:r>
              <a:rPr dirty="0" sz="1000" spc="-5">
                <a:latin typeface="Gill Sans MT"/>
                <a:cs typeface="Gill Sans MT"/>
              </a:rPr>
              <a:t>in </a:t>
            </a:r>
            <a:r>
              <a:rPr dirty="0" sz="1000" spc="25">
                <a:latin typeface="Gill Sans MT"/>
                <a:cs typeface="Gill Sans MT"/>
              </a:rPr>
              <a:t>addition </a:t>
            </a:r>
            <a:r>
              <a:rPr dirty="0" sz="1000" spc="20">
                <a:latin typeface="Gill Sans MT"/>
                <a:cs typeface="Gill Sans MT"/>
              </a:rPr>
              <a:t>to </a:t>
            </a:r>
            <a:r>
              <a:rPr dirty="0" sz="1000" spc="30">
                <a:latin typeface="Gill Sans MT"/>
                <a:cs typeface="Gill Sans MT"/>
              </a:rPr>
              <a:t>direct </a:t>
            </a:r>
            <a:r>
              <a:rPr dirty="0" sz="1000" spc="25">
                <a:latin typeface="Gill Sans MT"/>
                <a:cs typeface="Gill Sans MT"/>
              </a:rPr>
              <a:t>deposit </a:t>
            </a:r>
            <a:r>
              <a:rPr dirty="0" sz="1000" spc="20">
                <a:latin typeface="Gill Sans MT"/>
                <a:cs typeface="Gill Sans MT"/>
              </a:rPr>
              <a:t>of </a:t>
            </a:r>
            <a:r>
              <a:rPr dirty="0" sz="1000" spc="30">
                <a:latin typeface="Gill Sans MT"/>
                <a:cs typeface="Gill Sans MT"/>
              </a:rPr>
              <a:t>your </a:t>
            </a:r>
            <a:r>
              <a:rPr dirty="0" sz="1000" spc="20">
                <a:latin typeface="Gill Sans MT"/>
                <a:cs typeface="Gill Sans MT"/>
              </a:rPr>
              <a:t>remaining  </a:t>
            </a:r>
            <a:r>
              <a:rPr dirty="0" sz="1000" spc="25">
                <a:latin typeface="Gill Sans MT"/>
                <a:cs typeface="Gill Sans MT"/>
              </a:rPr>
              <a:t>net</a:t>
            </a:r>
            <a:r>
              <a:rPr dirty="0" sz="1000" spc="100">
                <a:latin typeface="Gill Sans MT"/>
                <a:cs typeface="Gill Sans MT"/>
              </a:rPr>
              <a:t> </a:t>
            </a:r>
            <a:r>
              <a:rPr dirty="0" sz="1000" spc="30">
                <a:latin typeface="Gill Sans MT"/>
                <a:cs typeface="Gill Sans MT"/>
              </a:rPr>
              <a:t>pay.</a:t>
            </a:r>
            <a:r>
              <a:rPr dirty="0" sz="1000" spc="330">
                <a:latin typeface="Gill Sans MT"/>
                <a:cs typeface="Gill Sans MT"/>
              </a:rPr>
              <a:t> </a:t>
            </a:r>
            <a:r>
              <a:rPr dirty="0" sz="1000" spc="20">
                <a:latin typeface="Gill Sans MT"/>
                <a:cs typeface="Gill Sans MT"/>
              </a:rPr>
              <a:t>Each</a:t>
            </a:r>
            <a:r>
              <a:rPr dirty="0" sz="1000" spc="105">
                <a:latin typeface="Gill Sans MT"/>
                <a:cs typeface="Gill Sans MT"/>
              </a:rPr>
              <a:t> </a:t>
            </a:r>
            <a:r>
              <a:rPr dirty="0" sz="1000" spc="20">
                <a:latin typeface="Gill Sans MT"/>
                <a:cs typeface="Gill Sans MT"/>
              </a:rPr>
              <a:t>of</a:t>
            </a:r>
            <a:r>
              <a:rPr dirty="0" sz="1000" spc="10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the</a:t>
            </a:r>
            <a:r>
              <a:rPr dirty="0" sz="1000" spc="100">
                <a:latin typeface="Gill Sans MT"/>
                <a:cs typeface="Gill Sans MT"/>
              </a:rPr>
              <a:t> </a:t>
            </a:r>
            <a:r>
              <a:rPr dirty="0" sz="1000" spc="15">
                <a:latin typeface="Gill Sans MT"/>
                <a:cs typeface="Gill Sans MT"/>
              </a:rPr>
              <a:t>three</a:t>
            </a:r>
            <a:r>
              <a:rPr dirty="0" sz="1000" spc="114">
                <a:latin typeface="Gill Sans MT"/>
                <a:cs typeface="Gill Sans MT"/>
              </a:rPr>
              <a:t> </a:t>
            </a:r>
            <a:r>
              <a:rPr dirty="0" sz="1000" spc="25">
                <a:latin typeface="Gill Sans MT"/>
                <a:cs typeface="Gill Sans MT"/>
              </a:rPr>
              <a:t>direct</a:t>
            </a:r>
            <a:r>
              <a:rPr dirty="0" sz="1000" spc="65">
                <a:latin typeface="Gill Sans MT"/>
                <a:cs typeface="Gill Sans MT"/>
              </a:rPr>
              <a:t> </a:t>
            </a:r>
            <a:r>
              <a:rPr dirty="0" sz="1000" spc="35">
                <a:latin typeface="Gill Sans MT"/>
                <a:cs typeface="Gill Sans MT"/>
              </a:rPr>
              <a:t>deposits</a:t>
            </a:r>
            <a:r>
              <a:rPr dirty="0" sz="1000" spc="55">
                <a:latin typeface="Gill Sans MT"/>
                <a:cs typeface="Gill Sans MT"/>
              </a:rPr>
              <a:t> </a:t>
            </a:r>
            <a:r>
              <a:rPr dirty="0" sz="1000" spc="25">
                <a:latin typeface="Gill Sans MT"/>
                <a:cs typeface="Gill Sans MT"/>
              </a:rPr>
              <a:t>may</a:t>
            </a:r>
            <a:r>
              <a:rPr dirty="0" sz="1000" spc="100">
                <a:latin typeface="Gill Sans MT"/>
                <a:cs typeface="Gill Sans MT"/>
              </a:rPr>
              <a:t> </a:t>
            </a:r>
            <a:r>
              <a:rPr dirty="0" sz="1000" spc="20">
                <a:latin typeface="Gill Sans MT"/>
                <a:cs typeface="Gill Sans MT"/>
              </a:rPr>
              <a:t>be</a:t>
            </a:r>
            <a:r>
              <a:rPr dirty="0" sz="1000" spc="95">
                <a:latin typeface="Gill Sans MT"/>
                <a:cs typeface="Gill Sans MT"/>
              </a:rPr>
              <a:t> </a:t>
            </a:r>
            <a:r>
              <a:rPr dirty="0" sz="1000" spc="20">
                <a:latin typeface="Gill Sans MT"/>
                <a:cs typeface="Gill Sans MT"/>
              </a:rPr>
              <a:t>to</a:t>
            </a:r>
            <a:r>
              <a:rPr dirty="0" sz="1000" spc="60">
                <a:latin typeface="Gill Sans MT"/>
                <a:cs typeface="Gill Sans MT"/>
              </a:rPr>
              <a:t> </a:t>
            </a:r>
            <a:r>
              <a:rPr dirty="0" sz="1000" spc="35">
                <a:latin typeface="Gill Sans MT"/>
                <a:cs typeface="Gill Sans MT"/>
              </a:rPr>
              <a:t>three</a:t>
            </a:r>
            <a:r>
              <a:rPr dirty="0" sz="1000" spc="100">
                <a:latin typeface="Gill Sans MT"/>
                <a:cs typeface="Gill Sans MT"/>
              </a:rPr>
              <a:t> </a:t>
            </a:r>
            <a:r>
              <a:rPr dirty="0" sz="1000" spc="35">
                <a:latin typeface="Gill Sans MT"/>
                <a:cs typeface="Gill Sans MT"/>
              </a:rPr>
              <a:t>different</a:t>
            </a:r>
            <a:r>
              <a:rPr dirty="0" sz="1000" spc="100">
                <a:latin typeface="Gill Sans MT"/>
                <a:cs typeface="Gill Sans MT"/>
              </a:rPr>
              <a:t> </a:t>
            </a:r>
            <a:r>
              <a:rPr dirty="0" sz="1000" spc="40">
                <a:latin typeface="Gill Sans MT"/>
                <a:cs typeface="Gill Sans MT"/>
              </a:rPr>
              <a:t>bank/accounts.</a:t>
            </a:r>
            <a:r>
              <a:rPr dirty="0" sz="1000" spc="335">
                <a:latin typeface="Gill Sans MT"/>
                <a:cs typeface="Gill Sans MT"/>
              </a:rPr>
              <a:t> </a:t>
            </a:r>
            <a:r>
              <a:rPr dirty="0" sz="1000" spc="20">
                <a:latin typeface="Gill Sans MT"/>
                <a:cs typeface="Gill Sans MT"/>
              </a:rPr>
              <a:t>It</a:t>
            </a:r>
            <a:r>
              <a:rPr dirty="0" sz="1000" spc="45">
                <a:latin typeface="Gill Sans MT"/>
                <a:cs typeface="Gill Sans MT"/>
              </a:rPr>
              <a:t> </a:t>
            </a:r>
            <a:r>
              <a:rPr dirty="0" sz="1000" spc="25">
                <a:latin typeface="Gill Sans MT"/>
                <a:cs typeface="Gill Sans MT"/>
              </a:rPr>
              <a:t>is</a:t>
            </a:r>
            <a:r>
              <a:rPr dirty="0" sz="1000" spc="105">
                <a:latin typeface="Gill Sans MT"/>
                <a:cs typeface="Gill Sans MT"/>
              </a:rPr>
              <a:t> </a:t>
            </a:r>
            <a:r>
              <a:rPr dirty="0" sz="1000" spc="30">
                <a:latin typeface="Gill Sans MT"/>
                <a:cs typeface="Gill Sans MT"/>
              </a:rPr>
              <a:t>your</a:t>
            </a:r>
            <a:r>
              <a:rPr dirty="0" sz="1000" spc="110">
                <a:latin typeface="Gill Sans MT"/>
                <a:cs typeface="Gill Sans MT"/>
              </a:rPr>
              <a:t> </a:t>
            </a:r>
            <a:r>
              <a:rPr dirty="0" sz="1000" spc="30">
                <a:latin typeface="Gill Sans MT"/>
                <a:cs typeface="Gill Sans MT"/>
              </a:rPr>
              <a:t>choice.</a:t>
            </a:r>
            <a:endParaRPr sz="1000">
              <a:latin typeface="Gill Sans MT"/>
              <a:cs typeface="Gill Sans MT"/>
            </a:endParaRPr>
          </a:p>
          <a:p>
            <a:pPr marL="12700" marR="6350">
              <a:lnSpc>
                <a:spcPts val="1160"/>
              </a:lnSpc>
              <a:spcBef>
                <a:spcPts val="595"/>
              </a:spcBef>
            </a:pPr>
            <a:r>
              <a:rPr dirty="0" sz="1000" spc="25">
                <a:latin typeface="Gill Sans MT"/>
                <a:cs typeface="Gill Sans MT"/>
              </a:rPr>
              <a:t>For </a:t>
            </a:r>
            <a:r>
              <a:rPr dirty="0" sz="1000" spc="30">
                <a:latin typeface="Gill Sans MT"/>
                <a:cs typeface="Gill Sans MT"/>
              </a:rPr>
              <a:t>each </a:t>
            </a:r>
            <a:r>
              <a:rPr dirty="0" sz="1000" spc="35">
                <a:latin typeface="Gill Sans MT"/>
                <a:cs typeface="Gill Sans MT"/>
              </a:rPr>
              <a:t>account </a:t>
            </a:r>
            <a:r>
              <a:rPr dirty="0" sz="1000" spc="30">
                <a:latin typeface="Gill Sans MT"/>
                <a:cs typeface="Gill Sans MT"/>
              </a:rPr>
              <a:t>listed, </a:t>
            </a:r>
            <a:r>
              <a:rPr dirty="0" sz="1000" spc="35">
                <a:latin typeface="Gill Sans MT"/>
                <a:cs typeface="Gill Sans MT"/>
              </a:rPr>
              <a:t>indicate </a:t>
            </a:r>
            <a:r>
              <a:rPr dirty="0" sz="1000" spc="20">
                <a:latin typeface="Gill Sans MT"/>
                <a:cs typeface="Gill Sans MT"/>
              </a:rPr>
              <a:t>if this is </a:t>
            </a:r>
            <a:r>
              <a:rPr dirty="0" sz="1000" spc="-5">
                <a:latin typeface="Gill Sans MT"/>
                <a:cs typeface="Gill Sans MT"/>
              </a:rPr>
              <a:t>a </a:t>
            </a:r>
            <a:r>
              <a:rPr dirty="0" sz="1000" spc="25">
                <a:latin typeface="Gill Sans MT"/>
                <a:cs typeface="Gill Sans MT"/>
              </a:rPr>
              <a:t>new </a:t>
            </a:r>
            <a:r>
              <a:rPr dirty="0" sz="1000" spc="40">
                <a:latin typeface="Gill Sans MT"/>
                <a:cs typeface="Gill Sans MT"/>
              </a:rPr>
              <a:t>enrollment </a:t>
            </a:r>
            <a:r>
              <a:rPr dirty="0" sz="1000" spc="30">
                <a:latin typeface="Gill Sans MT"/>
                <a:cs typeface="Gill Sans MT"/>
              </a:rPr>
              <a:t>for </a:t>
            </a:r>
            <a:r>
              <a:rPr dirty="0" sz="1000" spc="25">
                <a:latin typeface="Gill Sans MT"/>
                <a:cs typeface="Gill Sans MT"/>
              </a:rPr>
              <a:t>direct </a:t>
            </a:r>
            <a:r>
              <a:rPr dirty="0" sz="1000" spc="35">
                <a:latin typeface="Gill Sans MT"/>
                <a:cs typeface="Gill Sans MT"/>
              </a:rPr>
              <a:t>deposit, </a:t>
            </a:r>
            <a:r>
              <a:rPr dirty="0" sz="1000">
                <a:latin typeface="Gill Sans MT"/>
                <a:cs typeface="Gill Sans MT"/>
              </a:rPr>
              <a:t>an </a:t>
            </a:r>
            <a:r>
              <a:rPr dirty="0" sz="1000" spc="30">
                <a:latin typeface="Gill Sans MT"/>
                <a:cs typeface="Gill Sans MT"/>
              </a:rPr>
              <a:t>election </a:t>
            </a:r>
            <a:r>
              <a:rPr dirty="0" sz="1000" spc="20">
                <a:latin typeface="Gill Sans MT"/>
                <a:cs typeface="Gill Sans MT"/>
              </a:rPr>
              <a:t>to </a:t>
            </a:r>
            <a:r>
              <a:rPr dirty="0" sz="1000" spc="25">
                <a:latin typeface="Gill Sans MT"/>
                <a:cs typeface="Gill Sans MT"/>
              </a:rPr>
              <a:t>discontinue  </a:t>
            </a:r>
            <a:r>
              <a:rPr dirty="0" sz="1000" spc="20">
                <a:latin typeface="Gill Sans MT"/>
                <a:cs typeface="Gill Sans MT"/>
              </a:rPr>
              <a:t>your </a:t>
            </a:r>
            <a:r>
              <a:rPr dirty="0" sz="1000" spc="35">
                <a:latin typeface="Gill Sans MT"/>
                <a:cs typeface="Gill Sans MT"/>
              </a:rPr>
              <a:t>direct </a:t>
            </a:r>
            <a:r>
              <a:rPr dirty="0" sz="1000" spc="25">
                <a:latin typeface="Gill Sans MT"/>
                <a:cs typeface="Gill Sans MT"/>
              </a:rPr>
              <a:t>deposit, </a:t>
            </a:r>
            <a:r>
              <a:rPr dirty="0" sz="1000" spc="-5">
                <a:latin typeface="Gill Sans MT"/>
                <a:cs typeface="Gill Sans MT"/>
              </a:rPr>
              <a:t>a </a:t>
            </a:r>
            <a:r>
              <a:rPr dirty="0" sz="1000" spc="35">
                <a:latin typeface="Gill Sans MT"/>
                <a:cs typeface="Gill Sans MT"/>
              </a:rPr>
              <a:t>change </a:t>
            </a:r>
            <a:r>
              <a:rPr dirty="0" sz="1000" spc="20">
                <a:latin typeface="Gill Sans MT"/>
                <a:cs typeface="Gill Sans MT"/>
              </a:rPr>
              <a:t>to </a:t>
            </a:r>
            <a:r>
              <a:rPr dirty="0" sz="1000" spc="-5">
                <a:latin typeface="Gill Sans MT"/>
                <a:cs typeface="Gill Sans MT"/>
              </a:rPr>
              <a:t>the </a:t>
            </a:r>
            <a:r>
              <a:rPr dirty="0" sz="1000" spc="35">
                <a:latin typeface="Gill Sans MT"/>
                <a:cs typeface="Gill Sans MT"/>
              </a:rPr>
              <a:t>dollar </a:t>
            </a:r>
            <a:r>
              <a:rPr dirty="0" sz="1000" spc="20">
                <a:latin typeface="Gill Sans MT"/>
                <a:cs typeface="Gill Sans MT"/>
              </a:rPr>
              <a:t>amount, or </a:t>
            </a:r>
            <a:r>
              <a:rPr dirty="0" sz="1000" spc="-5">
                <a:latin typeface="Gill Sans MT"/>
                <a:cs typeface="Gill Sans MT"/>
              </a:rPr>
              <a:t>a </a:t>
            </a:r>
            <a:r>
              <a:rPr dirty="0" sz="1000" spc="35">
                <a:latin typeface="Gill Sans MT"/>
                <a:cs typeface="Gill Sans MT"/>
              </a:rPr>
              <a:t>change </a:t>
            </a:r>
            <a:r>
              <a:rPr dirty="0" sz="1000" spc="20">
                <a:latin typeface="Gill Sans MT"/>
                <a:cs typeface="Gill Sans MT"/>
              </a:rPr>
              <a:t>to </a:t>
            </a:r>
            <a:r>
              <a:rPr dirty="0" sz="1000" spc="15">
                <a:latin typeface="Gill Sans MT"/>
                <a:cs typeface="Gill Sans MT"/>
              </a:rPr>
              <a:t>the</a:t>
            </a:r>
            <a:r>
              <a:rPr dirty="0" sz="1000" spc="185">
                <a:latin typeface="Gill Sans MT"/>
                <a:cs typeface="Gill Sans MT"/>
              </a:rPr>
              <a:t> </a:t>
            </a:r>
            <a:r>
              <a:rPr dirty="0" sz="1000" spc="35">
                <a:latin typeface="Gill Sans MT"/>
                <a:cs typeface="Gill Sans MT"/>
              </a:rPr>
              <a:t>bank/account.</a:t>
            </a:r>
            <a:endParaRPr sz="1000">
              <a:latin typeface="Gill Sans MT"/>
              <a:cs typeface="Gill Sans MT"/>
            </a:endParaRPr>
          </a:p>
          <a:p>
            <a:pPr marL="12700" marR="1918335">
              <a:lnSpc>
                <a:spcPts val="1160"/>
              </a:lnSpc>
              <a:spcBef>
                <a:spcPts val="595"/>
              </a:spcBef>
              <a:tabLst>
                <a:tab pos="966469" algn="l"/>
              </a:tabLst>
            </a:pPr>
            <a:r>
              <a:rPr dirty="0" sz="1000" spc="40" b="1">
                <a:latin typeface="Gill Sans MT"/>
                <a:cs typeface="Gill Sans MT"/>
              </a:rPr>
              <a:t>Important!	</a:t>
            </a:r>
            <a:r>
              <a:rPr dirty="0" sz="1000" spc="25" b="1">
                <a:latin typeface="Gill Sans MT"/>
                <a:cs typeface="Gill Sans MT"/>
              </a:rPr>
              <a:t>Please </a:t>
            </a:r>
            <a:r>
              <a:rPr dirty="0" sz="1000" spc="30" b="1">
                <a:latin typeface="Gill Sans MT"/>
                <a:cs typeface="Gill Sans MT"/>
              </a:rPr>
              <a:t>read and </a:t>
            </a:r>
            <a:r>
              <a:rPr dirty="0" sz="1000" spc="20" b="1">
                <a:latin typeface="Gill Sans MT"/>
                <a:cs typeface="Gill Sans MT"/>
              </a:rPr>
              <a:t>sign </a:t>
            </a:r>
            <a:r>
              <a:rPr dirty="0" sz="1000" spc="30" b="1">
                <a:latin typeface="Gill Sans MT"/>
                <a:cs typeface="Gill Sans MT"/>
              </a:rPr>
              <a:t>before completing  </a:t>
            </a:r>
            <a:r>
              <a:rPr dirty="0" sz="1000" spc="25" b="1">
                <a:latin typeface="Gill Sans MT"/>
                <a:cs typeface="Gill Sans MT"/>
              </a:rPr>
              <a:t>and  </a:t>
            </a:r>
            <a:r>
              <a:rPr dirty="0" sz="1000" spc="35" b="1">
                <a:latin typeface="Gill Sans MT"/>
                <a:cs typeface="Gill Sans MT"/>
              </a:rPr>
              <a:t>submitting.</a:t>
            </a:r>
            <a:endParaRPr sz="1000">
              <a:latin typeface="Gill Sans MT"/>
              <a:cs typeface="Gill Sans MT"/>
            </a:endParaRPr>
          </a:p>
          <a:p>
            <a:pPr marL="12700" marR="7620">
              <a:lnSpc>
                <a:spcPts val="1150"/>
              </a:lnSpc>
              <a:spcBef>
                <a:spcPts val="620"/>
              </a:spcBef>
            </a:pPr>
            <a:r>
              <a:rPr dirty="0" sz="1000" spc="-5">
                <a:latin typeface="Gill Sans MT"/>
                <a:cs typeface="Gill Sans MT"/>
              </a:rPr>
              <a:t>I </a:t>
            </a:r>
            <a:r>
              <a:rPr dirty="0" sz="1000" spc="30">
                <a:latin typeface="Gill Sans MT"/>
                <a:cs typeface="Gill Sans MT"/>
              </a:rPr>
              <a:t>hereby </a:t>
            </a:r>
            <a:r>
              <a:rPr dirty="0" sz="1000" spc="35">
                <a:latin typeface="Gill Sans MT"/>
                <a:cs typeface="Gill Sans MT"/>
              </a:rPr>
              <a:t>authorize </a:t>
            </a:r>
            <a:r>
              <a:rPr dirty="0" sz="1000" spc="20">
                <a:latin typeface="Gill Sans MT"/>
                <a:cs typeface="Gill Sans MT"/>
              </a:rPr>
              <a:t>my </a:t>
            </a:r>
            <a:r>
              <a:rPr dirty="0" sz="1000" spc="35">
                <a:latin typeface="Gill Sans MT"/>
                <a:cs typeface="Gill Sans MT"/>
              </a:rPr>
              <a:t>employer, either </a:t>
            </a:r>
            <a:r>
              <a:rPr dirty="0" sz="1000" spc="30">
                <a:latin typeface="Gill Sans MT"/>
                <a:cs typeface="Gill Sans MT"/>
              </a:rPr>
              <a:t>directly </a:t>
            </a:r>
            <a:r>
              <a:rPr dirty="0" sz="1000" spc="20">
                <a:latin typeface="Gill Sans MT"/>
                <a:cs typeface="Gill Sans MT"/>
              </a:rPr>
              <a:t>or </a:t>
            </a:r>
            <a:r>
              <a:rPr dirty="0" sz="1000" spc="10">
                <a:latin typeface="Gill Sans MT"/>
                <a:cs typeface="Gill Sans MT"/>
              </a:rPr>
              <a:t>through </a:t>
            </a:r>
            <a:r>
              <a:rPr dirty="0" sz="1000" spc="25">
                <a:latin typeface="Gill Sans MT"/>
                <a:cs typeface="Gill Sans MT"/>
              </a:rPr>
              <a:t>its </a:t>
            </a:r>
            <a:r>
              <a:rPr dirty="0" sz="1000" spc="30">
                <a:latin typeface="Gill Sans MT"/>
                <a:cs typeface="Gill Sans MT"/>
              </a:rPr>
              <a:t>payroll </a:t>
            </a:r>
            <a:r>
              <a:rPr dirty="0" sz="1000" spc="35">
                <a:latin typeface="Gill Sans MT"/>
                <a:cs typeface="Gill Sans MT"/>
              </a:rPr>
              <a:t>service </a:t>
            </a:r>
            <a:r>
              <a:rPr dirty="0" sz="1000" spc="25">
                <a:latin typeface="Gill Sans MT"/>
                <a:cs typeface="Gill Sans MT"/>
              </a:rPr>
              <a:t>provider, </a:t>
            </a:r>
            <a:r>
              <a:rPr dirty="0" sz="1000" spc="20">
                <a:latin typeface="Gill Sans MT"/>
                <a:cs typeface="Gill Sans MT"/>
              </a:rPr>
              <a:t>to deposit </a:t>
            </a:r>
            <a:r>
              <a:rPr dirty="0" sz="1000" spc="25">
                <a:latin typeface="Gill Sans MT"/>
                <a:cs typeface="Gill Sans MT"/>
              </a:rPr>
              <a:t>any  </a:t>
            </a:r>
            <a:r>
              <a:rPr dirty="0" sz="1000" spc="15">
                <a:latin typeface="Gill Sans MT"/>
                <a:cs typeface="Gill Sans MT"/>
              </a:rPr>
              <a:t>amounts </a:t>
            </a:r>
            <a:r>
              <a:rPr dirty="0" sz="1000" spc="30">
                <a:latin typeface="Gill Sans MT"/>
                <a:cs typeface="Gill Sans MT"/>
              </a:rPr>
              <a:t>owed me, </a:t>
            </a:r>
            <a:r>
              <a:rPr dirty="0" sz="1000" spc="20">
                <a:latin typeface="Gill Sans MT"/>
                <a:cs typeface="Gill Sans MT"/>
              </a:rPr>
              <a:t>by </a:t>
            </a:r>
            <a:r>
              <a:rPr dirty="0" sz="1000" spc="40">
                <a:latin typeface="Gill Sans MT"/>
                <a:cs typeface="Gill Sans MT"/>
              </a:rPr>
              <a:t>initiating </a:t>
            </a:r>
            <a:r>
              <a:rPr dirty="0" sz="1000" spc="35">
                <a:latin typeface="Gill Sans MT"/>
                <a:cs typeface="Gill Sans MT"/>
              </a:rPr>
              <a:t>credit </a:t>
            </a:r>
            <a:r>
              <a:rPr dirty="0" sz="1000" spc="30">
                <a:latin typeface="Gill Sans MT"/>
                <a:cs typeface="Gill Sans MT"/>
              </a:rPr>
              <a:t>entries </a:t>
            </a:r>
            <a:r>
              <a:rPr dirty="0" sz="1000" spc="25">
                <a:latin typeface="Gill Sans MT"/>
                <a:cs typeface="Gill Sans MT"/>
              </a:rPr>
              <a:t>to my </a:t>
            </a:r>
            <a:r>
              <a:rPr dirty="0" sz="1000" spc="35">
                <a:latin typeface="Gill Sans MT"/>
                <a:cs typeface="Gill Sans MT"/>
              </a:rPr>
              <a:t>account </a:t>
            </a:r>
            <a:r>
              <a:rPr dirty="0" sz="1000" spc="15">
                <a:latin typeface="Gill Sans MT"/>
                <a:cs typeface="Gill Sans MT"/>
              </a:rPr>
              <a:t>at </a:t>
            </a:r>
            <a:r>
              <a:rPr dirty="0" sz="1000" spc="30">
                <a:latin typeface="Gill Sans MT"/>
                <a:cs typeface="Gill Sans MT"/>
              </a:rPr>
              <a:t>the </a:t>
            </a:r>
            <a:r>
              <a:rPr dirty="0" sz="1000" spc="25">
                <a:latin typeface="Gill Sans MT"/>
                <a:cs typeface="Gill Sans MT"/>
              </a:rPr>
              <a:t>financial </a:t>
            </a:r>
            <a:r>
              <a:rPr dirty="0" sz="1000" spc="30">
                <a:latin typeface="Gill Sans MT"/>
                <a:cs typeface="Gill Sans MT"/>
              </a:rPr>
              <a:t>institution </a:t>
            </a:r>
            <a:r>
              <a:rPr dirty="0" sz="1000" spc="40">
                <a:latin typeface="Gill Sans MT"/>
                <a:cs typeface="Gill Sans MT"/>
              </a:rPr>
              <a:t>(hereinafter</a:t>
            </a:r>
            <a:r>
              <a:rPr dirty="0" sz="1000" spc="-110">
                <a:latin typeface="Gill Sans MT"/>
                <a:cs typeface="Gill Sans MT"/>
              </a:rPr>
              <a:t> </a:t>
            </a:r>
            <a:r>
              <a:rPr dirty="0" sz="1000" spc="35">
                <a:latin typeface="Gill Sans MT"/>
                <a:cs typeface="Gill Sans MT"/>
              </a:rPr>
              <a:t>“Bank”)</a:t>
            </a:r>
            <a:endParaRPr sz="1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634" y="2205989"/>
            <a:ext cx="464184" cy="0"/>
          </a:xfrm>
          <a:custGeom>
            <a:avLst/>
            <a:gdLst/>
            <a:ahLst/>
            <a:cxnLst/>
            <a:rect l="l" t="t" r="r" b="b"/>
            <a:pathLst>
              <a:path w="464184" h="0">
                <a:moveTo>
                  <a:pt x="0" y="0"/>
                </a:moveTo>
                <a:lnTo>
                  <a:pt x="213994" y="0"/>
                </a:lnTo>
              </a:path>
              <a:path w="464184" h="0">
                <a:moveTo>
                  <a:pt x="250189" y="0"/>
                </a:moveTo>
                <a:lnTo>
                  <a:pt x="464185" y="0"/>
                </a:lnTo>
              </a:path>
            </a:pathLst>
          </a:custGeom>
          <a:ln w="8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20647" y="4702263"/>
            <a:ext cx="134620" cy="135255"/>
          </a:xfrm>
          <a:custGeom>
            <a:avLst/>
            <a:gdLst/>
            <a:ahLst/>
            <a:cxnLst/>
            <a:rect l="l" t="t" r="r" b="b"/>
            <a:pathLst>
              <a:path w="134619" h="135254">
                <a:moveTo>
                  <a:pt x="0" y="135039"/>
                </a:moveTo>
                <a:lnTo>
                  <a:pt x="134150" y="135039"/>
                </a:lnTo>
                <a:lnTo>
                  <a:pt x="134150" y="0"/>
                </a:lnTo>
                <a:lnTo>
                  <a:pt x="0" y="0"/>
                </a:lnTo>
                <a:lnTo>
                  <a:pt x="0" y="135039"/>
                </a:lnTo>
                <a:close/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61310" y="4702263"/>
            <a:ext cx="135255" cy="135255"/>
          </a:xfrm>
          <a:custGeom>
            <a:avLst/>
            <a:gdLst/>
            <a:ahLst/>
            <a:cxnLst/>
            <a:rect l="l" t="t" r="r" b="b"/>
            <a:pathLst>
              <a:path w="135255" h="135254">
                <a:moveTo>
                  <a:pt x="0" y="135039"/>
                </a:moveTo>
                <a:lnTo>
                  <a:pt x="134785" y="135039"/>
                </a:lnTo>
                <a:lnTo>
                  <a:pt x="134785" y="0"/>
                </a:lnTo>
                <a:lnTo>
                  <a:pt x="0" y="0"/>
                </a:lnTo>
                <a:lnTo>
                  <a:pt x="0" y="135039"/>
                </a:lnTo>
                <a:close/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86027" y="3865588"/>
          <a:ext cx="9814560" cy="1061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415"/>
                <a:gridCol w="485140"/>
                <a:gridCol w="134620"/>
                <a:gridCol w="926465"/>
                <a:gridCol w="133985"/>
                <a:gridCol w="3858895"/>
                <a:gridCol w="941705"/>
                <a:gridCol w="133350"/>
                <a:gridCol w="1713229"/>
                <a:gridCol w="806450"/>
                <a:gridCol w="525145"/>
              </a:tblGrid>
              <a:tr h="153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R w="9525">
                      <a:solidFill>
                        <a:srgbClr val="00AFEF"/>
                      </a:solidFill>
                      <a:prstDash val="solid"/>
                    </a:lnR>
                    <a:lnT w="9525">
                      <a:solidFill>
                        <a:srgbClr val="00AFEF"/>
                      </a:solidFill>
                      <a:prstDash val="solid"/>
                    </a:lnT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050"/>
                        </a:lnSpc>
                      </a:pPr>
                      <a:r>
                        <a:rPr dirty="0" sz="1000" spc="25" b="1">
                          <a:latin typeface="Gill Sans MT"/>
                          <a:cs typeface="Gill Sans MT"/>
                        </a:rPr>
                        <a:t>New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R w="9525">
                      <a:solidFill>
                        <a:srgbClr val="00AFEF"/>
                      </a:solidFill>
                      <a:prstDash val="solid"/>
                    </a:lnR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R w="9525">
                      <a:solidFill>
                        <a:srgbClr val="00AFEF"/>
                      </a:solidFill>
                      <a:prstDash val="solid"/>
                    </a:lnR>
                    <a:lnT w="9525">
                      <a:solidFill>
                        <a:srgbClr val="00AFEF"/>
                      </a:solidFill>
                      <a:prstDash val="solid"/>
                    </a:lnT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050"/>
                        </a:lnSpc>
                      </a:pPr>
                      <a:r>
                        <a:rPr dirty="0" sz="1000" spc="30" b="1">
                          <a:latin typeface="Gill Sans MT"/>
                          <a:cs typeface="Gill Sans MT"/>
                        </a:rPr>
                        <a:t>Discontinue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R w="9525">
                      <a:solidFill>
                        <a:srgbClr val="00AFEF"/>
                      </a:solidFill>
                      <a:prstDash val="solid"/>
                    </a:lnR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R w="9525">
                      <a:solidFill>
                        <a:srgbClr val="00AFEF"/>
                      </a:solidFill>
                      <a:prstDash val="solid"/>
                    </a:lnR>
                    <a:lnT w="9525">
                      <a:solidFill>
                        <a:srgbClr val="00AFEF"/>
                      </a:solidFill>
                      <a:prstDash val="solid"/>
                    </a:lnT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ts val="1050"/>
                        </a:lnSpc>
                      </a:pPr>
                      <a:r>
                        <a:rPr dirty="0" sz="1000" spc="35" b="1">
                          <a:latin typeface="Gill Sans MT"/>
                          <a:cs typeface="Gill Sans MT"/>
                        </a:rPr>
                        <a:t>Change </a:t>
                      </a:r>
                      <a:r>
                        <a:rPr dirty="0" sz="1000" spc="-5" b="1">
                          <a:latin typeface="Gill Sans MT"/>
                          <a:cs typeface="Gill Sans MT"/>
                        </a:rPr>
                        <a:t>$</a:t>
                      </a:r>
                      <a:r>
                        <a:rPr dirty="0" sz="1000" spc="65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000" spc="35" b="1">
                          <a:latin typeface="Gill Sans MT"/>
                          <a:cs typeface="Gill Sans MT"/>
                        </a:rPr>
                        <a:t>Amount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R w="9525">
                      <a:solidFill>
                        <a:srgbClr val="00AFEF"/>
                      </a:solidFill>
                      <a:prstDash val="solid"/>
                    </a:lnR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R w="9525">
                      <a:solidFill>
                        <a:srgbClr val="00AFEF"/>
                      </a:solidFill>
                      <a:prstDash val="solid"/>
                    </a:lnR>
                    <a:lnT w="9525">
                      <a:solidFill>
                        <a:srgbClr val="00AFEF"/>
                      </a:solidFill>
                      <a:prstDash val="solid"/>
                    </a:lnT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84455">
                        <a:lnSpc>
                          <a:spcPts val="1050"/>
                        </a:lnSpc>
                      </a:pPr>
                      <a:r>
                        <a:rPr dirty="0" sz="1000" spc="20" b="1">
                          <a:latin typeface="Gill Sans MT"/>
                          <a:cs typeface="Gill Sans MT"/>
                        </a:rPr>
                        <a:t>Change</a:t>
                      </a:r>
                      <a:r>
                        <a:rPr dirty="0" sz="1000" spc="10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000" spc="30" b="1">
                          <a:latin typeface="Gill Sans MT"/>
                          <a:cs typeface="Gill Sans MT"/>
                        </a:rPr>
                        <a:t>Bank/Account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426">
                <a:tc gridSpan="6"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475"/>
                        </a:spcBef>
                        <a:tabLst>
                          <a:tab pos="5677535" algn="l"/>
                        </a:tabLst>
                      </a:pPr>
                      <a:r>
                        <a:rPr dirty="0" sz="1000" spc="20">
                          <a:latin typeface="Gill Sans MT"/>
                          <a:cs typeface="Gill Sans MT"/>
                        </a:rPr>
                        <a:t>1.  </a:t>
                      </a:r>
                      <a:r>
                        <a:rPr dirty="0" sz="1000" spc="30">
                          <a:latin typeface="Gill Sans MT"/>
                          <a:cs typeface="Gill Sans MT"/>
                        </a:rPr>
                        <a:t>Bank </a:t>
                      </a:r>
                      <a:r>
                        <a:rPr dirty="0" sz="1000" spc="35">
                          <a:latin typeface="Gill Sans MT"/>
                          <a:cs typeface="Gill Sans MT"/>
                        </a:rPr>
                        <a:t>Name/City/State:  </a:t>
                      </a:r>
                      <a:r>
                        <a:rPr dirty="0" u="sng" sz="1000" spc="15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u="sng" sz="1000" spc="35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CIBC	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  <a:p>
                      <a:pPr marR="348678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71755" marR="2828290">
                        <a:lnSpc>
                          <a:spcPts val="994"/>
                        </a:lnSpc>
                        <a:tabLst>
                          <a:tab pos="1510665" algn="l"/>
                          <a:tab pos="2844165" algn="l"/>
                        </a:tabLst>
                      </a:pPr>
                      <a:r>
                        <a:rPr dirty="0" sz="1000" spc="35">
                          <a:latin typeface="Gill Sans MT"/>
                          <a:cs typeface="Gill Sans MT"/>
                        </a:rPr>
                        <a:t>Routing/Transit</a:t>
                      </a:r>
                      <a:r>
                        <a:rPr dirty="0" sz="1000" spc="10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000" spc="20">
                          <a:latin typeface="Gill Sans MT"/>
                          <a:cs typeface="Gill Sans MT"/>
                        </a:rPr>
                        <a:t>#:	</a:t>
                      </a:r>
                      <a:r>
                        <a:rPr dirty="0" u="sng" sz="1000" spc="35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00257	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60325">
                    <a:lnL w="9525">
                      <a:solidFill>
                        <a:srgbClr val="00AFEF"/>
                      </a:solidFill>
                      <a:prstDash val="solid"/>
                    </a:lnL>
                    <a:lnT w="9525">
                      <a:solidFill>
                        <a:srgbClr val="00AFE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430655">
                        <a:lnSpc>
                          <a:spcPts val="994"/>
                        </a:lnSpc>
                      </a:pPr>
                      <a:r>
                        <a:rPr dirty="0" sz="1000" spc="35">
                          <a:latin typeface="Gill Sans MT"/>
                          <a:cs typeface="Gill Sans MT"/>
                        </a:rPr>
                        <a:t>Account</a:t>
                      </a:r>
                      <a:r>
                        <a:rPr dirty="0" sz="1000" spc="8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000" spc="35">
                          <a:latin typeface="Gill Sans MT"/>
                          <a:cs typeface="Gill Sans MT"/>
                        </a:rPr>
                        <a:t>Number: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T w="9525">
                      <a:solidFill>
                        <a:srgbClr val="00AFE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0640">
                        <a:lnSpc>
                          <a:spcPts val="994"/>
                        </a:lnSpc>
                      </a:pPr>
                      <a:r>
                        <a:rPr dirty="0" sz="1000" spc="45">
                          <a:latin typeface="Gill Sans MT"/>
                          <a:cs typeface="Gill Sans MT"/>
                        </a:rPr>
                        <a:t>8309950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R w="9525">
                      <a:solidFill>
                        <a:srgbClr val="00AFEF"/>
                      </a:solidFill>
                      <a:prstDash val="solid"/>
                    </a:lnR>
                    <a:lnT w="9525">
                      <a:solidFill>
                        <a:srgbClr val="00AFE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3733">
                <a:tc gridSpan="6">
                  <a:txBody>
                    <a:bodyPr/>
                    <a:lstStyle/>
                    <a:p>
                      <a:pPr marR="348678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348678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71755" marR="3486785">
                        <a:lnSpc>
                          <a:spcPts val="695"/>
                        </a:lnSpc>
                        <a:tabLst>
                          <a:tab pos="914400" algn="l"/>
                        </a:tabLst>
                      </a:pPr>
                      <a:r>
                        <a:rPr dirty="0" sz="1000" spc="35">
                          <a:latin typeface="Gill Sans MT"/>
                          <a:cs typeface="Gill Sans MT"/>
                        </a:rPr>
                        <a:t>Checking	</a:t>
                      </a:r>
                      <a:r>
                        <a:rPr dirty="0" sz="1000" spc="30">
                          <a:latin typeface="Gill Sans MT"/>
                          <a:cs typeface="Gill Sans MT"/>
                        </a:rPr>
                        <a:t>Savings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32410">
                        <a:lnSpc>
                          <a:spcPts val="745"/>
                        </a:lnSpc>
                        <a:tabLst>
                          <a:tab pos="1985010" algn="l"/>
                        </a:tabLst>
                      </a:pPr>
                      <a:r>
                        <a:rPr dirty="0" sz="1000" spc="-5">
                          <a:latin typeface="Gill Sans MT"/>
                          <a:cs typeface="Gill Sans MT"/>
                        </a:rPr>
                        <a:t>I </a:t>
                      </a:r>
                      <a:r>
                        <a:rPr dirty="0" sz="1000" spc="30">
                          <a:latin typeface="Gill Sans MT"/>
                          <a:cs typeface="Gill Sans MT"/>
                        </a:rPr>
                        <a:t>wish </a:t>
                      </a:r>
                      <a:r>
                        <a:rPr dirty="0" sz="1000" spc="20">
                          <a:latin typeface="Gill Sans MT"/>
                          <a:cs typeface="Gill Sans MT"/>
                        </a:rPr>
                        <a:t>to </a:t>
                      </a:r>
                      <a:r>
                        <a:rPr dirty="0" sz="1000" spc="25">
                          <a:latin typeface="Gill Sans MT"/>
                          <a:cs typeface="Gill Sans MT"/>
                        </a:rPr>
                        <a:t>deposit:  </a:t>
                      </a:r>
                      <a:r>
                        <a:rPr dirty="0" sz="1000" spc="-5">
                          <a:latin typeface="Gill Sans MT"/>
                          <a:cs typeface="Gill Sans MT"/>
                        </a:rPr>
                        <a:t>$ </a:t>
                      </a:r>
                      <a:r>
                        <a:rPr dirty="0" u="sng" sz="1000" spc="-5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u="sng" sz="1000" spc="114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u="sng" sz="1000" spc="3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150	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AFE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002042" y="5235409"/>
            <a:ext cx="134620" cy="135255"/>
          </a:xfrm>
          <a:custGeom>
            <a:avLst/>
            <a:gdLst/>
            <a:ahLst/>
            <a:cxnLst/>
            <a:rect l="l" t="t" r="r" b="b"/>
            <a:pathLst>
              <a:path w="134619" h="135254">
                <a:moveTo>
                  <a:pt x="0" y="135039"/>
                </a:moveTo>
                <a:lnTo>
                  <a:pt x="134150" y="135039"/>
                </a:lnTo>
                <a:lnTo>
                  <a:pt x="134150" y="0"/>
                </a:lnTo>
                <a:lnTo>
                  <a:pt x="0" y="0"/>
                </a:lnTo>
                <a:lnTo>
                  <a:pt x="0" y="1350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21282" y="5235409"/>
            <a:ext cx="135255" cy="135255"/>
          </a:xfrm>
          <a:custGeom>
            <a:avLst/>
            <a:gdLst/>
            <a:ahLst/>
            <a:cxnLst/>
            <a:rect l="l" t="t" r="r" b="b"/>
            <a:pathLst>
              <a:path w="135255" h="135254">
                <a:moveTo>
                  <a:pt x="0" y="135039"/>
                </a:moveTo>
                <a:lnTo>
                  <a:pt x="134785" y="135039"/>
                </a:lnTo>
                <a:lnTo>
                  <a:pt x="134785" y="0"/>
                </a:lnTo>
                <a:lnTo>
                  <a:pt x="0" y="0"/>
                </a:lnTo>
                <a:lnTo>
                  <a:pt x="0" y="1350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83001" y="5235409"/>
            <a:ext cx="134620" cy="135255"/>
          </a:xfrm>
          <a:custGeom>
            <a:avLst/>
            <a:gdLst/>
            <a:ahLst/>
            <a:cxnLst/>
            <a:rect l="l" t="t" r="r" b="b"/>
            <a:pathLst>
              <a:path w="134619" h="135254">
                <a:moveTo>
                  <a:pt x="0" y="135039"/>
                </a:moveTo>
                <a:lnTo>
                  <a:pt x="134150" y="135039"/>
                </a:lnTo>
                <a:lnTo>
                  <a:pt x="134150" y="0"/>
                </a:lnTo>
                <a:lnTo>
                  <a:pt x="0" y="0"/>
                </a:lnTo>
                <a:lnTo>
                  <a:pt x="0" y="1350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25595" y="5235409"/>
            <a:ext cx="134620" cy="135255"/>
          </a:xfrm>
          <a:custGeom>
            <a:avLst/>
            <a:gdLst/>
            <a:ahLst/>
            <a:cxnLst/>
            <a:rect l="l" t="t" r="r" b="b"/>
            <a:pathLst>
              <a:path w="134620" h="135254">
                <a:moveTo>
                  <a:pt x="0" y="135039"/>
                </a:moveTo>
                <a:lnTo>
                  <a:pt x="134150" y="135039"/>
                </a:lnTo>
                <a:lnTo>
                  <a:pt x="134150" y="0"/>
                </a:lnTo>
                <a:lnTo>
                  <a:pt x="0" y="0"/>
                </a:lnTo>
                <a:lnTo>
                  <a:pt x="0" y="1350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0647" y="6067387"/>
            <a:ext cx="134620" cy="135255"/>
          </a:xfrm>
          <a:custGeom>
            <a:avLst/>
            <a:gdLst/>
            <a:ahLst/>
            <a:cxnLst/>
            <a:rect l="l" t="t" r="r" b="b"/>
            <a:pathLst>
              <a:path w="134619" h="135254">
                <a:moveTo>
                  <a:pt x="0" y="135039"/>
                </a:moveTo>
                <a:lnTo>
                  <a:pt x="134150" y="135039"/>
                </a:lnTo>
                <a:lnTo>
                  <a:pt x="134150" y="0"/>
                </a:lnTo>
                <a:lnTo>
                  <a:pt x="0" y="0"/>
                </a:lnTo>
                <a:lnTo>
                  <a:pt x="0" y="1350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61310" y="6067387"/>
            <a:ext cx="135255" cy="135255"/>
          </a:xfrm>
          <a:custGeom>
            <a:avLst/>
            <a:gdLst/>
            <a:ahLst/>
            <a:cxnLst/>
            <a:rect l="l" t="t" r="r" b="b"/>
            <a:pathLst>
              <a:path w="135255" h="135254">
                <a:moveTo>
                  <a:pt x="0" y="135039"/>
                </a:moveTo>
                <a:lnTo>
                  <a:pt x="134785" y="135039"/>
                </a:lnTo>
                <a:lnTo>
                  <a:pt x="134785" y="0"/>
                </a:lnTo>
                <a:lnTo>
                  <a:pt x="0" y="0"/>
                </a:lnTo>
                <a:lnTo>
                  <a:pt x="0" y="1350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86916" y="5385308"/>
          <a:ext cx="6320790" cy="906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3480"/>
                <a:gridCol w="807720"/>
                <a:gridCol w="526414"/>
              </a:tblGrid>
              <a:tr h="474726">
                <a:tc gridSpan="2"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709285" algn="l"/>
                        </a:tabLst>
                      </a:pPr>
                      <a:r>
                        <a:rPr dirty="0" sz="1000" spc="20">
                          <a:latin typeface="Gill Sans MT"/>
                          <a:cs typeface="Gill Sans MT"/>
                        </a:rPr>
                        <a:t>2.  </a:t>
                      </a:r>
                      <a:r>
                        <a:rPr dirty="0" sz="1000" spc="30">
                          <a:latin typeface="Gill Sans MT"/>
                          <a:cs typeface="Gill Sans MT"/>
                        </a:rPr>
                        <a:t>Bank</a:t>
                      </a:r>
                      <a:r>
                        <a:rPr dirty="0" sz="1000" spc="10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000" spc="35">
                          <a:latin typeface="Gill Sans MT"/>
                          <a:cs typeface="Gill Sans MT"/>
                        </a:rPr>
                        <a:t>Name/City/State: </a:t>
                      </a:r>
                      <a:r>
                        <a:rPr dirty="0" sz="1000" spc="1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u="sng" sz="1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u="sng" sz="1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	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71755">
                        <a:lnSpc>
                          <a:spcPts val="994"/>
                        </a:lnSpc>
                        <a:spcBef>
                          <a:spcPts val="5"/>
                        </a:spcBef>
                        <a:tabLst>
                          <a:tab pos="1510665" algn="l"/>
                          <a:tab pos="2875915" algn="l"/>
                          <a:tab pos="3623310" algn="l"/>
                        </a:tabLst>
                      </a:pPr>
                      <a:r>
                        <a:rPr dirty="0" sz="1000" spc="35">
                          <a:latin typeface="Gill Sans MT"/>
                          <a:cs typeface="Gill Sans MT"/>
                        </a:rPr>
                        <a:t>Routing/Transit</a:t>
                      </a:r>
                      <a:r>
                        <a:rPr dirty="0" sz="1000" spc="10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000" spc="20">
                          <a:latin typeface="Gill Sans MT"/>
                          <a:cs typeface="Gill Sans MT"/>
                        </a:rPr>
                        <a:t>#:	</a:t>
                      </a:r>
                      <a:r>
                        <a:rPr dirty="0" u="sng" sz="1000" spc="2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 	</a:t>
                      </a:r>
                      <a:r>
                        <a:rPr dirty="0" sz="1000" spc="20">
                          <a:latin typeface="Gill Sans MT"/>
                          <a:cs typeface="Gill Sans MT"/>
                        </a:rPr>
                        <a:t>	</a:t>
                      </a:r>
                      <a:r>
                        <a:rPr dirty="0" sz="1000" spc="35">
                          <a:latin typeface="Gill Sans MT"/>
                          <a:cs typeface="Gill Sans MT"/>
                        </a:rPr>
                        <a:t>Account</a:t>
                      </a:r>
                      <a:r>
                        <a:rPr dirty="0" sz="1000" spc="9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000" spc="35">
                          <a:latin typeface="Gill Sans MT"/>
                          <a:cs typeface="Gill Sans MT"/>
                        </a:rPr>
                        <a:t>Number: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4000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0C0C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1755">
                        <a:lnSpc>
                          <a:spcPts val="869"/>
                        </a:lnSpc>
                        <a:spcBef>
                          <a:spcPts val="990"/>
                        </a:spcBef>
                        <a:tabLst>
                          <a:tab pos="914400" algn="l"/>
                          <a:tab pos="2425065" algn="l"/>
                          <a:tab pos="4209415" algn="l"/>
                        </a:tabLst>
                      </a:pPr>
                      <a:r>
                        <a:rPr dirty="0" sz="1000" spc="35">
                          <a:latin typeface="Gill Sans MT"/>
                          <a:cs typeface="Gill Sans MT"/>
                        </a:rPr>
                        <a:t>Checking	</a:t>
                      </a:r>
                      <a:r>
                        <a:rPr dirty="0" sz="1000" spc="20">
                          <a:latin typeface="Gill Sans MT"/>
                          <a:cs typeface="Gill Sans MT"/>
                        </a:rPr>
                        <a:t>Savings	</a:t>
                      </a:r>
                      <a:r>
                        <a:rPr dirty="0" baseline="2777" sz="1500" spc="-7">
                          <a:latin typeface="Gill Sans MT"/>
                          <a:cs typeface="Gill Sans MT"/>
                        </a:rPr>
                        <a:t>I </a:t>
                      </a:r>
                      <a:r>
                        <a:rPr dirty="0" baseline="2777" sz="1500" spc="44">
                          <a:latin typeface="Gill Sans MT"/>
                          <a:cs typeface="Gill Sans MT"/>
                        </a:rPr>
                        <a:t>wish </a:t>
                      </a:r>
                      <a:r>
                        <a:rPr dirty="0" baseline="2777" sz="1500" spc="30">
                          <a:latin typeface="Gill Sans MT"/>
                          <a:cs typeface="Gill Sans MT"/>
                        </a:rPr>
                        <a:t>to </a:t>
                      </a:r>
                      <a:r>
                        <a:rPr dirty="0" baseline="2777" sz="1500" spc="37">
                          <a:latin typeface="Gill Sans MT"/>
                          <a:cs typeface="Gill Sans MT"/>
                        </a:rPr>
                        <a:t>deposit: </a:t>
                      </a:r>
                      <a:r>
                        <a:rPr dirty="0" baseline="2777" sz="1500" spc="40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baseline="2777" sz="1500" spc="-7">
                          <a:latin typeface="Gill Sans MT"/>
                          <a:cs typeface="Gill Sans MT"/>
                        </a:rPr>
                        <a:t>$</a:t>
                      </a:r>
                      <a:r>
                        <a:rPr dirty="0" baseline="2777" sz="1500" spc="13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u="sng" baseline="2777" sz="1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u="sng" baseline="2777" sz="1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	</a:t>
                      </a:r>
                      <a:endParaRPr baseline="2777" sz="15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L w="9525">
                      <a:solidFill>
                        <a:srgbClr val="C0C0C0"/>
                      </a:solidFill>
                      <a:prstDash val="solid"/>
                    </a:lnL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0C0C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1002042" y="6579704"/>
            <a:ext cx="134620" cy="135255"/>
          </a:xfrm>
          <a:custGeom>
            <a:avLst/>
            <a:gdLst/>
            <a:ahLst/>
            <a:cxnLst/>
            <a:rect l="l" t="t" r="r" b="b"/>
            <a:pathLst>
              <a:path w="134619" h="135254">
                <a:moveTo>
                  <a:pt x="0" y="135039"/>
                </a:moveTo>
                <a:lnTo>
                  <a:pt x="134150" y="135039"/>
                </a:lnTo>
                <a:lnTo>
                  <a:pt x="134150" y="0"/>
                </a:lnTo>
                <a:lnTo>
                  <a:pt x="0" y="0"/>
                </a:lnTo>
                <a:lnTo>
                  <a:pt x="0" y="1350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21282" y="6579704"/>
            <a:ext cx="135255" cy="135255"/>
          </a:xfrm>
          <a:custGeom>
            <a:avLst/>
            <a:gdLst/>
            <a:ahLst/>
            <a:cxnLst/>
            <a:rect l="l" t="t" r="r" b="b"/>
            <a:pathLst>
              <a:path w="135255" h="135254">
                <a:moveTo>
                  <a:pt x="0" y="135039"/>
                </a:moveTo>
                <a:lnTo>
                  <a:pt x="134785" y="135039"/>
                </a:lnTo>
                <a:lnTo>
                  <a:pt x="134785" y="0"/>
                </a:lnTo>
                <a:lnTo>
                  <a:pt x="0" y="0"/>
                </a:lnTo>
                <a:lnTo>
                  <a:pt x="0" y="1350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83001" y="6579704"/>
            <a:ext cx="134620" cy="135255"/>
          </a:xfrm>
          <a:custGeom>
            <a:avLst/>
            <a:gdLst/>
            <a:ahLst/>
            <a:cxnLst/>
            <a:rect l="l" t="t" r="r" b="b"/>
            <a:pathLst>
              <a:path w="134619" h="135254">
                <a:moveTo>
                  <a:pt x="0" y="135039"/>
                </a:moveTo>
                <a:lnTo>
                  <a:pt x="134150" y="135039"/>
                </a:lnTo>
                <a:lnTo>
                  <a:pt x="134150" y="0"/>
                </a:lnTo>
                <a:lnTo>
                  <a:pt x="0" y="0"/>
                </a:lnTo>
                <a:lnTo>
                  <a:pt x="0" y="1350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983614" y="6574942"/>
            <a:ext cx="5804535" cy="1064895"/>
            <a:chOff x="983614" y="6574942"/>
            <a:chExt cx="5804535" cy="1064895"/>
          </a:xfrm>
        </p:grpSpPr>
        <p:sp>
          <p:nvSpPr>
            <p:cNvPr id="17" name="object 17"/>
            <p:cNvSpPr/>
            <p:nvPr/>
          </p:nvSpPr>
          <p:spPr>
            <a:xfrm>
              <a:off x="4125594" y="6579704"/>
              <a:ext cx="134620" cy="135255"/>
            </a:xfrm>
            <a:custGeom>
              <a:avLst/>
              <a:gdLst/>
              <a:ahLst/>
              <a:cxnLst/>
              <a:rect l="l" t="t" r="r" b="b"/>
              <a:pathLst>
                <a:path w="134620" h="135254">
                  <a:moveTo>
                    <a:pt x="0" y="135039"/>
                  </a:moveTo>
                  <a:lnTo>
                    <a:pt x="134150" y="135039"/>
                  </a:lnTo>
                  <a:lnTo>
                    <a:pt x="134150" y="0"/>
                  </a:lnTo>
                  <a:lnTo>
                    <a:pt x="0" y="0"/>
                  </a:lnTo>
                  <a:lnTo>
                    <a:pt x="0" y="13503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87424" y="6732650"/>
              <a:ext cx="5796915" cy="902969"/>
            </a:xfrm>
            <a:custGeom>
              <a:avLst/>
              <a:gdLst/>
              <a:ahLst/>
              <a:cxnLst/>
              <a:rect l="l" t="t" r="r" b="b"/>
              <a:pathLst>
                <a:path w="5796915" h="902970">
                  <a:moveTo>
                    <a:pt x="0" y="0"/>
                  </a:moveTo>
                  <a:lnTo>
                    <a:pt x="5796915" y="0"/>
                  </a:lnTo>
                </a:path>
                <a:path w="5796915" h="902970">
                  <a:moveTo>
                    <a:pt x="3175" y="3175"/>
                  </a:moveTo>
                  <a:lnTo>
                    <a:pt x="3175" y="902969"/>
                  </a:lnTo>
                </a:path>
                <a:path w="5796915" h="902970">
                  <a:moveTo>
                    <a:pt x="5793740" y="3175"/>
                  </a:moveTo>
                  <a:lnTo>
                    <a:pt x="5793740" y="902969"/>
                  </a:lnTo>
                </a:path>
              </a:pathLst>
            </a:custGeom>
            <a:ln w="736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620646" y="7411681"/>
              <a:ext cx="1944370" cy="135255"/>
            </a:xfrm>
            <a:custGeom>
              <a:avLst/>
              <a:gdLst/>
              <a:ahLst/>
              <a:cxnLst/>
              <a:rect l="l" t="t" r="r" b="b"/>
              <a:pathLst>
                <a:path w="1944370" h="135254">
                  <a:moveTo>
                    <a:pt x="0" y="135039"/>
                  </a:moveTo>
                  <a:lnTo>
                    <a:pt x="134150" y="135039"/>
                  </a:lnTo>
                  <a:lnTo>
                    <a:pt x="134150" y="0"/>
                  </a:lnTo>
                  <a:lnTo>
                    <a:pt x="0" y="0"/>
                  </a:lnTo>
                  <a:lnTo>
                    <a:pt x="0" y="135039"/>
                  </a:lnTo>
                  <a:close/>
                </a:path>
                <a:path w="1944370" h="135254">
                  <a:moveTo>
                    <a:pt x="740664" y="135039"/>
                  </a:moveTo>
                  <a:lnTo>
                    <a:pt x="875449" y="135039"/>
                  </a:lnTo>
                  <a:lnTo>
                    <a:pt x="875449" y="0"/>
                  </a:lnTo>
                  <a:lnTo>
                    <a:pt x="740664" y="0"/>
                  </a:lnTo>
                  <a:lnTo>
                    <a:pt x="740664" y="135039"/>
                  </a:lnTo>
                  <a:close/>
                </a:path>
                <a:path w="1944370" h="135254">
                  <a:moveTo>
                    <a:pt x="1810003" y="135039"/>
                  </a:moveTo>
                  <a:lnTo>
                    <a:pt x="1944154" y="135039"/>
                  </a:lnTo>
                  <a:lnTo>
                    <a:pt x="1944154" y="0"/>
                  </a:lnTo>
                  <a:lnTo>
                    <a:pt x="1810003" y="0"/>
                  </a:lnTo>
                  <a:lnTo>
                    <a:pt x="1810003" y="13503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87424" y="7632445"/>
              <a:ext cx="5796915" cy="0"/>
            </a:xfrm>
            <a:custGeom>
              <a:avLst/>
              <a:gdLst/>
              <a:ahLst/>
              <a:cxnLst/>
              <a:rect l="l" t="t" r="r" b="b"/>
              <a:pathLst>
                <a:path w="5796915" h="0">
                  <a:moveTo>
                    <a:pt x="0" y="0"/>
                  </a:moveTo>
                  <a:lnTo>
                    <a:pt x="5796915" y="0"/>
                  </a:lnTo>
                </a:path>
              </a:pathLst>
            </a:custGeom>
            <a:ln w="736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902004" y="194564"/>
            <a:ext cx="6007100" cy="12858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just" marL="12700" marR="5080">
              <a:lnSpc>
                <a:spcPct val="96700"/>
              </a:lnSpc>
              <a:spcBef>
                <a:spcPts val="135"/>
              </a:spcBef>
            </a:pPr>
            <a:r>
              <a:rPr dirty="0" sz="1000" spc="35">
                <a:latin typeface="Gill Sans MT"/>
                <a:cs typeface="Gill Sans MT"/>
              </a:rPr>
              <a:t>indicated </a:t>
            </a:r>
            <a:r>
              <a:rPr dirty="0" sz="1000" spc="-5">
                <a:latin typeface="Gill Sans MT"/>
                <a:cs typeface="Gill Sans MT"/>
              </a:rPr>
              <a:t>on </a:t>
            </a:r>
            <a:r>
              <a:rPr dirty="0" sz="1000" spc="30">
                <a:latin typeface="Gill Sans MT"/>
                <a:cs typeface="Gill Sans MT"/>
              </a:rPr>
              <a:t>this </a:t>
            </a:r>
            <a:r>
              <a:rPr dirty="0" sz="1000" spc="35">
                <a:latin typeface="Gill Sans MT"/>
                <a:cs typeface="Gill Sans MT"/>
              </a:rPr>
              <a:t>form. </a:t>
            </a:r>
            <a:r>
              <a:rPr dirty="0" sz="1000" spc="15">
                <a:latin typeface="Gill Sans MT"/>
                <a:cs typeface="Gill Sans MT"/>
              </a:rPr>
              <a:t>Further, </a:t>
            </a:r>
            <a:r>
              <a:rPr dirty="0" sz="1000" spc="-5">
                <a:latin typeface="Gill Sans MT"/>
                <a:cs typeface="Gill Sans MT"/>
              </a:rPr>
              <a:t>I </a:t>
            </a:r>
            <a:r>
              <a:rPr dirty="0" sz="1000" spc="30">
                <a:latin typeface="Gill Sans MT"/>
                <a:cs typeface="Gill Sans MT"/>
              </a:rPr>
              <a:t>authorize </a:t>
            </a:r>
            <a:r>
              <a:rPr dirty="0" sz="1000" spc="20">
                <a:latin typeface="Gill Sans MT"/>
                <a:cs typeface="Gill Sans MT"/>
              </a:rPr>
              <a:t>Bank </a:t>
            </a:r>
            <a:r>
              <a:rPr dirty="0" sz="1000" spc="-5">
                <a:latin typeface="Gill Sans MT"/>
                <a:cs typeface="Gill Sans MT"/>
              </a:rPr>
              <a:t>to </a:t>
            </a:r>
            <a:r>
              <a:rPr dirty="0" sz="1000" spc="30">
                <a:latin typeface="Gill Sans MT"/>
                <a:cs typeface="Gill Sans MT"/>
              </a:rPr>
              <a:t>accept </a:t>
            </a:r>
            <a:r>
              <a:rPr dirty="0" sz="1000" spc="-5">
                <a:latin typeface="Gill Sans MT"/>
                <a:cs typeface="Gill Sans MT"/>
              </a:rPr>
              <a:t>and </a:t>
            </a:r>
            <a:r>
              <a:rPr dirty="0" sz="1000" spc="20">
                <a:latin typeface="Gill Sans MT"/>
                <a:cs typeface="Gill Sans MT"/>
              </a:rPr>
              <a:t>to </a:t>
            </a:r>
            <a:r>
              <a:rPr dirty="0" sz="1000" spc="25">
                <a:latin typeface="Gill Sans MT"/>
                <a:cs typeface="Gill Sans MT"/>
              </a:rPr>
              <a:t>credit </a:t>
            </a:r>
            <a:r>
              <a:rPr dirty="0" sz="1000" spc="10">
                <a:latin typeface="Gill Sans MT"/>
                <a:cs typeface="Gill Sans MT"/>
              </a:rPr>
              <a:t>any </a:t>
            </a:r>
            <a:r>
              <a:rPr dirty="0" sz="1000" spc="35">
                <a:latin typeface="Gill Sans MT"/>
                <a:cs typeface="Gill Sans MT"/>
              </a:rPr>
              <a:t>credit </a:t>
            </a:r>
            <a:r>
              <a:rPr dirty="0" sz="1000" spc="25">
                <a:latin typeface="Gill Sans MT"/>
                <a:cs typeface="Gill Sans MT"/>
              </a:rPr>
              <a:t>entries </a:t>
            </a:r>
            <a:r>
              <a:rPr dirty="0" sz="1000" spc="35">
                <a:latin typeface="Gill Sans MT"/>
                <a:cs typeface="Gill Sans MT"/>
              </a:rPr>
              <a:t>indicated </a:t>
            </a:r>
            <a:r>
              <a:rPr dirty="0" sz="1000" spc="20">
                <a:latin typeface="Gill Sans MT"/>
                <a:cs typeface="Gill Sans MT"/>
              </a:rPr>
              <a:t>by </a:t>
            </a:r>
            <a:r>
              <a:rPr dirty="0" sz="1000" spc="55">
                <a:latin typeface="Gill Sans MT"/>
                <a:cs typeface="Gill Sans MT"/>
              </a:rPr>
              <a:t>my </a:t>
            </a:r>
            <a:r>
              <a:rPr dirty="0" sz="1000" spc="385">
                <a:latin typeface="Gill Sans MT"/>
                <a:cs typeface="Gill Sans MT"/>
              </a:rPr>
              <a:t> </a:t>
            </a:r>
            <a:r>
              <a:rPr dirty="0" sz="1000" spc="25">
                <a:latin typeface="Gill Sans MT"/>
                <a:cs typeface="Gill Sans MT"/>
              </a:rPr>
              <a:t>employer, </a:t>
            </a:r>
            <a:r>
              <a:rPr dirty="0" sz="1000" spc="20">
                <a:latin typeface="Gill Sans MT"/>
                <a:cs typeface="Gill Sans MT"/>
              </a:rPr>
              <a:t>either </a:t>
            </a:r>
            <a:r>
              <a:rPr dirty="0" sz="1000" spc="25">
                <a:latin typeface="Gill Sans MT"/>
                <a:cs typeface="Gill Sans MT"/>
              </a:rPr>
              <a:t>directly or through its </a:t>
            </a:r>
            <a:r>
              <a:rPr dirty="0" sz="1000" spc="40">
                <a:latin typeface="Gill Sans MT"/>
                <a:cs typeface="Gill Sans MT"/>
              </a:rPr>
              <a:t>payroll service </a:t>
            </a:r>
            <a:r>
              <a:rPr dirty="0" sz="1000" spc="35">
                <a:latin typeface="Gill Sans MT"/>
                <a:cs typeface="Gill Sans MT"/>
              </a:rPr>
              <a:t>provider, </a:t>
            </a:r>
            <a:r>
              <a:rPr dirty="0" sz="1000" spc="20">
                <a:latin typeface="Gill Sans MT"/>
                <a:cs typeface="Gill Sans MT"/>
              </a:rPr>
              <a:t>to </a:t>
            </a:r>
            <a:r>
              <a:rPr dirty="0" sz="1000" spc="25">
                <a:latin typeface="Gill Sans MT"/>
                <a:cs typeface="Gill Sans MT"/>
              </a:rPr>
              <a:t>my </a:t>
            </a:r>
            <a:r>
              <a:rPr dirty="0" sz="1000" spc="40">
                <a:latin typeface="Gill Sans MT"/>
                <a:cs typeface="Gill Sans MT"/>
              </a:rPr>
              <a:t>account. </a:t>
            </a:r>
            <a:r>
              <a:rPr dirty="0" sz="1000" spc="20">
                <a:latin typeface="Gill Sans MT"/>
                <a:cs typeface="Gill Sans MT"/>
              </a:rPr>
              <a:t>In </a:t>
            </a:r>
            <a:r>
              <a:rPr dirty="0" sz="1000" spc="30">
                <a:latin typeface="Gill Sans MT"/>
                <a:cs typeface="Gill Sans MT"/>
              </a:rPr>
              <a:t>the </a:t>
            </a:r>
            <a:r>
              <a:rPr dirty="0" sz="1000" spc="15">
                <a:latin typeface="Gill Sans MT"/>
                <a:cs typeface="Gill Sans MT"/>
              </a:rPr>
              <a:t>event </a:t>
            </a:r>
            <a:r>
              <a:rPr dirty="0" sz="1000" spc="35">
                <a:latin typeface="Gill Sans MT"/>
                <a:cs typeface="Gill Sans MT"/>
              </a:rPr>
              <a:t>that </a:t>
            </a:r>
            <a:r>
              <a:rPr dirty="0" sz="1000" spc="55">
                <a:latin typeface="Gill Sans MT"/>
                <a:cs typeface="Gill Sans MT"/>
              </a:rPr>
              <a:t>my  </a:t>
            </a:r>
            <a:r>
              <a:rPr dirty="0" sz="1000" spc="30">
                <a:latin typeface="Gill Sans MT"/>
                <a:cs typeface="Gill Sans MT"/>
              </a:rPr>
              <a:t>employer </a:t>
            </a:r>
            <a:r>
              <a:rPr dirty="0" sz="1000" spc="35">
                <a:latin typeface="Gill Sans MT"/>
                <a:cs typeface="Gill Sans MT"/>
              </a:rPr>
              <a:t>deposits funds </a:t>
            </a:r>
            <a:r>
              <a:rPr dirty="0" sz="1000" spc="25">
                <a:latin typeface="Gill Sans MT"/>
                <a:cs typeface="Gill Sans MT"/>
              </a:rPr>
              <a:t>erroneously </a:t>
            </a:r>
            <a:r>
              <a:rPr dirty="0" sz="1000" spc="30">
                <a:latin typeface="Gill Sans MT"/>
                <a:cs typeface="Gill Sans MT"/>
              </a:rPr>
              <a:t>into </a:t>
            </a:r>
            <a:r>
              <a:rPr dirty="0" sz="1000" spc="25">
                <a:latin typeface="Gill Sans MT"/>
                <a:cs typeface="Gill Sans MT"/>
              </a:rPr>
              <a:t>my </a:t>
            </a:r>
            <a:r>
              <a:rPr dirty="0" sz="1000" spc="40">
                <a:latin typeface="Gill Sans MT"/>
                <a:cs typeface="Gill Sans MT"/>
              </a:rPr>
              <a:t>account, </a:t>
            </a:r>
            <a:r>
              <a:rPr dirty="0" sz="1000" spc="-5">
                <a:latin typeface="Gill Sans MT"/>
                <a:cs typeface="Gill Sans MT"/>
              </a:rPr>
              <a:t>I </a:t>
            </a:r>
            <a:r>
              <a:rPr dirty="0" sz="1000" spc="40">
                <a:latin typeface="Gill Sans MT"/>
                <a:cs typeface="Gill Sans MT"/>
              </a:rPr>
              <a:t>authorize </a:t>
            </a:r>
            <a:r>
              <a:rPr dirty="0" sz="1000" spc="20">
                <a:latin typeface="Gill Sans MT"/>
                <a:cs typeface="Gill Sans MT"/>
              </a:rPr>
              <a:t>my </a:t>
            </a:r>
            <a:r>
              <a:rPr dirty="0" sz="1000" spc="40">
                <a:latin typeface="Gill Sans MT"/>
                <a:cs typeface="Gill Sans MT"/>
              </a:rPr>
              <a:t>employer, </a:t>
            </a:r>
            <a:r>
              <a:rPr dirty="0" sz="1000" spc="35">
                <a:latin typeface="Gill Sans MT"/>
                <a:cs typeface="Gill Sans MT"/>
              </a:rPr>
              <a:t>either </a:t>
            </a:r>
            <a:r>
              <a:rPr dirty="0" sz="1000" spc="40">
                <a:latin typeface="Gill Sans MT"/>
                <a:cs typeface="Gill Sans MT"/>
              </a:rPr>
              <a:t>directly </a:t>
            </a:r>
            <a:r>
              <a:rPr dirty="0" sz="1000" spc="20">
                <a:latin typeface="Gill Sans MT"/>
                <a:cs typeface="Gill Sans MT"/>
              </a:rPr>
              <a:t>or </a:t>
            </a:r>
            <a:r>
              <a:rPr dirty="0" sz="1000" spc="30">
                <a:latin typeface="Gill Sans MT"/>
                <a:cs typeface="Gill Sans MT"/>
              </a:rPr>
              <a:t>through  </a:t>
            </a:r>
            <a:r>
              <a:rPr dirty="0" sz="1000" spc="25">
                <a:latin typeface="Gill Sans MT"/>
                <a:cs typeface="Gill Sans MT"/>
              </a:rPr>
              <a:t>its </a:t>
            </a:r>
            <a:r>
              <a:rPr dirty="0" sz="1000" spc="35">
                <a:latin typeface="Gill Sans MT"/>
                <a:cs typeface="Gill Sans MT"/>
              </a:rPr>
              <a:t>payroll </a:t>
            </a:r>
            <a:r>
              <a:rPr dirty="0" sz="1000" spc="30">
                <a:latin typeface="Gill Sans MT"/>
                <a:cs typeface="Gill Sans MT"/>
              </a:rPr>
              <a:t>service </a:t>
            </a:r>
            <a:r>
              <a:rPr dirty="0" sz="1000" spc="35">
                <a:latin typeface="Gill Sans MT"/>
                <a:cs typeface="Gill Sans MT"/>
              </a:rPr>
              <a:t>provider, </a:t>
            </a:r>
            <a:r>
              <a:rPr dirty="0" sz="1000" spc="25">
                <a:latin typeface="Gill Sans MT"/>
                <a:cs typeface="Gill Sans MT"/>
              </a:rPr>
              <a:t>to </a:t>
            </a:r>
            <a:r>
              <a:rPr dirty="0" sz="1000" spc="35">
                <a:latin typeface="Gill Sans MT"/>
                <a:cs typeface="Gill Sans MT"/>
              </a:rPr>
              <a:t>debit </a:t>
            </a:r>
            <a:r>
              <a:rPr dirty="0" sz="1000" spc="20">
                <a:latin typeface="Gill Sans MT"/>
                <a:cs typeface="Gill Sans MT"/>
              </a:rPr>
              <a:t>my </a:t>
            </a:r>
            <a:r>
              <a:rPr dirty="0" sz="1000" spc="35">
                <a:latin typeface="Gill Sans MT"/>
                <a:cs typeface="Gill Sans MT"/>
              </a:rPr>
              <a:t>account </a:t>
            </a:r>
            <a:r>
              <a:rPr dirty="0" sz="1000" spc="25">
                <a:latin typeface="Gill Sans MT"/>
                <a:cs typeface="Gill Sans MT"/>
              </a:rPr>
              <a:t>for </a:t>
            </a:r>
            <a:r>
              <a:rPr dirty="0" sz="1000" spc="20">
                <a:latin typeface="Gill Sans MT"/>
                <a:cs typeface="Gill Sans MT"/>
              </a:rPr>
              <a:t>an </a:t>
            </a:r>
            <a:r>
              <a:rPr dirty="0" sz="1000" spc="35">
                <a:latin typeface="Gill Sans MT"/>
                <a:cs typeface="Gill Sans MT"/>
              </a:rPr>
              <a:t>amount </a:t>
            </a:r>
            <a:r>
              <a:rPr dirty="0" sz="1000" spc="25">
                <a:latin typeface="Gill Sans MT"/>
                <a:cs typeface="Gill Sans MT"/>
              </a:rPr>
              <a:t>not </a:t>
            </a:r>
            <a:r>
              <a:rPr dirty="0" sz="1000" spc="20">
                <a:latin typeface="Gill Sans MT"/>
                <a:cs typeface="Gill Sans MT"/>
              </a:rPr>
              <a:t>to </a:t>
            </a:r>
            <a:r>
              <a:rPr dirty="0" sz="1000" spc="35">
                <a:latin typeface="Gill Sans MT"/>
                <a:cs typeface="Gill Sans MT"/>
              </a:rPr>
              <a:t>exceed </a:t>
            </a:r>
            <a:r>
              <a:rPr dirty="0" sz="1000" spc="30">
                <a:latin typeface="Gill Sans MT"/>
                <a:cs typeface="Gill Sans MT"/>
              </a:rPr>
              <a:t>the </a:t>
            </a:r>
            <a:r>
              <a:rPr dirty="0" sz="1000" spc="25">
                <a:latin typeface="Gill Sans MT"/>
                <a:cs typeface="Gill Sans MT"/>
              </a:rPr>
              <a:t>original </a:t>
            </a:r>
            <a:r>
              <a:rPr dirty="0" sz="1000" spc="20">
                <a:latin typeface="Gill Sans MT"/>
                <a:cs typeface="Gill Sans MT"/>
              </a:rPr>
              <a:t>amount of </a:t>
            </a:r>
            <a:r>
              <a:rPr dirty="0" sz="1000" spc="30">
                <a:latin typeface="Gill Sans MT"/>
                <a:cs typeface="Gill Sans MT"/>
              </a:rPr>
              <a:t>the  </a:t>
            </a:r>
            <a:r>
              <a:rPr dirty="0" sz="1000" spc="25">
                <a:latin typeface="Gill Sans MT"/>
                <a:cs typeface="Gill Sans MT"/>
              </a:rPr>
              <a:t>erroneous</a:t>
            </a:r>
            <a:r>
              <a:rPr dirty="0" sz="1000" spc="85">
                <a:latin typeface="Gill Sans MT"/>
                <a:cs typeface="Gill Sans MT"/>
              </a:rPr>
              <a:t> </a:t>
            </a:r>
            <a:r>
              <a:rPr dirty="0" sz="1000" spc="35">
                <a:latin typeface="Gill Sans MT"/>
                <a:cs typeface="Gill Sans MT"/>
              </a:rPr>
              <a:t>credit.</a:t>
            </a:r>
            <a:endParaRPr sz="1000">
              <a:latin typeface="Gill Sans MT"/>
              <a:cs typeface="Gill Sans MT"/>
            </a:endParaRPr>
          </a:p>
          <a:p>
            <a:pPr algn="just" marL="12700" marR="12065">
              <a:lnSpc>
                <a:spcPct val="96500"/>
              </a:lnSpc>
              <a:spcBef>
                <a:spcPts val="605"/>
              </a:spcBef>
            </a:pPr>
            <a:r>
              <a:rPr dirty="0" sz="1000" spc="30">
                <a:latin typeface="Gill Sans MT"/>
                <a:cs typeface="Gill Sans MT"/>
              </a:rPr>
              <a:t>This </a:t>
            </a:r>
            <a:r>
              <a:rPr dirty="0" sz="1000" spc="15">
                <a:latin typeface="Gill Sans MT"/>
                <a:cs typeface="Gill Sans MT"/>
              </a:rPr>
              <a:t>authorization </a:t>
            </a:r>
            <a:r>
              <a:rPr dirty="0" sz="1000" spc="20">
                <a:latin typeface="Gill Sans MT"/>
                <a:cs typeface="Gill Sans MT"/>
              </a:rPr>
              <a:t>is to </a:t>
            </a:r>
            <a:r>
              <a:rPr dirty="0" sz="1000" spc="15">
                <a:latin typeface="Gill Sans MT"/>
                <a:cs typeface="Gill Sans MT"/>
              </a:rPr>
              <a:t>remain </a:t>
            </a:r>
            <a:r>
              <a:rPr dirty="0" sz="1000" spc="-5">
                <a:latin typeface="Gill Sans MT"/>
                <a:cs typeface="Gill Sans MT"/>
              </a:rPr>
              <a:t>in full </a:t>
            </a:r>
            <a:r>
              <a:rPr dirty="0" sz="1000" spc="25">
                <a:latin typeface="Gill Sans MT"/>
                <a:cs typeface="Gill Sans MT"/>
              </a:rPr>
              <a:t>force and </a:t>
            </a:r>
            <a:r>
              <a:rPr dirty="0" sz="1000" spc="30">
                <a:latin typeface="Gill Sans MT"/>
                <a:cs typeface="Gill Sans MT"/>
              </a:rPr>
              <a:t>effect </a:t>
            </a:r>
            <a:r>
              <a:rPr dirty="0" sz="1000" spc="20">
                <a:latin typeface="Gill Sans MT"/>
                <a:cs typeface="Gill Sans MT"/>
              </a:rPr>
              <a:t>until </a:t>
            </a:r>
            <a:r>
              <a:rPr dirty="0" sz="1000" spc="25">
                <a:latin typeface="Gill Sans MT"/>
                <a:cs typeface="Gill Sans MT"/>
              </a:rPr>
              <a:t>Employer </a:t>
            </a:r>
            <a:r>
              <a:rPr dirty="0" sz="1000" spc="30">
                <a:latin typeface="Gill Sans MT"/>
                <a:cs typeface="Gill Sans MT"/>
              </a:rPr>
              <a:t>and </a:t>
            </a:r>
            <a:r>
              <a:rPr dirty="0" sz="1000" spc="35">
                <a:latin typeface="Gill Sans MT"/>
                <a:cs typeface="Gill Sans MT"/>
              </a:rPr>
              <a:t>Bank have received </a:t>
            </a:r>
            <a:r>
              <a:rPr dirty="0" sz="1000" spc="25">
                <a:latin typeface="Gill Sans MT"/>
                <a:cs typeface="Gill Sans MT"/>
              </a:rPr>
              <a:t>written notice  </a:t>
            </a:r>
            <a:r>
              <a:rPr dirty="0" sz="1000" spc="30">
                <a:latin typeface="Gill Sans MT"/>
                <a:cs typeface="Gill Sans MT"/>
              </a:rPr>
              <a:t>from </a:t>
            </a:r>
            <a:r>
              <a:rPr dirty="0" sz="1000" spc="20">
                <a:latin typeface="Gill Sans MT"/>
                <a:cs typeface="Gill Sans MT"/>
              </a:rPr>
              <a:t>me of </a:t>
            </a:r>
            <a:r>
              <a:rPr dirty="0" sz="1000" spc="10">
                <a:latin typeface="Gill Sans MT"/>
                <a:cs typeface="Gill Sans MT"/>
              </a:rPr>
              <a:t>its </a:t>
            </a:r>
            <a:r>
              <a:rPr dirty="0" sz="1000" spc="20">
                <a:latin typeface="Gill Sans MT"/>
                <a:cs typeface="Gill Sans MT"/>
              </a:rPr>
              <a:t>termination </a:t>
            </a:r>
            <a:r>
              <a:rPr dirty="0" sz="1000" spc="-5">
                <a:latin typeface="Gill Sans MT"/>
                <a:cs typeface="Gill Sans MT"/>
              </a:rPr>
              <a:t>in </a:t>
            </a:r>
            <a:r>
              <a:rPr dirty="0" sz="1000" spc="20">
                <a:latin typeface="Gill Sans MT"/>
                <a:cs typeface="Gill Sans MT"/>
              </a:rPr>
              <a:t>such time </a:t>
            </a:r>
            <a:r>
              <a:rPr dirty="0" sz="1000" spc="30">
                <a:latin typeface="Gill Sans MT"/>
                <a:cs typeface="Gill Sans MT"/>
              </a:rPr>
              <a:t>and </a:t>
            </a:r>
            <a:r>
              <a:rPr dirty="0" sz="1000" spc="20">
                <a:latin typeface="Gill Sans MT"/>
                <a:cs typeface="Gill Sans MT"/>
              </a:rPr>
              <a:t>in </a:t>
            </a:r>
            <a:r>
              <a:rPr dirty="0" sz="1000" spc="5">
                <a:latin typeface="Gill Sans MT"/>
                <a:cs typeface="Gill Sans MT"/>
              </a:rPr>
              <a:t>such </a:t>
            </a:r>
            <a:r>
              <a:rPr dirty="0" sz="1000" spc="20">
                <a:latin typeface="Gill Sans MT"/>
                <a:cs typeface="Gill Sans MT"/>
              </a:rPr>
              <a:t>manner as to </a:t>
            </a:r>
            <a:r>
              <a:rPr dirty="0" sz="1000" spc="35">
                <a:latin typeface="Gill Sans MT"/>
                <a:cs typeface="Gill Sans MT"/>
              </a:rPr>
              <a:t>afford </a:t>
            </a:r>
            <a:r>
              <a:rPr dirty="0" sz="1000" spc="25">
                <a:latin typeface="Gill Sans MT"/>
                <a:cs typeface="Gill Sans MT"/>
              </a:rPr>
              <a:t>Employer and </a:t>
            </a:r>
            <a:r>
              <a:rPr dirty="0" sz="1000" spc="10">
                <a:latin typeface="Gill Sans MT"/>
                <a:cs typeface="Gill Sans MT"/>
              </a:rPr>
              <a:t>Bank </a:t>
            </a:r>
            <a:r>
              <a:rPr dirty="0" sz="1000" spc="40">
                <a:latin typeface="Gill Sans MT"/>
                <a:cs typeface="Gill Sans MT"/>
              </a:rPr>
              <a:t>reasonable  </a:t>
            </a:r>
            <a:r>
              <a:rPr dirty="0" sz="1000" spc="20">
                <a:latin typeface="Gill Sans MT"/>
                <a:cs typeface="Gill Sans MT"/>
              </a:rPr>
              <a:t>opportunity to </a:t>
            </a:r>
            <a:r>
              <a:rPr dirty="0" sz="1000" spc="25">
                <a:latin typeface="Gill Sans MT"/>
                <a:cs typeface="Gill Sans MT"/>
              </a:rPr>
              <a:t>act </a:t>
            </a:r>
            <a:r>
              <a:rPr dirty="0" sz="1000" spc="20">
                <a:latin typeface="Gill Sans MT"/>
                <a:cs typeface="Gill Sans MT"/>
              </a:rPr>
              <a:t>on</a:t>
            </a:r>
            <a:r>
              <a:rPr dirty="0" sz="1000" spc="310">
                <a:latin typeface="Gill Sans MT"/>
                <a:cs typeface="Gill Sans MT"/>
              </a:rPr>
              <a:t> </a:t>
            </a:r>
            <a:r>
              <a:rPr dirty="0" sz="1000" spc="15">
                <a:latin typeface="Gill Sans MT"/>
                <a:cs typeface="Gill Sans MT"/>
              </a:rPr>
              <a:t>it.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8768" y="1766062"/>
            <a:ext cx="1442720" cy="32067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1130"/>
              </a:lnSpc>
              <a:spcBef>
                <a:spcPts val="190"/>
              </a:spcBef>
              <a:tabLst>
                <a:tab pos="1429385" algn="l"/>
              </a:tabLst>
            </a:pPr>
            <a:r>
              <a:rPr dirty="0" sz="1000" spc="35">
                <a:latin typeface="Gill Sans MT"/>
                <a:cs typeface="Gill Sans MT"/>
              </a:rPr>
              <a:t>Printed </a:t>
            </a:r>
            <a:r>
              <a:rPr dirty="0" sz="1000" spc="30">
                <a:latin typeface="Gill Sans MT"/>
                <a:cs typeface="Gill Sans MT"/>
              </a:rPr>
              <a:t>Employee Name:  </a:t>
            </a:r>
            <a:r>
              <a:rPr dirty="0" u="sng" sz="1000" spc="3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Danny</a:t>
            </a:r>
            <a:r>
              <a:rPr dirty="0" u="sng" sz="1000" spc="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sz="1000" spc="2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Row	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17516" y="1766062"/>
            <a:ext cx="2343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36700" algn="l"/>
                <a:tab pos="1873250" algn="l"/>
                <a:tab pos="2330450" algn="l"/>
              </a:tabLst>
            </a:pPr>
            <a:r>
              <a:rPr dirty="0" sz="1000" spc="35">
                <a:latin typeface="Gill Sans MT"/>
                <a:cs typeface="Gill Sans MT"/>
              </a:rPr>
              <a:t>Employee </a:t>
            </a:r>
            <a:r>
              <a:rPr dirty="0" sz="1000" spc="20">
                <a:latin typeface="Gill Sans MT"/>
                <a:cs typeface="Gill Sans MT"/>
              </a:rPr>
              <a:t>ID#:  </a:t>
            </a:r>
            <a:r>
              <a:rPr dirty="0" u="sng" sz="1000" spc="12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sz="1000" spc="3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323498	</a:t>
            </a:r>
            <a:r>
              <a:rPr dirty="0" sz="1000" spc="45">
                <a:latin typeface="Gill Sans MT"/>
                <a:cs typeface="Gill Sans MT"/>
              </a:rPr>
              <a:t> 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6604" y="2307081"/>
            <a:ext cx="5845810" cy="1414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1625">
              <a:lnSpc>
                <a:spcPct val="100000"/>
              </a:lnSpc>
              <a:spcBef>
                <a:spcPts val="95"/>
              </a:spcBef>
              <a:tabLst>
                <a:tab pos="3568065" algn="l"/>
                <a:tab pos="5715000" algn="l"/>
              </a:tabLst>
            </a:pPr>
            <a:r>
              <a:rPr dirty="0" sz="1000" spc="30">
                <a:latin typeface="Gill Sans MT"/>
                <a:cs typeface="Gill Sans MT"/>
              </a:rPr>
              <a:t>Employee</a:t>
            </a:r>
            <a:r>
              <a:rPr dirty="0" sz="1000" spc="114">
                <a:latin typeface="Gill Sans MT"/>
                <a:cs typeface="Gill Sans MT"/>
              </a:rPr>
              <a:t> </a:t>
            </a:r>
            <a:r>
              <a:rPr dirty="0" sz="1000" spc="35">
                <a:latin typeface="Gill Sans MT"/>
                <a:cs typeface="Gill Sans MT"/>
              </a:rPr>
              <a:t>Signature:</a:t>
            </a:r>
            <a:r>
              <a:rPr dirty="0" u="sng" sz="1000" spc="32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sz="1000" spc="1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DR	</a:t>
            </a:r>
            <a:r>
              <a:rPr dirty="0" baseline="-8333" sz="1500" spc="52">
                <a:latin typeface="Gill Sans MT"/>
                <a:cs typeface="Gill Sans MT"/>
              </a:rPr>
              <a:t>Date: </a:t>
            </a:r>
            <a:r>
              <a:rPr dirty="0" baseline="-8333" sz="1500" spc="135">
                <a:latin typeface="Gill Sans MT"/>
                <a:cs typeface="Gill Sans MT"/>
              </a:rPr>
              <a:t> </a:t>
            </a:r>
            <a:r>
              <a:rPr dirty="0" u="sng" baseline="-8333" sz="1500" spc="-7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baseline="-8333" sz="15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</a:t>
            </a:r>
            <a:endParaRPr baseline="-8333" sz="15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13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Gill Sans MT"/>
              <a:cs typeface="Gill Sans MT"/>
            </a:endParaRPr>
          </a:p>
          <a:p>
            <a:pPr marL="38100">
              <a:lnSpc>
                <a:spcPts val="1180"/>
              </a:lnSpc>
            </a:pPr>
            <a:r>
              <a:rPr dirty="0" sz="1000" spc="25" b="1">
                <a:latin typeface="Gill Sans MT"/>
                <a:cs typeface="Gill Sans MT"/>
              </a:rPr>
              <a:t>Account</a:t>
            </a:r>
            <a:r>
              <a:rPr dirty="0" sz="1000" spc="-5" b="1">
                <a:latin typeface="Gill Sans MT"/>
                <a:cs typeface="Gill Sans MT"/>
              </a:rPr>
              <a:t> </a:t>
            </a:r>
            <a:r>
              <a:rPr dirty="0" sz="1000" spc="35" b="1">
                <a:latin typeface="Gill Sans MT"/>
                <a:cs typeface="Gill Sans MT"/>
              </a:rPr>
              <a:t>Information</a:t>
            </a:r>
            <a:endParaRPr sz="1000">
              <a:latin typeface="Gill Sans MT"/>
              <a:cs typeface="Gill Sans MT"/>
            </a:endParaRPr>
          </a:p>
          <a:p>
            <a:pPr marL="38100" marR="30480">
              <a:lnSpc>
                <a:spcPct val="96600"/>
              </a:lnSpc>
              <a:spcBef>
                <a:spcPts val="25"/>
              </a:spcBef>
            </a:pPr>
            <a:r>
              <a:rPr dirty="0" sz="1000" spc="25">
                <a:latin typeface="Gill Sans MT"/>
                <a:cs typeface="Gill Sans MT"/>
              </a:rPr>
              <a:t>The </a:t>
            </a:r>
            <a:r>
              <a:rPr dirty="0" sz="1000" spc="35">
                <a:latin typeface="Gill Sans MT"/>
                <a:cs typeface="Gill Sans MT"/>
              </a:rPr>
              <a:t>first </a:t>
            </a:r>
            <a:r>
              <a:rPr dirty="0" sz="1000" spc="30">
                <a:latin typeface="Gill Sans MT"/>
                <a:cs typeface="Gill Sans MT"/>
              </a:rPr>
              <a:t>two items </a:t>
            </a:r>
            <a:r>
              <a:rPr dirty="0" sz="1000" spc="25">
                <a:latin typeface="Gill Sans MT"/>
                <a:cs typeface="Gill Sans MT"/>
              </a:rPr>
              <a:t>are </a:t>
            </a:r>
            <a:r>
              <a:rPr dirty="0" sz="1000" spc="30">
                <a:latin typeface="Gill Sans MT"/>
                <a:cs typeface="Gill Sans MT"/>
              </a:rPr>
              <a:t>for fixed </a:t>
            </a:r>
            <a:r>
              <a:rPr dirty="0" sz="1000" spc="35">
                <a:latin typeface="Gill Sans MT"/>
                <a:cs typeface="Gill Sans MT"/>
              </a:rPr>
              <a:t>dollar </a:t>
            </a:r>
            <a:r>
              <a:rPr dirty="0" sz="1000" spc="30">
                <a:latin typeface="Gill Sans MT"/>
                <a:cs typeface="Gill Sans MT"/>
              </a:rPr>
              <a:t>deposits; the </a:t>
            </a:r>
            <a:r>
              <a:rPr dirty="0" sz="1000" spc="20">
                <a:latin typeface="Gill Sans MT"/>
                <a:cs typeface="Gill Sans MT"/>
              </a:rPr>
              <a:t>last item must be </a:t>
            </a:r>
            <a:r>
              <a:rPr dirty="0" sz="1000" spc="15">
                <a:latin typeface="Gill Sans MT"/>
                <a:cs typeface="Gill Sans MT"/>
              </a:rPr>
              <a:t>for </a:t>
            </a:r>
            <a:r>
              <a:rPr dirty="0" sz="1000" spc="30">
                <a:latin typeface="Gill Sans MT"/>
                <a:cs typeface="Gill Sans MT"/>
              </a:rPr>
              <a:t>the </a:t>
            </a:r>
            <a:r>
              <a:rPr dirty="0" sz="1000" spc="10">
                <a:latin typeface="Gill Sans MT"/>
                <a:cs typeface="Gill Sans MT"/>
              </a:rPr>
              <a:t>remaining net </a:t>
            </a:r>
            <a:r>
              <a:rPr dirty="0" sz="1000" spc="30">
                <a:latin typeface="Gill Sans MT"/>
                <a:cs typeface="Gill Sans MT"/>
              </a:rPr>
              <a:t>amount </a:t>
            </a:r>
            <a:r>
              <a:rPr dirty="0" sz="1000" spc="335">
                <a:latin typeface="Gill Sans MT"/>
                <a:cs typeface="Gill Sans MT"/>
              </a:rPr>
              <a:t> </a:t>
            </a:r>
            <a:r>
              <a:rPr dirty="0" sz="1000" spc="30">
                <a:latin typeface="Gill Sans MT"/>
                <a:cs typeface="Gill Sans MT"/>
              </a:rPr>
              <a:t>(even </a:t>
            </a:r>
            <a:r>
              <a:rPr dirty="0" sz="1000" spc="-5">
                <a:latin typeface="Gill Sans MT"/>
                <a:cs typeface="Gill Sans MT"/>
              </a:rPr>
              <a:t>if </a:t>
            </a:r>
            <a:r>
              <a:rPr dirty="0" sz="1000" spc="20">
                <a:latin typeface="Gill Sans MT"/>
                <a:cs typeface="Gill Sans MT"/>
              </a:rPr>
              <a:t>no </a:t>
            </a:r>
            <a:r>
              <a:rPr dirty="0" sz="1000" spc="30">
                <a:latin typeface="Gill Sans MT"/>
                <a:cs typeface="Gill Sans MT"/>
              </a:rPr>
              <a:t>fixed </a:t>
            </a:r>
            <a:r>
              <a:rPr dirty="0" sz="1000" spc="35">
                <a:latin typeface="Gill Sans MT"/>
                <a:cs typeface="Gill Sans MT"/>
              </a:rPr>
              <a:t>dollar </a:t>
            </a:r>
            <a:r>
              <a:rPr dirty="0" sz="1000" spc="25">
                <a:latin typeface="Gill Sans MT"/>
                <a:cs typeface="Gill Sans MT"/>
              </a:rPr>
              <a:t>deposit </a:t>
            </a:r>
            <a:r>
              <a:rPr dirty="0" sz="1000" spc="15">
                <a:latin typeface="Gill Sans MT"/>
                <a:cs typeface="Gill Sans MT"/>
              </a:rPr>
              <a:t>is </a:t>
            </a:r>
            <a:r>
              <a:rPr dirty="0" sz="1000" spc="30">
                <a:latin typeface="Gill Sans MT"/>
                <a:cs typeface="Gill Sans MT"/>
              </a:rPr>
              <a:t>elected). </a:t>
            </a:r>
            <a:r>
              <a:rPr dirty="0" sz="1000" spc="30" b="1">
                <a:latin typeface="Gill Sans MT"/>
                <a:cs typeface="Gill Sans MT"/>
              </a:rPr>
              <a:t>For </a:t>
            </a:r>
            <a:r>
              <a:rPr dirty="0" sz="1000" spc="35" b="1">
                <a:latin typeface="Gill Sans MT"/>
                <a:cs typeface="Gill Sans MT"/>
              </a:rPr>
              <a:t>each, </a:t>
            </a:r>
            <a:r>
              <a:rPr dirty="0" sz="1000" spc="30" b="1">
                <a:latin typeface="Gill Sans MT"/>
                <a:cs typeface="Gill Sans MT"/>
              </a:rPr>
              <a:t>make sure </a:t>
            </a:r>
            <a:r>
              <a:rPr dirty="0" sz="1000" spc="25" b="1">
                <a:latin typeface="Gill Sans MT"/>
                <a:cs typeface="Gill Sans MT"/>
              </a:rPr>
              <a:t>to </a:t>
            </a:r>
            <a:r>
              <a:rPr dirty="0" sz="1000" spc="40" b="1">
                <a:latin typeface="Gill Sans MT"/>
                <a:cs typeface="Gill Sans MT"/>
              </a:rPr>
              <a:t>indicate </a:t>
            </a:r>
            <a:r>
              <a:rPr dirty="0" sz="1000" spc="20" b="1">
                <a:latin typeface="Gill Sans MT"/>
                <a:cs typeface="Gill Sans MT"/>
              </a:rPr>
              <a:t>if </a:t>
            </a:r>
            <a:r>
              <a:rPr dirty="0" sz="1000" spc="30" b="1">
                <a:latin typeface="Gill Sans MT"/>
                <a:cs typeface="Gill Sans MT"/>
              </a:rPr>
              <a:t>the account </a:t>
            </a:r>
            <a:r>
              <a:rPr dirty="0" sz="1000" spc="45" b="1">
                <a:latin typeface="Gill Sans MT"/>
                <a:cs typeface="Gill Sans MT"/>
              </a:rPr>
              <a:t>is  </a:t>
            </a:r>
            <a:r>
              <a:rPr dirty="0" sz="1000" spc="30" b="1">
                <a:latin typeface="Gill Sans MT"/>
                <a:cs typeface="Gill Sans MT"/>
              </a:rPr>
              <a:t>Checking </a:t>
            </a:r>
            <a:r>
              <a:rPr dirty="0" sz="1000" spc="25" b="1">
                <a:latin typeface="Gill Sans MT"/>
                <a:cs typeface="Gill Sans MT"/>
              </a:rPr>
              <a:t>or</a:t>
            </a:r>
            <a:r>
              <a:rPr dirty="0" sz="1000" spc="110" b="1">
                <a:latin typeface="Gill Sans MT"/>
                <a:cs typeface="Gill Sans MT"/>
              </a:rPr>
              <a:t> </a:t>
            </a:r>
            <a:r>
              <a:rPr dirty="0" sz="1000" spc="30" b="1">
                <a:latin typeface="Gill Sans MT"/>
                <a:cs typeface="Gill Sans MT"/>
              </a:rPr>
              <a:t>Savings</a:t>
            </a:r>
            <a:r>
              <a:rPr dirty="0" sz="1000" spc="30">
                <a:latin typeface="Gill Sans MT"/>
                <a:cs typeface="Gill Sans MT"/>
              </a:rPr>
              <a:t>.</a:t>
            </a:r>
            <a:endParaRPr sz="1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Gill Sans MT"/>
              <a:cs typeface="Gill Sans MT"/>
            </a:endParaRPr>
          </a:p>
          <a:p>
            <a:pPr marL="116839">
              <a:lnSpc>
                <a:spcPct val="100000"/>
              </a:lnSpc>
            </a:pPr>
            <a:r>
              <a:rPr dirty="0" sz="1000" b="1">
                <a:latin typeface="Gill Sans MT"/>
                <a:cs typeface="Gill Sans MT"/>
              </a:rPr>
              <a:t>Canadian financial</a:t>
            </a:r>
            <a:r>
              <a:rPr dirty="0" sz="1000" spc="10" b="1">
                <a:latin typeface="Gill Sans MT"/>
                <a:cs typeface="Gill Sans MT"/>
              </a:rPr>
              <a:t> </a:t>
            </a:r>
            <a:r>
              <a:rPr dirty="0" sz="1000" b="1">
                <a:latin typeface="Gill Sans MT"/>
                <a:cs typeface="Gill Sans MT"/>
              </a:rPr>
              <a:t>institution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08328" y="5181980"/>
            <a:ext cx="3130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0" b="1">
                <a:latin typeface="Gill Sans MT"/>
                <a:cs typeface="Gill Sans MT"/>
              </a:rPr>
              <a:t>Ne</a:t>
            </a:r>
            <a:r>
              <a:rPr dirty="0" sz="1000" spc="-5" b="1">
                <a:latin typeface="Gill Sans MT"/>
                <a:cs typeface="Gill Sans MT"/>
              </a:rPr>
              <a:t>w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28545" y="5181980"/>
            <a:ext cx="7823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0" b="1">
                <a:latin typeface="Gill Sans MT"/>
                <a:cs typeface="Gill Sans MT"/>
              </a:rPr>
              <a:t>Discontinue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95726" y="5181980"/>
            <a:ext cx="11931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5" b="1">
                <a:latin typeface="Gill Sans MT"/>
                <a:cs typeface="Gill Sans MT"/>
              </a:rPr>
              <a:t>Change </a:t>
            </a:r>
            <a:r>
              <a:rPr dirty="0" sz="1000" spc="-5" b="1">
                <a:latin typeface="Gill Sans MT"/>
                <a:cs typeface="Gill Sans MT"/>
              </a:rPr>
              <a:t>$</a:t>
            </a:r>
            <a:r>
              <a:rPr dirty="0" sz="1000" spc="50" b="1">
                <a:latin typeface="Gill Sans MT"/>
                <a:cs typeface="Gill Sans MT"/>
              </a:rPr>
              <a:t> </a:t>
            </a:r>
            <a:r>
              <a:rPr dirty="0" sz="1000" spc="35" b="1">
                <a:latin typeface="Gill Sans MT"/>
                <a:cs typeface="Gill Sans MT"/>
              </a:rPr>
              <a:t>Amount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31589" y="5181980"/>
            <a:ext cx="14300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0" b="1">
                <a:latin typeface="Gill Sans MT"/>
                <a:cs typeface="Gill Sans MT"/>
              </a:rPr>
              <a:t>Change</a:t>
            </a:r>
            <a:r>
              <a:rPr dirty="0" sz="1000" spc="35" b="1">
                <a:latin typeface="Gill Sans MT"/>
                <a:cs typeface="Gill Sans MT"/>
              </a:rPr>
              <a:t> </a:t>
            </a:r>
            <a:r>
              <a:rPr dirty="0" sz="1000" spc="30" b="1">
                <a:latin typeface="Gill Sans MT"/>
                <a:cs typeface="Gill Sans MT"/>
              </a:rPr>
              <a:t>Bank/Account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49832" y="6443243"/>
            <a:ext cx="5663565" cy="78930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70815">
              <a:lnSpc>
                <a:spcPct val="100000"/>
              </a:lnSpc>
              <a:spcBef>
                <a:spcPts val="745"/>
              </a:spcBef>
              <a:tabLst>
                <a:tab pos="791210" algn="l"/>
                <a:tab pos="1858010" algn="l"/>
                <a:tab pos="3294379" algn="l"/>
              </a:tabLst>
            </a:pPr>
            <a:r>
              <a:rPr dirty="0" sz="1000" spc="25" b="1">
                <a:latin typeface="Gill Sans MT"/>
                <a:cs typeface="Gill Sans MT"/>
              </a:rPr>
              <a:t>New	</a:t>
            </a:r>
            <a:r>
              <a:rPr dirty="0" sz="1000" spc="30" b="1">
                <a:latin typeface="Gill Sans MT"/>
                <a:cs typeface="Gill Sans MT"/>
              </a:rPr>
              <a:t>Discontinue	</a:t>
            </a:r>
            <a:r>
              <a:rPr dirty="0" sz="1000" spc="35" b="1">
                <a:latin typeface="Gill Sans MT"/>
                <a:cs typeface="Gill Sans MT"/>
              </a:rPr>
              <a:t>Change</a:t>
            </a:r>
            <a:r>
              <a:rPr dirty="0" sz="1000" spc="55" b="1">
                <a:latin typeface="Gill Sans MT"/>
                <a:cs typeface="Gill Sans MT"/>
              </a:rPr>
              <a:t> </a:t>
            </a:r>
            <a:r>
              <a:rPr dirty="0" sz="1000" spc="-5" b="1">
                <a:latin typeface="Gill Sans MT"/>
                <a:cs typeface="Gill Sans MT"/>
              </a:rPr>
              <a:t>$</a:t>
            </a:r>
            <a:r>
              <a:rPr dirty="0" sz="1000" spc="105" b="1">
                <a:latin typeface="Gill Sans MT"/>
                <a:cs typeface="Gill Sans MT"/>
              </a:rPr>
              <a:t> </a:t>
            </a:r>
            <a:r>
              <a:rPr dirty="0" sz="1000" spc="35" b="1">
                <a:latin typeface="Gill Sans MT"/>
                <a:cs typeface="Gill Sans MT"/>
              </a:rPr>
              <a:t>Amount	</a:t>
            </a:r>
            <a:r>
              <a:rPr dirty="0" sz="1000" spc="20" b="1">
                <a:latin typeface="Gill Sans MT"/>
                <a:cs typeface="Gill Sans MT"/>
              </a:rPr>
              <a:t>Change</a:t>
            </a:r>
            <a:r>
              <a:rPr dirty="0" sz="1000" spc="100" b="1">
                <a:latin typeface="Gill Sans MT"/>
                <a:cs typeface="Gill Sans MT"/>
              </a:rPr>
              <a:t> </a:t>
            </a:r>
            <a:r>
              <a:rPr dirty="0" sz="1000" spc="25" b="1">
                <a:latin typeface="Gill Sans MT"/>
                <a:cs typeface="Gill Sans MT"/>
              </a:rPr>
              <a:t>Bank/Account</a:t>
            </a:r>
            <a:endParaRPr sz="10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5650230" algn="l"/>
              </a:tabLst>
            </a:pPr>
            <a:r>
              <a:rPr dirty="0" sz="1000" spc="20">
                <a:latin typeface="Gill Sans MT"/>
                <a:cs typeface="Gill Sans MT"/>
              </a:rPr>
              <a:t>3.  </a:t>
            </a:r>
            <a:r>
              <a:rPr dirty="0" sz="1000" spc="30">
                <a:latin typeface="Gill Sans MT"/>
                <a:cs typeface="Gill Sans MT"/>
              </a:rPr>
              <a:t>Bank</a:t>
            </a:r>
            <a:r>
              <a:rPr dirty="0" sz="1000" spc="105">
                <a:latin typeface="Gill Sans MT"/>
                <a:cs typeface="Gill Sans MT"/>
              </a:rPr>
              <a:t> </a:t>
            </a:r>
            <a:r>
              <a:rPr dirty="0" sz="1000" spc="35">
                <a:latin typeface="Gill Sans MT"/>
                <a:cs typeface="Gill Sans MT"/>
              </a:rPr>
              <a:t>Name/City/State: </a:t>
            </a:r>
            <a:r>
              <a:rPr dirty="0" sz="1000" spc="100">
                <a:latin typeface="Gill Sans MT"/>
                <a:cs typeface="Gill Sans MT"/>
              </a:rPr>
              <a:t> 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</a:t>
            </a:r>
            <a:endParaRPr sz="1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tabLst>
                <a:tab pos="1451610" algn="l"/>
                <a:tab pos="2816225" algn="l"/>
                <a:tab pos="3563620" algn="l"/>
              </a:tabLst>
            </a:pPr>
            <a:r>
              <a:rPr dirty="0" sz="1000" spc="35">
                <a:latin typeface="Gill Sans MT"/>
                <a:cs typeface="Gill Sans MT"/>
              </a:rPr>
              <a:t>Routing/Transit</a:t>
            </a:r>
            <a:r>
              <a:rPr dirty="0" sz="1000" spc="105">
                <a:latin typeface="Gill Sans MT"/>
                <a:cs typeface="Gill Sans MT"/>
              </a:rPr>
              <a:t> </a:t>
            </a:r>
            <a:r>
              <a:rPr dirty="0" sz="1000" spc="20">
                <a:latin typeface="Gill Sans MT"/>
                <a:cs typeface="Gill Sans MT"/>
              </a:rPr>
              <a:t>#:	</a:t>
            </a:r>
            <a:r>
              <a:rPr dirty="0" u="sng" sz="1000" spc="2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dirty="0" sz="1000" spc="20">
                <a:latin typeface="Gill Sans MT"/>
                <a:cs typeface="Gill Sans MT"/>
              </a:rPr>
              <a:t>	</a:t>
            </a:r>
            <a:r>
              <a:rPr dirty="0" sz="1000" spc="35">
                <a:latin typeface="Gill Sans MT"/>
                <a:cs typeface="Gill Sans MT"/>
              </a:rPr>
              <a:t>Account</a:t>
            </a:r>
            <a:r>
              <a:rPr dirty="0" sz="1000" spc="95">
                <a:latin typeface="Gill Sans MT"/>
                <a:cs typeface="Gill Sans MT"/>
              </a:rPr>
              <a:t> </a:t>
            </a:r>
            <a:r>
              <a:rPr dirty="0" sz="1000" spc="35">
                <a:latin typeface="Gill Sans MT"/>
                <a:cs typeface="Gill Sans MT"/>
              </a:rPr>
              <a:t>Number: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73826" y="7203313"/>
            <a:ext cx="1333500" cy="6350"/>
          </a:xfrm>
          <a:custGeom>
            <a:avLst/>
            <a:gdLst/>
            <a:ahLst/>
            <a:cxnLst/>
            <a:rect l="l" t="t" r="r" b="b"/>
            <a:pathLst>
              <a:path w="1333500" h="6350">
                <a:moveTo>
                  <a:pt x="1333500" y="0"/>
                </a:moveTo>
                <a:lnTo>
                  <a:pt x="0" y="0"/>
                </a:lnTo>
                <a:lnTo>
                  <a:pt x="0" y="6095"/>
                </a:lnTo>
                <a:lnTo>
                  <a:pt x="1333500" y="6095"/>
                </a:lnTo>
                <a:lnTo>
                  <a:pt x="1333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2130" y="9466580"/>
            <a:ext cx="8128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ahoma"/>
                <a:cs typeface="Tahoma"/>
              </a:rPr>
              <a:t>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336" y="592327"/>
            <a:ext cx="5448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5">
                <a:latin typeface="Gill Sans MT"/>
                <a:cs typeface="Gill Sans MT"/>
              </a:rPr>
              <a:t>Checking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9361" y="592327"/>
            <a:ext cx="4184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Gill Sans MT"/>
                <a:cs typeface="Gill Sans MT"/>
              </a:rPr>
              <a:t>S</a:t>
            </a:r>
            <a:r>
              <a:rPr dirty="0" sz="1000" spc="45">
                <a:latin typeface="Gill Sans MT"/>
                <a:cs typeface="Gill Sans MT"/>
              </a:rPr>
              <a:t>a</a:t>
            </a:r>
            <a:r>
              <a:rPr dirty="0" sz="1000" spc="35">
                <a:latin typeface="Gill Sans MT"/>
                <a:cs typeface="Gill Sans MT"/>
              </a:rPr>
              <a:t>v</a:t>
            </a:r>
            <a:r>
              <a:rPr dirty="0" sz="1000" spc="50">
                <a:latin typeface="Gill Sans MT"/>
                <a:cs typeface="Gill Sans MT"/>
              </a:rPr>
              <a:t>i</a:t>
            </a:r>
            <a:r>
              <a:rPr dirty="0" sz="1000">
                <a:latin typeface="Gill Sans MT"/>
                <a:cs typeface="Gill Sans MT"/>
              </a:rPr>
              <a:t>n</a:t>
            </a:r>
            <a:r>
              <a:rPr dirty="0" sz="1000" spc="35">
                <a:latin typeface="Gill Sans MT"/>
                <a:cs typeface="Gill Sans MT"/>
              </a:rPr>
              <a:t>gs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2342" y="592327"/>
            <a:ext cx="23387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Gill Sans MT"/>
                <a:cs typeface="Gill Sans MT"/>
              </a:rPr>
              <a:t>I </a:t>
            </a:r>
            <a:r>
              <a:rPr dirty="0" sz="1000" spc="30">
                <a:latin typeface="Gill Sans MT"/>
                <a:cs typeface="Gill Sans MT"/>
              </a:rPr>
              <a:t>wish </a:t>
            </a:r>
            <a:r>
              <a:rPr dirty="0" sz="1000" spc="20">
                <a:latin typeface="Gill Sans MT"/>
                <a:cs typeface="Gill Sans MT"/>
              </a:rPr>
              <a:t>to </a:t>
            </a:r>
            <a:r>
              <a:rPr dirty="0" sz="1000" spc="30">
                <a:latin typeface="Gill Sans MT"/>
                <a:cs typeface="Gill Sans MT"/>
              </a:rPr>
              <a:t>deposit Remaining </a:t>
            </a:r>
            <a:r>
              <a:rPr dirty="0" sz="1000" spc="25">
                <a:latin typeface="Gill Sans MT"/>
                <a:cs typeface="Gill Sans MT"/>
              </a:rPr>
              <a:t>Net</a:t>
            </a:r>
            <a:r>
              <a:rPr dirty="0" sz="1000" spc="60">
                <a:latin typeface="Gill Sans MT"/>
                <a:cs typeface="Gill Sans MT"/>
              </a:rPr>
              <a:t> </a:t>
            </a:r>
            <a:r>
              <a:rPr dirty="0" sz="1000" spc="30">
                <a:latin typeface="Gill Sans MT"/>
                <a:cs typeface="Gill Sans MT"/>
              </a:rPr>
              <a:t>Amount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4070" y="1066546"/>
            <a:ext cx="79184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40">
                <a:latin typeface="Gill Sans MT"/>
                <a:cs typeface="Gill Sans MT"/>
              </a:rPr>
              <a:t>Revised </a:t>
            </a:r>
            <a:r>
              <a:rPr dirty="0" sz="800" spc="-20">
                <a:latin typeface="Gill Sans MT"/>
                <a:cs typeface="Gill Sans MT"/>
              </a:rPr>
              <a:t>Dec</a:t>
            </a:r>
            <a:r>
              <a:rPr dirty="0" sz="800" spc="-125">
                <a:latin typeface="Gill Sans MT"/>
                <a:cs typeface="Gill Sans MT"/>
              </a:rPr>
              <a:t> </a:t>
            </a:r>
            <a:r>
              <a:rPr dirty="0" sz="800" spc="-20">
                <a:latin typeface="Gill Sans MT"/>
                <a:cs typeface="Gill Sans MT"/>
              </a:rPr>
              <a:t>2014</a:t>
            </a:r>
            <a:endParaRPr sz="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Mondal, Debasis</dc:creator>
  <dcterms:created xsi:type="dcterms:W3CDTF">2020-09-02T19:00:00Z</dcterms:created>
  <dcterms:modified xsi:type="dcterms:W3CDTF">2020-09-02T19:00:00Z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2020-09-02T00:00:00Z</vt:filetime>
  </property>
  <property fmtid="{D5CDD505-2E9C-101B-9397-08002B2CF9AE}" pid="3" name="Creator">
    <vt:lpwstr>Microsoft® Word for Office 365</vt:lpwstr>
  </property>
  <property fmtid="{D5CDD505-2E9C-101B-9397-08002B2CF9AE}" pid="4" name="LastSaved">
    <vt:filetime>2020-09-02T00:00:00Z</vt:filetime>
  </property>
</Properties>
</file>