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600" y="273684"/>
            <a:ext cx="1511300" cy="58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3694" y="706818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3470" y="7068184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9838" y="6238113"/>
          <a:ext cx="5795645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484504"/>
                <a:gridCol w="134620"/>
                <a:gridCol w="925830"/>
                <a:gridCol w="133985"/>
                <a:gridCol w="1306830"/>
                <a:gridCol w="133985"/>
                <a:gridCol w="251841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010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New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Discontinue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 $</a:t>
                      </a:r>
                      <a:r>
                        <a:rPr dirty="0" sz="1000" spc="-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Amount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10"/>
                        </a:lnSpc>
                      </a:pPr>
                      <a:r>
                        <a:rPr dirty="0" sz="1000" spc="-5" b="1">
                          <a:latin typeface="Gill Sans MT"/>
                          <a:cs typeface="Gill Sans MT"/>
                        </a:rPr>
                        <a:t>Change</a:t>
                      </a:r>
                      <a:r>
                        <a:rPr dirty="0" sz="1000" spc="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 b="1">
                          <a:latin typeface="Gill Sans MT"/>
                          <a:cs typeface="Gill Sans MT"/>
                        </a:rPr>
                        <a:t>Bank/Account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FEF"/>
                      </a:solidFill>
                      <a:prstDash val="solid"/>
                    </a:lnL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</a:tr>
              <a:tr h="892175">
                <a:tc gridSpan="8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5673725" algn="l"/>
                        </a:tabLst>
                      </a:pPr>
                      <a:r>
                        <a:rPr dirty="0" sz="1000">
                          <a:latin typeface="Gill Sans MT"/>
                          <a:cs typeface="Gill Sans MT"/>
                        </a:rPr>
                        <a:t>1. 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Bank Name/City/State: </a:t>
                      </a:r>
                      <a:r>
                        <a:rPr dirty="0" u="sng" sz="1000" spc="22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CIBC	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L="67945" marR="86360">
                        <a:lnSpc>
                          <a:spcPts val="2350"/>
                        </a:lnSpc>
                        <a:spcBef>
                          <a:spcPts val="235"/>
                        </a:spcBef>
                        <a:tabLst>
                          <a:tab pos="910590" algn="l"/>
                          <a:tab pos="1506855" algn="l"/>
                          <a:tab pos="2421255" algn="l"/>
                          <a:tab pos="2840355" algn="l"/>
                          <a:tab pos="2995930" algn="l"/>
                          <a:tab pos="4173854" algn="l"/>
                          <a:tab pos="4355465" algn="l"/>
                          <a:tab pos="5688965" algn="l"/>
                        </a:tabLst>
                      </a:pPr>
                      <a:r>
                        <a:rPr dirty="0" sz="1000" spc="-5">
                          <a:latin typeface="Gill Sans MT"/>
                          <a:cs typeface="Gill Sans MT"/>
                        </a:rPr>
                        <a:t>Routing/Transit</a:t>
                      </a:r>
                      <a:r>
                        <a:rPr dirty="0" sz="1000" spc="5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#: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00257		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	Account</a:t>
                      </a:r>
                      <a:r>
                        <a:rPr dirty="0" sz="1000" spc="2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Number:	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8309950 	</a:t>
                      </a:r>
                      <a:r>
                        <a:rPr dirty="0" sz="100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">
                          <a:latin typeface="Gill Sans MT"/>
                          <a:cs typeface="Gill Sans MT"/>
                        </a:rPr>
                        <a:t>Checking	Savings		</a:t>
                      </a:r>
                      <a:r>
                        <a:rPr dirty="0" baseline="2777" sz="1500" spc="-7">
                          <a:latin typeface="Gill Sans MT"/>
                          <a:cs typeface="Gill Sans MT"/>
                        </a:rPr>
                        <a:t>I wish to deposit:  $</a:t>
                      </a:r>
                      <a:r>
                        <a:rPr dirty="0" u="sng" baseline="2777" sz="1500" spc="345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u="sng" baseline="2777" sz="1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cs typeface="Gill Sans MT"/>
                        </a:rPr>
                        <a:t>150	</a:t>
                      </a:r>
                      <a:endParaRPr baseline="2777" sz="1500">
                        <a:latin typeface="Gill Sans MT"/>
                        <a:cs typeface="Gill Sans MT"/>
                      </a:endParaRPr>
                    </a:p>
                  </a:txBody>
                  <a:tcPr marL="0" marR="0" marB="0" marT="57785">
                    <a:lnL w="9525">
                      <a:solidFill>
                        <a:srgbClr val="00AFEF"/>
                      </a:solidFill>
                      <a:prstDash val="solid"/>
                    </a:lnL>
                    <a:lnR w="9525">
                      <a:solidFill>
                        <a:srgbClr val="00AFEF"/>
                      </a:solidFill>
                      <a:prstDash val="solid"/>
                    </a:lnR>
                    <a:lnT w="9525">
                      <a:solidFill>
                        <a:srgbClr val="00AFEF"/>
                      </a:solidFill>
                      <a:prstDash val="solid"/>
                    </a:lnT>
                    <a:lnB w="9525">
                      <a:solidFill>
                        <a:srgbClr val="00AFE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05839" y="7464425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5"/>
                </a:moveTo>
                <a:lnTo>
                  <a:pt x="133984" y="133985"/>
                </a:lnTo>
                <a:lnTo>
                  <a:pt x="133984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4330" y="7464425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5"/>
                </a:moveTo>
                <a:lnTo>
                  <a:pt x="134619" y="133985"/>
                </a:lnTo>
                <a:lnTo>
                  <a:pt x="134619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4779" y="7464425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90727" y="7459853"/>
            <a:ext cx="5791200" cy="1052830"/>
            <a:chOff x="990727" y="7459853"/>
            <a:chExt cx="5791200" cy="1052830"/>
          </a:xfrm>
        </p:grpSpPr>
        <p:sp>
          <p:nvSpPr>
            <p:cNvPr id="10" name="object 10"/>
            <p:cNvSpPr/>
            <p:nvPr/>
          </p:nvSpPr>
          <p:spPr>
            <a:xfrm>
              <a:off x="4125594" y="7464425"/>
              <a:ext cx="133985" cy="133985"/>
            </a:xfrm>
            <a:custGeom>
              <a:avLst/>
              <a:gdLst/>
              <a:ahLst/>
              <a:cxnLst/>
              <a:rect l="l" t="t" r="r" b="b"/>
              <a:pathLst>
                <a:path w="133985" h="133984">
                  <a:moveTo>
                    <a:pt x="0" y="133985"/>
                  </a:moveTo>
                  <a:lnTo>
                    <a:pt x="133985" y="133985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91235" y="7616825"/>
              <a:ext cx="5789930" cy="895350"/>
            </a:xfrm>
            <a:custGeom>
              <a:avLst/>
              <a:gdLst/>
              <a:ahLst/>
              <a:cxnLst/>
              <a:rect l="l" t="t" r="r" b="b"/>
              <a:pathLst>
                <a:path w="5789930" h="895350">
                  <a:moveTo>
                    <a:pt x="0" y="0"/>
                  </a:moveTo>
                  <a:lnTo>
                    <a:pt x="5789930" y="0"/>
                  </a:lnTo>
                </a:path>
                <a:path w="5789930" h="895350">
                  <a:moveTo>
                    <a:pt x="3175" y="3175"/>
                  </a:moveTo>
                  <a:lnTo>
                    <a:pt x="3175" y="895350"/>
                  </a:lnTo>
                </a:path>
                <a:path w="5789930" h="895350">
                  <a:moveTo>
                    <a:pt x="5786755" y="3175"/>
                  </a:moveTo>
                  <a:lnTo>
                    <a:pt x="5786755" y="89535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3695" y="8289925"/>
              <a:ext cx="874394" cy="133985"/>
            </a:xfrm>
            <a:custGeom>
              <a:avLst/>
              <a:gdLst/>
              <a:ahLst/>
              <a:cxnLst/>
              <a:rect l="l" t="t" r="r" b="b"/>
              <a:pathLst>
                <a:path w="874394" h="133984">
                  <a:moveTo>
                    <a:pt x="0" y="133985"/>
                  </a:moveTo>
                  <a:lnTo>
                    <a:pt x="133985" y="133985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5"/>
                  </a:lnTo>
                  <a:close/>
                </a:path>
                <a:path w="874394" h="133984">
                  <a:moveTo>
                    <a:pt x="739775" y="133985"/>
                  </a:moveTo>
                  <a:lnTo>
                    <a:pt x="874394" y="133985"/>
                  </a:lnTo>
                  <a:lnTo>
                    <a:pt x="874394" y="0"/>
                  </a:lnTo>
                  <a:lnTo>
                    <a:pt x="739775" y="0"/>
                  </a:lnTo>
                  <a:lnTo>
                    <a:pt x="739775" y="1339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91235" y="8509000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 h="0">
                  <a:moveTo>
                    <a:pt x="0" y="0"/>
                  </a:moveTo>
                  <a:lnTo>
                    <a:pt x="5789930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005839" y="868680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0" y="133984"/>
                </a:moveTo>
                <a:lnTo>
                  <a:pt x="133984" y="133984"/>
                </a:lnTo>
                <a:lnTo>
                  <a:pt x="133984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4330" y="8686800"/>
            <a:ext cx="134620" cy="133985"/>
          </a:xfrm>
          <a:custGeom>
            <a:avLst/>
            <a:gdLst/>
            <a:ahLst/>
            <a:cxnLst/>
            <a:rect l="l" t="t" r="r" b="b"/>
            <a:pathLst>
              <a:path w="134619" h="133984">
                <a:moveTo>
                  <a:pt x="0" y="133984"/>
                </a:moveTo>
                <a:lnTo>
                  <a:pt x="134619" y="133984"/>
                </a:lnTo>
                <a:lnTo>
                  <a:pt x="134619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84779" y="868680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4">
                <a:moveTo>
                  <a:pt x="0" y="133984"/>
                </a:moveTo>
                <a:lnTo>
                  <a:pt x="133985" y="133984"/>
                </a:lnTo>
                <a:lnTo>
                  <a:pt x="133985" y="0"/>
                </a:lnTo>
                <a:lnTo>
                  <a:pt x="0" y="0"/>
                </a:lnTo>
                <a:lnTo>
                  <a:pt x="0" y="133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990727" y="8682228"/>
            <a:ext cx="5791200" cy="1052830"/>
            <a:chOff x="990727" y="8682228"/>
            <a:chExt cx="5791200" cy="1052830"/>
          </a:xfrm>
        </p:grpSpPr>
        <p:sp>
          <p:nvSpPr>
            <p:cNvPr id="18" name="object 18"/>
            <p:cNvSpPr/>
            <p:nvPr/>
          </p:nvSpPr>
          <p:spPr>
            <a:xfrm>
              <a:off x="4125594" y="8686800"/>
              <a:ext cx="133985" cy="133985"/>
            </a:xfrm>
            <a:custGeom>
              <a:avLst/>
              <a:gdLst/>
              <a:ahLst/>
              <a:cxnLst/>
              <a:rect l="l" t="t" r="r" b="b"/>
              <a:pathLst>
                <a:path w="133985" h="133984">
                  <a:moveTo>
                    <a:pt x="0" y="133984"/>
                  </a:moveTo>
                  <a:lnTo>
                    <a:pt x="133985" y="133984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1235" y="8838565"/>
              <a:ext cx="5789930" cy="895985"/>
            </a:xfrm>
            <a:custGeom>
              <a:avLst/>
              <a:gdLst/>
              <a:ahLst/>
              <a:cxnLst/>
              <a:rect l="l" t="t" r="r" b="b"/>
              <a:pathLst>
                <a:path w="5789930" h="895984">
                  <a:moveTo>
                    <a:pt x="0" y="0"/>
                  </a:moveTo>
                  <a:lnTo>
                    <a:pt x="5789930" y="0"/>
                  </a:lnTo>
                </a:path>
                <a:path w="5789930" h="895984">
                  <a:moveTo>
                    <a:pt x="3175" y="3174"/>
                  </a:moveTo>
                  <a:lnTo>
                    <a:pt x="3175" y="895984"/>
                  </a:lnTo>
                </a:path>
                <a:path w="5789930" h="895984">
                  <a:moveTo>
                    <a:pt x="5786755" y="3174"/>
                  </a:moveTo>
                  <a:lnTo>
                    <a:pt x="5786755" y="895984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23695" y="9512300"/>
              <a:ext cx="1941830" cy="133985"/>
            </a:xfrm>
            <a:custGeom>
              <a:avLst/>
              <a:gdLst/>
              <a:ahLst/>
              <a:cxnLst/>
              <a:rect l="l" t="t" r="r" b="b"/>
              <a:pathLst>
                <a:path w="1941829" h="133984">
                  <a:moveTo>
                    <a:pt x="0" y="133984"/>
                  </a:moveTo>
                  <a:lnTo>
                    <a:pt x="133985" y="133984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  <a:path w="1941829" h="133984">
                  <a:moveTo>
                    <a:pt x="739775" y="133984"/>
                  </a:moveTo>
                  <a:lnTo>
                    <a:pt x="874394" y="133984"/>
                  </a:lnTo>
                  <a:lnTo>
                    <a:pt x="874394" y="0"/>
                  </a:lnTo>
                  <a:lnTo>
                    <a:pt x="739775" y="0"/>
                  </a:lnTo>
                  <a:lnTo>
                    <a:pt x="739775" y="133984"/>
                  </a:lnTo>
                  <a:close/>
                </a:path>
                <a:path w="1941829" h="133984">
                  <a:moveTo>
                    <a:pt x="1807845" y="133984"/>
                  </a:moveTo>
                  <a:lnTo>
                    <a:pt x="1941830" y="133984"/>
                  </a:lnTo>
                  <a:lnTo>
                    <a:pt x="1941830" y="0"/>
                  </a:lnTo>
                  <a:lnTo>
                    <a:pt x="1807845" y="0"/>
                  </a:lnTo>
                  <a:lnTo>
                    <a:pt x="1807845" y="133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1235" y="9731375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 h="0">
                  <a:moveTo>
                    <a:pt x="0" y="0"/>
                  </a:moveTo>
                  <a:lnTo>
                    <a:pt x="5789930" y="0"/>
                  </a:lnTo>
                </a:path>
              </a:pathLst>
            </a:custGeom>
            <a:ln w="736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02004" y="699008"/>
            <a:ext cx="600773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Gill Sans MT"/>
                <a:cs typeface="Gill Sans MT"/>
              </a:rPr>
              <a:t>Employee Direct Deposit Enrollment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Form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tabLst>
                <a:tab pos="3597275" algn="l"/>
              </a:tabLst>
            </a:pPr>
            <a:r>
              <a:rPr dirty="0" sz="1000" spc="-5">
                <a:latin typeface="Gill Sans MT"/>
                <a:cs typeface="Gill Sans MT"/>
              </a:rPr>
              <a:t>To enroll in </a:t>
            </a:r>
            <a:r>
              <a:rPr dirty="0" sz="1000" spc="-10">
                <a:latin typeface="Gill Sans MT"/>
                <a:cs typeface="Gill Sans MT"/>
              </a:rPr>
              <a:t>Full </a:t>
            </a:r>
            <a:r>
              <a:rPr dirty="0" sz="1000" spc="-5">
                <a:latin typeface="Gill Sans MT"/>
                <a:cs typeface="Gill Sans MT"/>
              </a:rPr>
              <a:t>Service Direct Deposit, simply fill out this form and provide it to WVI Employee </a:t>
            </a:r>
            <a:r>
              <a:rPr dirty="0" sz="1000" spc="-10">
                <a:latin typeface="Gill Sans MT"/>
                <a:cs typeface="Gill Sans MT"/>
              </a:rPr>
              <a:t>Service  </a:t>
            </a:r>
            <a:r>
              <a:rPr dirty="0" sz="1000" spc="-5">
                <a:latin typeface="Gill Sans MT"/>
                <a:cs typeface="Gill Sans MT"/>
              </a:rPr>
              <a:t>Centre in the </a:t>
            </a:r>
            <a:r>
              <a:rPr dirty="0" sz="1000" spc="-10">
                <a:latin typeface="Gill Sans MT"/>
                <a:cs typeface="Gill Sans MT"/>
              </a:rPr>
              <a:t>GC </a:t>
            </a:r>
            <a:r>
              <a:rPr dirty="0" sz="1000">
                <a:latin typeface="Gill Sans MT"/>
                <a:cs typeface="Gill Sans MT"/>
              </a:rPr>
              <a:t>Los </a:t>
            </a:r>
            <a:r>
              <a:rPr dirty="0" sz="1000" spc="5">
                <a:latin typeface="Gill Sans MT"/>
                <a:cs typeface="Gill Sans MT"/>
              </a:rPr>
              <a:t>Angeles office </a:t>
            </a:r>
            <a:r>
              <a:rPr dirty="0" sz="1000" spc="10">
                <a:latin typeface="Gill Sans MT"/>
                <a:cs typeface="Gill Sans MT"/>
              </a:rPr>
              <a:t>(send </a:t>
            </a:r>
            <a:r>
              <a:rPr dirty="0" sz="1000" spc="5">
                <a:latin typeface="Gill Sans MT"/>
                <a:cs typeface="Gill Sans MT"/>
              </a:rPr>
              <a:t>by </a:t>
            </a:r>
            <a:r>
              <a:rPr dirty="0" sz="1000">
                <a:latin typeface="Gill Sans MT"/>
                <a:cs typeface="Gill Sans MT"/>
              </a:rPr>
              <a:t>email to </a:t>
            </a:r>
            <a:r>
              <a:rPr dirty="0" sz="1000" spc="5">
                <a:latin typeface="Gill Sans MT"/>
                <a:cs typeface="Gill Sans MT"/>
              </a:rPr>
              <a:t>________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__, or mail to </a:t>
            </a:r>
            <a:r>
              <a:rPr dirty="0" sz="1000" spc="5">
                <a:latin typeface="Gill Sans MT"/>
                <a:cs typeface="Gill Sans MT"/>
              </a:rPr>
              <a:t>World </a:t>
            </a:r>
            <a:r>
              <a:rPr dirty="0" sz="1000">
                <a:latin typeface="Gill Sans MT"/>
                <a:cs typeface="Gill Sans MT"/>
              </a:rPr>
              <a:t>Vision </a:t>
            </a:r>
            <a:r>
              <a:rPr dirty="0" sz="1000" spc="5">
                <a:latin typeface="Gill Sans MT"/>
                <a:cs typeface="Gill Sans MT"/>
              </a:rPr>
              <a:t>International,  800 </a:t>
            </a:r>
            <a:r>
              <a:rPr dirty="0" sz="1000">
                <a:latin typeface="Gill Sans MT"/>
                <a:cs typeface="Gill Sans MT"/>
              </a:rPr>
              <a:t>West </a:t>
            </a:r>
            <a:r>
              <a:rPr dirty="0" sz="1000" spc="5">
                <a:latin typeface="Gill Sans MT"/>
                <a:cs typeface="Gill Sans MT"/>
              </a:rPr>
              <a:t>Chestnut </a:t>
            </a:r>
            <a:r>
              <a:rPr dirty="0" sz="1000">
                <a:latin typeface="Gill Sans MT"/>
                <a:cs typeface="Gill Sans MT"/>
              </a:rPr>
              <a:t>Ave., </a:t>
            </a:r>
            <a:r>
              <a:rPr dirty="0" sz="1000" spc="-5">
                <a:latin typeface="Gill Sans MT"/>
                <a:cs typeface="Gill Sans MT"/>
              </a:rPr>
              <a:t>Monrovia, CA</a:t>
            </a:r>
            <a:r>
              <a:rPr dirty="0" sz="1000" spc="140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91016,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attention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</a:t>
            </a:r>
            <a:r>
              <a:rPr dirty="0" sz="1000" spc="-5">
                <a:latin typeface="Gill Sans MT"/>
                <a:cs typeface="Gill Sans MT"/>
              </a:rPr>
              <a:t>).</a:t>
            </a:r>
            <a:endParaRPr sz="1000">
              <a:latin typeface="Gill Sans MT"/>
              <a:cs typeface="Gill Sans MT"/>
            </a:endParaRPr>
          </a:p>
          <a:p>
            <a:pPr algn="just" marL="12700" marR="7620">
              <a:lnSpc>
                <a:spcPts val="1160"/>
              </a:lnSpc>
              <a:spcBef>
                <a:spcPts val="600"/>
              </a:spcBef>
            </a:pPr>
            <a:r>
              <a:rPr dirty="0" sz="1000" spc="-5" b="1">
                <a:latin typeface="Gill Sans MT"/>
                <a:cs typeface="Gill Sans MT"/>
              </a:rPr>
              <a:t>Attach a voided </a:t>
            </a:r>
            <a:r>
              <a:rPr dirty="0" sz="1000" b="1">
                <a:latin typeface="Gill Sans MT"/>
                <a:cs typeface="Gill Sans MT"/>
              </a:rPr>
              <a:t>check </a:t>
            </a:r>
            <a:r>
              <a:rPr dirty="0" sz="1000" spc="-5" b="1">
                <a:latin typeface="Gill Sans MT"/>
                <a:cs typeface="Gill Sans MT"/>
              </a:rPr>
              <a:t>for each checking account </a:t>
            </a:r>
            <a:r>
              <a:rPr dirty="0" sz="1000" spc="-5">
                <a:latin typeface="Gill Sans MT"/>
                <a:cs typeface="Gill Sans MT"/>
              </a:rPr>
              <a:t>– not a deposit slip. If depositing to a savings account, ask  your bank to give you the Routing/Transit Number for </a:t>
            </a:r>
            <a:r>
              <a:rPr dirty="0" sz="1000">
                <a:latin typeface="Gill Sans MT"/>
                <a:cs typeface="Gill Sans MT"/>
              </a:rPr>
              <a:t>your </a:t>
            </a:r>
            <a:r>
              <a:rPr dirty="0" sz="1000" spc="-5">
                <a:latin typeface="Gill Sans MT"/>
                <a:cs typeface="Gill Sans MT"/>
              </a:rPr>
              <a:t>account. It isn’t always the same as the </a:t>
            </a:r>
            <a:r>
              <a:rPr dirty="0" sz="1000">
                <a:latin typeface="Gill Sans MT"/>
                <a:cs typeface="Gill Sans MT"/>
              </a:rPr>
              <a:t>number </a:t>
            </a:r>
            <a:r>
              <a:rPr dirty="0" sz="1000" spc="-5">
                <a:latin typeface="Gill Sans MT"/>
                <a:cs typeface="Gill Sans MT"/>
              </a:rPr>
              <a:t>on a  savings deposit slip. This will help ensure that you </a:t>
            </a:r>
            <a:r>
              <a:rPr dirty="0" sz="1000" spc="-10">
                <a:latin typeface="Gill Sans MT"/>
                <a:cs typeface="Gill Sans MT"/>
              </a:rPr>
              <a:t>are </a:t>
            </a:r>
            <a:r>
              <a:rPr dirty="0" sz="1000" spc="-5">
                <a:latin typeface="Gill Sans MT"/>
                <a:cs typeface="Gill Sans MT"/>
              </a:rPr>
              <a:t>paid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correctly.</a:t>
            </a:r>
            <a:endParaRPr sz="1000">
              <a:latin typeface="Gill Sans MT"/>
              <a:cs typeface="Gill Sans MT"/>
            </a:endParaRPr>
          </a:p>
          <a:p>
            <a:pPr algn="just" marL="12700" marR="8890">
              <a:lnSpc>
                <a:spcPts val="1160"/>
              </a:lnSpc>
              <a:spcBef>
                <a:spcPts val="600"/>
              </a:spcBef>
            </a:pPr>
            <a:r>
              <a:rPr dirty="0" sz="1000" spc="-5">
                <a:latin typeface="Gill Sans MT"/>
                <a:cs typeface="Gill Sans MT"/>
              </a:rPr>
              <a:t>You may elect </a:t>
            </a:r>
            <a:r>
              <a:rPr dirty="0" sz="1000">
                <a:latin typeface="Gill Sans MT"/>
                <a:cs typeface="Gill Sans MT"/>
              </a:rPr>
              <a:t>up </a:t>
            </a:r>
            <a:r>
              <a:rPr dirty="0" sz="1000" spc="-5">
                <a:latin typeface="Gill Sans MT"/>
                <a:cs typeface="Gill Sans MT"/>
              </a:rPr>
              <a:t>to two fixed dollar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10">
                <a:latin typeface="Gill Sans MT"/>
                <a:cs typeface="Gill Sans MT"/>
              </a:rPr>
              <a:t>direct </a:t>
            </a:r>
            <a:r>
              <a:rPr dirty="0" sz="1000" spc="-5">
                <a:latin typeface="Gill Sans MT"/>
                <a:cs typeface="Gill Sans MT"/>
              </a:rPr>
              <a:t>deposits, in addition to direct deposit of your remaining net  pay. Each of the three direct deposits may be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5">
                <a:latin typeface="Gill Sans MT"/>
                <a:cs typeface="Gill Sans MT"/>
              </a:rPr>
              <a:t>three different bank/accounts. It is your</a:t>
            </a:r>
            <a:r>
              <a:rPr dirty="0" sz="1000" spc="8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choice.</a:t>
            </a:r>
            <a:endParaRPr sz="1000">
              <a:latin typeface="Gill Sans MT"/>
              <a:cs typeface="Gill Sans MT"/>
            </a:endParaRPr>
          </a:p>
          <a:p>
            <a:pPr algn="just" marL="12700" marR="6350">
              <a:lnSpc>
                <a:spcPts val="1160"/>
              </a:lnSpc>
              <a:spcBef>
                <a:spcPts val="595"/>
              </a:spcBef>
            </a:pPr>
            <a:r>
              <a:rPr dirty="0" sz="1000" spc="-5">
                <a:latin typeface="Gill Sans MT"/>
                <a:cs typeface="Gill Sans MT"/>
              </a:rPr>
              <a:t>For each account listed, indicate if this is a new enrollment for direct deposit, </a:t>
            </a:r>
            <a:r>
              <a:rPr dirty="0" sz="1000" spc="-10">
                <a:latin typeface="Gill Sans MT"/>
                <a:cs typeface="Gill Sans MT"/>
              </a:rPr>
              <a:t>an </a:t>
            </a:r>
            <a:r>
              <a:rPr dirty="0" sz="1000" spc="-5">
                <a:latin typeface="Gill Sans MT"/>
                <a:cs typeface="Gill Sans MT"/>
              </a:rPr>
              <a:t>election to discontinue </a:t>
            </a:r>
            <a:r>
              <a:rPr dirty="0" sz="1000" spc="-10">
                <a:latin typeface="Gill Sans MT"/>
                <a:cs typeface="Gill Sans MT"/>
              </a:rPr>
              <a:t>your  direct </a:t>
            </a:r>
            <a:r>
              <a:rPr dirty="0" sz="1000" spc="-5">
                <a:latin typeface="Gill Sans MT"/>
                <a:cs typeface="Gill Sans MT"/>
              </a:rPr>
              <a:t>deposit, a change </a:t>
            </a:r>
            <a:r>
              <a:rPr dirty="0" sz="1000">
                <a:latin typeface="Gill Sans MT"/>
                <a:cs typeface="Gill Sans MT"/>
              </a:rPr>
              <a:t>to </a:t>
            </a:r>
            <a:r>
              <a:rPr dirty="0" sz="1000" spc="-10">
                <a:latin typeface="Gill Sans MT"/>
                <a:cs typeface="Gill Sans MT"/>
              </a:rPr>
              <a:t>the </a:t>
            </a:r>
            <a:r>
              <a:rPr dirty="0" sz="1000" spc="-5">
                <a:latin typeface="Gill Sans MT"/>
                <a:cs typeface="Gill Sans MT"/>
              </a:rPr>
              <a:t>dollar </a:t>
            </a:r>
            <a:r>
              <a:rPr dirty="0" sz="1000">
                <a:latin typeface="Gill Sans MT"/>
                <a:cs typeface="Gill Sans MT"/>
              </a:rPr>
              <a:t>amount, </a:t>
            </a:r>
            <a:r>
              <a:rPr dirty="0" sz="1000" spc="-5">
                <a:latin typeface="Gill Sans MT"/>
                <a:cs typeface="Gill Sans MT"/>
              </a:rPr>
              <a:t>or a change to </a:t>
            </a:r>
            <a:r>
              <a:rPr dirty="0" sz="1000">
                <a:latin typeface="Gill Sans MT"/>
                <a:cs typeface="Gill Sans MT"/>
              </a:rPr>
              <a:t>the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bank/account.</a:t>
            </a:r>
            <a:endParaRPr sz="1000">
              <a:latin typeface="Gill Sans MT"/>
              <a:cs typeface="Gill Sans MT"/>
            </a:endParaRPr>
          </a:p>
          <a:p>
            <a:pPr algn="just" marL="12700">
              <a:lnSpc>
                <a:spcPct val="100000"/>
              </a:lnSpc>
              <a:spcBef>
                <a:spcPts val="535"/>
              </a:spcBef>
            </a:pPr>
            <a:r>
              <a:rPr dirty="0" sz="1000" spc="-5" b="1">
                <a:latin typeface="Gill Sans MT"/>
                <a:cs typeface="Gill Sans MT"/>
              </a:rPr>
              <a:t>Important! Please read and </a:t>
            </a:r>
            <a:r>
              <a:rPr dirty="0" sz="1000" b="1">
                <a:latin typeface="Gill Sans MT"/>
                <a:cs typeface="Gill Sans MT"/>
              </a:rPr>
              <a:t>sign </a:t>
            </a:r>
            <a:r>
              <a:rPr dirty="0" sz="1000" spc="-5" b="1">
                <a:latin typeface="Gill Sans MT"/>
                <a:cs typeface="Gill Sans MT"/>
              </a:rPr>
              <a:t>before completing and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submitting.</a:t>
            </a:r>
            <a:endParaRPr sz="1000">
              <a:latin typeface="Gill Sans MT"/>
              <a:cs typeface="Gill Sans MT"/>
            </a:endParaRPr>
          </a:p>
          <a:p>
            <a:pPr algn="just" marL="12700" marR="5715">
              <a:lnSpc>
                <a:spcPct val="96800"/>
              </a:lnSpc>
              <a:spcBef>
                <a:spcPts val="590"/>
              </a:spcBef>
            </a:pPr>
            <a:r>
              <a:rPr dirty="0" sz="1000" spc="-5">
                <a:latin typeface="Gill Sans MT"/>
                <a:cs typeface="Gill Sans MT"/>
              </a:rPr>
              <a:t>I </a:t>
            </a:r>
            <a:r>
              <a:rPr dirty="0" sz="1000">
                <a:latin typeface="Gill Sans MT"/>
                <a:cs typeface="Gill Sans MT"/>
              </a:rPr>
              <a:t>hereby </a:t>
            </a:r>
            <a:r>
              <a:rPr dirty="0" sz="1000" spc="-5">
                <a:latin typeface="Gill Sans MT"/>
                <a:cs typeface="Gill Sans MT"/>
              </a:rPr>
              <a:t>authorize my employer, either directly or through its payroll service provider, to deposit </a:t>
            </a:r>
            <a:r>
              <a:rPr dirty="0" sz="1000">
                <a:latin typeface="Gill Sans MT"/>
                <a:cs typeface="Gill Sans MT"/>
              </a:rPr>
              <a:t>any </a:t>
            </a:r>
            <a:r>
              <a:rPr dirty="0" sz="1000" spc="-5">
                <a:latin typeface="Gill Sans MT"/>
                <a:cs typeface="Gill Sans MT"/>
              </a:rPr>
              <a:t>amounts  owed me, </a:t>
            </a:r>
            <a:r>
              <a:rPr dirty="0" sz="1000">
                <a:latin typeface="Gill Sans MT"/>
                <a:cs typeface="Gill Sans MT"/>
              </a:rPr>
              <a:t>by </a:t>
            </a:r>
            <a:r>
              <a:rPr dirty="0" sz="1000" spc="-5">
                <a:latin typeface="Gill Sans MT"/>
                <a:cs typeface="Gill Sans MT"/>
              </a:rPr>
              <a:t>initiating credit entries to my account at the </a:t>
            </a:r>
            <a:r>
              <a:rPr dirty="0" sz="1000" spc="-10">
                <a:latin typeface="Gill Sans MT"/>
                <a:cs typeface="Gill Sans MT"/>
              </a:rPr>
              <a:t>financial </a:t>
            </a:r>
            <a:r>
              <a:rPr dirty="0" sz="1000" spc="-5">
                <a:latin typeface="Gill Sans MT"/>
                <a:cs typeface="Gill Sans MT"/>
              </a:rPr>
              <a:t>institution (hereinafter “Bank”) indicated on this  form. Further, I authorize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to accept and to credit any credit entries indicated </a:t>
            </a:r>
            <a:r>
              <a:rPr dirty="0" sz="1000">
                <a:latin typeface="Gill Sans MT"/>
                <a:cs typeface="Gill Sans MT"/>
              </a:rPr>
              <a:t>by my </a:t>
            </a:r>
            <a:r>
              <a:rPr dirty="0" sz="1000" spc="-5">
                <a:latin typeface="Gill Sans MT"/>
                <a:cs typeface="Gill Sans MT"/>
              </a:rPr>
              <a:t>employer, either </a:t>
            </a:r>
            <a:r>
              <a:rPr dirty="0" sz="1000" spc="-10">
                <a:latin typeface="Gill Sans MT"/>
                <a:cs typeface="Gill Sans MT"/>
              </a:rPr>
              <a:t>directly  </a:t>
            </a:r>
            <a:r>
              <a:rPr dirty="0" sz="1000" spc="-5">
                <a:latin typeface="Gill Sans MT"/>
                <a:cs typeface="Gill Sans MT"/>
              </a:rPr>
              <a:t>or through its payroll service provider, to </a:t>
            </a:r>
            <a:r>
              <a:rPr dirty="0" sz="1000">
                <a:latin typeface="Gill Sans MT"/>
                <a:cs typeface="Gill Sans MT"/>
              </a:rPr>
              <a:t>my </a:t>
            </a:r>
            <a:r>
              <a:rPr dirty="0" sz="1000" spc="-5">
                <a:latin typeface="Gill Sans MT"/>
                <a:cs typeface="Gill Sans MT"/>
              </a:rPr>
              <a:t>account. In the event that my employer deposits funds erroneously  into my account, I authorize my employer, either directly or through its payroll service provider, to debit my  account for an amount </a:t>
            </a:r>
            <a:r>
              <a:rPr dirty="0" sz="1000">
                <a:latin typeface="Gill Sans MT"/>
                <a:cs typeface="Gill Sans MT"/>
              </a:rPr>
              <a:t>not </a:t>
            </a:r>
            <a:r>
              <a:rPr dirty="0" sz="1000" spc="-5">
                <a:latin typeface="Gill Sans MT"/>
                <a:cs typeface="Gill Sans MT"/>
              </a:rPr>
              <a:t>to exceed the original </a:t>
            </a:r>
            <a:r>
              <a:rPr dirty="0" sz="1000">
                <a:latin typeface="Gill Sans MT"/>
                <a:cs typeface="Gill Sans MT"/>
              </a:rPr>
              <a:t>amount </a:t>
            </a:r>
            <a:r>
              <a:rPr dirty="0" sz="1000" spc="-5">
                <a:latin typeface="Gill Sans MT"/>
                <a:cs typeface="Gill Sans MT"/>
              </a:rPr>
              <a:t>of the erroneous</a:t>
            </a:r>
            <a:r>
              <a:rPr dirty="0" sz="1000" spc="40">
                <a:latin typeface="Gill Sans MT"/>
                <a:cs typeface="Gill Sans MT"/>
              </a:rPr>
              <a:t> </a:t>
            </a:r>
            <a:r>
              <a:rPr dirty="0" sz="1000" spc="-10">
                <a:latin typeface="Gill Sans MT"/>
                <a:cs typeface="Gill Sans MT"/>
              </a:rPr>
              <a:t>credit.</a:t>
            </a:r>
            <a:endParaRPr sz="1000">
              <a:latin typeface="Gill Sans MT"/>
              <a:cs typeface="Gill Sans MT"/>
            </a:endParaRPr>
          </a:p>
          <a:p>
            <a:pPr algn="just" marL="12700" marR="5080">
              <a:lnSpc>
                <a:spcPts val="1160"/>
              </a:lnSpc>
              <a:spcBef>
                <a:spcPts val="625"/>
              </a:spcBef>
            </a:pPr>
            <a:r>
              <a:rPr dirty="0" sz="1000" spc="-5">
                <a:latin typeface="Gill Sans MT"/>
                <a:cs typeface="Gill Sans MT"/>
              </a:rPr>
              <a:t>This authorization is to </a:t>
            </a:r>
            <a:r>
              <a:rPr dirty="0" sz="1000" spc="-10">
                <a:latin typeface="Gill Sans MT"/>
                <a:cs typeface="Gill Sans MT"/>
              </a:rPr>
              <a:t>remain </a:t>
            </a:r>
            <a:r>
              <a:rPr dirty="0" sz="1000" spc="-5">
                <a:latin typeface="Gill Sans MT"/>
                <a:cs typeface="Gill Sans MT"/>
              </a:rPr>
              <a:t>in full force and effect until Employer and Bank have received written notice from  me of </a:t>
            </a:r>
            <a:r>
              <a:rPr dirty="0" sz="1000" spc="-10">
                <a:latin typeface="Gill Sans MT"/>
                <a:cs typeface="Gill Sans MT"/>
              </a:rPr>
              <a:t>its </a:t>
            </a:r>
            <a:r>
              <a:rPr dirty="0" sz="1000" spc="-5">
                <a:latin typeface="Gill Sans MT"/>
                <a:cs typeface="Gill Sans MT"/>
              </a:rPr>
              <a:t>termination in such time and in such manner as to afford Employer and </a:t>
            </a:r>
            <a:r>
              <a:rPr dirty="0" sz="1000" spc="-10">
                <a:latin typeface="Gill Sans MT"/>
                <a:cs typeface="Gill Sans MT"/>
              </a:rPr>
              <a:t>Bank </a:t>
            </a:r>
            <a:r>
              <a:rPr dirty="0" sz="1000" spc="-5">
                <a:latin typeface="Gill Sans MT"/>
                <a:cs typeface="Gill Sans MT"/>
              </a:rPr>
              <a:t>reasonable opportunity </a:t>
            </a:r>
            <a:r>
              <a:rPr dirty="0" sz="1000" spc="-10">
                <a:latin typeface="Gill Sans MT"/>
                <a:cs typeface="Gill Sans MT"/>
              </a:rPr>
              <a:t>to  </a:t>
            </a:r>
            <a:r>
              <a:rPr dirty="0" sz="1000" spc="-5">
                <a:latin typeface="Gill Sans MT"/>
                <a:cs typeface="Gill Sans MT"/>
              </a:rPr>
              <a:t>act on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it.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Gill Sans MT"/>
              <a:cs typeface="Gill Sans MT"/>
            </a:endParaRPr>
          </a:p>
          <a:p>
            <a:pPr marL="276225" marR="309880" indent="-247015">
              <a:lnSpc>
                <a:spcPct val="181000"/>
              </a:lnSpc>
              <a:tabLst>
                <a:tab pos="1446530" algn="l"/>
                <a:tab pos="3542665" algn="l"/>
                <a:tab pos="5654040" algn="l"/>
                <a:tab pos="5689600" algn="l"/>
              </a:tabLst>
            </a:pPr>
            <a:r>
              <a:rPr dirty="0" sz="1000" spc="-5">
                <a:latin typeface="Gill Sans MT"/>
                <a:cs typeface="Gill Sans MT"/>
              </a:rPr>
              <a:t>Printed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2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Danny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Row	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-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ID#: </a:t>
            </a:r>
            <a:r>
              <a:rPr dirty="0" u="heavy" sz="1000" spc="2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heavy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323498 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</a:t>
            </a:r>
            <a:r>
              <a:rPr dirty="0" sz="1000" spc="4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Employee</a:t>
            </a:r>
            <a:r>
              <a:rPr dirty="0" sz="1000" spc="1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Signature: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DR	</a:t>
            </a:r>
            <a:r>
              <a:rPr dirty="0" sz="1000" spc="-5">
                <a:latin typeface="Gill Sans MT"/>
                <a:cs typeface="Gill Sans MT"/>
              </a:rPr>
              <a:t>Date: 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	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algn="just" marL="12700">
              <a:lnSpc>
                <a:spcPts val="1180"/>
              </a:lnSpc>
              <a:spcBef>
                <a:spcPts val="5"/>
              </a:spcBef>
            </a:pPr>
            <a:r>
              <a:rPr dirty="0" sz="1000" spc="-5" b="1">
                <a:latin typeface="Gill Sans MT"/>
                <a:cs typeface="Gill Sans MT"/>
              </a:rPr>
              <a:t>Account Information</a:t>
            </a:r>
            <a:endParaRPr sz="1000">
              <a:latin typeface="Gill Sans MT"/>
              <a:cs typeface="Gill Sans MT"/>
            </a:endParaRPr>
          </a:p>
          <a:p>
            <a:pPr algn="just" marL="12700" marR="53340">
              <a:lnSpc>
                <a:spcPts val="1160"/>
              </a:lnSpc>
              <a:spcBef>
                <a:spcPts val="50"/>
              </a:spcBef>
            </a:pPr>
            <a:r>
              <a:rPr dirty="0" sz="1000" spc="-5">
                <a:latin typeface="Gill Sans MT"/>
                <a:cs typeface="Gill Sans MT"/>
              </a:rPr>
              <a:t>The first two items are for </a:t>
            </a:r>
            <a:r>
              <a:rPr dirty="0" sz="1000">
                <a:latin typeface="Gill Sans MT"/>
                <a:cs typeface="Gill Sans MT"/>
              </a:rPr>
              <a:t>fixed </a:t>
            </a:r>
            <a:r>
              <a:rPr dirty="0" sz="1000" spc="-5">
                <a:latin typeface="Gill Sans MT"/>
                <a:cs typeface="Gill Sans MT"/>
              </a:rPr>
              <a:t>dollar deposits; the </a:t>
            </a:r>
            <a:r>
              <a:rPr dirty="0" sz="1000" spc="-10">
                <a:latin typeface="Gill Sans MT"/>
                <a:cs typeface="Gill Sans MT"/>
              </a:rPr>
              <a:t>last </a:t>
            </a:r>
            <a:r>
              <a:rPr dirty="0" sz="1000" spc="-5">
                <a:latin typeface="Gill Sans MT"/>
                <a:cs typeface="Gill Sans MT"/>
              </a:rPr>
              <a:t>item must </a:t>
            </a:r>
            <a:r>
              <a:rPr dirty="0" sz="1000">
                <a:latin typeface="Gill Sans MT"/>
                <a:cs typeface="Gill Sans MT"/>
              </a:rPr>
              <a:t>be </a:t>
            </a:r>
            <a:r>
              <a:rPr dirty="0" sz="1000" spc="-5">
                <a:latin typeface="Gill Sans MT"/>
                <a:cs typeface="Gill Sans MT"/>
              </a:rPr>
              <a:t>for the remaining </a:t>
            </a:r>
            <a:r>
              <a:rPr dirty="0" sz="1000">
                <a:latin typeface="Gill Sans MT"/>
                <a:cs typeface="Gill Sans MT"/>
              </a:rPr>
              <a:t>net </a:t>
            </a:r>
            <a:r>
              <a:rPr dirty="0" sz="1000" spc="-5">
                <a:latin typeface="Gill Sans MT"/>
                <a:cs typeface="Gill Sans MT"/>
              </a:rPr>
              <a:t>amount (even if </a:t>
            </a:r>
            <a:r>
              <a:rPr dirty="0" sz="1000">
                <a:latin typeface="Gill Sans MT"/>
                <a:cs typeface="Gill Sans MT"/>
              </a:rPr>
              <a:t>no  </a:t>
            </a:r>
            <a:r>
              <a:rPr dirty="0" sz="1000" spc="-5">
                <a:latin typeface="Gill Sans MT"/>
                <a:cs typeface="Gill Sans MT"/>
              </a:rPr>
              <a:t>fixed dollar deposit is elected). </a:t>
            </a:r>
            <a:r>
              <a:rPr dirty="0" sz="1000" spc="-5" b="1">
                <a:latin typeface="Gill Sans MT"/>
                <a:cs typeface="Gill Sans MT"/>
              </a:rPr>
              <a:t>For each, make sure to indicate if the </a:t>
            </a:r>
            <a:r>
              <a:rPr dirty="0" sz="1000" b="1">
                <a:latin typeface="Gill Sans MT"/>
                <a:cs typeface="Gill Sans MT"/>
              </a:rPr>
              <a:t>account is </a:t>
            </a:r>
            <a:r>
              <a:rPr dirty="0" sz="1000" spc="-5" b="1">
                <a:latin typeface="Gill Sans MT"/>
                <a:cs typeface="Gill Sans MT"/>
              </a:rPr>
              <a:t>Checking or</a:t>
            </a:r>
            <a:r>
              <a:rPr dirty="0" sz="1000" spc="140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Savings</a:t>
            </a:r>
            <a:r>
              <a:rPr dirty="0" sz="1000" spc="-5">
                <a:latin typeface="Gill Sans MT"/>
                <a:cs typeface="Gill Sans MT"/>
              </a:rPr>
              <a:t>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Gill Sans MT"/>
              <a:cs typeface="Gill Sans MT"/>
            </a:endParaRPr>
          </a:p>
          <a:p>
            <a:pPr marL="91440">
              <a:lnSpc>
                <a:spcPct val="100000"/>
              </a:lnSpc>
            </a:pPr>
            <a:r>
              <a:rPr dirty="0" sz="1000" b="1">
                <a:latin typeface="Gill Sans MT"/>
                <a:cs typeface="Gill Sans MT"/>
              </a:rPr>
              <a:t>Canadian financial</a:t>
            </a:r>
            <a:r>
              <a:rPr dirty="0" sz="1000" spc="1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institution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244" y="7345832"/>
            <a:ext cx="6046470" cy="23088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538480">
              <a:lnSpc>
                <a:spcPct val="100000"/>
              </a:lnSpc>
              <a:spcBef>
                <a:spcPts val="745"/>
              </a:spcBef>
              <a:tabLst>
                <a:tab pos="1158875" algn="l"/>
                <a:tab pos="2225675" algn="l"/>
                <a:tab pos="3661410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541655" indent="-162560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542290" algn="l"/>
                <a:tab pos="6017895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L="379730" marR="5080">
              <a:lnSpc>
                <a:spcPts val="2350"/>
              </a:lnSpc>
              <a:spcBef>
                <a:spcPts val="235"/>
              </a:spcBef>
              <a:tabLst>
                <a:tab pos="1222375" algn="l"/>
                <a:tab pos="1818639" algn="l"/>
                <a:tab pos="2733040" algn="l"/>
                <a:tab pos="3183890" algn="l"/>
                <a:tab pos="4518025" algn="l"/>
                <a:tab pos="4667250" algn="l"/>
                <a:tab pos="6033135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</a:t>
            </a:r>
            <a:r>
              <a:rPr dirty="0" baseline="2777" sz="1500" spc="-7">
                <a:latin typeface="Gill Sans MT"/>
                <a:cs typeface="Gill Sans MT"/>
              </a:rPr>
              <a:t>I wish to deposit:</a:t>
            </a:r>
            <a:r>
              <a:rPr dirty="0" baseline="2777" sz="1500" spc="345">
                <a:latin typeface="Gill Sans MT"/>
                <a:cs typeface="Gill Sans MT"/>
              </a:rPr>
              <a:t> </a:t>
            </a:r>
            <a:r>
              <a:rPr dirty="0" baseline="2777" sz="1500" spc="-7">
                <a:latin typeface="Gill Sans MT"/>
                <a:cs typeface="Gill Sans MT"/>
              </a:rPr>
              <a:t>$ </a:t>
            </a:r>
            <a:r>
              <a:rPr dirty="0" u="sng" baseline="2777" sz="1500" spc="-7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baseline="2777" sz="15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baseline="2777"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Gill Sans MT"/>
              <a:cs typeface="Gill Sans MT"/>
            </a:endParaRPr>
          </a:p>
          <a:p>
            <a:pPr marL="538480">
              <a:lnSpc>
                <a:spcPct val="100000"/>
              </a:lnSpc>
              <a:tabLst>
                <a:tab pos="1158875" algn="l"/>
                <a:tab pos="2225675" algn="l"/>
                <a:tab pos="3661410" algn="l"/>
              </a:tabLst>
            </a:pPr>
            <a:r>
              <a:rPr dirty="0" sz="1000" spc="-10" b="1">
                <a:latin typeface="Gill Sans MT"/>
                <a:cs typeface="Gill Sans MT"/>
              </a:rPr>
              <a:t>New	</a:t>
            </a:r>
            <a:r>
              <a:rPr dirty="0" sz="1000" spc="-5" b="1">
                <a:latin typeface="Gill Sans MT"/>
                <a:cs typeface="Gill Sans MT"/>
              </a:rPr>
              <a:t>Discontinue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$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Amount	Change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5" b="1">
                <a:latin typeface="Gill Sans MT"/>
                <a:cs typeface="Gill Sans MT"/>
              </a:rPr>
              <a:t>Bank/Account</a:t>
            </a:r>
            <a:endParaRPr sz="1000">
              <a:latin typeface="Gill Sans MT"/>
              <a:cs typeface="Gill Sans MT"/>
            </a:endParaRPr>
          </a:p>
          <a:p>
            <a:pPr marL="541655" indent="-162560">
              <a:lnSpc>
                <a:spcPct val="100000"/>
              </a:lnSpc>
              <a:spcBef>
                <a:spcPts val="640"/>
              </a:spcBef>
              <a:buAutoNum type="arabicPeriod" startAt="3"/>
              <a:tabLst>
                <a:tab pos="542290" algn="l"/>
                <a:tab pos="6017895" algn="l"/>
              </a:tabLst>
            </a:pPr>
            <a:r>
              <a:rPr dirty="0" sz="1000" spc="-5">
                <a:latin typeface="Gill Sans MT"/>
                <a:cs typeface="Gill Sans MT"/>
              </a:rPr>
              <a:t>Bank</a:t>
            </a:r>
            <a:r>
              <a:rPr dirty="0" sz="1000" spc="-6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Name/City/State: </a:t>
            </a:r>
            <a:r>
              <a:rPr dirty="0" sz="1000" spc="-10">
                <a:latin typeface="Gill Sans MT"/>
                <a:cs typeface="Gill Sans MT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endParaRPr sz="1000">
              <a:latin typeface="Gill Sans MT"/>
              <a:cs typeface="Gill Sans MT"/>
            </a:endParaRPr>
          </a:p>
          <a:p>
            <a:pPr marL="12700" marR="5080" indent="367030">
              <a:lnSpc>
                <a:spcPts val="2340"/>
              </a:lnSpc>
              <a:spcBef>
                <a:spcPts val="254"/>
              </a:spcBef>
              <a:tabLst>
                <a:tab pos="855344" algn="l"/>
                <a:tab pos="1818639" algn="l"/>
                <a:tab pos="2608580" algn="l"/>
                <a:tab pos="3183890" algn="l"/>
                <a:tab pos="4667250" algn="l"/>
                <a:tab pos="6033135" algn="l"/>
              </a:tabLst>
            </a:pPr>
            <a:r>
              <a:rPr dirty="0" sz="1000" spc="-5">
                <a:latin typeface="Gill Sans MT"/>
                <a:cs typeface="Gill Sans MT"/>
              </a:rPr>
              <a:t>Routing/Transit</a:t>
            </a:r>
            <a:r>
              <a:rPr dirty="0" sz="1000" spc="5">
                <a:latin typeface="Gill Sans MT"/>
                <a:cs typeface="Gill Sans MT"/>
              </a:rPr>
              <a:t> </a:t>
            </a:r>
            <a:r>
              <a:rPr dirty="0" sz="1000">
                <a:latin typeface="Gill Sans MT"/>
                <a:cs typeface="Gill Sans MT"/>
              </a:rPr>
              <a:t>#: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		</a:t>
            </a:r>
            <a:r>
              <a:rPr dirty="0" sz="1000" spc="-5">
                <a:latin typeface="Gill Sans MT"/>
                <a:cs typeface="Gill Sans MT"/>
              </a:rPr>
              <a:t>Account</a:t>
            </a:r>
            <a:r>
              <a:rPr dirty="0" sz="1000" spc="-4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Number: </a:t>
            </a:r>
            <a:r>
              <a:rPr dirty="0" sz="1000">
                <a:latin typeface="Gill Sans MT"/>
                <a:cs typeface="Gill Sans MT"/>
              </a:rPr>
              <a:t>	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dirty="0" sz="100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                                       </a:t>
            </a:r>
            <a:r>
              <a:rPr dirty="0" sz="1000" spc="195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Checking	Savings		I wish to deposit </a:t>
            </a:r>
            <a:r>
              <a:rPr dirty="0" sz="1000">
                <a:latin typeface="Gill Sans MT"/>
                <a:cs typeface="Gill Sans MT"/>
              </a:rPr>
              <a:t>Remaining </a:t>
            </a:r>
            <a:r>
              <a:rPr dirty="0" sz="1000" spc="-5">
                <a:latin typeface="Gill Sans MT"/>
                <a:cs typeface="Gill Sans MT"/>
              </a:rPr>
              <a:t>Net</a:t>
            </a:r>
            <a:r>
              <a:rPr dirty="0" sz="1000" spc="10">
                <a:latin typeface="Gill Sans MT"/>
                <a:cs typeface="Gill Sans MT"/>
              </a:rPr>
              <a:t> </a:t>
            </a:r>
            <a:r>
              <a:rPr dirty="0" sz="1000" spc="-5">
                <a:latin typeface="Gill Sans MT"/>
                <a:cs typeface="Gill Sans MT"/>
              </a:rPr>
              <a:t>Amount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1814" y="474980"/>
            <a:ext cx="7461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Gill Sans MT"/>
                <a:cs typeface="Gill Sans MT"/>
              </a:rPr>
              <a:t>Revised </a:t>
            </a:r>
            <a:r>
              <a:rPr dirty="0" sz="800" spc="-20">
                <a:latin typeface="Gill Sans MT"/>
                <a:cs typeface="Gill Sans MT"/>
              </a:rPr>
              <a:t>Dec</a:t>
            </a:r>
            <a:r>
              <a:rPr dirty="0" sz="800" spc="-145">
                <a:latin typeface="Gill Sans MT"/>
                <a:cs typeface="Gill Sans MT"/>
              </a:rPr>
              <a:t> </a:t>
            </a:r>
            <a:r>
              <a:rPr dirty="0" sz="800" spc="-25">
                <a:latin typeface="Gill Sans MT"/>
                <a:cs typeface="Gill Sans MT"/>
              </a:rPr>
              <a:t>2014</a:t>
            </a:r>
            <a:endParaRPr sz="800">
              <a:latin typeface="Gill Sans MT"/>
              <a:cs typeface="Gill Sans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8451" y="754380"/>
          <a:ext cx="7204075" cy="822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  <a:gridCol w="3061969"/>
                <a:gridCol w="3432810"/>
                <a:gridCol w="338454"/>
              </a:tblGrid>
              <a:tr h="4509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tabLst>
                          <a:tab pos="284861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Legal Surname: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2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Row	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75"/>
                        </a:lnSpc>
                        <a:spcBef>
                          <a:spcPts val="5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Legal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Given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ts val="1175"/>
                        </a:lnSpc>
                        <a:tabLst>
                          <a:tab pos="2953385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Name(s):</a:t>
                      </a:r>
                      <a:r>
                        <a:rPr dirty="0" u="sng" sz="1000" spc="-6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1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Danny	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239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4">
                <a:tc gridSpan="2"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Physical Address (no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PO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Box #s):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1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72</a:t>
                      </a:r>
                      <a:r>
                        <a:rPr dirty="0" u="sng" sz="1000" spc="3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1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Donald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9420">
                        <a:lnSpc>
                          <a:spcPct val="100000"/>
                        </a:lnSpc>
                        <a:spcBef>
                          <a:spcPts val="515"/>
                        </a:spcBef>
                        <a:tabLst>
                          <a:tab pos="185547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Apt.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#:</a:t>
                      </a:r>
                      <a:r>
                        <a:rPr dirty="0" sz="10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988">
                <a:tc gridSpan="2"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284861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City,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Town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or Village:</a:t>
                      </a:r>
                      <a:r>
                        <a:rPr dirty="0" u="sng" sz="1000" spc="-5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winnipeg	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1805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1825625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Postal Code:</a:t>
                      </a:r>
                      <a:r>
                        <a:rPr dirty="0" u="sng" sz="1000" spc="21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1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R3C1L7	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259">
                <a:tc gridSpan="3"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Date of Birth: (mm/dd/yyyy)</a:t>
                      </a:r>
                      <a:r>
                        <a:rPr dirty="0" u="sng" sz="1000" spc="-2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1960/02/02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Manitoba Drivers Licence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u="sng" sz="1000" spc="1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CH-AK-RP-K151P4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793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90830" marR="490855">
                        <a:lnSpc>
                          <a:spcPts val="115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 certify that I am the individual named above, and that my date of birth and residential address are as stated  above, and the signature below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my</a:t>
                      </a:r>
                      <a:r>
                        <a:rPr dirty="0" sz="10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signature.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0830" marR="248920">
                        <a:lnSpc>
                          <a:spcPct val="96100"/>
                        </a:lnSpc>
                        <a:spcBef>
                          <a:spcPts val="6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 consent to Manitoba Public Insurance collecting the information about me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out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under the Applicant’s  Information section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my guarantor and such other personal information about me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my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guarantor or other  third parties as necessary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verify my eligibility for the driver’s licence or identification</a:t>
                      </a:r>
                      <a:r>
                        <a:rPr dirty="0" sz="10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card.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054">
                <a:tc gridSpan="3">
                  <a:txBody>
                    <a:bodyPr/>
                    <a:lstStyle/>
                    <a:p>
                      <a:pPr marL="3162935">
                        <a:lnSpc>
                          <a:spcPts val="1175"/>
                        </a:lnSpc>
                        <a:spcBef>
                          <a:spcPts val="275"/>
                        </a:spcBef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If Applicant under 18 years of</a:t>
                      </a:r>
                      <a:r>
                        <a:rPr dirty="0" sz="1000" spc="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ts val="1175"/>
                        </a:lnSpc>
                        <a:tabLst>
                          <a:tab pos="3066415" algn="l"/>
                          <a:tab pos="641350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Applicant’s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Signature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Legal Guardian(s)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Signature: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455">
                <a:tc gridSpan="3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Choosing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Eligible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Guarantor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02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Your guarantor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000" spc="-5" b="1" i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21334" indent="-231140">
                        <a:lnSpc>
                          <a:spcPts val="1170"/>
                        </a:lnSpc>
                        <a:spcBef>
                          <a:spcPts val="625"/>
                        </a:spcBef>
                        <a:buAutoNum type="arabicPeriod"/>
                        <a:tabLst>
                          <a:tab pos="521334" algn="l"/>
                          <a:tab pos="52197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Be a Canadian citizen residing in</a:t>
                      </a:r>
                      <a:r>
                        <a:rPr dirty="0" sz="10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Canada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21334" indent="-231140">
                        <a:lnSpc>
                          <a:spcPts val="1160"/>
                        </a:lnSpc>
                        <a:buAutoNum type="arabicPeriod"/>
                        <a:tabLst>
                          <a:tab pos="521334" algn="l"/>
                          <a:tab pos="52197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Have known you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at least two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years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21334" indent="-231140">
                        <a:lnSpc>
                          <a:spcPts val="1165"/>
                        </a:lnSpc>
                        <a:buAutoNum type="arabicPeriod"/>
                        <a:tabLst>
                          <a:tab pos="521334" algn="l"/>
                          <a:tab pos="52197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Meet the occupation or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offices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criteria exactly as</a:t>
                      </a:r>
                      <a:r>
                        <a:rPr dirty="0" sz="10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described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21334" indent="-231140">
                        <a:lnSpc>
                          <a:spcPts val="1175"/>
                        </a:lnSpc>
                        <a:buAutoNum type="arabicPeriod"/>
                        <a:tabLst>
                          <a:tab pos="521334" algn="l"/>
                          <a:tab pos="52197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Fully complete the Declaration of Guarantor section on the reverse side of this</a:t>
                      </a:r>
                      <a:r>
                        <a:rPr dirty="0" sz="100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document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0830" marR="347345">
                        <a:lnSpc>
                          <a:spcPts val="1150"/>
                        </a:lnSpc>
                        <a:spcBef>
                          <a:spcPts val="815"/>
                        </a:spcBef>
                      </a:pPr>
                      <a:r>
                        <a:rPr dirty="0" u="heavy" sz="1100" spc="-5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WARNING </a:t>
                      </a:r>
                      <a:r>
                        <a:rPr dirty="0" u="heavy" sz="1100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u="heavy" sz="1100" spc="-5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all applicants </a:t>
                      </a:r>
                      <a:r>
                        <a:rPr dirty="0" u="heavy" sz="1100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u="heavy" sz="1100" spc="-5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guarantors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– Any false statement, misrepresentation or concealment of  any material fact on this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form,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any other document presented in support of this application, may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be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grounds for criminal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prosecution.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ts val="1180"/>
                        </a:lnSpc>
                        <a:spcBef>
                          <a:spcPts val="57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The personal information contained in this form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collected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under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authority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section 12 or 150.5</a:t>
                      </a:r>
                      <a:r>
                        <a:rPr dirty="0" sz="1000" spc="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0830" marR="299720">
                        <a:lnSpc>
                          <a:spcPts val="1150"/>
                        </a:lnSpc>
                        <a:spcBef>
                          <a:spcPts val="60"/>
                        </a:spcBef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The Drivers and Vehicles 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Act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and under the authority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section 36(b) (information relates directly and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is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necessary for a program operated by Manitoba Public Insurance) of 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Freedom of Information and Protection 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of Privacy Act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 The personal information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used to administer the driver’s licence or identification card</a:t>
                      </a:r>
                      <a:r>
                        <a:rPr dirty="0" sz="1000" spc="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records.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2735" marR="346075">
                        <a:lnSpc>
                          <a:spcPts val="1150"/>
                        </a:lnSpc>
                        <a:spcBef>
                          <a:spcPts val="7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If you have any questions about the collection of your personal information, please contact the Manitoba Public  Insurance Contact Centre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at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(204)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985-7000.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456">
                <a:tc gridSpan="3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Declaration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Guarantor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(must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fully</a:t>
                      </a:r>
                      <a:r>
                        <a:rPr dirty="0" sz="9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completed)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0497">
                <a:tc gridSpan="3">
                  <a:txBody>
                    <a:bodyPr/>
                    <a:lstStyle/>
                    <a:p>
                      <a:pPr algn="just" marL="290830" marR="439420">
                        <a:lnSpc>
                          <a:spcPct val="150100"/>
                        </a:lnSpc>
                        <a:spcBef>
                          <a:spcPts val="365"/>
                        </a:spcBef>
                        <a:tabLst>
                          <a:tab pos="3084195" algn="l"/>
                          <a:tab pos="3377565" algn="l"/>
                          <a:tab pos="4318000" algn="l"/>
                          <a:tab pos="6413500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Surname: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Name: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                                                        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Name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Firm/Organization: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	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Official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Title: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                          </a:t>
                      </a:r>
                      <a:r>
                        <a:rPr dirty="0" sz="10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Business Telephone: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Home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Telephone: 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                                            </a:t>
                      </a:r>
                      <a:r>
                        <a:rPr dirty="0" sz="1000" spc="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Address: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		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                                                                                                                                  </a:t>
                      </a:r>
                      <a:r>
                        <a:rPr dirty="0" sz="1000" spc="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Knowledge of Applicant (# of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Years):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just" marL="290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IMPORTANT*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You must have at least </a:t>
                      </a:r>
                      <a:r>
                        <a:rPr dirty="0" u="heavy" sz="1000" spc="-5" b="1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TWO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years knowledge of the applicant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eligible</a:t>
                      </a:r>
                      <a:r>
                        <a:rPr dirty="0" sz="1000" spc="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guarantor.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950" spc="-5">
                          <a:latin typeface="Arial"/>
                          <a:cs typeface="Arial"/>
                        </a:rPr>
                        <a:t>Place a check mark beside the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applicable </a:t>
                      </a:r>
                      <a:r>
                        <a:rPr dirty="0" sz="950" spc="-5">
                          <a:latin typeface="Arial"/>
                          <a:cs typeface="Arial"/>
                        </a:rPr>
                        <a:t>occupation or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office </a:t>
                      </a:r>
                      <a:r>
                        <a:rPr dirty="0" sz="950" spc="-5">
                          <a:latin typeface="Arial"/>
                          <a:cs typeface="Arial"/>
                        </a:rPr>
                        <a:t>and provide the additional </a:t>
                      </a:r>
                      <a:r>
                        <a:rPr dirty="0" sz="950">
                          <a:latin typeface="Arial"/>
                          <a:cs typeface="Arial"/>
                        </a:rPr>
                        <a:t>information if</a:t>
                      </a:r>
                      <a:r>
                        <a:rPr dirty="0" sz="95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5">
                          <a:latin typeface="Arial"/>
                          <a:cs typeface="Arial"/>
                        </a:rPr>
                        <a:t>requested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1054" y="6714490"/>
            <a:ext cx="2280920" cy="0"/>
          </a:xfrm>
          <a:custGeom>
            <a:avLst/>
            <a:gdLst/>
            <a:ahLst/>
            <a:cxnLst/>
            <a:rect l="l" t="t" r="r" b="b"/>
            <a:pathLst>
              <a:path w="2280920" h="0">
                <a:moveTo>
                  <a:pt x="0" y="0"/>
                </a:moveTo>
                <a:lnTo>
                  <a:pt x="1541780" y="0"/>
                </a:lnTo>
              </a:path>
              <a:path w="2280920" h="0">
                <a:moveTo>
                  <a:pt x="1543685" y="0"/>
                </a:moveTo>
                <a:lnTo>
                  <a:pt x="2280920" y="0"/>
                </a:lnTo>
              </a:path>
            </a:pathLst>
          </a:custGeom>
          <a:ln w="75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3115" y="634365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2480" y="82423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3115" y="100838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3115" y="1205864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3115" y="1398269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1844" y="158623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3750" y="219837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1844" y="280797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1844" y="3401059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9940" y="400685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9940" y="4204334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3750" y="466344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3750" y="5777229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3750" y="5967729"/>
            <a:ext cx="143510" cy="306705"/>
          </a:xfrm>
          <a:custGeom>
            <a:avLst/>
            <a:gdLst/>
            <a:ahLst/>
            <a:cxnLst/>
            <a:rect l="l" t="t" r="r" b="b"/>
            <a:pathLst>
              <a:path w="143509" h="306704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  <a:path w="143509" h="306704">
                <a:moveTo>
                  <a:pt x="0" y="306705"/>
                </a:moveTo>
                <a:lnTo>
                  <a:pt x="143509" y="306705"/>
                </a:lnTo>
                <a:lnTo>
                  <a:pt x="143509" y="179705"/>
                </a:lnTo>
                <a:lnTo>
                  <a:pt x="0" y="179705"/>
                </a:lnTo>
                <a:lnTo>
                  <a:pt x="0" y="3067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47820" y="64643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47820" y="1156335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47820" y="1618614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46550" y="2272664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44645" y="303911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44645" y="421005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44645" y="3691254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45279" y="445262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46550" y="4969509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9940" y="6536055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44645" y="534289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44009" y="5593079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44645" y="5842634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45279" y="2784475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3750" y="5590540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09" h="127000">
                <a:moveTo>
                  <a:pt x="0" y="127000"/>
                </a:moveTo>
                <a:lnTo>
                  <a:pt x="143509" y="127000"/>
                </a:lnTo>
                <a:lnTo>
                  <a:pt x="14350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42740" y="6190615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40834" y="6424929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47820" y="1387475"/>
            <a:ext cx="143510" cy="127000"/>
          </a:xfrm>
          <a:custGeom>
            <a:avLst/>
            <a:gdLst/>
            <a:ahLst/>
            <a:cxnLst/>
            <a:rect l="l" t="t" r="r" b="b"/>
            <a:pathLst>
              <a:path w="143510" h="127000">
                <a:moveTo>
                  <a:pt x="0" y="127000"/>
                </a:moveTo>
                <a:lnTo>
                  <a:pt x="143510" y="127000"/>
                </a:lnTo>
                <a:lnTo>
                  <a:pt x="14351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56689" y="252172"/>
            <a:ext cx="2389505" cy="11626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445"/>
              </a:spcBef>
              <a:buSzPct val="89473"/>
              <a:buAutoNum type="arabicPeriod"/>
              <a:tabLst>
                <a:tab pos="230504" algn="l"/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Dentist*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50"/>
              </a:spcBef>
              <a:buSzPct val="89473"/>
              <a:buAutoNum type="arabicPeriod"/>
              <a:tabLst>
                <a:tab pos="230504" algn="l"/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Medical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Doctor*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60"/>
              </a:spcBef>
              <a:buSzPct val="89473"/>
              <a:buAutoNum type="arabicPeriod"/>
              <a:tabLst>
                <a:tab pos="230504" algn="l"/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Chiropractor*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50"/>
              </a:spcBef>
              <a:buSzPct val="89473"/>
              <a:buAutoNum type="arabicPeriod"/>
              <a:tabLst>
                <a:tab pos="230504" algn="l"/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Judge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50"/>
              </a:spcBef>
              <a:buSzPct val="89473"/>
              <a:buAutoNum type="arabicPeriod"/>
              <a:tabLst>
                <a:tab pos="230504" algn="l"/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Justice of the </a:t>
            </a:r>
            <a:r>
              <a:rPr dirty="0" sz="950">
                <a:latin typeface="Arial"/>
                <a:cs typeface="Arial"/>
              </a:rPr>
              <a:t>Peace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59"/>
              </a:spcBef>
              <a:buSzPct val="89473"/>
              <a:buAutoNum type="arabicPeriod"/>
              <a:tabLst>
                <a:tab pos="230504" algn="l"/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Royal Canadian Mounted Police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Officer: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76145" y="1385061"/>
            <a:ext cx="23126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9335" algn="l"/>
              </a:tabLst>
            </a:pPr>
            <a:r>
              <a:rPr dirty="0" sz="950" spc="-5">
                <a:latin typeface="Arial"/>
                <a:cs typeface="Arial"/>
              </a:rPr>
              <a:t>Unit</a:t>
            </a:r>
            <a:r>
              <a:rPr dirty="0" sz="950" spc="-9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56689" y="1523746"/>
            <a:ext cx="2532380" cy="21259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231775" marR="5080">
              <a:lnSpc>
                <a:spcPts val="1090"/>
              </a:lnSpc>
              <a:spcBef>
                <a:spcPts val="175"/>
              </a:spcBef>
              <a:tabLst>
                <a:tab pos="2519045" algn="l"/>
              </a:tabLst>
            </a:pPr>
            <a:r>
              <a:rPr dirty="0" sz="950" spc="-5">
                <a:latin typeface="Arial"/>
                <a:cs typeface="Arial"/>
              </a:rPr>
              <a:t>Detachment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Badge</a:t>
            </a:r>
            <a:r>
              <a:rPr dirty="0" sz="950" spc="-9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#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algn="just" marL="231775" marR="5080" indent="-219710">
              <a:lnSpc>
                <a:spcPts val="1090"/>
              </a:lnSpc>
              <a:spcBef>
                <a:spcPts val="400"/>
              </a:spcBef>
              <a:buSzPct val="89473"/>
              <a:buAutoNum type="arabicPeriod" startAt="7"/>
              <a:tabLst>
                <a:tab pos="232410" algn="l"/>
                <a:tab pos="2519045" algn="l"/>
              </a:tabLst>
            </a:pPr>
            <a:r>
              <a:rPr dirty="0" sz="950" spc="-5">
                <a:latin typeface="Arial"/>
                <a:cs typeface="Arial"/>
              </a:rPr>
              <a:t>Provincial / Municipal Police Force Officer:  Unit</a:t>
            </a:r>
            <a:r>
              <a:rPr dirty="0" sz="950" spc="-9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 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                                  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Detachment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Badge</a:t>
            </a:r>
            <a:r>
              <a:rPr dirty="0" sz="950" spc="-9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#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algn="just" marL="231775" indent="-219710">
              <a:lnSpc>
                <a:spcPts val="1115"/>
              </a:lnSpc>
              <a:spcBef>
                <a:spcPts val="335"/>
              </a:spcBef>
              <a:buSzPct val="89473"/>
              <a:buAutoNum type="arabicPeriod" startAt="7"/>
              <a:tabLst>
                <a:tab pos="232410" algn="l"/>
              </a:tabLst>
            </a:pPr>
            <a:r>
              <a:rPr dirty="0" sz="950" spc="-5">
                <a:latin typeface="Arial"/>
                <a:cs typeface="Arial"/>
              </a:rPr>
              <a:t>Military Police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Officer:</a:t>
            </a:r>
            <a:endParaRPr sz="950">
              <a:latin typeface="Arial"/>
              <a:cs typeface="Arial"/>
            </a:endParaRPr>
          </a:p>
          <a:p>
            <a:pPr algn="just" marL="231775" marR="5080">
              <a:lnSpc>
                <a:spcPts val="1090"/>
              </a:lnSpc>
              <a:spcBef>
                <a:spcPts val="55"/>
              </a:spcBef>
              <a:tabLst>
                <a:tab pos="2519045" algn="l"/>
              </a:tabLst>
            </a:pPr>
            <a:r>
              <a:rPr dirty="0" sz="950" spc="-5">
                <a:latin typeface="Arial"/>
                <a:cs typeface="Arial"/>
              </a:rPr>
              <a:t>Unit</a:t>
            </a:r>
            <a:r>
              <a:rPr dirty="0" sz="950" spc="-9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 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                                  </a:t>
            </a:r>
            <a:r>
              <a:rPr dirty="0" sz="950" spc="1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Detachment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Badge</a:t>
            </a:r>
            <a:r>
              <a:rPr dirty="0" sz="950" spc="-9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#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algn="just" marL="230504" indent="-218440">
              <a:lnSpc>
                <a:spcPts val="1115"/>
              </a:lnSpc>
              <a:spcBef>
                <a:spcPts val="330"/>
              </a:spcBef>
              <a:buSzPct val="89473"/>
              <a:buAutoNum type="arabicPeriod" startAt="9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Military Commanding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Officer:</a:t>
            </a:r>
            <a:endParaRPr sz="950">
              <a:latin typeface="Arial"/>
              <a:cs typeface="Arial"/>
            </a:endParaRPr>
          </a:p>
          <a:p>
            <a:pPr algn="just" marL="230504" marR="17145">
              <a:lnSpc>
                <a:spcPts val="1090"/>
              </a:lnSpc>
              <a:spcBef>
                <a:spcPts val="50"/>
              </a:spcBef>
              <a:tabLst>
                <a:tab pos="2503805" algn="l"/>
              </a:tabLst>
            </a:pPr>
            <a:r>
              <a:rPr dirty="0" sz="950" spc="-5">
                <a:latin typeface="Arial"/>
                <a:cs typeface="Arial"/>
              </a:rPr>
              <a:t>Unit</a:t>
            </a:r>
            <a:r>
              <a:rPr dirty="0" sz="950" spc="-9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 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                                 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Detachment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Badge</a:t>
            </a:r>
            <a:r>
              <a:rPr dirty="0" sz="950" spc="-9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#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6689" y="3625418"/>
            <a:ext cx="2532380" cy="6807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445"/>
              </a:spcBef>
              <a:buSzPct val="89473"/>
              <a:buAutoNum type="arabicPeriod" startAt="10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Lawyer*</a:t>
            </a:r>
            <a:endParaRPr sz="950">
              <a:latin typeface="Arial"/>
              <a:cs typeface="Arial"/>
            </a:endParaRPr>
          </a:p>
          <a:p>
            <a:pPr marL="230504" marR="427990" indent="-218440">
              <a:lnSpc>
                <a:spcPts val="1090"/>
              </a:lnSpc>
              <a:spcBef>
                <a:spcPts val="430"/>
              </a:spcBef>
              <a:buSzPct val="89473"/>
              <a:buAutoNum type="arabicPeriod" startAt="10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Mayor, reeve or other </a:t>
            </a:r>
            <a:r>
              <a:rPr dirty="0" sz="950">
                <a:latin typeface="Arial"/>
                <a:cs typeface="Arial"/>
              </a:rPr>
              <a:t>chief elected  </a:t>
            </a:r>
            <a:r>
              <a:rPr dirty="0" sz="950" spc="-5">
                <a:latin typeface="Arial"/>
                <a:cs typeface="Arial"/>
              </a:rPr>
              <a:t>official of municipality: City/</a:t>
            </a:r>
            <a:endParaRPr sz="950">
              <a:latin typeface="Arial"/>
              <a:cs typeface="Arial"/>
            </a:endParaRPr>
          </a:p>
          <a:p>
            <a:pPr marL="230504">
              <a:lnSpc>
                <a:spcPts val="1065"/>
              </a:lnSpc>
              <a:tabLst>
                <a:tab pos="2519045" algn="l"/>
              </a:tabLst>
            </a:pPr>
            <a:r>
              <a:rPr dirty="0" sz="950" spc="-5">
                <a:latin typeface="Arial"/>
                <a:cs typeface="Arial"/>
              </a:rPr>
              <a:t>Municipality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56689" y="4325238"/>
            <a:ext cx="2532380" cy="7264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31775" marR="177165" indent="-219710">
              <a:lnSpc>
                <a:spcPts val="1090"/>
              </a:lnSpc>
              <a:spcBef>
                <a:spcPts val="175"/>
              </a:spcBef>
            </a:pPr>
            <a:r>
              <a:rPr dirty="0" sz="850" spc="-10">
                <a:latin typeface="Arial"/>
                <a:cs typeface="Arial"/>
              </a:rPr>
              <a:t>12. </a:t>
            </a:r>
            <a:r>
              <a:rPr dirty="0" sz="950">
                <a:latin typeface="Arial"/>
                <a:cs typeface="Arial"/>
              </a:rPr>
              <a:t>Minister </a:t>
            </a:r>
            <a:r>
              <a:rPr dirty="0" sz="950" spc="-5">
                <a:latin typeface="Arial"/>
                <a:cs typeface="Arial"/>
              </a:rPr>
              <a:t>of religion authorized under the  laws of Manitoba to perform marriages  or authorized to do </a:t>
            </a:r>
            <a:r>
              <a:rPr dirty="0" sz="950">
                <a:latin typeface="Arial"/>
                <a:cs typeface="Arial"/>
              </a:rPr>
              <a:t>so </a:t>
            </a:r>
            <a:r>
              <a:rPr dirty="0" sz="950" spc="-5">
                <a:latin typeface="Arial"/>
                <a:cs typeface="Arial"/>
              </a:rPr>
              <a:t>under the </a:t>
            </a:r>
            <a:r>
              <a:rPr dirty="0" sz="950">
                <a:latin typeface="Arial"/>
                <a:cs typeface="Arial"/>
              </a:rPr>
              <a:t>laws </a:t>
            </a:r>
            <a:r>
              <a:rPr dirty="0" sz="950" spc="-5">
                <a:latin typeface="Arial"/>
                <a:cs typeface="Arial"/>
              </a:rPr>
              <a:t>of  another province or territory in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Canada:</a:t>
            </a:r>
            <a:endParaRPr sz="950">
              <a:latin typeface="Arial"/>
              <a:cs typeface="Arial"/>
            </a:endParaRPr>
          </a:p>
          <a:p>
            <a:pPr marL="231775">
              <a:lnSpc>
                <a:spcPts val="1080"/>
              </a:lnSpc>
              <a:tabLst>
                <a:tab pos="2519045" algn="l"/>
              </a:tabLst>
            </a:pPr>
            <a:r>
              <a:rPr dirty="0" sz="950" spc="-5">
                <a:latin typeface="Arial"/>
                <a:cs typeface="Arial"/>
              </a:rPr>
              <a:t>Name of </a:t>
            </a:r>
            <a:r>
              <a:rPr dirty="0" sz="950">
                <a:latin typeface="Arial"/>
                <a:cs typeface="Arial"/>
              </a:rPr>
              <a:t>Religious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Organization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6689" y="5199963"/>
            <a:ext cx="962025" cy="406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459"/>
              </a:spcBef>
              <a:buSzPct val="89473"/>
              <a:buAutoNum type="arabicPeriod" startAt="13"/>
              <a:tabLst>
                <a:tab pos="232410" algn="l"/>
              </a:tabLst>
            </a:pPr>
            <a:r>
              <a:rPr dirty="0" sz="950" spc="-5">
                <a:latin typeface="Arial"/>
                <a:cs typeface="Arial"/>
              </a:rPr>
              <a:t>Notary</a:t>
            </a:r>
            <a:r>
              <a:rPr dirty="0" sz="950" spc="-4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Public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360"/>
              </a:spcBef>
              <a:buSzPct val="89473"/>
              <a:buAutoNum type="arabicPeriod" startAt="13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Optometrist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6689" y="5625464"/>
            <a:ext cx="253238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9045" algn="l"/>
              </a:tabLst>
            </a:pPr>
            <a:r>
              <a:rPr dirty="0" sz="850" spc="-10">
                <a:latin typeface="Arial"/>
                <a:cs typeface="Arial"/>
              </a:rPr>
              <a:t>15.   </a:t>
            </a:r>
            <a:r>
              <a:rPr dirty="0" sz="950" spc="-5">
                <a:latin typeface="Arial"/>
                <a:cs typeface="Arial"/>
              </a:rPr>
              <a:t>Pharmacist*: Licence</a:t>
            </a:r>
            <a:r>
              <a:rPr dirty="0" sz="950" spc="-17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#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6689" y="5814440"/>
            <a:ext cx="25266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0">
                <a:latin typeface="Arial"/>
                <a:cs typeface="Arial"/>
              </a:rPr>
              <a:t>16. </a:t>
            </a:r>
            <a:r>
              <a:rPr dirty="0" sz="950" spc="-5">
                <a:latin typeface="Arial"/>
                <a:cs typeface="Arial"/>
              </a:rPr>
              <a:t>Postmaster - as designated by the</a:t>
            </a:r>
            <a:r>
              <a:rPr dirty="0" sz="950" spc="-9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Canada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56689" y="5953125"/>
            <a:ext cx="2532380" cy="688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1775">
              <a:lnSpc>
                <a:spcPct val="100000"/>
              </a:lnSpc>
              <a:spcBef>
                <a:spcPts val="95"/>
              </a:spcBef>
            </a:pPr>
            <a:r>
              <a:rPr dirty="0" sz="950">
                <a:latin typeface="Arial"/>
                <a:cs typeface="Arial"/>
              </a:rPr>
              <a:t>Post </a:t>
            </a:r>
            <a:r>
              <a:rPr dirty="0" sz="950" spc="-5">
                <a:latin typeface="Arial"/>
                <a:cs typeface="Arial"/>
              </a:rPr>
              <a:t>Corporation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Act</a:t>
            </a:r>
            <a:endParaRPr sz="950">
              <a:latin typeface="Arial"/>
              <a:cs typeface="Arial"/>
            </a:endParaRPr>
          </a:p>
          <a:p>
            <a:pPr algn="just" marL="230504" marR="5080" indent="-218440">
              <a:lnSpc>
                <a:spcPts val="1090"/>
              </a:lnSpc>
              <a:spcBef>
                <a:spcPts val="835"/>
              </a:spcBef>
              <a:tabLst>
                <a:tab pos="2519045" algn="l"/>
              </a:tabLst>
            </a:pPr>
            <a:r>
              <a:rPr dirty="0" sz="850" spc="-10">
                <a:latin typeface="Arial"/>
                <a:cs typeface="Arial"/>
              </a:rPr>
              <a:t>17. </a:t>
            </a:r>
            <a:r>
              <a:rPr dirty="0" sz="950" spc="-5">
                <a:latin typeface="Arial"/>
                <a:cs typeface="Arial"/>
              </a:rPr>
              <a:t>Principal of a primary or secondary </a:t>
            </a:r>
            <a:r>
              <a:rPr dirty="0" sz="950">
                <a:latin typeface="Arial"/>
                <a:cs typeface="Arial"/>
              </a:rPr>
              <a:t>school:  </a:t>
            </a:r>
            <a:r>
              <a:rPr dirty="0" sz="950" spc="-5">
                <a:latin typeface="Arial"/>
                <a:cs typeface="Arial"/>
              </a:rPr>
              <a:t>School</a:t>
            </a:r>
            <a:r>
              <a:rPr dirty="0" sz="950" spc="-8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Division 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                                   </a:t>
            </a:r>
            <a:r>
              <a:rPr dirty="0" sz="950" spc="1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School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73548" y="295147"/>
            <a:ext cx="2588895" cy="14446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30504" marR="94615" indent="-218440">
              <a:lnSpc>
                <a:spcPts val="1090"/>
              </a:lnSpc>
              <a:spcBef>
                <a:spcPts val="175"/>
              </a:spcBef>
              <a:buSzPct val="89473"/>
              <a:buAutoNum type="arabicPeriod" startAt="18"/>
              <a:tabLst>
                <a:tab pos="231140" algn="l"/>
                <a:tab pos="2423160" algn="l"/>
              </a:tabLst>
            </a:pPr>
            <a:r>
              <a:rPr dirty="0" sz="950" spc="-5">
                <a:latin typeface="Arial"/>
                <a:cs typeface="Arial"/>
              </a:rPr>
              <a:t>Teacher of a primary or secondary school:  School</a:t>
            </a:r>
            <a:r>
              <a:rPr dirty="0" sz="950" spc="-8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Division </a:t>
            </a:r>
            <a:r>
              <a:rPr dirty="0" sz="950" spc="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sng" sz="950" spc="-2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                                </a:t>
            </a:r>
            <a:r>
              <a:rPr dirty="0" sz="950" spc="15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School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 </a:t>
            </a:r>
            <a:r>
              <a:rPr dirty="0" sz="950" spc="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10"/>
              </a:spcBef>
              <a:buSzPct val="89473"/>
              <a:buAutoNum type="arabicPeriod" startAt="18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Professional </a:t>
            </a:r>
            <a:r>
              <a:rPr dirty="0" sz="950">
                <a:latin typeface="Arial"/>
                <a:cs typeface="Arial"/>
              </a:rPr>
              <a:t>Accountant </a:t>
            </a:r>
            <a:r>
              <a:rPr dirty="0" sz="950" spc="-5">
                <a:latin typeface="Arial"/>
                <a:cs typeface="Arial"/>
              </a:rPr>
              <a:t>– </a:t>
            </a:r>
            <a:r>
              <a:rPr dirty="0" sz="950" spc="-10">
                <a:latin typeface="Arial"/>
                <a:cs typeface="Arial"/>
              </a:rPr>
              <a:t>CPA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55"/>
              </a:spcBef>
              <a:buSzPct val="89473"/>
              <a:buAutoNum type="arabicPeriod" startAt="18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Professional Engineer</a:t>
            </a:r>
            <a:endParaRPr sz="950">
              <a:latin typeface="Arial"/>
              <a:cs typeface="Arial"/>
            </a:endParaRPr>
          </a:p>
          <a:p>
            <a:pPr marL="230504" marR="499109" indent="-218440">
              <a:lnSpc>
                <a:spcPts val="1090"/>
              </a:lnSpc>
              <a:spcBef>
                <a:spcPts val="835"/>
              </a:spcBef>
              <a:buSzPct val="89473"/>
              <a:buAutoNum type="arabicPeriod" startAt="18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Senior administrator of a university  or community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college:</a:t>
            </a:r>
            <a:endParaRPr sz="950">
              <a:latin typeface="Arial"/>
              <a:cs typeface="Arial"/>
            </a:endParaRPr>
          </a:p>
          <a:p>
            <a:pPr marL="230504">
              <a:lnSpc>
                <a:spcPts val="1065"/>
              </a:lnSpc>
              <a:tabLst>
                <a:tab pos="2575560" algn="l"/>
              </a:tabLst>
            </a:pPr>
            <a:r>
              <a:rPr dirty="0" sz="950" spc="-5">
                <a:latin typeface="Arial"/>
                <a:cs typeface="Arial"/>
              </a:rPr>
              <a:t>University or college</a:t>
            </a:r>
            <a:r>
              <a:rPr dirty="0" sz="950" spc="-6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73548" y="1947418"/>
            <a:ext cx="2663190" cy="30861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30504" marR="5080" indent="-218440">
              <a:lnSpc>
                <a:spcPts val="1090"/>
              </a:lnSpc>
              <a:spcBef>
                <a:spcPts val="175"/>
              </a:spcBef>
              <a:tabLst>
                <a:tab pos="2575560" algn="l"/>
              </a:tabLst>
            </a:pPr>
            <a:r>
              <a:rPr dirty="0" sz="850" spc="-10">
                <a:latin typeface="Arial"/>
                <a:cs typeface="Arial"/>
              </a:rPr>
              <a:t>22. </a:t>
            </a:r>
            <a:r>
              <a:rPr dirty="0" sz="950" spc="-5">
                <a:latin typeface="Arial"/>
                <a:cs typeface="Arial"/>
              </a:rPr>
              <a:t>Teacher at a university or community college:  University or college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73548" y="2464054"/>
            <a:ext cx="2588895" cy="689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5"/>
              </a:spcBef>
              <a:buSzPct val="89473"/>
              <a:buAutoNum type="arabicPeriod" startAt="23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Veterinarian*</a:t>
            </a:r>
            <a:endParaRPr sz="950">
              <a:latin typeface="Arial"/>
              <a:cs typeface="Arial"/>
            </a:endParaRPr>
          </a:p>
          <a:p>
            <a:pPr marL="230504" marR="5080" indent="-218440">
              <a:lnSpc>
                <a:spcPct val="96300"/>
              </a:lnSpc>
              <a:spcBef>
                <a:spcPts val="800"/>
              </a:spcBef>
              <a:buSzPct val="89473"/>
              <a:buAutoNum type="arabicPeriod" startAt="23"/>
              <a:tabLst>
                <a:tab pos="231140" algn="l"/>
                <a:tab pos="2575560" algn="l"/>
              </a:tabLst>
            </a:pPr>
            <a:r>
              <a:rPr dirty="0" sz="950" spc="-5">
                <a:latin typeface="Arial"/>
                <a:cs typeface="Arial"/>
              </a:rPr>
              <a:t>Chief of a band, as defined </a:t>
            </a:r>
            <a:r>
              <a:rPr dirty="0" sz="950" spc="-10">
                <a:latin typeface="Arial"/>
                <a:cs typeface="Arial"/>
              </a:rPr>
              <a:t>in </a:t>
            </a:r>
            <a:r>
              <a:rPr dirty="0" sz="950" spc="-5">
                <a:latin typeface="Arial"/>
                <a:cs typeface="Arial"/>
              </a:rPr>
              <a:t>the </a:t>
            </a:r>
            <a:r>
              <a:rPr dirty="0" sz="950" spc="-5" i="1">
                <a:latin typeface="Arial"/>
                <a:cs typeface="Arial"/>
              </a:rPr>
              <a:t>Indian Act  </a:t>
            </a:r>
            <a:r>
              <a:rPr dirty="0" sz="950" spc="-5">
                <a:latin typeface="Arial"/>
                <a:cs typeface="Arial"/>
              </a:rPr>
              <a:t>(Canada): Name of First Nation, Tribal  Council or</a:t>
            </a:r>
            <a:r>
              <a:rPr dirty="0" sz="950" spc="-6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Community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73548" y="3362071"/>
            <a:ext cx="2588895" cy="29210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30504" marR="5080" indent="-218440">
              <a:lnSpc>
                <a:spcPts val="1090"/>
              </a:lnSpc>
              <a:spcBef>
                <a:spcPts val="175"/>
              </a:spcBef>
              <a:buSzPct val="89473"/>
              <a:buAutoNum type="arabicPeriod" startAt="25"/>
              <a:tabLst>
                <a:tab pos="231140" algn="l"/>
                <a:tab pos="2575560" algn="l"/>
              </a:tabLst>
            </a:pPr>
            <a:r>
              <a:rPr dirty="0" sz="950" spc="-5">
                <a:latin typeface="Arial"/>
                <a:cs typeface="Arial"/>
              </a:rPr>
              <a:t>Membership </a:t>
            </a:r>
            <a:r>
              <a:rPr dirty="0" sz="950">
                <a:latin typeface="Arial"/>
                <a:cs typeface="Arial"/>
              </a:rPr>
              <a:t>clerk </a:t>
            </a:r>
            <a:r>
              <a:rPr dirty="0" sz="950" spc="-5">
                <a:latin typeface="Arial"/>
                <a:cs typeface="Arial"/>
              </a:rPr>
              <a:t>of a band, as defined in  the </a:t>
            </a:r>
            <a:r>
              <a:rPr dirty="0" sz="950" spc="-5" i="1">
                <a:latin typeface="Arial"/>
                <a:cs typeface="Arial"/>
              </a:rPr>
              <a:t>Indian Act </a:t>
            </a:r>
            <a:r>
              <a:rPr dirty="0" sz="950" spc="-5">
                <a:latin typeface="Arial"/>
                <a:cs typeface="Arial"/>
              </a:rPr>
              <a:t>(Canada): Name of First  Nation, Tribal </a:t>
            </a:r>
            <a:r>
              <a:rPr dirty="0" sz="950">
                <a:latin typeface="Arial"/>
                <a:cs typeface="Arial"/>
              </a:rPr>
              <a:t>Council </a:t>
            </a:r>
            <a:r>
              <a:rPr dirty="0" sz="950" spc="-5">
                <a:latin typeface="Arial"/>
                <a:cs typeface="Arial"/>
              </a:rPr>
              <a:t>or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Community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30"/>
              </a:spcBef>
              <a:buSzPct val="89473"/>
              <a:buAutoNum type="arabicPeriod" startAt="25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Member of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Parliament</a:t>
            </a:r>
            <a:endParaRPr sz="950">
              <a:latin typeface="Arial"/>
              <a:cs typeface="Arial"/>
            </a:endParaRPr>
          </a:p>
          <a:p>
            <a:pPr marL="230504" marR="15875" indent="-218440">
              <a:lnSpc>
                <a:spcPts val="1090"/>
              </a:lnSpc>
              <a:spcBef>
                <a:spcPts val="825"/>
              </a:spcBef>
              <a:buSzPct val="89473"/>
              <a:buAutoNum type="arabicPeriod" startAt="25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Member of the </a:t>
            </a:r>
            <a:r>
              <a:rPr dirty="0" sz="950">
                <a:latin typeface="Arial"/>
                <a:cs typeface="Arial"/>
              </a:rPr>
              <a:t>Legislative </a:t>
            </a:r>
            <a:r>
              <a:rPr dirty="0" sz="950" spc="-5">
                <a:latin typeface="Arial"/>
                <a:cs typeface="Arial"/>
              </a:rPr>
              <a:t>Assembly or  Provincial Parliament of another province or  territory of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Canada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ts val="1120"/>
              </a:lnSpc>
              <a:spcBef>
                <a:spcPts val="695"/>
              </a:spcBef>
              <a:buSzPct val="89473"/>
              <a:buAutoNum type="arabicPeriod" startAt="25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Federal penitentiary</a:t>
            </a:r>
            <a:r>
              <a:rPr dirty="0" sz="9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warden:</a:t>
            </a:r>
            <a:endParaRPr sz="950">
              <a:latin typeface="Arial"/>
              <a:cs typeface="Arial"/>
            </a:endParaRPr>
          </a:p>
          <a:p>
            <a:pPr marL="230504">
              <a:lnSpc>
                <a:spcPts val="1120"/>
              </a:lnSpc>
              <a:tabLst>
                <a:tab pos="2575560" algn="l"/>
              </a:tabLst>
            </a:pPr>
            <a:r>
              <a:rPr dirty="0" sz="950" spc="-5">
                <a:latin typeface="Arial"/>
                <a:cs typeface="Arial"/>
              </a:rPr>
              <a:t>Name of</a:t>
            </a:r>
            <a:r>
              <a:rPr dirty="0" sz="950" spc="-8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Institution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SzPct val="89473"/>
              <a:buAutoNum type="arabicPeriod" startAt="29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Social</a:t>
            </a:r>
            <a:r>
              <a:rPr dirty="0" sz="950" spc="-3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Worker*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70"/>
              </a:spcBef>
              <a:buSzPct val="89473"/>
              <a:buAutoNum type="arabicPeriod" startAt="29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Nurse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practitioner*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ts val="1120"/>
              </a:lnSpc>
              <a:spcBef>
                <a:spcPts val="740"/>
              </a:spcBef>
              <a:buSzPct val="89473"/>
              <a:buAutoNum type="arabicPeriod" startAt="29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Parole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Officer</a:t>
            </a:r>
            <a:endParaRPr sz="950">
              <a:latin typeface="Arial"/>
              <a:cs typeface="Arial"/>
            </a:endParaRPr>
          </a:p>
          <a:p>
            <a:pPr marL="230504">
              <a:lnSpc>
                <a:spcPts val="1120"/>
              </a:lnSpc>
              <a:tabLst>
                <a:tab pos="2397125" algn="l"/>
              </a:tabLst>
            </a:pPr>
            <a:r>
              <a:rPr dirty="0" sz="950" spc="-5">
                <a:latin typeface="Arial"/>
                <a:cs typeface="Arial"/>
              </a:rPr>
              <a:t>Employer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Name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35"/>
              </a:spcBef>
              <a:buSzPct val="89473"/>
              <a:buAutoNum type="arabicPeriod" startAt="32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Probation</a:t>
            </a:r>
            <a:r>
              <a:rPr dirty="0" sz="950" spc="-1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Officer</a:t>
            </a:r>
            <a:endParaRPr sz="9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spcBef>
                <a:spcPts val="755"/>
              </a:spcBef>
              <a:buSzPct val="89473"/>
              <a:buAutoNum type="arabicPeriod" startAt="32"/>
              <a:tabLst>
                <a:tab pos="231140" algn="l"/>
              </a:tabLst>
            </a:pPr>
            <a:r>
              <a:rPr dirty="0" sz="950" spc="-5">
                <a:latin typeface="Arial"/>
                <a:cs typeface="Arial"/>
              </a:rPr>
              <a:t>Corrections Officer – Name of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Institution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34516" y="216407"/>
            <a:ext cx="3324860" cy="6799580"/>
          </a:xfrm>
          <a:custGeom>
            <a:avLst/>
            <a:gdLst/>
            <a:ahLst/>
            <a:cxnLst/>
            <a:rect l="l" t="t" r="r" b="b"/>
            <a:pathLst>
              <a:path w="3324860" h="6799580">
                <a:moveTo>
                  <a:pt x="9144" y="0"/>
                </a:moveTo>
                <a:lnTo>
                  <a:pt x="0" y="0"/>
                </a:lnTo>
                <a:lnTo>
                  <a:pt x="0" y="6799453"/>
                </a:lnTo>
                <a:lnTo>
                  <a:pt x="9144" y="6799453"/>
                </a:lnTo>
                <a:lnTo>
                  <a:pt x="9144" y="0"/>
                </a:lnTo>
                <a:close/>
              </a:path>
              <a:path w="3324860" h="6799580">
                <a:moveTo>
                  <a:pt x="3324428" y="0"/>
                </a:moveTo>
                <a:lnTo>
                  <a:pt x="3315284" y="0"/>
                </a:lnTo>
                <a:lnTo>
                  <a:pt x="3315284" y="6793357"/>
                </a:lnTo>
                <a:lnTo>
                  <a:pt x="3324428" y="6793357"/>
                </a:lnTo>
                <a:lnTo>
                  <a:pt x="3324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17472" y="6798944"/>
            <a:ext cx="6177915" cy="19996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Arial"/>
                <a:cs typeface="Arial"/>
              </a:rPr>
              <a:t>*(Must be registered or licensed </a:t>
            </a:r>
            <a:r>
              <a:rPr dirty="0" sz="950">
                <a:latin typeface="Arial"/>
                <a:cs typeface="Arial"/>
              </a:rPr>
              <a:t>in </a:t>
            </a:r>
            <a:r>
              <a:rPr dirty="0" sz="950" spc="-5">
                <a:latin typeface="Arial"/>
                <a:cs typeface="Arial"/>
              </a:rPr>
              <a:t>Canada)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algn="just" marL="13970" marR="109855">
              <a:lnSpc>
                <a:spcPct val="95900"/>
              </a:lnSpc>
            </a:pPr>
            <a:r>
              <a:rPr dirty="0" sz="950" spc="-5">
                <a:latin typeface="Arial"/>
                <a:cs typeface="Arial"/>
              </a:rPr>
              <a:t>I declare that I am actively employed or engaged in Canada in the occupation or office indicated above, and that I  am a Canadian citizen. To </a:t>
            </a:r>
            <a:r>
              <a:rPr dirty="0" sz="950" spc="-10">
                <a:latin typeface="Arial"/>
                <a:cs typeface="Arial"/>
              </a:rPr>
              <a:t>the </a:t>
            </a:r>
            <a:r>
              <a:rPr dirty="0" sz="950">
                <a:latin typeface="Arial"/>
                <a:cs typeface="Arial"/>
              </a:rPr>
              <a:t>best </a:t>
            </a:r>
            <a:r>
              <a:rPr dirty="0" sz="950" spc="-5">
                <a:latin typeface="Arial"/>
                <a:cs typeface="Arial"/>
              </a:rPr>
              <a:t>of my knowledge and belief, all of the </a:t>
            </a:r>
            <a:r>
              <a:rPr dirty="0" sz="950">
                <a:latin typeface="Arial"/>
                <a:cs typeface="Arial"/>
              </a:rPr>
              <a:t>statements </a:t>
            </a:r>
            <a:r>
              <a:rPr dirty="0" sz="950" spc="-5">
                <a:latin typeface="Arial"/>
                <a:cs typeface="Arial"/>
              </a:rPr>
              <a:t>made in </a:t>
            </a:r>
            <a:r>
              <a:rPr dirty="0" sz="950">
                <a:latin typeface="Arial"/>
                <a:cs typeface="Arial"/>
              </a:rPr>
              <a:t>this </a:t>
            </a:r>
            <a:r>
              <a:rPr dirty="0" sz="950" spc="-5">
                <a:latin typeface="Arial"/>
                <a:cs typeface="Arial"/>
              </a:rPr>
              <a:t>application are  true, and the signature shown </a:t>
            </a:r>
            <a:r>
              <a:rPr dirty="0" sz="950">
                <a:latin typeface="Arial"/>
                <a:cs typeface="Arial"/>
              </a:rPr>
              <a:t>is </a:t>
            </a:r>
            <a:r>
              <a:rPr dirty="0" sz="950" spc="-5">
                <a:latin typeface="Arial"/>
                <a:cs typeface="Arial"/>
              </a:rPr>
              <a:t>a true representation of the applicant’s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signature.</a:t>
            </a:r>
            <a:endParaRPr sz="950">
              <a:latin typeface="Arial"/>
              <a:cs typeface="Arial"/>
            </a:endParaRPr>
          </a:p>
          <a:p>
            <a:pPr algn="just" marL="13970">
              <a:lnSpc>
                <a:spcPts val="1070"/>
              </a:lnSpc>
            </a:pPr>
            <a:r>
              <a:rPr dirty="0" sz="950" spc="-5">
                <a:latin typeface="Arial"/>
                <a:cs typeface="Arial"/>
              </a:rPr>
              <a:t>I </a:t>
            </a:r>
            <a:r>
              <a:rPr dirty="0" sz="950">
                <a:latin typeface="Arial"/>
                <a:cs typeface="Arial"/>
              </a:rPr>
              <a:t>have </a:t>
            </a:r>
            <a:r>
              <a:rPr dirty="0" sz="950" spc="-5">
                <a:latin typeface="Arial"/>
                <a:cs typeface="Arial"/>
              </a:rPr>
              <a:t>known the applicant for at </a:t>
            </a:r>
            <a:r>
              <a:rPr dirty="0" sz="950">
                <a:latin typeface="Arial"/>
                <a:cs typeface="Arial"/>
              </a:rPr>
              <a:t>least </a:t>
            </a:r>
            <a:r>
              <a:rPr dirty="0" sz="950" spc="-5" b="1">
                <a:latin typeface="Arial"/>
                <a:cs typeface="Arial"/>
              </a:rPr>
              <a:t>TWO</a:t>
            </a:r>
            <a:r>
              <a:rPr dirty="0" sz="950" b="1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years.</a:t>
            </a:r>
            <a:endParaRPr sz="950">
              <a:latin typeface="Arial"/>
              <a:cs typeface="Arial"/>
            </a:endParaRPr>
          </a:p>
          <a:p>
            <a:pPr marL="13970" marR="5080">
              <a:lnSpc>
                <a:spcPct val="96100"/>
              </a:lnSpc>
              <a:spcBef>
                <a:spcPts val="610"/>
              </a:spcBef>
            </a:pPr>
            <a:r>
              <a:rPr dirty="0" sz="950" spc="-5">
                <a:latin typeface="Arial"/>
                <a:cs typeface="Arial"/>
              </a:rPr>
              <a:t>I authorize Manitoba Public Insurance to </a:t>
            </a:r>
            <a:r>
              <a:rPr dirty="0" sz="950">
                <a:latin typeface="Arial"/>
                <a:cs typeface="Arial"/>
              </a:rPr>
              <a:t>take such steps </a:t>
            </a:r>
            <a:r>
              <a:rPr dirty="0" sz="950" spc="-5">
                <a:latin typeface="Arial"/>
                <a:cs typeface="Arial"/>
              </a:rPr>
              <a:t>as it considers </a:t>
            </a:r>
            <a:r>
              <a:rPr dirty="0" sz="950">
                <a:latin typeface="Arial"/>
                <a:cs typeface="Arial"/>
              </a:rPr>
              <a:t>necessary </a:t>
            </a:r>
            <a:r>
              <a:rPr dirty="0" sz="950" spc="-5">
                <a:latin typeface="Arial"/>
                <a:cs typeface="Arial"/>
              </a:rPr>
              <a:t>to verify my authority to act as a  qualified guarantor, and to </a:t>
            </a:r>
            <a:r>
              <a:rPr dirty="0" sz="950">
                <a:latin typeface="Arial"/>
                <a:cs typeface="Arial"/>
              </a:rPr>
              <a:t>collect </a:t>
            </a:r>
            <a:r>
              <a:rPr dirty="0" sz="950" spc="-10">
                <a:latin typeface="Arial"/>
                <a:cs typeface="Arial"/>
              </a:rPr>
              <a:t>my </a:t>
            </a:r>
            <a:r>
              <a:rPr dirty="0" sz="950" spc="-5">
                <a:latin typeface="Arial"/>
                <a:cs typeface="Arial"/>
              </a:rPr>
              <a:t>personal information for that purpose. I authorize my </a:t>
            </a:r>
            <a:r>
              <a:rPr dirty="0" sz="950">
                <a:latin typeface="Arial"/>
                <a:cs typeface="Arial"/>
              </a:rPr>
              <a:t>employer, </a:t>
            </a:r>
            <a:r>
              <a:rPr dirty="0" sz="950" spc="-5">
                <a:latin typeface="Arial"/>
                <a:cs typeface="Arial"/>
              </a:rPr>
              <a:t>my  professional association, or my governing body (as the case may be) to disclose </a:t>
            </a:r>
            <a:r>
              <a:rPr dirty="0" sz="950">
                <a:latin typeface="Arial"/>
                <a:cs typeface="Arial"/>
              </a:rPr>
              <a:t>such </a:t>
            </a:r>
            <a:r>
              <a:rPr dirty="0" sz="950" spc="-5">
                <a:latin typeface="Arial"/>
                <a:cs typeface="Arial"/>
              </a:rPr>
              <a:t>personal information to  Manitoba Public Insurance </a:t>
            </a:r>
            <a:r>
              <a:rPr dirty="0" sz="950" spc="-10">
                <a:latin typeface="Arial"/>
                <a:cs typeface="Arial"/>
              </a:rPr>
              <a:t>as </a:t>
            </a:r>
            <a:r>
              <a:rPr dirty="0" sz="950" spc="-5">
                <a:latin typeface="Arial"/>
                <a:cs typeface="Arial"/>
              </a:rPr>
              <a:t>is necessary to confirm my qualification to </a:t>
            </a:r>
            <a:r>
              <a:rPr dirty="0" sz="950">
                <a:latin typeface="Arial"/>
                <a:cs typeface="Arial"/>
              </a:rPr>
              <a:t>act </a:t>
            </a:r>
            <a:r>
              <a:rPr dirty="0" sz="950" spc="-10">
                <a:latin typeface="Arial"/>
                <a:cs typeface="Arial"/>
              </a:rPr>
              <a:t>as </a:t>
            </a:r>
            <a:r>
              <a:rPr dirty="0" sz="950" spc="-5">
                <a:latin typeface="Arial"/>
                <a:cs typeface="Arial"/>
              </a:rPr>
              <a:t>a</a:t>
            </a:r>
            <a:r>
              <a:rPr dirty="0" sz="950" spc="7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guarantor.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134485" algn="l"/>
              </a:tabLst>
            </a:pPr>
            <a:r>
              <a:rPr dirty="0" sz="950" spc="-10">
                <a:latin typeface="Arial"/>
                <a:cs typeface="Arial"/>
              </a:rPr>
              <a:t>Guarantor’s</a:t>
            </a:r>
            <a:r>
              <a:rPr dirty="0" sz="950" spc="-10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Signature: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406015" algn="l"/>
                <a:tab pos="2749550" algn="l"/>
                <a:tab pos="6131560" algn="l"/>
              </a:tabLst>
            </a:pPr>
            <a:r>
              <a:rPr dirty="0" sz="950" spc="-5">
                <a:latin typeface="Arial"/>
                <a:cs typeface="Arial"/>
              </a:rPr>
              <a:t>Date: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dirty="0" sz="950" spc="-5">
                <a:latin typeface="Arial"/>
                <a:cs typeface="Arial"/>
              </a:rPr>
              <a:t>	Signed at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(City/Province):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u="sng" sz="95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36040" y="1852802"/>
            <a:ext cx="6836409" cy="7175500"/>
            <a:chOff x="936040" y="1852802"/>
            <a:chExt cx="6836409" cy="7175500"/>
          </a:xfrm>
        </p:grpSpPr>
        <p:sp>
          <p:nvSpPr>
            <p:cNvPr id="51" name="object 51"/>
            <p:cNvSpPr/>
            <p:nvPr/>
          </p:nvSpPr>
          <p:spPr>
            <a:xfrm>
              <a:off x="936028" y="7009777"/>
              <a:ext cx="6836409" cy="2018664"/>
            </a:xfrm>
            <a:custGeom>
              <a:avLst/>
              <a:gdLst/>
              <a:ahLst/>
              <a:cxnLst/>
              <a:rect l="l" t="t" r="r" b="b"/>
              <a:pathLst>
                <a:path w="6836409" h="2018665">
                  <a:moveTo>
                    <a:pt x="6836372" y="2011997"/>
                  </a:moveTo>
                  <a:lnTo>
                    <a:pt x="6108" y="2011997"/>
                  </a:lnTo>
                  <a:lnTo>
                    <a:pt x="6108" y="6159"/>
                  </a:lnTo>
                  <a:lnTo>
                    <a:pt x="0" y="6159"/>
                  </a:lnTo>
                  <a:lnTo>
                    <a:pt x="0" y="2018093"/>
                  </a:lnTo>
                  <a:lnTo>
                    <a:pt x="6108" y="2018093"/>
                  </a:lnTo>
                  <a:lnTo>
                    <a:pt x="6836372" y="2018093"/>
                  </a:lnTo>
                  <a:lnTo>
                    <a:pt x="6836372" y="2011997"/>
                  </a:lnTo>
                  <a:close/>
                </a:path>
                <a:path w="6836409" h="2018665">
                  <a:moveTo>
                    <a:pt x="6836372" y="0"/>
                  </a:moveTo>
                  <a:lnTo>
                    <a:pt x="6836372" y="0"/>
                  </a:lnTo>
                  <a:lnTo>
                    <a:pt x="7632" y="0"/>
                  </a:lnTo>
                  <a:lnTo>
                    <a:pt x="7632" y="6083"/>
                  </a:lnTo>
                  <a:lnTo>
                    <a:pt x="6836372" y="6083"/>
                  </a:lnTo>
                  <a:lnTo>
                    <a:pt x="6836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92910" y="1857374"/>
              <a:ext cx="5600700" cy="3312160"/>
            </a:xfrm>
            <a:custGeom>
              <a:avLst/>
              <a:gdLst/>
              <a:ahLst/>
              <a:cxnLst/>
              <a:rect l="l" t="t" r="r" b="b"/>
              <a:pathLst>
                <a:path w="5600700" h="3312160">
                  <a:moveTo>
                    <a:pt x="3347719" y="1415415"/>
                  </a:moveTo>
                  <a:lnTo>
                    <a:pt x="5600699" y="1415415"/>
                  </a:lnTo>
                </a:path>
                <a:path w="5600700" h="3312160">
                  <a:moveTo>
                    <a:pt x="3324860" y="518159"/>
                  </a:moveTo>
                  <a:lnTo>
                    <a:pt x="5600699" y="518159"/>
                  </a:lnTo>
                </a:path>
                <a:path w="5600700" h="3312160">
                  <a:moveTo>
                    <a:pt x="3324860" y="0"/>
                  </a:moveTo>
                  <a:lnTo>
                    <a:pt x="5600699" y="0"/>
                  </a:lnTo>
                </a:path>
                <a:path w="5600700" h="3312160">
                  <a:moveTo>
                    <a:pt x="0" y="3312160"/>
                  </a:moveTo>
                  <a:lnTo>
                    <a:pt x="2226944" y="33121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jlimantoro</dc:creator>
  <dc:title>Microsoft Word - Direct Deposit form.doc</dc:title>
  <dcterms:created xsi:type="dcterms:W3CDTF">2020-09-02T19:00:22Z</dcterms:created>
  <dcterms:modified xsi:type="dcterms:W3CDTF">2020-09-02T19:00:22Z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