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anitoba.ca/" TargetMode="External"/><Relationship Id="rId3" Type="http://schemas.openxmlformats.org/officeDocument/2006/relationships/hyperlink" Target="mailto:insuredben@gov.mb.ca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273684"/>
            <a:ext cx="1511300" cy="58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3694" y="706818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3470" y="7068184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9838" y="6238113"/>
          <a:ext cx="5795645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484504"/>
                <a:gridCol w="134620"/>
                <a:gridCol w="925830"/>
                <a:gridCol w="133985"/>
                <a:gridCol w="1306830"/>
                <a:gridCol w="133985"/>
                <a:gridCol w="251841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10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New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Discontinue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 $</a:t>
                      </a:r>
                      <a:r>
                        <a:rPr dirty="0" sz="1000" spc="-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Amount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</a:t>
                      </a:r>
                      <a:r>
                        <a:rPr dirty="0" sz="1000" spc="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Bank/Account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892175">
                <a:tc gridSpan="8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73725" algn="l"/>
                        </a:tabLst>
                      </a:pPr>
                      <a:r>
                        <a:rPr dirty="0" sz="1000">
                          <a:latin typeface="Gill Sans MT"/>
                          <a:cs typeface="Gill Sans MT"/>
                        </a:rPr>
                        <a:t>1. 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Bank Name/City/State: </a:t>
                      </a:r>
                      <a:r>
                        <a:rPr dirty="0" u="sng" sz="1000" spc="22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CIBC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67945" marR="86360">
                        <a:lnSpc>
                          <a:spcPts val="2350"/>
                        </a:lnSpc>
                        <a:spcBef>
                          <a:spcPts val="235"/>
                        </a:spcBef>
                        <a:tabLst>
                          <a:tab pos="910590" algn="l"/>
                          <a:tab pos="1506855" algn="l"/>
                          <a:tab pos="2421255" algn="l"/>
                          <a:tab pos="2840355" algn="l"/>
                          <a:tab pos="2995930" algn="l"/>
                          <a:tab pos="4173854" algn="l"/>
                          <a:tab pos="4355465" algn="l"/>
                          <a:tab pos="5688965" algn="l"/>
                        </a:tabLst>
                      </a:pPr>
                      <a:r>
                        <a:rPr dirty="0" sz="1000" spc="-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00257		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	Account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Number:	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8309950 	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Checking	Savings		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I wish to deposit:  $</a:t>
                      </a:r>
                      <a:r>
                        <a:rPr dirty="0" u="sng" baseline="2777" sz="1500" spc="34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150	</a:t>
                      </a:r>
                      <a:endParaRPr baseline="2777" sz="1500">
                        <a:latin typeface="Gill Sans MT"/>
                        <a:cs typeface="Gill Sans MT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583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5"/>
                </a:moveTo>
                <a:lnTo>
                  <a:pt x="133984" y="133985"/>
                </a:lnTo>
                <a:lnTo>
                  <a:pt x="133984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4330" y="7464425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477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90727" y="7459853"/>
            <a:ext cx="5791200" cy="1052830"/>
            <a:chOff x="990727" y="7459853"/>
            <a:chExt cx="5791200" cy="1052830"/>
          </a:xfrm>
        </p:grpSpPr>
        <p:sp>
          <p:nvSpPr>
            <p:cNvPr id="10" name="object 10"/>
            <p:cNvSpPr/>
            <p:nvPr/>
          </p:nvSpPr>
          <p:spPr>
            <a:xfrm>
              <a:off x="4125594" y="7464425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91235" y="7616825"/>
              <a:ext cx="5789930" cy="895350"/>
            </a:xfrm>
            <a:custGeom>
              <a:avLst/>
              <a:gdLst/>
              <a:ahLst/>
              <a:cxnLst/>
              <a:rect l="l" t="t" r="r" b="b"/>
              <a:pathLst>
                <a:path w="5789930" h="895350">
                  <a:moveTo>
                    <a:pt x="0" y="0"/>
                  </a:moveTo>
                  <a:lnTo>
                    <a:pt x="5789930" y="0"/>
                  </a:lnTo>
                </a:path>
                <a:path w="5789930" h="895350">
                  <a:moveTo>
                    <a:pt x="3175" y="3175"/>
                  </a:moveTo>
                  <a:lnTo>
                    <a:pt x="3175" y="895350"/>
                  </a:lnTo>
                </a:path>
                <a:path w="5789930" h="895350">
                  <a:moveTo>
                    <a:pt x="5786755" y="3175"/>
                  </a:moveTo>
                  <a:lnTo>
                    <a:pt x="5786755" y="89535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3695" y="8289925"/>
              <a:ext cx="874394" cy="133985"/>
            </a:xfrm>
            <a:custGeom>
              <a:avLst/>
              <a:gdLst/>
              <a:ahLst/>
              <a:cxnLst/>
              <a:rect l="l" t="t" r="r" b="b"/>
              <a:pathLst>
                <a:path w="874394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  <a:path w="874394" h="133984">
                  <a:moveTo>
                    <a:pt x="739775" y="133985"/>
                  </a:moveTo>
                  <a:lnTo>
                    <a:pt x="874394" y="133985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1235" y="8509000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00583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4"/>
                </a:moveTo>
                <a:lnTo>
                  <a:pt x="133984" y="133984"/>
                </a:lnTo>
                <a:lnTo>
                  <a:pt x="133984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4330" y="8686800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4"/>
                </a:moveTo>
                <a:lnTo>
                  <a:pt x="134619" y="133984"/>
                </a:lnTo>
                <a:lnTo>
                  <a:pt x="134619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8477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990727" y="8682228"/>
            <a:ext cx="5791200" cy="1052830"/>
            <a:chOff x="990727" y="8682228"/>
            <a:chExt cx="5791200" cy="1052830"/>
          </a:xfrm>
        </p:grpSpPr>
        <p:sp>
          <p:nvSpPr>
            <p:cNvPr id="18" name="object 18"/>
            <p:cNvSpPr/>
            <p:nvPr/>
          </p:nvSpPr>
          <p:spPr>
            <a:xfrm>
              <a:off x="4125594" y="8686800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1235" y="8838565"/>
              <a:ext cx="5789930" cy="895985"/>
            </a:xfrm>
            <a:custGeom>
              <a:avLst/>
              <a:gdLst/>
              <a:ahLst/>
              <a:cxnLst/>
              <a:rect l="l" t="t" r="r" b="b"/>
              <a:pathLst>
                <a:path w="5789930" h="895984">
                  <a:moveTo>
                    <a:pt x="0" y="0"/>
                  </a:moveTo>
                  <a:lnTo>
                    <a:pt x="5789930" y="0"/>
                  </a:lnTo>
                </a:path>
                <a:path w="5789930" h="895984">
                  <a:moveTo>
                    <a:pt x="3175" y="3174"/>
                  </a:moveTo>
                  <a:lnTo>
                    <a:pt x="3175" y="895984"/>
                  </a:lnTo>
                </a:path>
                <a:path w="5789930" h="895984">
                  <a:moveTo>
                    <a:pt x="5786755" y="3174"/>
                  </a:moveTo>
                  <a:lnTo>
                    <a:pt x="5786755" y="895984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23695" y="9512300"/>
              <a:ext cx="1941830" cy="133985"/>
            </a:xfrm>
            <a:custGeom>
              <a:avLst/>
              <a:gdLst/>
              <a:ahLst/>
              <a:cxnLst/>
              <a:rect l="l" t="t" r="r" b="b"/>
              <a:pathLst>
                <a:path w="1941829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  <a:path w="1941829" h="133984">
                  <a:moveTo>
                    <a:pt x="739775" y="133984"/>
                  </a:moveTo>
                  <a:lnTo>
                    <a:pt x="874394" y="133984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4"/>
                  </a:lnTo>
                  <a:close/>
                </a:path>
                <a:path w="1941829" h="133984">
                  <a:moveTo>
                    <a:pt x="1807845" y="133984"/>
                  </a:moveTo>
                  <a:lnTo>
                    <a:pt x="1941830" y="133984"/>
                  </a:lnTo>
                  <a:lnTo>
                    <a:pt x="1941830" y="0"/>
                  </a:lnTo>
                  <a:lnTo>
                    <a:pt x="1807845" y="0"/>
                  </a:lnTo>
                  <a:lnTo>
                    <a:pt x="1807845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1235" y="9731375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02004" y="699008"/>
            <a:ext cx="600773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Gill Sans MT"/>
                <a:cs typeface="Gill Sans MT"/>
              </a:rPr>
              <a:t>Employee Direct Deposit Enrollment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Form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tabLst>
                <a:tab pos="3597275" algn="l"/>
              </a:tabLst>
            </a:pPr>
            <a:r>
              <a:rPr dirty="0" sz="1000" spc="-5">
                <a:latin typeface="Gill Sans MT"/>
                <a:cs typeface="Gill Sans MT"/>
              </a:rPr>
              <a:t>To enroll in </a:t>
            </a:r>
            <a:r>
              <a:rPr dirty="0" sz="1000" spc="-10">
                <a:latin typeface="Gill Sans MT"/>
                <a:cs typeface="Gill Sans MT"/>
              </a:rPr>
              <a:t>Full </a:t>
            </a:r>
            <a:r>
              <a:rPr dirty="0" sz="1000" spc="-5">
                <a:latin typeface="Gill Sans MT"/>
                <a:cs typeface="Gill Sans MT"/>
              </a:rPr>
              <a:t>Service Direct Deposit, simply fill out this form and provide it to WVI Employee </a:t>
            </a:r>
            <a:r>
              <a:rPr dirty="0" sz="1000" spc="-10">
                <a:latin typeface="Gill Sans MT"/>
                <a:cs typeface="Gill Sans MT"/>
              </a:rPr>
              <a:t>Service  </a:t>
            </a:r>
            <a:r>
              <a:rPr dirty="0" sz="1000" spc="-5">
                <a:latin typeface="Gill Sans MT"/>
                <a:cs typeface="Gill Sans MT"/>
              </a:rPr>
              <a:t>Centre in the </a:t>
            </a:r>
            <a:r>
              <a:rPr dirty="0" sz="1000" spc="-10">
                <a:latin typeface="Gill Sans MT"/>
                <a:cs typeface="Gill Sans MT"/>
              </a:rPr>
              <a:t>GC </a:t>
            </a:r>
            <a:r>
              <a:rPr dirty="0" sz="1000">
                <a:latin typeface="Gill Sans MT"/>
                <a:cs typeface="Gill Sans MT"/>
              </a:rPr>
              <a:t>Los </a:t>
            </a:r>
            <a:r>
              <a:rPr dirty="0" sz="1000" spc="5">
                <a:latin typeface="Gill Sans MT"/>
                <a:cs typeface="Gill Sans MT"/>
              </a:rPr>
              <a:t>Angeles office </a:t>
            </a:r>
            <a:r>
              <a:rPr dirty="0" sz="1000" spc="10">
                <a:latin typeface="Gill Sans MT"/>
                <a:cs typeface="Gill Sans MT"/>
              </a:rPr>
              <a:t>(send </a:t>
            </a:r>
            <a:r>
              <a:rPr dirty="0" sz="1000" spc="5">
                <a:latin typeface="Gill Sans MT"/>
                <a:cs typeface="Gill Sans MT"/>
              </a:rPr>
              <a:t>by </a:t>
            </a:r>
            <a:r>
              <a:rPr dirty="0" sz="1000">
                <a:latin typeface="Gill Sans MT"/>
                <a:cs typeface="Gill Sans MT"/>
              </a:rPr>
              <a:t>email to </a:t>
            </a:r>
            <a:r>
              <a:rPr dirty="0" sz="1000" spc="5">
                <a:latin typeface="Gill Sans MT"/>
                <a:cs typeface="Gill Sans MT"/>
              </a:rPr>
              <a:t>________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__, or mail to </a:t>
            </a:r>
            <a:r>
              <a:rPr dirty="0" sz="1000" spc="5">
                <a:latin typeface="Gill Sans MT"/>
                <a:cs typeface="Gill Sans MT"/>
              </a:rPr>
              <a:t>World </a:t>
            </a:r>
            <a:r>
              <a:rPr dirty="0" sz="1000">
                <a:latin typeface="Gill Sans MT"/>
                <a:cs typeface="Gill Sans MT"/>
              </a:rPr>
              <a:t>Vision </a:t>
            </a:r>
            <a:r>
              <a:rPr dirty="0" sz="1000" spc="5">
                <a:latin typeface="Gill Sans MT"/>
                <a:cs typeface="Gill Sans MT"/>
              </a:rPr>
              <a:t>International,  800 </a:t>
            </a:r>
            <a:r>
              <a:rPr dirty="0" sz="1000">
                <a:latin typeface="Gill Sans MT"/>
                <a:cs typeface="Gill Sans MT"/>
              </a:rPr>
              <a:t>West </a:t>
            </a:r>
            <a:r>
              <a:rPr dirty="0" sz="1000" spc="5">
                <a:latin typeface="Gill Sans MT"/>
                <a:cs typeface="Gill Sans MT"/>
              </a:rPr>
              <a:t>Chestnut </a:t>
            </a:r>
            <a:r>
              <a:rPr dirty="0" sz="1000">
                <a:latin typeface="Gill Sans MT"/>
                <a:cs typeface="Gill Sans MT"/>
              </a:rPr>
              <a:t>Ave., </a:t>
            </a:r>
            <a:r>
              <a:rPr dirty="0" sz="1000" spc="-5">
                <a:latin typeface="Gill Sans MT"/>
                <a:cs typeface="Gill Sans MT"/>
              </a:rPr>
              <a:t>Monrovia, CA</a:t>
            </a:r>
            <a:r>
              <a:rPr dirty="0" sz="1000" spc="140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91016,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attention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-5">
                <a:latin typeface="Gill Sans MT"/>
                <a:cs typeface="Gill Sans MT"/>
              </a:rPr>
              <a:t>).</a:t>
            </a:r>
            <a:endParaRPr sz="100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spcBef>
                <a:spcPts val="600"/>
              </a:spcBef>
            </a:pPr>
            <a:r>
              <a:rPr dirty="0" sz="1000" spc="-5" b="1">
                <a:latin typeface="Gill Sans MT"/>
                <a:cs typeface="Gill Sans MT"/>
              </a:rPr>
              <a:t>Attach a voided </a:t>
            </a:r>
            <a:r>
              <a:rPr dirty="0" sz="1000" b="1">
                <a:latin typeface="Gill Sans MT"/>
                <a:cs typeface="Gill Sans MT"/>
              </a:rPr>
              <a:t>check </a:t>
            </a:r>
            <a:r>
              <a:rPr dirty="0" sz="1000" spc="-5" b="1">
                <a:latin typeface="Gill Sans MT"/>
                <a:cs typeface="Gill Sans MT"/>
              </a:rPr>
              <a:t>for each checking account </a:t>
            </a:r>
            <a:r>
              <a:rPr dirty="0" sz="1000" spc="-5">
                <a:latin typeface="Gill Sans MT"/>
                <a:cs typeface="Gill Sans MT"/>
              </a:rPr>
              <a:t>– not a deposit slip. If depositing to a savings account, ask  your bank to give you the Routing/Transit Number for </a:t>
            </a:r>
            <a:r>
              <a:rPr dirty="0" sz="1000">
                <a:latin typeface="Gill Sans MT"/>
                <a:cs typeface="Gill Sans MT"/>
              </a:rPr>
              <a:t>your </a:t>
            </a:r>
            <a:r>
              <a:rPr dirty="0" sz="1000" spc="-5">
                <a:latin typeface="Gill Sans MT"/>
                <a:cs typeface="Gill Sans MT"/>
              </a:rPr>
              <a:t>account. It isn’t always the same as the </a:t>
            </a:r>
            <a:r>
              <a:rPr dirty="0" sz="1000">
                <a:latin typeface="Gill Sans MT"/>
                <a:cs typeface="Gill Sans MT"/>
              </a:rPr>
              <a:t>number </a:t>
            </a:r>
            <a:r>
              <a:rPr dirty="0" sz="1000" spc="-5">
                <a:latin typeface="Gill Sans MT"/>
                <a:cs typeface="Gill Sans MT"/>
              </a:rPr>
              <a:t>on a  savings deposit slip. This will help ensure that you </a:t>
            </a:r>
            <a:r>
              <a:rPr dirty="0" sz="1000" spc="-10">
                <a:latin typeface="Gill Sans MT"/>
                <a:cs typeface="Gill Sans MT"/>
              </a:rPr>
              <a:t>are </a:t>
            </a:r>
            <a:r>
              <a:rPr dirty="0" sz="1000" spc="-5">
                <a:latin typeface="Gill Sans MT"/>
                <a:cs typeface="Gill Sans MT"/>
              </a:rPr>
              <a:t>paid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correctly.</a:t>
            </a:r>
            <a:endParaRPr sz="1000">
              <a:latin typeface="Gill Sans MT"/>
              <a:cs typeface="Gill Sans MT"/>
            </a:endParaRPr>
          </a:p>
          <a:p>
            <a:pPr algn="just" marL="12700" marR="8890">
              <a:lnSpc>
                <a:spcPts val="1160"/>
              </a:lnSpc>
              <a:spcBef>
                <a:spcPts val="600"/>
              </a:spcBef>
            </a:pPr>
            <a:r>
              <a:rPr dirty="0" sz="1000" spc="-5">
                <a:latin typeface="Gill Sans MT"/>
                <a:cs typeface="Gill Sans MT"/>
              </a:rPr>
              <a:t>You may elect </a:t>
            </a:r>
            <a:r>
              <a:rPr dirty="0" sz="1000">
                <a:latin typeface="Gill Sans MT"/>
                <a:cs typeface="Gill Sans MT"/>
              </a:rPr>
              <a:t>up </a:t>
            </a:r>
            <a:r>
              <a:rPr dirty="0" sz="1000" spc="-5">
                <a:latin typeface="Gill Sans MT"/>
                <a:cs typeface="Gill Sans MT"/>
              </a:rPr>
              <a:t>to two fixed dollar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10">
                <a:latin typeface="Gill Sans MT"/>
                <a:cs typeface="Gill Sans MT"/>
              </a:rPr>
              <a:t>direct </a:t>
            </a:r>
            <a:r>
              <a:rPr dirty="0" sz="1000" spc="-5">
                <a:latin typeface="Gill Sans MT"/>
                <a:cs typeface="Gill Sans MT"/>
              </a:rPr>
              <a:t>deposits, in addition to direct deposit of your remaining net  pay. Each of the three direct deposits may be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three different bank/accounts. It is your</a:t>
            </a:r>
            <a:r>
              <a:rPr dirty="0" sz="1000" spc="8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choice.</a:t>
            </a:r>
            <a:endParaRPr sz="1000">
              <a:latin typeface="Gill Sans MT"/>
              <a:cs typeface="Gill Sans MT"/>
            </a:endParaRPr>
          </a:p>
          <a:p>
            <a:pPr algn="just" marL="12700" marR="6350">
              <a:lnSpc>
                <a:spcPts val="1160"/>
              </a:lnSpc>
              <a:spcBef>
                <a:spcPts val="595"/>
              </a:spcBef>
            </a:pPr>
            <a:r>
              <a:rPr dirty="0" sz="1000" spc="-5">
                <a:latin typeface="Gill Sans MT"/>
                <a:cs typeface="Gill Sans MT"/>
              </a:rPr>
              <a:t>For each account listed, indicate if this is a new enrollment for direct deposit, </a:t>
            </a:r>
            <a:r>
              <a:rPr dirty="0" sz="1000" spc="-10">
                <a:latin typeface="Gill Sans MT"/>
                <a:cs typeface="Gill Sans MT"/>
              </a:rPr>
              <a:t>an </a:t>
            </a:r>
            <a:r>
              <a:rPr dirty="0" sz="1000" spc="-5">
                <a:latin typeface="Gill Sans MT"/>
                <a:cs typeface="Gill Sans MT"/>
              </a:rPr>
              <a:t>election to discontinue </a:t>
            </a:r>
            <a:r>
              <a:rPr dirty="0" sz="1000" spc="-10">
                <a:latin typeface="Gill Sans MT"/>
                <a:cs typeface="Gill Sans MT"/>
              </a:rPr>
              <a:t>your  direct </a:t>
            </a:r>
            <a:r>
              <a:rPr dirty="0" sz="1000" spc="-5">
                <a:latin typeface="Gill Sans MT"/>
                <a:cs typeface="Gill Sans MT"/>
              </a:rPr>
              <a:t>deposit, a change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10">
                <a:latin typeface="Gill Sans MT"/>
                <a:cs typeface="Gill Sans MT"/>
              </a:rPr>
              <a:t>the </a:t>
            </a:r>
            <a:r>
              <a:rPr dirty="0" sz="1000" spc="-5">
                <a:latin typeface="Gill Sans MT"/>
                <a:cs typeface="Gill Sans MT"/>
              </a:rPr>
              <a:t>dollar </a:t>
            </a:r>
            <a:r>
              <a:rPr dirty="0" sz="1000">
                <a:latin typeface="Gill Sans MT"/>
                <a:cs typeface="Gill Sans MT"/>
              </a:rPr>
              <a:t>amount, </a:t>
            </a:r>
            <a:r>
              <a:rPr dirty="0" sz="1000" spc="-5">
                <a:latin typeface="Gill Sans MT"/>
                <a:cs typeface="Gill Sans MT"/>
              </a:rPr>
              <a:t>or a change to </a:t>
            </a:r>
            <a:r>
              <a:rPr dirty="0" sz="1000">
                <a:latin typeface="Gill Sans MT"/>
                <a:cs typeface="Gill Sans MT"/>
              </a:rPr>
              <a:t>the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bank/account.</a:t>
            </a:r>
            <a:endParaRPr sz="1000">
              <a:latin typeface="Gill Sans MT"/>
              <a:cs typeface="Gill Sans MT"/>
            </a:endParaRPr>
          </a:p>
          <a:p>
            <a:pPr algn="just" marL="12700">
              <a:lnSpc>
                <a:spcPct val="100000"/>
              </a:lnSpc>
              <a:spcBef>
                <a:spcPts val="535"/>
              </a:spcBef>
            </a:pPr>
            <a:r>
              <a:rPr dirty="0" sz="1000" spc="-5" b="1">
                <a:latin typeface="Gill Sans MT"/>
                <a:cs typeface="Gill Sans MT"/>
              </a:rPr>
              <a:t>Important! Please read and </a:t>
            </a:r>
            <a:r>
              <a:rPr dirty="0" sz="1000" b="1">
                <a:latin typeface="Gill Sans MT"/>
                <a:cs typeface="Gill Sans MT"/>
              </a:rPr>
              <a:t>sign </a:t>
            </a:r>
            <a:r>
              <a:rPr dirty="0" sz="1000" spc="-5" b="1">
                <a:latin typeface="Gill Sans MT"/>
                <a:cs typeface="Gill Sans MT"/>
              </a:rPr>
              <a:t>before completing and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submitting.</a:t>
            </a:r>
            <a:endParaRPr sz="1000">
              <a:latin typeface="Gill Sans MT"/>
              <a:cs typeface="Gill Sans MT"/>
            </a:endParaRPr>
          </a:p>
          <a:p>
            <a:pPr algn="just" marL="12700" marR="5715">
              <a:lnSpc>
                <a:spcPct val="96800"/>
              </a:lnSpc>
              <a:spcBef>
                <a:spcPts val="590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>
                <a:latin typeface="Gill Sans MT"/>
                <a:cs typeface="Gill Sans MT"/>
              </a:rPr>
              <a:t>hereby </a:t>
            </a:r>
            <a:r>
              <a:rPr dirty="0" sz="1000" spc="-5">
                <a:latin typeface="Gill Sans MT"/>
                <a:cs typeface="Gill Sans MT"/>
              </a:rPr>
              <a:t>authorize my employer, either directly or through its payroll service provider, to deposit </a:t>
            </a:r>
            <a:r>
              <a:rPr dirty="0" sz="1000">
                <a:latin typeface="Gill Sans MT"/>
                <a:cs typeface="Gill Sans MT"/>
              </a:rPr>
              <a:t>any </a:t>
            </a:r>
            <a:r>
              <a:rPr dirty="0" sz="1000" spc="-5">
                <a:latin typeface="Gill Sans MT"/>
                <a:cs typeface="Gill Sans MT"/>
              </a:rPr>
              <a:t>amounts  owed me, </a:t>
            </a:r>
            <a:r>
              <a:rPr dirty="0" sz="1000">
                <a:latin typeface="Gill Sans MT"/>
                <a:cs typeface="Gill Sans MT"/>
              </a:rPr>
              <a:t>by </a:t>
            </a:r>
            <a:r>
              <a:rPr dirty="0" sz="1000" spc="-5">
                <a:latin typeface="Gill Sans MT"/>
                <a:cs typeface="Gill Sans MT"/>
              </a:rPr>
              <a:t>initiating credit entries to my account at the </a:t>
            </a:r>
            <a:r>
              <a:rPr dirty="0" sz="1000" spc="-10">
                <a:latin typeface="Gill Sans MT"/>
                <a:cs typeface="Gill Sans MT"/>
              </a:rPr>
              <a:t>financial </a:t>
            </a:r>
            <a:r>
              <a:rPr dirty="0" sz="1000" spc="-5">
                <a:latin typeface="Gill Sans MT"/>
                <a:cs typeface="Gill Sans MT"/>
              </a:rPr>
              <a:t>institution (hereinafter “Bank”) indicated on this  form. Further, I authorize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to accept and to credit any credit entries indicated </a:t>
            </a:r>
            <a:r>
              <a:rPr dirty="0" sz="1000">
                <a:latin typeface="Gill Sans MT"/>
                <a:cs typeface="Gill Sans MT"/>
              </a:rPr>
              <a:t>by my </a:t>
            </a:r>
            <a:r>
              <a:rPr dirty="0" sz="1000" spc="-5">
                <a:latin typeface="Gill Sans MT"/>
                <a:cs typeface="Gill Sans MT"/>
              </a:rPr>
              <a:t>employer, either </a:t>
            </a:r>
            <a:r>
              <a:rPr dirty="0" sz="1000" spc="-10">
                <a:latin typeface="Gill Sans MT"/>
                <a:cs typeface="Gill Sans MT"/>
              </a:rPr>
              <a:t>directly  </a:t>
            </a:r>
            <a:r>
              <a:rPr dirty="0" sz="1000" spc="-5">
                <a:latin typeface="Gill Sans MT"/>
                <a:cs typeface="Gill Sans MT"/>
              </a:rPr>
              <a:t>or through its payroll service provider, to </a:t>
            </a:r>
            <a:r>
              <a:rPr dirty="0" sz="1000">
                <a:latin typeface="Gill Sans MT"/>
                <a:cs typeface="Gill Sans MT"/>
              </a:rPr>
              <a:t>my </a:t>
            </a:r>
            <a:r>
              <a:rPr dirty="0" sz="1000" spc="-5">
                <a:latin typeface="Gill Sans MT"/>
                <a:cs typeface="Gill Sans MT"/>
              </a:rPr>
              <a:t>account. In the event that my employer deposits funds erroneously  into my account, I authorize my employer, either directly or through its payroll service provider, to debit my  account for an amount </a:t>
            </a:r>
            <a:r>
              <a:rPr dirty="0" sz="1000">
                <a:latin typeface="Gill Sans MT"/>
                <a:cs typeface="Gill Sans MT"/>
              </a:rPr>
              <a:t>not </a:t>
            </a:r>
            <a:r>
              <a:rPr dirty="0" sz="1000" spc="-5">
                <a:latin typeface="Gill Sans MT"/>
                <a:cs typeface="Gill Sans MT"/>
              </a:rPr>
              <a:t>to exceed the original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5">
                <a:latin typeface="Gill Sans MT"/>
                <a:cs typeface="Gill Sans MT"/>
              </a:rPr>
              <a:t>of the erroneous</a:t>
            </a:r>
            <a:r>
              <a:rPr dirty="0" sz="1000" spc="40">
                <a:latin typeface="Gill Sans MT"/>
                <a:cs typeface="Gill Sans MT"/>
              </a:rPr>
              <a:t> </a:t>
            </a:r>
            <a:r>
              <a:rPr dirty="0" sz="1000" spc="-10">
                <a:latin typeface="Gill Sans MT"/>
                <a:cs typeface="Gill Sans MT"/>
              </a:rPr>
              <a:t>credit.</a:t>
            </a:r>
            <a:endParaRPr sz="1000">
              <a:latin typeface="Gill Sans MT"/>
              <a:cs typeface="Gill Sans MT"/>
            </a:endParaRPr>
          </a:p>
          <a:p>
            <a:pPr algn="just" marL="12700" marR="5080">
              <a:lnSpc>
                <a:spcPts val="1160"/>
              </a:lnSpc>
              <a:spcBef>
                <a:spcPts val="625"/>
              </a:spcBef>
            </a:pPr>
            <a:r>
              <a:rPr dirty="0" sz="1000" spc="-5">
                <a:latin typeface="Gill Sans MT"/>
                <a:cs typeface="Gill Sans MT"/>
              </a:rPr>
              <a:t>This authorization is to </a:t>
            </a:r>
            <a:r>
              <a:rPr dirty="0" sz="1000" spc="-10">
                <a:latin typeface="Gill Sans MT"/>
                <a:cs typeface="Gill Sans MT"/>
              </a:rPr>
              <a:t>remain </a:t>
            </a:r>
            <a:r>
              <a:rPr dirty="0" sz="1000" spc="-5">
                <a:latin typeface="Gill Sans MT"/>
                <a:cs typeface="Gill Sans MT"/>
              </a:rPr>
              <a:t>in full force and effect until Employer and Bank have received written notice from  me of </a:t>
            </a:r>
            <a:r>
              <a:rPr dirty="0" sz="1000" spc="-10">
                <a:latin typeface="Gill Sans MT"/>
                <a:cs typeface="Gill Sans MT"/>
              </a:rPr>
              <a:t>its </a:t>
            </a:r>
            <a:r>
              <a:rPr dirty="0" sz="1000" spc="-5">
                <a:latin typeface="Gill Sans MT"/>
                <a:cs typeface="Gill Sans MT"/>
              </a:rPr>
              <a:t>termination in such time and in such manner as to afford Employer and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reasonable opportunity </a:t>
            </a:r>
            <a:r>
              <a:rPr dirty="0" sz="1000" spc="-10">
                <a:latin typeface="Gill Sans MT"/>
                <a:cs typeface="Gill Sans MT"/>
              </a:rPr>
              <a:t>to  </a:t>
            </a:r>
            <a:r>
              <a:rPr dirty="0" sz="1000" spc="-5">
                <a:latin typeface="Gill Sans MT"/>
                <a:cs typeface="Gill Sans MT"/>
              </a:rPr>
              <a:t>act on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it.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Gill Sans MT"/>
              <a:cs typeface="Gill Sans MT"/>
            </a:endParaRPr>
          </a:p>
          <a:p>
            <a:pPr marL="276225" marR="309880" indent="-247015">
              <a:lnSpc>
                <a:spcPct val="181000"/>
              </a:lnSpc>
              <a:tabLst>
                <a:tab pos="1446530" algn="l"/>
                <a:tab pos="3542665" algn="l"/>
                <a:tab pos="5654040" algn="l"/>
                <a:tab pos="5689600" algn="l"/>
              </a:tabLst>
            </a:pPr>
            <a:r>
              <a:rPr dirty="0" sz="1000" spc="-5">
                <a:latin typeface="Gill Sans MT"/>
                <a:cs typeface="Gill Sans MT"/>
              </a:rPr>
              <a:t>Printed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2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Danny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	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-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ID#: </a:t>
            </a:r>
            <a:r>
              <a:rPr dirty="0" u="heavy" sz="1000" spc="2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heavy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323498 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Signature: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DR	</a:t>
            </a:r>
            <a:r>
              <a:rPr dirty="0" sz="1000" spc="-5">
                <a:latin typeface="Gill Sans MT"/>
                <a:cs typeface="Gill Sans MT"/>
              </a:rPr>
              <a:t>Date: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algn="just" marL="12700">
              <a:lnSpc>
                <a:spcPts val="1180"/>
              </a:lnSpc>
              <a:spcBef>
                <a:spcPts val="5"/>
              </a:spcBef>
            </a:pPr>
            <a:r>
              <a:rPr dirty="0" sz="1000" spc="-5" b="1">
                <a:latin typeface="Gill Sans MT"/>
                <a:cs typeface="Gill Sans MT"/>
              </a:rPr>
              <a:t>Account Information</a:t>
            </a:r>
            <a:endParaRPr sz="1000">
              <a:latin typeface="Gill Sans MT"/>
              <a:cs typeface="Gill Sans MT"/>
            </a:endParaRPr>
          </a:p>
          <a:p>
            <a:pPr algn="just" marL="12700" marR="53340">
              <a:lnSpc>
                <a:spcPts val="1160"/>
              </a:lnSpc>
              <a:spcBef>
                <a:spcPts val="50"/>
              </a:spcBef>
            </a:pPr>
            <a:r>
              <a:rPr dirty="0" sz="1000" spc="-5">
                <a:latin typeface="Gill Sans MT"/>
                <a:cs typeface="Gill Sans MT"/>
              </a:rPr>
              <a:t>The first two items are for </a:t>
            </a:r>
            <a:r>
              <a:rPr dirty="0" sz="1000">
                <a:latin typeface="Gill Sans MT"/>
                <a:cs typeface="Gill Sans MT"/>
              </a:rPr>
              <a:t>fixed </a:t>
            </a:r>
            <a:r>
              <a:rPr dirty="0" sz="1000" spc="-5">
                <a:latin typeface="Gill Sans MT"/>
                <a:cs typeface="Gill Sans MT"/>
              </a:rPr>
              <a:t>dollar deposits; the </a:t>
            </a:r>
            <a:r>
              <a:rPr dirty="0" sz="1000" spc="-10">
                <a:latin typeface="Gill Sans MT"/>
                <a:cs typeface="Gill Sans MT"/>
              </a:rPr>
              <a:t>last </a:t>
            </a:r>
            <a:r>
              <a:rPr dirty="0" sz="1000" spc="-5">
                <a:latin typeface="Gill Sans MT"/>
                <a:cs typeface="Gill Sans MT"/>
              </a:rPr>
              <a:t>item must </a:t>
            </a:r>
            <a:r>
              <a:rPr dirty="0" sz="1000">
                <a:latin typeface="Gill Sans MT"/>
                <a:cs typeface="Gill Sans MT"/>
              </a:rPr>
              <a:t>be </a:t>
            </a:r>
            <a:r>
              <a:rPr dirty="0" sz="1000" spc="-5">
                <a:latin typeface="Gill Sans MT"/>
                <a:cs typeface="Gill Sans MT"/>
              </a:rPr>
              <a:t>for the remaining </a:t>
            </a:r>
            <a:r>
              <a:rPr dirty="0" sz="1000">
                <a:latin typeface="Gill Sans MT"/>
                <a:cs typeface="Gill Sans MT"/>
              </a:rPr>
              <a:t>net </a:t>
            </a:r>
            <a:r>
              <a:rPr dirty="0" sz="1000" spc="-5">
                <a:latin typeface="Gill Sans MT"/>
                <a:cs typeface="Gill Sans MT"/>
              </a:rPr>
              <a:t>amount (even if </a:t>
            </a:r>
            <a:r>
              <a:rPr dirty="0" sz="1000">
                <a:latin typeface="Gill Sans MT"/>
                <a:cs typeface="Gill Sans MT"/>
              </a:rPr>
              <a:t>no  </a:t>
            </a:r>
            <a:r>
              <a:rPr dirty="0" sz="1000" spc="-5">
                <a:latin typeface="Gill Sans MT"/>
                <a:cs typeface="Gill Sans MT"/>
              </a:rPr>
              <a:t>fixed dollar deposit is elected). </a:t>
            </a:r>
            <a:r>
              <a:rPr dirty="0" sz="1000" spc="-5" b="1">
                <a:latin typeface="Gill Sans MT"/>
                <a:cs typeface="Gill Sans MT"/>
              </a:rPr>
              <a:t>For each, make sure to indicate if the </a:t>
            </a:r>
            <a:r>
              <a:rPr dirty="0" sz="1000" b="1">
                <a:latin typeface="Gill Sans MT"/>
                <a:cs typeface="Gill Sans MT"/>
              </a:rPr>
              <a:t>account is </a:t>
            </a:r>
            <a:r>
              <a:rPr dirty="0" sz="1000" spc="-5" b="1">
                <a:latin typeface="Gill Sans MT"/>
                <a:cs typeface="Gill Sans MT"/>
              </a:rPr>
              <a:t>Checking or</a:t>
            </a:r>
            <a:r>
              <a:rPr dirty="0" sz="1000" spc="14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Savings</a:t>
            </a:r>
            <a:r>
              <a:rPr dirty="0" sz="1000" spc="-5">
                <a:latin typeface="Gill Sans MT"/>
                <a:cs typeface="Gill Sans MT"/>
              </a:rPr>
              <a:t>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Gill Sans MT"/>
              <a:cs typeface="Gill Sans MT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latin typeface="Gill Sans MT"/>
                <a:cs typeface="Gill Sans MT"/>
              </a:rPr>
              <a:t>Canadian financial</a:t>
            </a:r>
            <a:r>
              <a:rPr dirty="0" sz="1000" spc="1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institution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2532" y="7345832"/>
            <a:ext cx="5666105" cy="23088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5"/>
              </a:spcBef>
              <a:tabLst>
                <a:tab pos="778510" algn="l"/>
                <a:tab pos="1845310" algn="l"/>
                <a:tab pos="32816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61290" indent="-161925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161925" algn="l"/>
                <a:tab pos="56375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R="5080">
              <a:lnSpc>
                <a:spcPts val="2350"/>
              </a:lnSpc>
              <a:spcBef>
                <a:spcPts val="235"/>
              </a:spcBef>
              <a:tabLst>
                <a:tab pos="842644" algn="l"/>
                <a:tab pos="1438910" algn="l"/>
                <a:tab pos="2353310" algn="l"/>
                <a:tab pos="2803525" algn="l"/>
                <a:tab pos="4137660" algn="l"/>
                <a:tab pos="4287520" algn="l"/>
                <a:tab pos="56527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</a:t>
            </a:r>
            <a:r>
              <a:rPr dirty="0" baseline="2777" sz="1500" spc="-7">
                <a:latin typeface="Gill Sans MT"/>
                <a:cs typeface="Gill Sans MT"/>
              </a:rPr>
              <a:t>I wish to deposit:</a:t>
            </a:r>
            <a:r>
              <a:rPr dirty="0" baseline="2777" sz="1500" spc="345">
                <a:latin typeface="Gill Sans MT"/>
                <a:cs typeface="Gill Sans MT"/>
              </a:rPr>
              <a:t> </a:t>
            </a:r>
            <a:r>
              <a:rPr dirty="0" baseline="2777" sz="1500" spc="-7">
                <a:latin typeface="Gill Sans MT"/>
                <a:cs typeface="Gill Sans MT"/>
              </a:rPr>
              <a:t>$ </a:t>
            </a:r>
            <a:r>
              <a:rPr dirty="0" u="sng" baseline="2777" sz="1500" spc="-7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baseline="2777" sz="15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baseline="2777"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Gill Sans MT"/>
              <a:cs typeface="Gill Sans MT"/>
            </a:endParaRPr>
          </a:p>
          <a:p>
            <a:pPr marL="158115">
              <a:lnSpc>
                <a:spcPct val="100000"/>
              </a:lnSpc>
              <a:tabLst>
                <a:tab pos="778510" algn="l"/>
                <a:tab pos="1845310" algn="l"/>
                <a:tab pos="3281679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161290" indent="-161925">
              <a:lnSpc>
                <a:spcPct val="100000"/>
              </a:lnSpc>
              <a:spcBef>
                <a:spcPts val="640"/>
              </a:spcBef>
              <a:buAutoNum type="arabicPeriod" startAt="3"/>
              <a:tabLst>
                <a:tab pos="161925" algn="l"/>
                <a:tab pos="5637530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R="5080">
              <a:lnSpc>
                <a:spcPts val="2340"/>
              </a:lnSpc>
              <a:spcBef>
                <a:spcPts val="254"/>
              </a:spcBef>
              <a:tabLst>
                <a:tab pos="842644" algn="l"/>
                <a:tab pos="1438910" algn="l"/>
                <a:tab pos="2595245" algn="l"/>
                <a:tab pos="2803525" algn="l"/>
                <a:tab pos="4287520" algn="l"/>
                <a:tab pos="5652770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I wish to deposit </a:t>
            </a:r>
            <a:r>
              <a:rPr dirty="0" sz="1000">
                <a:latin typeface="Gill Sans MT"/>
                <a:cs typeface="Gill Sans MT"/>
              </a:rPr>
              <a:t>Remaining </a:t>
            </a:r>
            <a:r>
              <a:rPr dirty="0" sz="1000" spc="-5">
                <a:latin typeface="Gill Sans MT"/>
                <a:cs typeface="Gill Sans MT"/>
              </a:rPr>
              <a:t>Net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696" y="7986129"/>
            <a:ext cx="3476625" cy="0"/>
          </a:xfrm>
          <a:custGeom>
            <a:avLst/>
            <a:gdLst/>
            <a:ahLst/>
            <a:cxnLst/>
            <a:rect l="l" t="t" r="r" b="b"/>
            <a:pathLst>
              <a:path w="3476625" h="0">
                <a:moveTo>
                  <a:pt x="0" y="0"/>
                </a:moveTo>
                <a:lnTo>
                  <a:pt x="3476597" y="0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0696" y="8182725"/>
            <a:ext cx="3476625" cy="0"/>
          </a:xfrm>
          <a:custGeom>
            <a:avLst/>
            <a:gdLst/>
            <a:ahLst/>
            <a:cxnLst/>
            <a:rect l="l" t="t" r="r" b="b"/>
            <a:pathLst>
              <a:path w="3476625" h="0">
                <a:moveTo>
                  <a:pt x="0" y="0"/>
                </a:moveTo>
                <a:lnTo>
                  <a:pt x="3476597" y="0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7996" y="398780"/>
            <a:ext cx="6684009" cy="937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8810">
              <a:lnSpc>
                <a:spcPts val="940"/>
              </a:lnSpc>
              <a:spcBef>
                <a:spcPts val="100"/>
              </a:spcBef>
            </a:pPr>
            <a:r>
              <a:rPr dirty="0" sz="800">
                <a:latin typeface="Gill Sans MT"/>
                <a:cs typeface="Gill Sans MT"/>
              </a:rPr>
              <a:t>Revised </a:t>
            </a:r>
            <a:r>
              <a:rPr dirty="0" sz="800" spc="-20">
                <a:latin typeface="Gill Sans MT"/>
                <a:cs typeface="Gill Sans MT"/>
              </a:rPr>
              <a:t>Dec</a:t>
            </a:r>
            <a:r>
              <a:rPr dirty="0" sz="800" spc="-160">
                <a:latin typeface="Gill Sans MT"/>
                <a:cs typeface="Gill Sans MT"/>
              </a:rPr>
              <a:t> </a:t>
            </a:r>
            <a:r>
              <a:rPr dirty="0" sz="800" spc="-25">
                <a:latin typeface="Gill Sans MT"/>
                <a:cs typeface="Gill Sans MT"/>
              </a:rPr>
              <a:t>2014</a:t>
            </a:r>
            <a:endParaRPr sz="800">
              <a:latin typeface="Gill Sans MT"/>
              <a:cs typeface="Gill Sans MT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latin typeface="Calibri"/>
                <a:cs typeface="Calibri"/>
              </a:rPr>
              <a:t>REQUEST </a:t>
            </a:r>
            <a:r>
              <a:rPr dirty="0" sz="1100" spc="-5">
                <a:latin typeface="Calibri"/>
                <a:cs typeface="Calibri"/>
              </a:rPr>
              <a:t>FOR TEMPORARY OUT-OF-PROVINCE BENEFITS (FOR ABSENCES EXCEEDING </a:t>
            </a:r>
            <a:r>
              <a:rPr dirty="0" sz="1100">
                <a:latin typeface="Calibri"/>
                <a:cs typeface="Calibri"/>
              </a:rPr>
              <a:t>THREE </a:t>
            </a:r>
            <a:r>
              <a:rPr dirty="0" sz="1100" spc="-5">
                <a:latin typeface="Calibri"/>
                <a:cs typeface="Calibri"/>
              </a:rPr>
              <a:t>MONTHS) DEMANDE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Calibri"/>
                <a:cs typeface="Calibri"/>
              </a:rPr>
              <a:t>SERVICES POUR </a:t>
            </a:r>
            <a:r>
              <a:rPr dirty="0" sz="1100">
                <a:latin typeface="Calibri"/>
                <a:cs typeface="Calibri"/>
              </a:rPr>
              <a:t>LES </a:t>
            </a:r>
            <a:r>
              <a:rPr dirty="0" sz="1100" spc="-5">
                <a:latin typeface="Calibri"/>
                <a:cs typeface="Calibri"/>
              </a:rPr>
              <a:t>PERSONNES </a:t>
            </a:r>
            <a:r>
              <a:rPr dirty="0" sz="1100">
                <a:latin typeface="Calibri"/>
                <a:cs typeface="Calibri"/>
              </a:rPr>
              <a:t>RÉSIDANT </a:t>
            </a:r>
            <a:r>
              <a:rPr dirty="0" sz="1100" spc="-5">
                <a:latin typeface="Calibri"/>
                <a:cs typeface="Calibri"/>
              </a:rPr>
              <a:t>TEMPORAIREMENT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DE </a:t>
            </a:r>
            <a:r>
              <a:rPr dirty="0" sz="1100">
                <a:latin typeface="Calibri"/>
                <a:cs typeface="Calibri"/>
              </a:rPr>
              <a:t>LA PROVINCE </a:t>
            </a:r>
            <a:r>
              <a:rPr dirty="0" sz="1100" spc="-5">
                <a:latin typeface="Calibri"/>
                <a:cs typeface="Calibri"/>
              </a:rPr>
              <a:t>(PENDANT PLUS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latin typeface="Calibri"/>
                <a:cs typeface="Calibri"/>
              </a:rPr>
              <a:t>TROIS MOIS) Manitoba Health 300 Carlton Street </a:t>
            </a:r>
            <a:r>
              <a:rPr dirty="0" sz="1100">
                <a:latin typeface="Calibri"/>
                <a:cs typeface="Calibri"/>
              </a:rPr>
              <a:t>Winnipeg MB </a:t>
            </a:r>
            <a:r>
              <a:rPr dirty="0" sz="1100" spc="-5">
                <a:latin typeface="Calibri"/>
                <a:cs typeface="Calibri"/>
              </a:rPr>
              <a:t>R3B 3M9 (204) </a:t>
            </a:r>
            <a:r>
              <a:rPr dirty="0" sz="1100">
                <a:latin typeface="Calibri"/>
                <a:cs typeface="Calibri"/>
              </a:rPr>
              <a:t>786-7101 </a:t>
            </a:r>
            <a:r>
              <a:rPr dirty="0" sz="1100" spc="-5">
                <a:latin typeface="Calibri"/>
                <a:cs typeface="Calibri"/>
              </a:rPr>
              <a:t>Fax (204) 783-2171 </a:t>
            </a:r>
            <a:r>
              <a:rPr dirty="0" sz="1100">
                <a:latin typeface="Calibri"/>
                <a:cs typeface="Calibri"/>
              </a:rPr>
              <a:t>Toll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free</a:t>
            </a:r>
            <a:endParaRPr sz="1100">
              <a:latin typeface="Calibri"/>
              <a:cs typeface="Calibri"/>
            </a:endParaRPr>
          </a:p>
          <a:p>
            <a:pPr marL="12700" marR="194310">
              <a:lnSpc>
                <a:spcPct val="1173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1-800-392-1207 T.D.D. (Hearing </a:t>
            </a:r>
            <a:r>
              <a:rPr dirty="0" sz="1100">
                <a:latin typeface="Calibri"/>
                <a:cs typeface="Calibri"/>
              </a:rPr>
              <a:t>Impaired) </a:t>
            </a:r>
            <a:r>
              <a:rPr dirty="0" sz="1100" spc="-5">
                <a:latin typeface="Calibri"/>
                <a:cs typeface="Calibri"/>
              </a:rPr>
              <a:t>(204) 774-8618 Confidential Health Care Fraud </a:t>
            </a:r>
            <a:r>
              <a:rPr dirty="0" sz="1100">
                <a:latin typeface="Calibri"/>
                <a:cs typeface="Calibri"/>
              </a:rPr>
              <a:t>Line </a:t>
            </a:r>
            <a:r>
              <a:rPr dirty="0" sz="1100" spc="-5">
                <a:latin typeface="Calibri"/>
                <a:cs typeface="Calibri"/>
              </a:rPr>
              <a:t>(204) 786-7118 </a:t>
            </a:r>
            <a:r>
              <a:rPr dirty="0" sz="1100">
                <a:latin typeface="Calibri"/>
                <a:cs typeface="Calibri"/>
              </a:rPr>
              <a:t>Toll  </a:t>
            </a:r>
            <a:r>
              <a:rPr dirty="0" sz="1100" spc="-5">
                <a:latin typeface="Calibri"/>
                <a:cs typeface="Calibri"/>
              </a:rPr>
              <a:t>free fax 1-866-608-2983 Web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site: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Segoe UI"/>
                <a:cs typeface="Segoe UI"/>
              </a:rPr>
              <a:t>Manitoba </a:t>
            </a:r>
            <a:r>
              <a:rPr dirty="0" sz="1050">
                <a:latin typeface="Segoe UI"/>
                <a:cs typeface="Segoe UI"/>
              </a:rPr>
              <a:t>health </a:t>
            </a:r>
            <a:r>
              <a:rPr dirty="0" sz="1050" spc="-5">
                <a:latin typeface="Segoe UI"/>
                <a:cs typeface="Segoe UI"/>
              </a:rPr>
              <a:t>registration number: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460333940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Segoe UI"/>
              <a:cs typeface="Segoe UI"/>
            </a:endParaRPr>
          </a:p>
          <a:p>
            <a:pPr marL="12700" marR="6350">
              <a:lnSpc>
                <a:spcPct val="117000"/>
              </a:lnSpc>
            </a:pPr>
            <a:r>
              <a:rPr dirty="0" sz="1100" spc="-5">
                <a:latin typeface="Calibri"/>
                <a:cs typeface="Calibri"/>
                <a:hlinkClick r:id="rId2"/>
              </a:rPr>
              <a:t>www.manitoba.ca </a:t>
            </a:r>
            <a:r>
              <a:rPr dirty="0" sz="1100" spc="-5">
                <a:latin typeface="Calibri"/>
                <a:cs typeface="Calibri"/>
              </a:rPr>
              <a:t>Email: </a:t>
            </a:r>
            <a:r>
              <a:rPr dirty="0" sz="1100" spc="-5">
                <a:latin typeface="Calibri"/>
                <a:cs typeface="Calibri"/>
                <a:hlinkClick r:id="rId3"/>
              </a:rPr>
              <a:t>insuredben@gov.mb.ca </a:t>
            </a:r>
            <a:r>
              <a:rPr dirty="0" sz="1100" spc="-5">
                <a:latin typeface="Calibri"/>
                <a:cs typeface="Calibri"/>
              </a:rPr>
              <a:t>Santé Manitoba 300, rue Carlton </a:t>
            </a:r>
            <a:r>
              <a:rPr dirty="0" sz="1100">
                <a:latin typeface="Calibri"/>
                <a:cs typeface="Calibri"/>
              </a:rPr>
              <a:t>Winnipeg MB R3B </a:t>
            </a:r>
            <a:r>
              <a:rPr dirty="0" sz="1100" spc="-5">
                <a:latin typeface="Calibri"/>
                <a:cs typeface="Calibri"/>
              </a:rPr>
              <a:t>3M9 (204) </a:t>
            </a:r>
            <a:r>
              <a:rPr dirty="0" sz="1100" spc="5">
                <a:latin typeface="Calibri"/>
                <a:cs typeface="Calibri"/>
              </a:rPr>
              <a:t>786-  </a:t>
            </a:r>
            <a:r>
              <a:rPr dirty="0" sz="1100" spc="-5">
                <a:latin typeface="Calibri"/>
                <a:cs typeface="Calibri"/>
              </a:rPr>
              <a:t>7101 Téléc.: (204) 783-2171 Sans </a:t>
            </a:r>
            <a:r>
              <a:rPr dirty="0" sz="1100">
                <a:latin typeface="Calibri"/>
                <a:cs typeface="Calibri"/>
              </a:rPr>
              <a:t>Frais </a:t>
            </a:r>
            <a:r>
              <a:rPr dirty="0" sz="1100" spc="-5">
                <a:latin typeface="Calibri"/>
                <a:cs typeface="Calibri"/>
              </a:rPr>
              <a:t>1-800-392-1207 ATME (Malentendents): (204) 774-8618 Ligne confidentielle  de </a:t>
            </a:r>
            <a:r>
              <a:rPr dirty="0" sz="1100">
                <a:latin typeface="Calibri"/>
                <a:cs typeface="Calibri"/>
              </a:rPr>
              <a:t>dénonciation - </a:t>
            </a:r>
            <a:r>
              <a:rPr dirty="0" sz="1100" spc="-5">
                <a:latin typeface="Calibri"/>
                <a:cs typeface="Calibri"/>
              </a:rPr>
              <a:t>domaine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santé Téléc. sans </a:t>
            </a:r>
            <a:r>
              <a:rPr dirty="0" sz="1100" spc="-10">
                <a:latin typeface="Calibri"/>
                <a:cs typeface="Calibri"/>
              </a:rPr>
              <a:t>frais </a:t>
            </a:r>
            <a:r>
              <a:rPr dirty="0" sz="1100" spc="-5">
                <a:latin typeface="Calibri"/>
                <a:cs typeface="Calibri"/>
              </a:rPr>
              <a:t>1-866-608-2983 Site Web: </a:t>
            </a:r>
            <a:r>
              <a:rPr dirty="0" sz="1100" spc="-5">
                <a:latin typeface="Calibri"/>
                <a:cs typeface="Calibri"/>
                <a:hlinkClick r:id="rId2"/>
              </a:rPr>
              <a:t>www.manitoba.ca </a:t>
            </a:r>
            <a:r>
              <a:rPr dirty="0" sz="1100" spc="-5">
                <a:latin typeface="Calibri"/>
                <a:cs typeface="Calibri"/>
              </a:rPr>
              <a:t>Courriel:  </a:t>
            </a:r>
            <a:r>
              <a:rPr dirty="0" sz="1100" spc="-5">
                <a:latin typeface="Calibri"/>
                <a:cs typeface="Calibri"/>
                <a:hlinkClick r:id="rId3"/>
              </a:rPr>
              <a:t>insuredben@gov.mb.ca </a:t>
            </a:r>
            <a:r>
              <a:rPr dirty="0" sz="1100" spc="-5">
                <a:latin typeface="Calibri"/>
                <a:cs typeface="Calibri"/>
              </a:rPr>
              <a:t>This form </a:t>
            </a:r>
            <a:r>
              <a:rPr dirty="0" sz="1100">
                <a:latin typeface="Calibri"/>
                <a:cs typeface="Calibri"/>
              </a:rPr>
              <a:t>when </a:t>
            </a:r>
            <a:r>
              <a:rPr dirty="0" sz="1100" spc="-5">
                <a:latin typeface="Calibri"/>
                <a:cs typeface="Calibri"/>
              </a:rPr>
              <a:t>completed requests out-of-province benefits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accordance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the  </a:t>
            </a:r>
            <a:r>
              <a:rPr dirty="0" sz="1100">
                <a:latin typeface="Calibri"/>
                <a:cs typeface="Calibri"/>
              </a:rPr>
              <a:t>regulations </a:t>
            </a:r>
            <a:r>
              <a:rPr dirty="0" sz="1100" spc="-5">
                <a:latin typeface="Calibri"/>
                <a:cs typeface="Calibri"/>
              </a:rPr>
              <a:t>under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Health Services Insurance </a:t>
            </a:r>
            <a:r>
              <a:rPr dirty="0" sz="1100">
                <a:latin typeface="Calibri"/>
                <a:cs typeface="Calibri"/>
              </a:rPr>
              <a:t>Act </a:t>
            </a:r>
            <a:r>
              <a:rPr dirty="0" sz="1100" spc="-5">
                <a:latin typeface="Calibri"/>
                <a:cs typeface="Calibri"/>
              </a:rPr>
              <a:t>of Manitoba and, </a:t>
            </a:r>
            <a:r>
              <a:rPr dirty="0" sz="1100">
                <a:latin typeface="Calibri"/>
                <a:cs typeface="Calibri"/>
              </a:rPr>
              <a:t>where </a:t>
            </a:r>
            <a:r>
              <a:rPr dirty="0" sz="1100" spc="-5">
                <a:latin typeface="Calibri"/>
                <a:cs typeface="Calibri"/>
              </a:rPr>
              <a:t>applicable, pursuant to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Prescription  </a:t>
            </a:r>
            <a:r>
              <a:rPr dirty="0" sz="1100">
                <a:latin typeface="Calibri"/>
                <a:cs typeface="Calibri"/>
              </a:rPr>
              <a:t>Drug </a:t>
            </a:r>
            <a:r>
              <a:rPr dirty="0" sz="1100" spc="-5">
                <a:latin typeface="Calibri"/>
                <a:cs typeface="Calibri"/>
              </a:rPr>
              <a:t>Cost Assistance </a:t>
            </a:r>
            <a:r>
              <a:rPr dirty="0" sz="1100">
                <a:latin typeface="Calibri"/>
                <a:cs typeface="Calibri"/>
              </a:rPr>
              <a:t>Act,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person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-5">
                <a:latin typeface="Calibri"/>
                <a:cs typeface="Calibri"/>
              </a:rPr>
              <a:t>persons listed. This request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subject </a:t>
            </a:r>
            <a:r>
              <a:rPr dirty="0" sz="1100">
                <a:latin typeface="Calibri"/>
                <a:cs typeface="Calibri"/>
              </a:rPr>
              <a:t>to the </a:t>
            </a:r>
            <a:r>
              <a:rPr dirty="0" sz="1100" spc="-5">
                <a:latin typeface="Calibri"/>
                <a:cs typeface="Calibri"/>
              </a:rPr>
              <a:t>approval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Manitoba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Health.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Calibri"/>
                <a:cs typeface="Calibri"/>
              </a:rPr>
              <a:t>En vertu des réglements pris </a:t>
            </a:r>
            <a:r>
              <a:rPr dirty="0" sz="1100">
                <a:latin typeface="Calibri"/>
                <a:cs typeface="Calibri"/>
              </a:rPr>
              <a:t>en </a:t>
            </a:r>
            <a:r>
              <a:rPr dirty="0" sz="1100" spc="-5">
                <a:latin typeface="Calibri"/>
                <a:cs typeface="Calibri"/>
              </a:rPr>
              <a:t>application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Loi sur l’assurance-maladie </a:t>
            </a:r>
            <a:r>
              <a:rPr dirty="0" sz="1100">
                <a:latin typeface="Calibri"/>
                <a:cs typeface="Calibri"/>
              </a:rPr>
              <a:t>et, </a:t>
            </a:r>
            <a:r>
              <a:rPr dirty="0" sz="1100" spc="-10">
                <a:latin typeface="Calibri"/>
                <a:cs typeface="Calibri"/>
              </a:rPr>
              <a:t>le </a:t>
            </a:r>
            <a:r>
              <a:rPr dirty="0" sz="1100">
                <a:latin typeface="Calibri"/>
                <a:cs typeface="Calibri"/>
              </a:rPr>
              <a:t>cas </a:t>
            </a:r>
            <a:r>
              <a:rPr dirty="0" sz="1100" spc="-5">
                <a:latin typeface="Calibri"/>
                <a:cs typeface="Calibri"/>
              </a:rPr>
              <a:t>échéant,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Loi sur l’aide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à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l’achat </a:t>
            </a:r>
            <a:r>
              <a:rPr dirty="0" sz="1100" spc="-5">
                <a:latin typeface="Calibri"/>
                <a:cs typeface="Calibri"/>
              </a:rPr>
              <a:t>de médicaments sur ordonnance, cette formule, une fois remplie, autorise </a:t>
            </a:r>
            <a:r>
              <a:rPr dirty="0" sz="1100">
                <a:latin typeface="Calibri"/>
                <a:cs typeface="Calibri"/>
              </a:rPr>
              <a:t>la ou les </a:t>
            </a:r>
            <a:r>
              <a:rPr dirty="0" sz="1100" spc="-5">
                <a:latin typeface="Calibri"/>
                <a:cs typeface="Calibri"/>
              </a:rPr>
              <a:t>personnes dont les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noms</a:t>
            </a:r>
            <a:endParaRPr sz="1100">
              <a:latin typeface="Calibri"/>
              <a:cs typeface="Calibri"/>
            </a:endParaRPr>
          </a:p>
          <a:p>
            <a:pPr marL="12700" marR="297180">
              <a:lnSpc>
                <a:spcPts val="1550"/>
              </a:lnSpc>
              <a:spcBef>
                <a:spcPts val="75"/>
              </a:spcBef>
            </a:pPr>
            <a:r>
              <a:rPr dirty="0" sz="1100">
                <a:latin typeface="Calibri"/>
                <a:cs typeface="Calibri"/>
              </a:rPr>
              <a:t>apparaissent </a:t>
            </a:r>
            <a:r>
              <a:rPr dirty="0" sz="1100" spc="-5">
                <a:latin typeface="Calibri"/>
                <a:cs typeface="Calibri"/>
              </a:rPr>
              <a:t>ci-dessous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obtenir </a:t>
            </a:r>
            <a:r>
              <a:rPr dirty="0" sz="1100">
                <a:latin typeface="Calibri"/>
                <a:cs typeface="Calibri"/>
              </a:rPr>
              <a:t>des </a:t>
            </a:r>
            <a:r>
              <a:rPr dirty="0" sz="1100" spc="-5">
                <a:latin typeface="Calibri"/>
                <a:cs typeface="Calibri"/>
              </a:rPr>
              <a:t>services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province. Cette demande </a:t>
            </a:r>
            <a:r>
              <a:rPr dirty="0" sz="1100">
                <a:latin typeface="Calibri"/>
                <a:cs typeface="Calibri"/>
              </a:rPr>
              <a:t>est </a:t>
            </a:r>
            <a:r>
              <a:rPr dirty="0" sz="1100" spc="-5">
                <a:latin typeface="Calibri"/>
                <a:cs typeface="Calibri"/>
              </a:rPr>
              <a:t>toutefois sujette </a:t>
            </a:r>
            <a:r>
              <a:rPr dirty="0" sz="1100">
                <a:latin typeface="Calibri"/>
                <a:cs typeface="Calibri"/>
              </a:rPr>
              <a:t>à  l’approbation </a:t>
            </a:r>
            <a:r>
              <a:rPr dirty="0" sz="1100" spc="-10">
                <a:latin typeface="Calibri"/>
                <a:cs typeface="Calibri"/>
              </a:rPr>
              <a:t>de </a:t>
            </a:r>
            <a:r>
              <a:rPr dirty="0" sz="1100" spc="-5">
                <a:latin typeface="Calibri"/>
                <a:cs typeface="Calibri"/>
              </a:rPr>
              <a:t>Santé </a:t>
            </a:r>
            <a:r>
              <a:rPr dirty="0" sz="1100">
                <a:latin typeface="Calibri"/>
                <a:cs typeface="Calibri"/>
              </a:rPr>
              <a:t>Manitoba. </a:t>
            </a:r>
            <a:r>
              <a:rPr dirty="0" sz="1100" spc="-5">
                <a:latin typeface="Calibri"/>
                <a:cs typeface="Calibri"/>
              </a:rPr>
              <a:t>Please print Veuillez </a:t>
            </a:r>
            <a:r>
              <a:rPr dirty="0" sz="1100">
                <a:latin typeface="Calibri"/>
                <a:cs typeface="Calibri"/>
              </a:rPr>
              <a:t>écrire en </a:t>
            </a:r>
            <a:r>
              <a:rPr dirty="0" sz="1100" spc="-5">
                <a:latin typeface="Calibri"/>
                <a:cs typeface="Calibri"/>
              </a:rPr>
              <a:t>lettres moulées Name: </a:t>
            </a:r>
            <a:r>
              <a:rPr dirty="0" sz="1100">
                <a:latin typeface="Calibri"/>
                <a:cs typeface="Calibri"/>
              </a:rPr>
              <a:t>Telephone </a:t>
            </a:r>
            <a:r>
              <a:rPr dirty="0" sz="1100" spc="-5">
                <a:latin typeface="Calibri"/>
                <a:cs typeface="Calibri"/>
              </a:rPr>
              <a:t>No.: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279775" algn="l"/>
                <a:tab pos="5984875" algn="l"/>
              </a:tabLst>
            </a:pP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Nº de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téléphone</a:t>
            </a:r>
            <a:r>
              <a:rPr dirty="0" sz="1100">
                <a:latin typeface="Calibri"/>
                <a:cs typeface="Calibri"/>
              </a:rPr>
              <a:t> 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Present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 spc="-5">
                <a:latin typeface="Calibri"/>
                <a:cs typeface="Calibri"/>
              </a:rPr>
              <a:t>Address: Addresse actuelle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9525">
              <a:lnSpc>
                <a:spcPts val="1550"/>
              </a:lnSpc>
              <a:spcBef>
                <a:spcPts val="75"/>
              </a:spcBef>
              <a:tabLst>
                <a:tab pos="2543175" algn="l"/>
                <a:tab pos="5255260" algn="l"/>
                <a:tab pos="594995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dirty="0" sz="1100" spc="-5">
                <a:latin typeface="Calibri"/>
                <a:cs typeface="Calibri"/>
              </a:rPr>
              <a:t>Postal Code: Email: Code  </a:t>
            </a:r>
            <a:r>
              <a:rPr dirty="0" sz="1100">
                <a:latin typeface="Calibri"/>
                <a:cs typeface="Calibri"/>
              </a:rPr>
              <a:t>Postal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Courriel </a:t>
            </a:r>
            <a:r>
              <a:rPr dirty="0" sz="1100" spc="-10">
                <a:latin typeface="Calibri"/>
                <a:cs typeface="Calibri"/>
              </a:rPr>
              <a:t>: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	</a:t>
            </a:r>
            <a:r>
              <a:rPr dirty="0" sz="1100" spc="-5">
                <a:latin typeface="Calibri"/>
                <a:cs typeface="Calibri"/>
              </a:rPr>
              <a:t>Manitoba</a:t>
            </a:r>
            <a:endParaRPr sz="1100">
              <a:latin typeface="Calibri"/>
              <a:cs typeface="Calibri"/>
            </a:endParaRPr>
          </a:p>
          <a:p>
            <a:pPr marL="12700" marR="85725">
              <a:lnSpc>
                <a:spcPts val="1540"/>
              </a:lnSpc>
              <a:spcBef>
                <a:spcPts val="5"/>
              </a:spcBef>
              <a:tabLst>
                <a:tab pos="2612390" algn="l"/>
                <a:tab pos="6440170" algn="l"/>
              </a:tabLst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ealth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Regi</a:t>
            </a:r>
            <a:r>
              <a:rPr dirty="0" sz="1100" spc="-1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trat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15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 spc="-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rso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ea</a:t>
            </a:r>
            <a:r>
              <a:rPr dirty="0" sz="1100" spc="-1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th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Nº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d’</a:t>
            </a:r>
            <a:r>
              <a:rPr dirty="0" sz="1100" spc="-2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m</a:t>
            </a:r>
            <a:r>
              <a:rPr dirty="0" sz="1100">
                <a:latin typeface="Calibri"/>
                <a:cs typeface="Calibri"/>
              </a:rPr>
              <a:t>matric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lat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à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té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Nº  </a:t>
            </a:r>
            <a:r>
              <a:rPr dirty="0" sz="1100">
                <a:latin typeface="Calibri"/>
                <a:cs typeface="Calibri"/>
              </a:rPr>
              <a:t>d’identification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personnelle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INFORMATION REGARDING TEMPORARY ABSENCE FROM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PROVINCE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-5">
                <a:latin typeface="Calibri"/>
                <a:cs typeface="Calibri"/>
              </a:rPr>
              <a:t>RENSEIGNEMENTS CONCERNANT </a:t>
            </a:r>
            <a:r>
              <a:rPr dirty="0" sz="1100">
                <a:latin typeface="Calibri"/>
                <a:cs typeface="Calibri"/>
              </a:rPr>
              <a:t>LES </a:t>
            </a:r>
            <a:r>
              <a:rPr dirty="0" sz="1100" spc="-5">
                <a:latin typeface="Calibri"/>
                <a:cs typeface="Calibri"/>
              </a:rPr>
              <a:t>PERSONNES RÉSIDANT TEMPORAIREMENT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</a:t>
            </a:r>
            <a:r>
              <a:rPr dirty="0" sz="1100">
                <a:latin typeface="Calibri"/>
                <a:cs typeface="Calibri"/>
              </a:rPr>
              <a:t>DE LA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PROVINCE</a:t>
            </a:r>
            <a:endParaRPr sz="1100">
              <a:latin typeface="Calibri"/>
              <a:cs typeface="Calibri"/>
            </a:endParaRPr>
          </a:p>
          <a:p>
            <a:pPr marL="12700" marR="120014">
              <a:lnSpc>
                <a:spcPct val="116799"/>
              </a:lnSpc>
              <a:spcBef>
                <a:spcPts val="5"/>
              </a:spcBef>
              <a:tabLst>
                <a:tab pos="4982210" algn="l"/>
                <a:tab pos="5558155" algn="l"/>
              </a:tabLst>
            </a:pPr>
            <a:r>
              <a:rPr dirty="0" sz="1100">
                <a:latin typeface="Calibri"/>
                <a:cs typeface="Calibri"/>
              </a:rPr>
              <a:t>Reason for </a:t>
            </a:r>
            <a:r>
              <a:rPr dirty="0" sz="1100" spc="-5">
                <a:latin typeface="Calibri"/>
                <a:cs typeface="Calibri"/>
              </a:rPr>
              <a:t>Request: </a:t>
            </a:r>
            <a:r>
              <a:rPr dirty="0" sz="1100">
                <a:latin typeface="Calibri"/>
                <a:cs typeface="Calibri"/>
              </a:rPr>
              <a:t>Raison </a:t>
            </a:r>
            <a:r>
              <a:rPr dirty="0" sz="1100" spc="-5">
                <a:latin typeface="Calibri"/>
                <a:cs typeface="Calibri"/>
              </a:rPr>
              <a:t>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demande </a:t>
            </a:r>
            <a:r>
              <a:rPr dirty="0" sz="1100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Do </a:t>
            </a:r>
            <a:r>
              <a:rPr dirty="0" sz="1100">
                <a:latin typeface="Calibri"/>
                <a:cs typeface="Calibri"/>
              </a:rPr>
              <a:t>you wish to receive a </a:t>
            </a:r>
            <a:r>
              <a:rPr dirty="0" sz="1100" spc="-5">
                <a:latin typeface="Calibri"/>
                <a:cs typeface="Calibri"/>
              </a:rPr>
              <a:t>Temporary </a:t>
            </a:r>
            <a:r>
              <a:rPr dirty="0" sz="1100">
                <a:latin typeface="Calibri"/>
                <a:cs typeface="Calibri"/>
              </a:rPr>
              <a:t>Out-of-Province </a:t>
            </a:r>
            <a:r>
              <a:rPr dirty="0" sz="1100" spc="-5">
                <a:latin typeface="Calibri"/>
                <a:cs typeface="Calibri"/>
              </a:rPr>
              <a:t>Registration  Certificate to </a:t>
            </a:r>
            <a:r>
              <a:rPr dirty="0" sz="1100">
                <a:latin typeface="Calibri"/>
                <a:cs typeface="Calibri"/>
              </a:rPr>
              <a:t>ensure </a:t>
            </a:r>
            <a:r>
              <a:rPr dirty="0" sz="1100" spc="-5">
                <a:latin typeface="Calibri"/>
                <a:cs typeface="Calibri"/>
              </a:rPr>
              <a:t>uninterrupted coverage during your stay </a:t>
            </a:r>
            <a:r>
              <a:rPr dirty="0" sz="1100">
                <a:latin typeface="Calibri"/>
                <a:cs typeface="Calibri"/>
              </a:rPr>
              <a:t>outside the </a:t>
            </a:r>
            <a:r>
              <a:rPr dirty="0" sz="1100" spc="-5">
                <a:latin typeface="Calibri"/>
                <a:cs typeface="Calibri"/>
              </a:rPr>
              <a:t>province (and limited coverage </a:t>
            </a:r>
            <a:r>
              <a:rPr dirty="0" sz="1100" spc="-10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out-of  country medical and </a:t>
            </a:r>
            <a:r>
              <a:rPr dirty="0" sz="1100" spc="-5">
                <a:latin typeface="Calibri"/>
                <a:cs typeface="Calibri"/>
              </a:rPr>
              <a:t>hospital service), </a:t>
            </a:r>
            <a:r>
              <a:rPr dirty="0" sz="1100">
                <a:latin typeface="Calibri"/>
                <a:cs typeface="Calibri"/>
              </a:rPr>
              <a:t>or for third </a:t>
            </a:r>
            <a:r>
              <a:rPr dirty="0" sz="1100" spc="-5">
                <a:latin typeface="Calibri"/>
                <a:cs typeface="Calibri"/>
              </a:rPr>
              <a:t>party insurance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purposes?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No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>
                <a:latin typeface="Calibri"/>
                <a:cs typeface="Calibri"/>
              </a:rPr>
              <a:t>Souhaitez-vous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67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recevoir </a:t>
            </a:r>
            <a:r>
              <a:rPr dirty="0" sz="1100" spc="-5">
                <a:latin typeface="Calibri"/>
                <a:cs typeface="Calibri"/>
              </a:rPr>
              <a:t>un Certifcat d’immatriculation </a:t>
            </a:r>
            <a:r>
              <a:rPr dirty="0" sz="1100">
                <a:latin typeface="Calibri"/>
                <a:cs typeface="Calibri"/>
              </a:rPr>
              <a:t>hors </a:t>
            </a:r>
            <a:r>
              <a:rPr dirty="0" sz="1100" spc="-5">
                <a:latin typeface="Calibri"/>
                <a:cs typeface="Calibri"/>
              </a:rPr>
              <a:t>province temporaire </a:t>
            </a:r>
            <a:r>
              <a:rPr dirty="0" sz="1100">
                <a:latin typeface="Calibri"/>
                <a:cs typeface="Calibri"/>
              </a:rPr>
              <a:t>afin </a:t>
            </a:r>
            <a:r>
              <a:rPr dirty="0" sz="1100" spc="-5">
                <a:latin typeface="Calibri"/>
                <a:cs typeface="Calibri"/>
              </a:rPr>
              <a:t>que </a:t>
            </a:r>
            <a:r>
              <a:rPr dirty="0" sz="1100">
                <a:latin typeface="Calibri"/>
                <a:cs typeface="Calibri"/>
              </a:rPr>
              <a:t>votre </a:t>
            </a:r>
            <a:r>
              <a:rPr dirty="0" sz="1100" spc="-5">
                <a:latin typeface="Calibri"/>
                <a:cs typeface="Calibri"/>
              </a:rPr>
              <a:t>couverture </a:t>
            </a:r>
            <a:r>
              <a:rPr dirty="0" sz="1100" spc="-10">
                <a:latin typeface="Calibri"/>
                <a:cs typeface="Calibri"/>
              </a:rPr>
              <a:t>ne </a:t>
            </a:r>
            <a:r>
              <a:rPr dirty="0" sz="1100" spc="-5">
                <a:latin typeface="Calibri"/>
                <a:cs typeface="Calibri"/>
              </a:rPr>
              <a:t>soit </a:t>
            </a:r>
            <a:r>
              <a:rPr dirty="0" sz="1100">
                <a:latin typeface="Calibri"/>
                <a:cs typeface="Calibri"/>
              </a:rPr>
              <a:t>pas </a:t>
            </a:r>
            <a:r>
              <a:rPr dirty="0" sz="1100" spc="-5">
                <a:latin typeface="Calibri"/>
                <a:cs typeface="Calibri"/>
              </a:rPr>
              <a:t>interrompue  pendant </a:t>
            </a:r>
            <a:r>
              <a:rPr dirty="0" sz="1100">
                <a:latin typeface="Calibri"/>
                <a:cs typeface="Calibri"/>
              </a:rPr>
              <a:t>votre </a:t>
            </a:r>
            <a:r>
              <a:rPr dirty="0" sz="1100" spc="-5">
                <a:latin typeface="Calibri"/>
                <a:cs typeface="Calibri"/>
              </a:rPr>
              <a:t>séjour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province (et </a:t>
            </a:r>
            <a:r>
              <a:rPr dirty="0" sz="1100" spc="-10">
                <a:latin typeface="Calibri"/>
                <a:cs typeface="Calibri"/>
              </a:rPr>
              <a:t>que </a:t>
            </a:r>
            <a:r>
              <a:rPr dirty="0" sz="1100" spc="-5">
                <a:latin typeface="Calibri"/>
                <a:cs typeface="Calibri"/>
              </a:rPr>
              <a:t>vous </a:t>
            </a:r>
            <a:r>
              <a:rPr dirty="0" sz="1100">
                <a:latin typeface="Calibri"/>
                <a:cs typeface="Calibri"/>
              </a:rPr>
              <a:t>puissiez bénéficier </a:t>
            </a:r>
            <a:r>
              <a:rPr dirty="0" sz="1100" spc="-5">
                <a:latin typeface="Calibri"/>
                <a:cs typeface="Calibri"/>
              </a:rPr>
              <a:t>d’une couverture limitée pour des  services médicaux </a:t>
            </a:r>
            <a:r>
              <a:rPr dirty="0" sz="1100">
                <a:latin typeface="Calibri"/>
                <a:cs typeface="Calibri"/>
              </a:rPr>
              <a:t>ou </a:t>
            </a:r>
            <a:r>
              <a:rPr dirty="0" sz="1100" spc="-5">
                <a:latin typeface="Calibri"/>
                <a:cs typeface="Calibri"/>
              </a:rPr>
              <a:t>hospitaliers </a:t>
            </a:r>
            <a:r>
              <a:rPr dirty="0" sz="1100">
                <a:latin typeface="Calibri"/>
                <a:cs typeface="Calibri"/>
              </a:rPr>
              <a:t>à l’extérieur </a:t>
            </a:r>
            <a:r>
              <a:rPr dirty="0" sz="1100" spc="-5">
                <a:latin typeface="Calibri"/>
                <a:cs typeface="Calibri"/>
              </a:rPr>
              <a:t>du pays), </a:t>
            </a:r>
            <a:r>
              <a:rPr dirty="0" sz="1100">
                <a:latin typeface="Calibri"/>
                <a:cs typeface="Calibri"/>
              </a:rPr>
              <a:t>ou </a:t>
            </a:r>
            <a:r>
              <a:rPr dirty="0" sz="1100" spc="-5">
                <a:latin typeface="Calibri"/>
                <a:cs typeface="Calibri"/>
              </a:rPr>
              <a:t>pour des besoins d’assurance de responsabilité civile?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Oui</a:t>
            </a:r>
            <a:endParaRPr sz="1100">
              <a:latin typeface="Calibri"/>
              <a:cs typeface="Calibri"/>
            </a:endParaRPr>
          </a:p>
          <a:p>
            <a:pPr marL="12700" marR="15875">
              <a:lnSpc>
                <a:spcPct val="117000"/>
              </a:lnSpc>
              <a:spcBef>
                <a:spcPts val="5"/>
              </a:spcBef>
              <a:tabLst>
                <a:tab pos="389890" algn="l"/>
                <a:tab pos="661035" algn="l"/>
                <a:tab pos="1038860" algn="l"/>
                <a:tab pos="659320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Non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	</a:t>
            </a:r>
            <a:r>
              <a:rPr dirty="0" sz="1100" spc="-5">
                <a:latin typeface="Calibri"/>
                <a:cs typeface="Calibri"/>
              </a:rPr>
              <a:t>Do </a:t>
            </a:r>
            <a:r>
              <a:rPr dirty="0" sz="1100">
                <a:latin typeface="Calibri"/>
                <a:cs typeface="Calibri"/>
              </a:rPr>
              <a:t>you wish </a:t>
            </a:r>
            <a:r>
              <a:rPr dirty="0" sz="1100" spc="-5">
                <a:latin typeface="Calibri"/>
                <a:cs typeface="Calibri"/>
              </a:rPr>
              <a:t>to apply for up </a:t>
            </a:r>
            <a:r>
              <a:rPr dirty="0" sz="1100">
                <a:latin typeface="Calibri"/>
                <a:cs typeface="Calibri"/>
              </a:rPr>
              <a:t>to an </a:t>
            </a:r>
            <a:r>
              <a:rPr dirty="0" sz="1100" spc="-5">
                <a:latin typeface="Calibri"/>
                <a:cs typeface="Calibri"/>
              </a:rPr>
              <a:t>additional 100 day supply </a:t>
            </a:r>
            <a:r>
              <a:rPr dirty="0" sz="1100">
                <a:latin typeface="Calibri"/>
                <a:cs typeface="Calibri"/>
              </a:rPr>
              <a:t>of medications for </a:t>
            </a:r>
            <a:r>
              <a:rPr dirty="0" sz="1100" spc="-5">
                <a:latin typeface="Calibri"/>
                <a:cs typeface="Calibri"/>
              </a:rPr>
              <a:t>out-of-country  travel? Souhaitez-vous faire une demande pour obtenir jusqu’à 100 jours supplémentaires de médicaments pour </a:t>
            </a:r>
            <a:r>
              <a:rPr dirty="0" sz="1100">
                <a:latin typeface="Calibri"/>
                <a:cs typeface="Calibri"/>
              </a:rPr>
              <a:t>la  période où vous </a:t>
            </a:r>
            <a:r>
              <a:rPr dirty="0" sz="1100" spc="-5">
                <a:latin typeface="Calibri"/>
                <a:cs typeface="Calibri"/>
              </a:rPr>
              <a:t>serez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l’étranger? Yes </a:t>
            </a:r>
            <a:r>
              <a:rPr dirty="0" sz="1100" spc="-10">
                <a:latin typeface="Calibri"/>
                <a:cs typeface="Calibri"/>
              </a:rPr>
              <a:t>No </a:t>
            </a:r>
            <a:r>
              <a:rPr dirty="0" sz="1100" spc="-5">
                <a:latin typeface="Calibri"/>
                <a:cs typeface="Calibri"/>
              </a:rPr>
              <a:t>(Absence must be </a:t>
            </a:r>
            <a:r>
              <a:rPr dirty="0" sz="1100">
                <a:latin typeface="Calibri"/>
                <a:cs typeface="Calibri"/>
              </a:rPr>
              <a:t>outside </a:t>
            </a:r>
            <a:r>
              <a:rPr dirty="0" sz="1100" spc="-5">
                <a:latin typeface="Calibri"/>
                <a:cs typeface="Calibri"/>
              </a:rPr>
              <a:t>Canada </a:t>
            </a:r>
            <a:r>
              <a:rPr dirty="0" sz="1100">
                <a:latin typeface="Calibri"/>
                <a:cs typeface="Calibri"/>
              </a:rPr>
              <a:t>and greater than </a:t>
            </a:r>
            <a:r>
              <a:rPr dirty="0" sz="1100" spc="-5">
                <a:latin typeface="Calibri"/>
                <a:cs typeface="Calibri"/>
              </a:rPr>
              <a:t>100 days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 </a:t>
            </a:r>
            <a:r>
              <a:rPr dirty="0" sz="1100" spc="-5">
                <a:latin typeface="Calibri"/>
                <a:cs typeface="Calibri"/>
              </a:rPr>
              <a:t>Oui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        Non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	</a:t>
            </a:r>
            <a:r>
              <a:rPr dirty="0" sz="1100" spc="-5">
                <a:latin typeface="Calibri"/>
                <a:cs typeface="Calibri"/>
              </a:rPr>
              <a:t>Absence </a:t>
            </a:r>
            <a:r>
              <a:rPr dirty="0" sz="1100">
                <a:latin typeface="Calibri"/>
                <a:cs typeface="Calibri"/>
              </a:rPr>
              <a:t>doit </a:t>
            </a:r>
            <a:r>
              <a:rPr dirty="0" sz="1100" spc="-5">
                <a:latin typeface="Calibri"/>
                <a:cs typeface="Calibri"/>
              </a:rPr>
              <a:t>être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du Canada </a:t>
            </a:r>
            <a:r>
              <a:rPr dirty="0" sz="1100">
                <a:latin typeface="Calibri"/>
                <a:cs typeface="Calibri"/>
              </a:rPr>
              <a:t>et </a:t>
            </a:r>
            <a:r>
              <a:rPr dirty="0" sz="1100" spc="-5">
                <a:latin typeface="Calibri"/>
                <a:cs typeface="Calibri"/>
              </a:rPr>
              <a:t>pour une période </a:t>
            </a:r>
            <a:r>
              <a:rPr dirty="0" sz="1100" spc="-10">
                <a:latin typeface="Calibri"/>
                <a:cs typeface="Calibri"/>
              </a:rPr>
              <a:t>de </a:t>
            </a:r>
            <a:r>
              <a:rPr dirty="0" sz="1100" spc="-5">
                <a:latin typeface="Calibri"/>
                <a:cs typeface="Calibri"/>
              </a:rPr>
              <a:t>plus de 100 </a:t>
            </a:r>
            <a:r>
              <a:rPr dirty="0" sz="1100">
                <a:latin typeface="Calibri"/>
                <a:cs typeface="Calibri"/>
              </a:rPr>
              <a:t>jours.) </a:t>
            </a:r>
            <a:r>
              <a:rPr dirty="0" sz="1100" spc="-5">
                <a:latin typeface="Calibri"/>
                <a:cs typeface="Calibri"/>
              </a:rPr>
              <a:t>Names </a:t>
            </a:r>
            <a:r>
              <a:rPr dirty="0" sz="1100">
                <a:latin typeface="Calibri"/>
                <a:cs typeface="Calibri"/>
              </a:rPr>
              <a:t>of  </a:t>
            </a:r>
            <a:r>
              <a:rPr dirty="0" sz="1100" spc="-5">
                <a:latin typeface="Calibri"/>
                <a:cs typeface="Calibri"/>
              </a:rPr>
              <a:t>spouse/dependents who will be temporarily absent from Manitoba: Noms du/de </a:t>
            </a:r>
            <a:r>
              <a:rPr dirty="0" sz="1100">
                <a:latin typeface="Calibri"/>
                <a:cs typeface="Calibri"/>
              </a:rPr>
              <a:t>la conjoint/e et/ou </a:t>
            </a:r>
            <a:r>
              <a:rPr dirty="0" sz="1100" spc="-5">
                <a:latin typeface="Calibri"/>
                <a:cs typeface="Calibri"/>
              </a:rPr>
              <a:t>des personnes </a:t>
            </a:r>
            <a:r>
              <a:rPr dirty="0" sz="1100">
                <a:latin typeface="Calibri"/>
                <a:cs typeface="Calibri"/>
              </a:rPr>
              <a:t>à  </a:t>
            </a:r>
            <a:r>
              <a:rPr dirty="0" sz="1100" spc="-5">
                <a:latin typeface="Calibri"/>
                <a:cs typeface="Calibri"/>
              </a:rPr>
              <a:t>charge qui résideront temporairement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de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province: First Name/Prénom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PHIN/NIMP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38100">
              <a:lnSpc>
                <a:spcPct val="117000"/>
              </a:lnSpc>
              <a:tabLst>
                <a:tab pos="3519804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MH </a:t>
            </a:r>
            <a:r>
              <a:rPr dirty="0" sz="1100" spc="-5">
                <a:latin typeface="Calibri"/>
                <a:cs typeface="Calibri"/>
              </a:rPr>
              <a:t>#604 </a:t>
            </a:r>
            <a:r>
              <a:rPr dirty="0" sz="1100">
                <a:latin typeface="Calibri"/>
                <a:cs typeface="Calibri"/>
              </a:rPr>
              <a:t>MG-5678 </a:t>
            </a:r>
            <a:r>
              <a:rPr dirty="0" sz="1100" spc="-5">
                <a:latin typeface="Calibri"/>
                <a:cs typeface="Calibri"/>
              </a:rPr>
              <a:t>(Rev 04/17) Over/Verso </a:t>
            </a:r>
            <a:r>
              <a:rPr dirty="0" sz="1100">
                <a:latin typeface="Calibri"/>
                <a:cs typeface="Calibri"/>
              </a:rPr>
              <a:t>Please  check </a:t>
            </a:r>
            <a:r>
              <a:rPr dirty="0" sz="1100" spc="-5">
                <a:latin typeface="Calibri"/>
                <a:cs typeface="Calibri"/>
              </a:rPr>
              <a:t>box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5">
                <a:latin typeface="Calibri"/>
                <a:cs typeface="Calibri"/>
              </a:rPr>
              <a:t>spouse/dependants </a:t>
            </a:r>
            <a:r>
              <a:rPr dirty="0" sz="1100">
                <a:latin typeface="Calibri"/>
                <a:cs typeface="Calibri"/>
              </a:rPr>
              <a:t>requires </a:t>
            </a:r>
            <a:r>
              <a:rPr dirty="0" sz="1100" spc="-5">
                <a:latin typeface="Calibri"/>
                <a:cs typeface="Calibri"/>
              </a:rPr>
              <a:t>up </a:t>
            </a:r>
            <a:r>
              <a:rPr dirty="0" sz="1100">
                <a:latin typeface="Calibri"/>
                <a:cs typeface="Calibri"/>
              </a:rPr>
              <a:t>to an </a:t>
            </a:r>
            <a:r>
              <a:rPr dirty="0" sz="1100" spc="-5">
                <a:latin typeface="Calibri"/>
                <a:cs typeface="Calibri"/>
              </a:rPr>
              <a:t>additional 100 day supply </a:t>
            </a:r>
            <a:r>
              <a:rPr dirty="0" sz="1100">
                <a:latin typeface="Calibri"/>
                <a:cs typeface="Calibri"/>
              </a:rPr>
              <a:t>of medications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out of </a:t>
            </a:r>
            <a:r>
              <a:rPr dirty="0" sz="1100" spc="-5">
                <a:latin typeface="Calibri"/>
                <a:cs typeface="Calibri"/>
              </a:rPr>
              <a:t>country travel.  Veuillez </a:t>
            </a:r>
            <a:r>
              <a:rPr dirty="0" sz="1100">
                <a:latin typeface="Calibri"/>
                <a:cs typeface="Calibri"/>
              </a:rPr>
              <a:t>cocher la case </a:t>
            </a:r>
            <a:r>
              <a:rPr dirty="0" sz="1100" spc="-5">
                <a:latin typeface="Calibri"/>
                <a:cs typeface="Calibri"/>
              </a:rPr>
              <a:t>correspondante si le/la conjoint/e </a:t>
            </a:r>
            <a:r>
              <a:rPr dirty="0" sz="1100">
                <a:latin typeface="Calibri"/>
                <a:cs typeface="Calibri"/>
              </a:rPr>
              <a:t>ou </a:t>
            </a:r>
            <a:r>
              <a:rPr dirty="0" sz="1100" spc="-5">
                <a:latin typeface="Calibri"/>
                <a:cs typeface="Calibri"/>
              </a:rPr>
              <a:t>les </a:t>
            </a:r>
            <a:r>
              <a:rPr dirty="0" sz="1100">
                <a:latin typeface="Calibri"/>
                <a:cs typeface="Calibri"/>
              </a:rPr>
              <a:t>personnes à </a:t>
            </a:r>
            <a:r>
              <a:rPr dirty="0" sz="1100" spc="-5">
                <a:latin typeface="Calibri"/>
                <a:cs typeface="Calibri"/>
              </a:rPr>
              <a:t>charge </a:t>
            </a:r>
            <a:r>
              <a:rPr dirty="0" sz="1100">
                <a:latin typeface="Calibri"/>
                <a:cs typeface="Calibri"/>
              </a:rPr>
              <a:t>ont </a:t>
            </a:r>
            <a:r>
              <a:rPr dirty="0" sz="1100" spc="-5">
                <a:latin typeface="Calibri"/>
                <a:cs typeface="Calibri"/>
              </a:rPr>
              <a:t>besoin d’une </a:t>
            </a:r>
            <a:r>
              <a:rPr dirty="0" sz="1100" spc="-10">
                <a:latin typeface="Calibri"/>
                <a:cs typeface="Calibri"/>
              </a:rPr>
              <a:t>réserve </a:t>
            </a:r>
            <a:r>
              <a:rPr dirty="0" sz="1100" spc="-5">
                <a:latin typeface="Calibri"/>
                <a:cs typeface="Calibri"/>
              </a:rPr>
              <a:t>allant  jusqu’à 100 jours supplémentaires de médicaments pour </a:t>
            </a:r>
            <a:r>
              <a:rPr dirty="0" sz="1100">
                <a:latin typeface="Calibri"/>
                <a:cs typeface="Calibri"/>
              </a:rPr>
              <a:t>la </a:t>
            </a:r>
            <a:r>
              <a:rPr dirty="0" sz="1100" spc="-5">
                <a:latin typeface="Calibri"/>
                <a:cs typeface="Calibri"/>
              </a:rPr>
              <a:t>période </a:t>
            </a:r>
            <a:r>
              <a:rPr dirty="0" sz="1100">
                <a:latin typeface="Calibri"/>
                <a:cs typeface="Calibri"/>
              </a:rPr>
              <a:t>où vous </a:t>
            </a:r>
            <a:r>
              <a:rPr dirty="0" sz="1100" spc="-5">
                <a:latin typeface="Calibri"/>
                <a:cs typeface="Calibri"/>
              </a:rPr>
              <a:t>serez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l’étranger.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Vacation</a:t>
            </a:r>
            <a:endParaRPr sz="1100">
              <a:latin typeface="Calibri"/>
              <a:cs typeface="Calibri"/>
            </a:endParaRPr>
          </a:p>
          <a:p>
            <a:pPr marL="12700" marR="556895">
              <a:lnSpc>
                <a:spcPct val="117300"/>
              </a:lnSpc>
              <a:tabLst>
                <a:tab pos="988060" algn="l"/>
                <a:tab pos="2683510" algn="l"/>
                <a:tab pos="6118860" algn="l"/>
              </a:tabLst>
            </a:pPr>
            <a:r>
              <a:rPr dirty="0" sz="1100" spc="-5">
                <a:latin typeface="Calibri"/>
                <a:cs typeface="Calibri"/>
              </a:rPr>
              <a:t>Vacances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Employment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Emploi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Humanitarian </a:t>
            </a:r>
            <a:r>
              <a:rPr dirty="0" sz="1100">
                <a:latin typeface="Calibri"/>
                <a:cs typeface="Calibri"/>
              </a:rPr>
              <a:t>Aid Worker </a:t>
            </a:r>
            <a:r>
              <a:rPr dirty="0" sz="1100" spc="-5">
                <a:latin typeface="Calibri"/>
                <a:cs typeface="Calibri"/>
              </a:rPr>
              <a:t>Travailleur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humanitaire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Temporary </a:t>
            </a:r>
            <a:r>
              <a:rPr dirty="0" sz="1100">
                <a:latin typeface="Calibri"/>
                <a:cs typeface="Calibri"/>
              </a:rPr>
              <a:t>address </a:t>
            </a:r>
            <a:r>
              <a:rPr dirty="0" sz="1100" spc="-5">
                <a:latin typeface="Calibri"/>
                <a:cs typeface="Calibri"/>
              </a:rPr>
              <a:t>outside </a:t>
            </a:r>
            <a:r>
              <a:rPr dirty="0" sz="1100">
                <a:latin typeface="Calibri"/>
                <a:cs typeface="Calibri"/>
              </a:rPr>
              <a:t>Manitoba: </a:t>
            </a:r>
            <a:r>
              <a:rPr dirty="0" sz="1100" spc="-5">
                <a:latin typeface="Calibri"/>
                <a:cs typeface="Calibri"/>
              </a:rPr>
              <a:t>Adresse temporaire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du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Manitoba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068320" algn="l"/>
              </a:tabLst>
            </a:pP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560324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 spc="-5">
                <a:latin typeface="Calibri"/>
                <a:cs typeface="Calibri"/>
              </a:rPr>
              <a:t>Postal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Code/Code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69264"/>
            <a:ext cx="6645275" cy="27705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15"/>
              </a:spcBef>
              <a:tabLst>
                <a:tab pos="2854325" algn="l"/>
              </a:tabLst>
            </a:pPr>
            <a:r>
              <a:rPr dirty="0" sz="1100">
                <a:latin typeface="Calibri"/>
                <a:cs typeface="Calibri"/>
              </a:rPr>
              <a:t>Postal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Telephone No./Nº de téléphone </a:t>
            </a:r>
            <a:r>
              <a:rPr dirty="0" sz="1100">
                <a:latin typeface="Calibri"/>
                <a:cs typeface="Calibri"/>
              </a:rPr>
              <a:t>I </a:t>
            </a:r>
            <a:r>
              <a:rPr dirty="0" sz="1100" spc="-5">
                <a:latin typeface="Calibri"/>
                <a:cs typeface="Calibri"/>
              </a:rPr>
              <a:t>(We) </a:t>
            </a:r>
            <a:r>
              <a:rPr dirty="0" sz="1100">
                <a:latin typeface="Calibri"/>
                <a:cs typeface="Calibri"/>
              </a:rPr>
              <a:t>will </a:t>
            </a:r>
            <a:r>
              <a:rPr dirty="0" sz="1100" spc="-5">
                <a:latin typeface="Calibri"/>
                <a:cs typeface="Calibri"/>
              </a:rPr>
              <a:t>be temporarily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absent</a:t>
            </a:r>
            <a:endParaRPr sz="11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latin typeface="Calibri"/>
                <a:cs typeface="Calibri"/>
              </a:rPr>
              <a:t>from </a:t>
            </a:r>
            <a:r>
              <a:rPr dirty="0" sz="1100">
                <a:latin typeface="Calibri"/>
                <a:cs typeface="Calibri"/>
              </a:rPr>
              <a:t>Manitoba </a:t>
            </a:r>
            <a:r>
              <a:rPr dirty="0" sz="1100" spc="-5">
                <a:latin typeface="Calibri"/>
                <a:cs typeface="Calibri"/>
              </a:rPr>
              <a:t>Effective: Nous résiderons temporairement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l’extérieur du </a:t>
            </a:r>
            <a:r>
              <a:rPr dirty="0" sz="1100">
                <a:latin typeface="Calibri"/>
                <a:cs typeface="Calibri"/>
              </a:rPr>
              <a:t>Manitoba à </a:t>
            </a:r>
            <a:r>
              <a:rPr dirty="0" sz="1100" spc="-5">
                <a:latin typeface="Calibri"/>
                <a:cs typeface="Calibri"/>
              </a:rPr>
              <a:t>partir du</a:t>
            </a:r>
            <a:r>
              <a:rPr dirty="0" sz="1100">
                <a:latin typeface="Calibri"/>
                <a:cs typeface="Calibri"/>
              </a:rPr>
              <a:t> :</a:t>
            </a:r>
            <a:endParaRPr sz="1100">
              <a:latin typeface="Calibri"/>
              <a:cs typeface="Calibri"/>
            </a:endParaRPr>
          </a:p>
          <a:p>
            <a:pPr algn="just" marL="12700" marR="80010">
              <a:lnSpc>
                <a:spcPct val="116900"/>
              </a:lnSpc>
              <a:spcBef>
                <a:spcPts val="5"/>
              </a:spcBef>
              <a:tabLst>
                <a:tab pos="2475865" algn="l"/>
                <a:tab pos="529082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 spc="-5">
                <a:latin typeface="Calibri"/>
                <a:cs typeface="Calibri"/>
              </a:rPr>
              <a:t>Day/Jour </a:t>
            </a:r>
            <a:r>
              <a:rPr dirty="0" sz="1100">
                <a:latin typeface="Calibri"/>
                <a:cs typeface="Calibri"/>
              </a:rPr>
              <a:t>Month/Mois </a:t>
            </a:r>
            <a:r>
              <a:rPr dirty="0" sz="1100" spc="-5">
                <a:latin typeface="Calibri"/>
                <a:cs typeface="Calibri"/>
              </a:rPr>
              <a:t>Year/Année </a:t>
            </a:r>
            <a:r>
              <a:rPr dirty="0" sz="1100">
                <a:latin typeface="Calibri"/>
                <a:cs typeface="Calibri"/>
              </a:rPr>
              <a:t>I </a:t>
            </a:r>
            <a:r>
              <a:rPr dirty="0" sz="1100" spc="-5">
                <a:latin typeface="Calibri"/>
                <a:cs typeface="Calibri"/>
              </a:rPr>
              <a:t>(We) </a:t>
            </a:r>
            <a:r>
              <a:rPr dirty="0" sz="1100">
                <a:latin typeface="Calibri"/>
                <a:cs typeface="Calibri"/>
              </a:rPr>
              <a:t>will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returning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Manitoba  </a:t>
            </a:r>
            <a:r>
              <a:rPr dirty="0" sz="1100" spc="-5">
                <a:latin typeface="Calibri"/>
                <a:cs typeface="Calibri"/>
              </a:rPr>
              <a:t>Effective: </a:t>
            </a:r>
            <a:r>
              <a:rPr dirty="0" sz="1100">
                <a:latin typeface="Calibri"/>
                <a:cs typeface="Calibri"/>
              </a:rPr>
              <a:t>Nous </a:t>
            </a:r>
            <a:r>
              <a:rPr dirty="0" sz="1100" spc="-5">
                <a:latin typeface="Calibri"/>
                <a:cs typeface="Calibri"/>
              </a:rPr>
              <a:t>serons de retour </a:t>
            </a:r>
            <a:r>
              <a:rPr dirty="0" sz="1100">
                <a:latin typeface="Calibri"/>
                <a:cs typeface="Calibri"/>
              </a:rPr>
              <a:t>au Manitoba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Day/Jour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Month/Mois  </a:t>
            </a:r>
            <a:r>
              <a:rPr dirty="0" sz="1100" spc="-5">
                <a:latin typeface="Calibri"/>
                <a:cs typeface="Calibri"/>
              </a:rPr>
              <a:t>Year/Année </a:t>
            </a:r>
            <a:r>
              <a:rPr dirty="0" sz="1100">
                <a:latin typeface="Calibri"/>
                <a:cs typeface="Calibri"/>
              </a:rPr>
              <a:t>I </a:t>
            </a:r>
            <a:r>
              <a:rPr dirty="0" sz="1100" spc="-5">
                <a:latin typeface="Calibri"/>
                <a:cs typeface="Calibri"/>
              </a:rPr>
              <a:t>certify that the above information </a:t>
            </a:r>
            <a:r>
              <a:rPr dirty="0" sz="1100">
                <a:latin typeface="Calibri"/>
                <a:cs typeface="Calibri"/>
              </a:rPr>
              <a:t>is correct. </a:t>
            </a:r>
            <a:r>
              <a:rPr dirty="0" sz="1100" spc="-5">
                <a:latin typeface="Calibri"/>
                <a:cs typeface="Calibri"/>
              </a:rPr>
              <a:t>Je certifie que les renseignements ci-dessus sont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exacts.</a:t>
            </a:r>
            <a:endParaRPr sz="1100">
              <a:latin typeface="Calibri"/>
              <a:cs typeface="Calibri"/>
            </a:endParaRPr>
          </a:p>
          <a:p>
            <a:pPr marL="12700" marR="29845">
              <a:lnSpc>
                <a:spcPct val="116799"/>
              </a:lnSpc>
              <a:spcBef>
                <a:spcPts val="5"/>
              </a:spcBef>
              <a:tabLst>
                <a:tab pos="1281430" algn="l"/>
                <a:tab pos="2341880" algn="l"/>
                <a:tab pos="4944745" algn="l"/>
                <a:tab pos="549910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	</a:t>
            </a:r>
            <a:r>
              <a:rPr dirty="0" sz="1100" spc="-5">
                <a:latin typeface="Calibri"/>
                <a:cs typeface="Calibri"/>
              </a:rPr>
              <a:t>Signature </a:t>
            </a:r>
            <a:r>
              <a:rPr dirty="0" sz="1100">
                <a:latin typeface="Calibri"/>
                <a:cs typeface="Calibri"/>
              </a:rPr>
              <a:t>Date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  </a:t>
            </a:r>
            <a:r>
              <a:rPr dirty="0" sz="1100">
                <a:latin typeface="Calibri"/>
                <a:cs typeface="Calibri"/>
              </a:rPr>
              <a:t>MANITOBA </a:t>
            </a:r>
            <a:r>
              <a:rPr dirty="0" sz="1100" spc="-5">
                <a:latin typeface="Calibri"/>
                <a:cs typeface="Calibri"/>
              </a:rPr>
              <a:t>HEALTH/ ESPACE RÉSERVÉ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SANTÉ MANITOBA Comments/Remarques </a:t>
            </a:r>
            <a:r>
              <a:rPr dirty="0" sz="1100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Request approved: Demande  approuvée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Yes/Oui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dirty="0" sz="1100" spc="-5">
                <a:latin typeface="Calibri"/>
                <a:cs typeface="Calibri"/>
              </a:rPr>
              <a:t>No/Non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5"/>
              </a:spcBef>
              <a:tabLst>
                <a:tab pos="1783714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Signature Date “The purpose for </a:t>
            </a:r>
            <a:r>
              <a:rPr dirty="0" sz="1100">
                <a:latin typeface="Calibri"/>
                <a:cs typeface="Calibri"/>
              </a:rPr>
              <a:t>which this </a:t>
            </a:r>
            <a:r>
              <a:rPr dirty="0" sz="1100" spc="-5">
                <a:latin typeface="Calibri"/>
                <a:cs typeface="Calibri"/>
              </a:rPr>
              <a:t>information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being collected </a:t>
            </a:r>
            <a:r>
              <a:rPr dirty="0" sz="1100">
                <a:latin typeface="Calibri"/>
                <a:cs typeface="Calibri"/>
              </a:rPr>
              <a:t>is to enable  Manitoba </a:t>
            </a:r>
            <a:r>
              <a:rPr dirty="0" sz="1100" spc="-5">
                <a:latin typeface="Calibri"/>
                <a:cs typeface="Calibri"/>
              </a:rPr>
              <a:t>Health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provide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5">
                <a:latin typeface="Calibri"/>
                <a:cs typeface="Calibri"/>
              </a:rPr>
              <a:t>with health coverage </a:t>
            </a:r>
            <a:r>
              <a:rPr dirty="0" sz="1100">
                <a:latin typeface="Calibri"/>
                <a:cs typeface="Calibri"/>
              </a:rPr>
              <a:t>and/or </a:t>
            </a:r>
            <a:r>
              <a:rPr dirty="0" sz="1100" spc="-5">
                <a:latin typeface="Calibri"/>
                <a:cs typeface="Calibri"/>
              </a:rPr>
              <a:t>service. </a:t>
            </a:r>
            <a:r>
              <a:rPr dirty="0" sz="1100">
                <a:latin typeface="Calibri"/>
                <a:cs typeface="Calibri"/>
              </a:rPr>
              <a:t>If you </a:t>
            </a:r>
            <a:r>
              <a:rPr dirty="0" sz="1100" spc="-5">
                <a:latin typeface="Calibri"/>
                <a:cs typeface="Calibri"/>
              </a:rPr>
              <a:t>require </a:t>
            </a:r>
            <a:r>
              <a:rPr dirty="0" sz="1100">
                <a:latin typeface="Calibri"/>
                <a:cs typeface="Calibri"/>
              </a:rPr>
              <a:t>any </a:t>
            </a:r>
            <a:r>
              <a:rPr dirty="0" sz="1100" spc="-5">
                <a:latin typeface="Calibri"/>
                <a:cs typeface="Calibri"/>
              </a:rPr>
              <a:t>further information </a:t>
            </a:r>
            <a:r>
              <a:rPr dirty="0" sz="1100">
                <a:latin typeface="Calibri"/>
                <a:cs typeface="Calibri"/>
              </a:rPr>
              <a:t>about  the collection of this </a:t>
            </a:r>
            <a:r>
              <a:rPr dirty="0" sz="1100" spc="-5">
                <a:latin typeface="Calibri"/>
                <a:cs typeface="Calibri"/>
              </a:rPr>
              <a:t>information, please </a:t>
            </a:r>
            <a:r>
              <a:rPr dirty="0" sz="1100" spc="-10">
                <a:latin typeface="Calibri"/>
                <a:cs typeface="Calibri"/>
              </a:rPr>
              <a:t>do </a:t>
            </a:r>
            <a:r>
              <a:rPr dirty="0" sz="1100" spc="-5">
                <a:latin typeface="Calibri"/>
                <a:cs typeface="Calibri"/>
              </a:rPr>
              <a:t>not hesitate to contact </a:t>
            </a:r>
            <a:r>
              <a:rPr dirty="0" sz="1100">
                <a:latin typeface="Calibri"/>
                <a:cs typeface="Calibri"/>
              </a:rPr>
              <a:t>a Manitoba Health </a:t>
            </a:r>
            <a:r>
              <a:rPr dirty="0" sz="1100" spc="-5">
                <a:latin typeface="Calibri"/>
                <a:cs typeface="Calibri"/>
              </a:rPr>
              <a:t>representative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786-7101.”  </a:t>
            </a:r>
            <a:r>
              <a:rPr dirty="0" sz="1100">
                <a:latin typeface="Calibri"/>
                <a:cs typeface="Calibri"/>
              </a:rPr>
              <a:t>“Ces </a:t>
            </a:r>
            <a:r>
              <a:rPr dirty="0" sz="1100" spc="-5">
                <a:latin typeface="Calibri"/>
                <a:cs typeface="Calibri"/>
              </a:rPr>
              <a:t>renseignements sont </a:t>
            </a:r>
            <a:r>
              <a:rPr dirty="0" sz="1100">
                <a:latin typeface="Calibri"/>
                <a:cs typeface="Calibri"/>
              </a:rPr>
              <a:t>demandés </a:t>
            </a:r>
            <a:r>
              <a:rPr dirty="0" sz="1100" spc="-5">
                <a:latin typeface="Calibri"/>
                <a:cs typeface="Calibri"/>
              </a:rPr>
              <a:t>pour permettre </a:t>
            </a:r>
            <a:r>
              <a:rPr dirty="0" sz="1100">
                <a:latin typeface="Calibri"/>
                <a:cs typeface="Calibri"/>
              </a:rPr>
              <a:t>à </a:t>
            </a:r>
            <a:r>
              <a:rPr dirty="0" sz="1100" spc="-5">
                <a:latin typeface="Calibri"/>
                <a:cs typeface="Calibri"/>
              </a:rPr>
              <a:t>Santé Manitoba de vous offrir des services de santé </a:t>
            </a:r>
            <a:r>
              <a:rPr dirty="0" sz="1100">
                <a:latin typeface="Calibri"/>
                <a:cs typeface="Calibri"/>
              </a:rPr>
              <a:t>ou </a:t>
            </a:r>
            <a:r>
              <a:rPr dirty="0" sz="1100" spc="-5">
                <a:latin typeface="Calibri"/>
                <a:cs typeface="Calibri"/>
              </a:rPr>
              <a:t>une  assurance-maladie. Si </a:t>
            </a:r>
            <a:r>
              <a:rPr dirty="0" sz="1100">
                <a:latin typeface="Calibri"/>
                <a:cs typeface="Calibri"/>
              </a:rPr>
              <a:t>vous avez </a:t>
            </a:r>
            <a:r>
              <a:rPr dirty="0" sz="1100" spc="-5">
                <a:latin typeface="Calibri"/>
                <a:cs typeface="Calibri"/>
              </a:rPr>
              <a:t>besoin d’autres renseignements </a:t>
            </a:r>
            <a:r>
              <a:rPr dirty="0" sz="1100">
                <a:latin typeface="Calibri"/>
                <a:cs typeface="Calibri"/>
              </a:rPr>
              <a:t>au </a:t>
            </a:r>
            <a:r>
              <a:rPr dirty="0" sz="1100" spc="-5">
                <a:latin typeface="Calibri"/>
                <a:cs typeface="Calibri"/>
              </a:rPr>
              <a:t>sujet de cette collecte, n’hésitez pas </a:t>
            </a:r>
            <a:r>
              <a:rPr dirty="0" sz="1100">
                <a:latin typeface="Calibri"/>
                <a:cs typeface="Calibri"/>
              </a:rPr>
              <a:t>à  </a:t>
            </a:r>
            <a:r>
              <a:rPr dirty="0" sz="1100" spc="-5">
                <a:latin typeface="Calibri"/>
                <a:cs typeface="Calibri"/>
              </a:rPr>
              <a:t>communiquer avec un représentant de Santé Manitoba </a:t>
            </a:r>
            <a:r>
              <a:rPr dirty="0" sz="1100">
                <a:latin typeface="Calibri"/>
                <a:cs typeface="Calibri"/>
              </a:rPr>
              <a:t>au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786-7101.”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jlimantoro</dc:creator>
  <dc:title>Microsoft Word - Direct Deposit form.doc</dc:title>
  <dcterms:created xsi:type="dcterms:W3CDTF">2020-09-02T19:01:13Z</dcterms:created>
  <dcterms:modified xsi:type="dcterms:W3CDTF">2020-09-02T19:01:13Z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