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hyperlink" Target="https://www.canada.ca/en/immigration-refugees-citizenship/services/canadian-passports.html?utm_source=slash-passport_passeport&amp;amp%3Butm_medium=short-url-en&amp;amp%3Butm_campaign=passport" TargetMode="External"/><Relationship Id="rId8" Type="http://schemas.openxmlformats.org/officeDocument/2006/relationships/image" Target="../media/image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hyperlink" Target="https://www.canada.ca/en/immigration-refugees-citizenship/services/canadian-passports.html?utm_source=slash-passport_passeport&amp;amp%3Butm_medium=short-url-en&amp;amp%3Butm_campaign=passport" TargetMode="External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4.png"/><Relationship Id="rId11" Type="http://schemas.openxmlformats.org/officeDocument/2006/relationships/image" Target="../media/image21.png"/><Relationship Id="rId1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hyperlink" Target="https://www.canada.ca/en/immigration-refugees-citizenship/services/canadian-passports.html?utm_source=slash-passport_passeport&amp;amp%3Butm_medium=short-url-en&amp;amp%3Butm_campaign=passport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600" y="273684"/>
            <a:ext cx="1511300" cy="589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23694" y="7068184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5"/>
                </a:moveTo>
                <a:lnTo>
                  <a:pt x="133985" y="133985"/>
                </a:lnTo>
                <a:lnTo>
                  <a:pt x="133985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63470" y="7068184"/>
            <a:ext cx="134620" cy="133985"/>
          </a:xfrm>
          <a:custGeom>
            <a:avLst/>
            <a:gdLst/>
            <a:ahLst/>
            <a:cxnLst/>
            <a:rect l="l" t="t" r="r" b="b"/>
            <a:pathLst>
              <a:path w="134619" h="133984">
                <a:moveTo>
                  <a:pt x="0" y="133985"/>
                </a:moveTo>
                <a:lnTo>
                  <a:pt x="134619" y="133985"/>
                </a:lnTo>
                <a:lnTo>
                  <a:pt x="134619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9838" y="6238113"/>
          <a:ext cx="5795645" cy="1052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"/>
                <a:gridCol w="484504"/>
                <a:gridCol w="134620"/>
                <a:gridCol w="925830"/>
                <a:gridCol w="133985"/>
                <a:gridCol w="1306830"/>
                <a:gridCol w="133985"/>
                <a:gridCol w="251841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010"/>
                        </a:lnSpc>
                      </a:pPr>
                      <a:r>
                        <a:rPr dirty="0" sz="1000" spc="-10" b="1">
                          <a:latin typeface="Gill Sans MT"/>
                          <a:cs typeface="Gill Sans MT"/>
                        </a:rPr>
                        <a:t>New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010"/>
                        </a:lnSpc>
                      </a:pPr>
                      <a:r>
                        <a:rPr dirty="0" sz="1000" spc="-5" b="1">
                          <a:latin typeface="Gill Sans MT"/>
                          <a:cs typeface="Gill Sans MT"/>
                        </a:rPr>
                        <a:t>Discontinue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10"/>
                        </a:lnSpc>
                      </a:pPr>
                      <a:r>
                        <a:rPr dirty="0" sz="1000" spc="-5" b="1">
                          <a:latin typeface="Gill Sans MT"/>
                          <a:cs typeface="Gill Sans MT"/>
                        </a:rPr>
                        <a:t>Change $</a:t>
                      </a:r>
                      <a:r>
                        <a:rPr dirty="0" sz="1000" spc="-2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 b="1">
                          <a:latin typeface="Gill Sans MT"/>
                          <a:cs typeface="Gill Sans MT"/>
                        </a:rPr>
                        <a:t>Amount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010"/>
                        </a:lnSpc>
                      </a:pPr>
                      <a:r>
                        <a:rPr dirty="0" sz="1000" spc="-5" b="1">
                          <a:latin typeface="Gill Sans MT"/>
                          <a:cs typeface="Gill Sans MT"/>
                        </a:rPr>
                        <a:t>Change</a:t>
                      </a:r>
                      <a:r>
                        <a:rPr dirty="0" sz="1000" spc="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 b="1">
                          <a:latin typeface="Gill Sans MT"/>
                          <a:cs typeface="Gill Sans MT"/>
                        </a:rPr>
                        <a:t>Bank/Account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  <a:tr h="892175">
                <a:tc gridSpan="8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5673725" algn="l"/>
                        </a:tabLst>
                      </a:pPr>
                      <a:r>
                        <a:rPr dirty="0" sz="1000">
                          <a:latin typeface="Gill Sans MT"/>
                          <a:cs typeface="Gill Sans MT"/>
                        </a:rPr>
                        <a:t>1.  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Bank Name/City/State: </a:t>
                      </a:r>
                      <a:r>
                        <a:rPr dirty="0" u="sng" sz="1000" spc="22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CIBC	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  <a:p>
                      <a:pPr marL="67945" marR="86360">
                        <a:lnSpc>
                          <a:spcPts val="2350"/>
                        </a:lnSpc>
                        <a:spcBef>
                          <a:spcPts val="235"/>
                        </a:spcBef>
                        <a:tabLst>
                          <a:tab pos="910590" algn="l"/>
                          <a:tab pos="1506855" algn="l"/>
                          <a:tab pos="2421255" algn="l"/>
                          <a:tab pos="2840355" algn="l"/>
                          <a:tab pos="2995930" algn="l"/>
                          <a:tab pos="4173854" algn="l"/>
                          <a:tab pos="4355465" algn="l"/>
                          <a:tab pos="5688965" algn="l"/>
                        </a:tabLst>
                      </a:pPr>
                      <a:r>
                        <a:rPr dirty="0" sz="1000" spc="-5">
                          <a:latin typeface="Gill Sans MT"/>
                          <a:cs typeface="Gill Sans MT"/>
                        </a:rPr>
                        <a:t>Routing/Transit</a:t>
                      </a:r>
                      <a:r>
                        <a:rPr dirty="0" sz="1000" spc="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>
                          <a:latin typeface="Gill Sans MT"/>
                          <a:cs typeface="Gill Sans MT"/>
                        </a:rPr>
                        <a:t>#:	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00257		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	Account</a:t>
                      </a:r>
                      <a:r>
                        <a:rPr dirty="0" sz="1000" spc="2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Number:		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8309950 	</a:t>
                      </a:r>
                      <a:r>
                        <a:rPr dirty="0" sz="10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Checking	Savings		</a:t>
                      </a:r>
                      <a:r>
                        <a:rPr dirty="0" baseline="2777" sz="1500" spc="-7">
                          <a:latin typeface="Gill Sans MT"/>
                          <a:cs typeface="Gill Sans MT"/>
                        </a:rPr>
                        <a:t>I wish to deposit:  $</a:t>
                      </a:r>
                      <a:r>
                        <a:rPr dirty="0" u="sng" baseline="2777" sz="1500" spc="34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baseline="2777" sz="1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150	</a:t>
                      </a:r>
                      <a:endParaRPr baseline="2777" sz="1500">
                        <a:latin typeface="Gill Sans MT"/>
                        <a:cs typeface="Gill Sans MT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05839" y="7464425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4" h="133984">
                <a:moveTo>
                  <a:pt x="0" y="133985"/>
                </a:moveTo>
                <a:lnTo>
                  <a:pt x="133984" y="133985"/>
                </a:lnTo>
                <a:lnTo>
                  <a:pt x="133984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4330" y="7464425"/>
            <a:ext cx="134620" cy="133985"/>
          </a:xfrm>
          <a:custGeom>
            <a:avLst/>
            <a:gdLst/>
            <a:ahLst/>
            <a:cxnLst/>
            <a:rect l="l" t="t" r="r" b="b"/>
            <a:pathLst>
              <a:path w="134619" h="133984">
                <a:moveTo>
                  <a:pt x="0" y="133985"/>
                </a:moveTo>
                <a:lnTo>
                  <a:pt x="134619" y="133985"/>
                </a:lnTo>
                <a:lnTo>
                  <a:pt x="134619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84779" y="7464425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5"/>
                </a:moveTo>
                <a:lnTo>
                  <a:pt x="133985" y="133985"/>
                </a:lnTo>
                <a:lnTo>
                  <a:pt x="133985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990727" y="7459853"/>
            <a:ext cx="5791200" cy="1052830"/>
            <a:chOff x="990727" y="7459853"/>
            <a:chExt cx="5791200" cy="1052830"/>
          </a:xfrm>
        </p:grpSpPr>
        <p:sp>
          <p:nvSpPr>
            <p:cNvPr id="10" name="object 10"/>
            <p:cNvSpPr/>
            <p:nvPr/>
          </p:nvSpPr>
          <p:spPr>
            <a:xfrm>
              <a:off x="4125594" y="7464425"/>
              <a:ext cx="133985" cy="133985"/>
            </a:xfrm>
            <a:custGeom>
              <a:avLst/>
              <a:gdLst/>
              <a:ahLst/>
              <a:cxnLst/>
              <a:rect l="l" t="t" r="r" b="b"/>
              <a:pathLst>
                <a:path w="133985" h="133984">
                  <a:moveTo>
                    <a:pt x="0" y="133985"/>
                  </a:moveTo>
                  <a:lnTo>
                    <a:pt x="133985" y="133985"/>
                  </a:lnTo>
                  <a:lnTo>
                    <a:pt x="133985" y="0"/>
                  </a:lnTo>
                  <a:lnTo>
                    <a:pt x="0" y="0"/>
                  </a:lnTo>
                  <a:lnTo>
                    <a:pt x="0" y="13398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91235" y="7616825"/>
              <a:ext cx="5789930" cy="895350"/>
            </a:xfrm>
            <a:custGeom>
              <a:avLst/>
              <a:gdLst/>
              <a:ahLst/>
              <a:cxnLst/>
              <a:rect l="l" t="t" r="r" b="b"/>
              <a:pathLst>
                <a:path w="5789930" h="895350">
                  <a:moveTo>
                    <a:pt x="0" y="0"/>
                  </a:moveTo>
                  <a:lnTo>
                    <a:pt x="5789930" y="0"/>
                  </a:lnTo>
                </a:path>
                <a:path w="5789930" h="895350">
                  <a:moveTo>
                    <a:pt x="3175" y="3175"/>
                  </a:moveTo>
                  <a:lnTo>
                    <a:pt x="3175" y="895350"/>
                  </a:lnTo>
                </a:path>
                <a:path w="5789930" h="895350">
                  <a:moveTo>
                    <a:pt x="5786755" y="3175"/>
                  </a:moveTo>
                  <a:lnTo>
                    <a:pt x="5786755" y="895350"/>
                  </a:lnTo>
                </a:path>
              </a:pathLst>
            </a:custGeom>
            <a:ln w="736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3695" y="8289925"/>
              <a:ext cx="874394" cy="133985"/>
            </a:xfrm>
            <a:custGeom>
              <a:avLst/>
              <a:gdLst/>
              <a:ahLst/>
              <a:cxnLst/>
              <a:rect l="l" t="t" r="r" b="b"/>
              <a:pathLst>
                <a:path w="874394" h="133984">
                  <a:moveTo>
                    <a:pt x="0" y="133985"/>
                  </a:moveTo>
                  <a:lnTo>
                    <a:pt x="133985" y="133985"/>
                  </a:lnTo>
                  <a:lnTo>
                    <a:pt x="133985" y="0"/>
                  </a:lnTo>
                  <a:lnTo>
                    <a:pt x="0" y="0"/>
                  </a:lnTo>
                  <a:lnTo>
                    <a:pt x="0" y="133985"/>
                  </a:lnTo>
                  <a:close/>
                </a:path>
                <a:path w="874394" h="133984">
                  <a:moveTo>
                    <a:pt x="739775" y="133985"/>
                  </a:moveTo>
                  <a:lnTo>
                    <a:pt x="874394" y="133985"/>
                  </a:lnTo>
                  <a:lnTo>
                    <a:pt x="874394" y="0"/>
                  </a:lnTo>
                  <a:lnTo>
                    <a:pt x="739775" y="0"/>
                  </a:lnTo>
                  <a:lnTo>
                    <a:pt x="739775" y="13398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91235" y="8509000"/>
              <a:ext cx="5789930" cy="0"/>
            </a:xfrm>
            <a:custGeom>
              <a:avLst/>
              <a:gdLst/>
              <a:ahLst/>
              <a:cxnLst/>
              <a:rect l="l" t="t" r="r" b="b"/>
              <a:pathLst>
                <a:path w="5789930" h="0">
                  <a:moveTo>
                    <a:pt x="0" y="0"/>
                  </a:moveTo>
                  <a:lnTo>
                    <a:pt x="5789930" y="0"/>
                  </a:lnTo>
                </a:path>
              </a:pathLst>
            </a:custGeom>
            <a:ln w="736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1005839" y="8686800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4" h="133984">
                <a:moveTo>
                  <a:pt x="0" y="133984"/>
                </a:moveTo>
                <a:lnTo>
                  <a:pt x="133984" y="133984"/>
                </a:lnTo>
                <a:lnTo>
                  <a:pt x="133984" y="0"/>
                </a:lnTo>
                <a:lnTo>
                  <a:pt x="0" y="0"/>
                </a:lnTo>
                <a:lnTo>
                  <a:pt x="0" y="133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24330" y="8686800"/>
            <a:ext cx="134620" cy="133985"/>
          </a:xfrm>
          <a:custGeom>
            <a:avLst/>
            <a:gdLst/>
            <a:ahLst/>
            <a:cxnLst/>
            <a:rect l="l" t="t" r="r" b="b"/>
            <a:pathLst>
              <a:path w="134619" h="133984">
                <a:moveTo>
                  <a:pt x="0" y="133984"/>
                </a:moveTo>
                <a:lnTo>
                  <a:pt x="134619" y="133984"/>
                </a:lnTo>
                <a:lnTo>
                  <a:pt x="134619" y="0"/>
                </a:lnTo>
                <a:lnTo>
                  <a:pt x="0" y="0"/>
                </a:lnTo>
                <a:lnTo>
                  <a:pt x="0" y="133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84779" y="8686800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4"/>
                </a:moveTo>
                <a:lnTo>
                  <a:pt x="133985" y="133984"/>
                </a:lnTo>
                <a:lnTo>
                  <a:pt x="133985" y="0"/>
                </a:lnTo>
                <a:lnTo>
                  <a:pt x="0" y="0"/>
                </a:lnTo>
                <a:lnTo>
                  <a:pt x="0" y="133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990727" y="8682228"/>
            <a:ext cx="5791200" cy="1052830"/>
            <a:chOff x="990727" y="8682228"/>
            <a:chExt cx="5791200" cy="1052830"/>
          </a:xfrm>
        </p:grpSpPr>
        <p:sp>
          <p:nvSpPr>
            <p:cNvPr id="18" name="object 18"/>
            <p:cNvSpPr/>
            <p:nvPr/>
          </p:nvSpPr>
          <p:spPr>
            <a:xfrm>
              <a:off x="4125594" y="8686800"/>
              <a:ext cx="133985" cy="133985"/>
            </a:xfrm>
            <a:custGeom>
              <a:avLst/>
              <a:gdLst/>
              <a:ahLst/>
              <a:cxnLst/>
              <a:rect l="l" t="t" r="r" b="b"/>
              <a:pathLst>
                <a:path w="133985" h="133984">
                  <a:moveTo>
                    <a:pt x="0" y="133984"/>
                  </a:moveTo>
                  <a:lnTo>
                    <a:pt x="133985" y="133984"/>
                  </a:lnTo>
                  <a:lnTo>
                    <a:pt x="133985" y="0"/>
                  </a:lnTo>
                  <a:lnTo>
                    <a:pt x="0" y="0"/>
                  </a:lnTo>
                  <a:lnTo>
                    <a:pt x="0" y="1339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91235" y="8838565"/>
              <a:ext cx="5789930" cy="895985"/>
            </a:xfrm>
            <a:custGeom>
              <a:avLst/>
              <a:gdLst/>
              <a:ahLst/>
              <a:cxnLst/>
              <a:rect l="l" t="t" r="r" b="b"/>
              <a:pathLst>
                <a:path w="5789930" h="895984">
                  <a:moveTo>
                    <a:pt x="0" y="0"/>
                  </a:moveTo>
                  <a:lnTo>
                    <a:pt x="5789930" y="0"/>
                  </a:lnTo>
                </a:path>
                <a:path w="5789930" h="895984">
                  <a:moveTo>
                    <a:pt x="3175" y="3174"/>
                  </a:moveTo>
                  <a:lnTo>
                    <a:pt x="3175" y="895984"/>
                  </a:lnTo>
                </a:path>
                <a:path w="5789930" h="895984">
                  <a:moveTo>
                    <a:pt x="5786755" y="3174"/>
                  </a:moveTo>
                  <a:lnTo>
                    <a:pt x="5786755" y="895984"/>
                  </a:lnTo>
                </a:path>
              </a:pathLst>
            </a:custGeom>
            <a:ln w="736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23695" y="9512300"/>
              <a:ext cx="1941830" cy="133985"/>
            </a:xfrm>
            <a:custGeom>
              <a:avLst/>
              <a:gdLst/>
              <a:ahLst/>
              <a:cxnLst/>
              <a:rect l="l" t="t" r="r" b="b"/>
              <a:pathLst>
                <a:path w="1941829" h="133984">
                  <a:moveTo>
                    <a:pt x="0" y="133984"/>
                  </a:moveTo>
                  <a:lnTo>
                    <a:pt x="133985" y="133984"/>
                  </a:lnTo>
                  <a:lnTo>
                    <a:pt x="133985" y="0"/>
                  </a:lnTo>
                  <a:lnTo>
                    <a:pt x="0" y="0"/>
                  </a:lnTo>
                  <a:lnTo>
                    <a:pt x="0" y="133984"/>
                  </a:lnTo>
                  <a:close/>
                </a:path>
                <a:path w="1941829" h="133984">
                  <a:moveTo>
                    <a:pt x="739775" y="133984"/>
                  </a:moveTo>
                  <a:lnTo>
                    <a:pt x="874394" y="133984"/>
                  </a:lnTo>
                  <a:lnTo>
                    <a:pt x="874394" y="0"/>
                  </a:lnTo>
                  <a:lnTo>
                    <a:pt x="739775" y="0"/>
                  </a:lnTo>
                  <a:lnTo>
                    <a:pt x="739775" y="133984"/>
                  </a:lnTo>
                  <a:close/>
                </a:path>
                <a:path w="1941829" h="133984">
                  <a:moveTo>
                    <a:pt x="1807845" y="133984"/>
                  </a:moveTo>
                  <a:lnTo>
                    <a:pt x="1941830" y="133984"/>
                  </a:lnTo>
                  <a:lnTo>
                    <a:pt x="1941830" y="0"/>
                  </a:lnTo>
                  <a:lnTo>
                    <a:pt x="1807845" y="0"/>
                  </a:lnTo>
                  <a:lnTo>
                    <a:pt x="1807845" y="1339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91235" y="9731375"/>
              <a:ext cx="5789930" cy="0"/>
            </a:xfrm>
            <a:custGeom>
              <a:avLst/>
              <a:gdLst/>
              <a:ahLst/>
              <a:cxnLst/>
              <a:rect l="l" t="t" r="r" b="b"/>
              <a:pathLst>
                <a:path w="5789930" h="0">
                  <a:moveTo>
                    <a:pt x="0" y="0"/>
                  </a:moveTo>
                  <a:lnTo>
                    <a:pt x="5789930" y="0"/>
                  </a:lnTo>
                </a:path>
              </a:pathLst>
            </a:custGeom>
            <a:ln w="736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902004" y="699008"/>
            <a:ext cx="6007735" cy="5390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619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Gill Sans MT"/>
                <a:cs typeface="Gill Sans MT"/>
              </a:rPr>
              <a:t>Employee Direct Deposit Enrollment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Form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Gill Sans MT"/>
              <a:cs typeface="Gill Sans MT"/>
            </a:endParaRPr>
          </a:p>
          <a:p>
            <a:pPr algn="just" marL="12700" marR="7620">
              <a:lnSpc>
                <a:spcPts val="1160"/>
              </a:lnSpc>
              <a:tabLst>
                <a:tab pos="3597275" algn="l"/>
              </a:tabLst>
            </a:pPr>
            <a:r>
              <a:rPr dirty="0" sz="1000" spc="-5">
                <a:latin typeface="Gill Sans MT"/>
                <a:cs typeface="Gill Sans MT"/>
              </a:rPr>
              <a:t>To enroll in </a:t>
            </a:r>
            <a:r>
              <a:rPr dirty="0" sz="1000" spc="-10">
                <a:latin typeface="Gill Sans MT"/>
                <a:cs typeface="Gill Sans MT"/>
              </a:rPr>
              <a:t>Full </a:t>
            </a:r>
            <a:r>
              <a:rPr dirty="0" sz="1000" spc="-5">
                <a:latin typeface="Gill Sans MT"/>
                <a:cs typeface="Gill Sans MT"/>
              </a:rPr>
              <a:t>Service Direct Deposit, simply fill out this form and provide it to WVI Employee </a:t>
            </a:r>
            <a:r>
              <a:rPr dirty="0" sz="1000" spc="-10">
                <a:latin typeface="Gill Sans MT"/>
                <a:cs typeface="Gill Sans MT"/>
              </a:rPr>
              <a:t>Service  </a:t>
            </a:r>
            <a:r>
              <a:rPr dirty="0" sz="1000" spc="-5">
                <a:latin typeface="Gill Sans MT"/>
                <a:cs typeface="Gill Sans MT"/>
              </a:rPr>
              <a:t>Centre in the </a:t>
            </a:r>
            <a:r>
              <a:rPr dirty="0" sz="1000" spc="-10">
                <a:latin typeface="Gill Sans MT"/>
                <a:cs typeface="Gill Sans MT"/>
              </a:rPr>
              <a:t>GC </a:t>
            </a:r>
            <a:r>
              <a:rPr dirty="0" sz="1000">
                <a:latin typeface="Gill Sans MT"/>
                <a:cs typeface="Gill Sans MT"/>
              </a:rPr>
              <a:t>Los </a:t>
            </a:r>
            <a:r>
              <a:rPr dirty="0" sz="1000" spc="5">
                <a:latin typeface="Gill Sans MT"/>
                <a:cs typeface="Gill Sans MT"/>
              </a:rPr>
              <a:t>Angeles office </a:t>
            </a:r>
            <a:r>
              <a:rPr dirty="0" sz="1000" spc="10">
                <a:latin typeface="Gill Sans MT"/>
                <a:cs typeface="Gill Sans MT"/>
              </a:rPr>
              <a:t>(send </a:t>
            </a:r>
            <a:r>
              <a:rPr dirty="0" sz="1000" spc="5">
                <a:latin typeface="Gill Sans MT"/>
                <a:cs typeface="Gill Sans MT"/>
              </a:rPr>
              <a:t>by </a:t>
            </a:r>
            <a:r>
              <a:rPr dirty="0" sz="1000">
                <a:latin typeface="Gill Sans MT"/>
                <a:cs typeface="Gill Sans MT"/>
              </a:rPr>
              <a:t>email to </a:t>
            </a:r>
            <a:r>
              <a:rPr dirty="0" sz="1000" spc="5">
                <a:latin typeface="Gill Sans MT"/>
                <a:cs typeface="Gill Sans MT"/>
              </a:rPr>
              <a:t>________</a:t>
            </a:r>
            <a:r>
              <a:rPr dirty="0" u="sng" sz="1000" spc="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__, or mail to </a:t>
            </a:r>
            <a:r>
              <a:rPr dirty="0" sz="1000" spc="5">
                <a:latin typeface="Gill Sans MT"/>
                <a:cs typeface="Gill Sans MT"/>
              </a:rPr>
              <a:t>World </a:t>
            </a:r>
            <a:r>
              <a:rPr dirty="0" sz="1000">
                <a:latin typeface="Gill Sans MT"/>
                <a:cs typeface="Gill Sans MT"/>
              </a:rPr>
              <a:t>Vision </a:t>
            </a:r>
            <a:r>
              <a:rPr dirty="0" sz="1000" spc="5">
                <a:latin typeface="Gill Sans MT"/>
                <a:cs typeface="Gill Sans MT"/>
              </a:rPr>
              <a:t>International,  800 </a:t>
            </a:r>
            <a:r>
              <a:rPr dirty="0" sz="1000">
                <a:latin typeface="Gill Sans MT"/>
                <a:cs typeface="Gill Sans MT"/>
              </a:rPr>
              <a:t>West </a:t>
            </a:r>
            <a:r>
              <a:rPr dirty="0" sz="1000" spc="5">
                <a:latin typeface="Gill Sans MT"/>
                <a:cs typeface="Gill Sans MT"/>
              </a:rPr>
              <a:t>Chestnut </a:t>
            </a:r>
            <a:r>
              <a:rPr dirty="0" sz="1000">
                <a:latin typeface="Gill Sans MT"/>
                <a:cs typeface="Gill Sans MT"/>
              </a:rPr>
              <a:t>Ave., </a:t>
            </a:r>
            <a:r>
              <a:rPr dirty="0" sz="1000" spc="-5">
                <a:latin typeface="Gill Sans MT"/>
                <a:cs typeface="Gill Sans MT"/>
              </a:rPr>
              <a:t>Monrovia, CA</a:t>
            </a:r>
            <a:r>
              <a:rPr dirty="0" sz="1000" spc="140"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91016,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attention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dirty="0" sz="1000" spc="-5">
                <a:latin typeface="Gill Sans MT"/>
                <a:cs typeface="Gill Sans MT"/>
              </a:rPr>
              <a:t>).</a:t>
            </a:r>
            <a:endParaRPr sz="1000">
              <a:latin typeface="Gill Sans MT"/>
              <a:cs typeface="Gill Sans MT"/>
            </a:endParaRPr>
          </a:p>
          <a:p>
            <a:pPr algn="just" marL="12700" marR="7620">
              <a:lnSpc>
                <a:spcPts val="1160"/>
              </a:lnSpc>
              <a:spcBef>
                <a:spcPts val="600"/>
              </a:spcBef>
            </a:pPr>
            <a:r>
              <a:rPr dirty="0" sz="1000" spc="-5" b="1">
                <a:latin typeface="Gill Sans MT"/>
                <a:cs typeface="Gill Sans MT"/>
              </a:rPr>
              <a:t>Attach a voided </a:t>
            </a:r>
            <a:r>
              <a:rPr dirty="0" sz="1000" b="1">
                <a:latin typeface="Gill Sans MT"/>
                <a:cs typeface="Gill Sans MT"/>
              </a:rPr>
              <a:t>check </a:t>
            </a:r>
            <a:r>
              <a:rPr dirty="0" sz="1000" spc="-5" b="1">
                <a:latin typeface="Gill Sans MT"/>
                <a:cs typeface="Gill Sans MT"/>
              </a:rPr>
              <a:t>for each checking account </a:t>
            </a:r>
            <a:r>
              <a:rPr dirty="0" sz="1000" spc="-5">
                <a:latin typeface="Gill Sans MT"/>
                <a:cs typeface="Gill Sans MT"/>
              </a:rPr>
              <a:t>– not a deposit slip. If depositing to a savings account, ask  your bank to give you the Routing/Transit Number for </a:t>
            </a:r>
            <a:r>
              <a:rPr dirty="0" sz="1000">
                <a:latin typeface="Gill Sans MT"/>
                <a:cs typeface="Gill Sans MT"/>
              </a:rPr>
              <a:t>your </a:t>
            </a:r>
            <a:r>
              <a:rPr dirty="0" sz="1000" spc="-5">
                <a:latin typeface="Gill Sans MT"/>
                <a:cs typeface="Gill Sans MT"/>
              </a:rPr>
              <a:t>account. It isn’t always the same as the </a:t>
            </a:r>
            <a:r>
              <a:rPr dirty="0" sz="1000">
                <a:latin typeface="Gill Sans MT"/>
                <a:cs typeface="Gill Sans MT"/>
              </a:rPr>
              <a:t>number </a:t>
            </a:r>
            <a:r>
              <a:rPr dirty="0" sz="1000" spc="-5">
                <a:latin typeface="Gill Sans MT"/>
                <a:cs typeface="Gill Sans MT"/>
              </a:rPr>
              <a:t>on a  savings deposit slip. This will help ensure that you </a:t>
            </a:r>
            <a:r>
              <a:rPr dirty="0" sz="1000" spc="-10">
                <a:latin typeface="Gill Sans MT"/>
                <a:cs typeface="Gill Sans MT"/>
              </a:rPr>
              <a:t>are </a:t>
            </a:r>
            <a:r>
              <a:rPr dirty="0" sz="1000" spc="-5">
                <a:latin typeface="Gill Sans MT"/>
                <a:cs typeface="Gill Sans MT"/>
              </a:rPr>
              <a:t>paid</a:t>
            </a:r>
            <a:r>
              <a:rPr dirty="0" sz="1000" spc="4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correctly.</a:t>
            </a:r>
            <a:endParaRPr sz="1000">
              <a:latin typeface="Gill Sans MT"/>
              <a:cs typeface="Gill Sans MT"/>
            </a:endParaRPr>
          </a:p>
          <a:p>
            <a:pPr algn="just" marL="12700" marR="8890">
              <a:lnSpc>
                <a:spcPts val="1160"/>
              </a:lnSpc>
              <a:spcBef>
                <a:spcPts val="600"/>
              </a:spcBef>
            </a:pPr>
            <a:r>
              <a:rPr dirty="0" sz="1000" spc="-5">
                <a:latin typeface="Gill Sans MT"/>
                <a:cs typeface="Gill Sans MT"/>
              </a:rPr>
              <a:t>You may elect </a:t>
            </a:r>
            <a:r>
              <a:rPr dirty="0" sz="1000">
                <a:latin typeface="Gill Sans MT"/>
                <a:cs typeface="Gill Sans MT"/>
              </a:rPr>
              <a:t>up </a:t>
            </a:r>
            <a:r>
              <a:rPr dirty="0" sz="1000" spc="-5">
                <a:latin typeface="Gill Sans MT"/>
                <a:cs typeface="Gill Sans MT"/>
              </a:rPr>
              <a:t>to two fixed dollar </a:t>
            </a:r>
            <a:r>
              <a:rPr dirty="0" sz="1000">
                <a:latin typeface="Gill Sans MT"/>
                <a:cs typeface="Gill Sans MT"/>
              </a:rPr>
              <a:t>amount </a:t>
            </a:r>
            <a:r>
              <a:rPr dirty="0" sz="1000" spc="-10">
                <a:latin typeface="Gill Sans MT"/>
                <a:cs typeface="Gill Sans MT"/>
              </a:rPr>
              <a:t>direct </a:t>
            </a:r>
            <a:r>
              <a:rPr dirty="0" sz="1000" spc="-5">
                <a:latin typeface="Gill Sans MT"/>
                <a:cs typeface="Gill Sans MT"/>
              </a:rPr>
              <a:t>deposits, in addition to direct deposit of your remaining net  pay. Each of the three direct deposits may be </a:t>
            </a:r>
            <a:r>
              <a:rPr dirty="0" sz="1000">
                <a:latin typeface="Gill Sans MT"/>
                <a:cs typeface="Gill Sans MT"/>
              </a:rPr>
              <a:t>to </a:t>
            </a:r>
            <a:r>
              <a:rPr dirty="0" sz="1000" spc="-5">
                <a:latin typeface="Gill Sans MT"/>
                <a:cs typeface="Gill Sans MT"/>
              </a:rPr>
              <a:t>three different bank/accounts. It is your</a:t>
            </a:r>
            <a:r>
              <a:rPr dirty="0" sz="1000" spc="8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choice.</a:t>
            </a:r>
            <a:endParaRPr sz="1000">
              <a:latin typeface="Gill Sans MT"/>
              <a:cs typeface="Gill Sans MT"/>
            </a:endParaRPr>
          </a:p>
          <a:p>
            <a:pPr algn="just" marL="12700" marR="6350">
              <a:lnSpc>
                <a:spcPts val="1160"/>
              </a:lnSpc>
              <a:spcBef>
                <a:spcPts val="595"/>
              </a:spcBef>
            </a:pPr>
            <a:r>
              <a:rPr dirty="0" sz="1000" spc="-5">
                <a:latin typeface="Gill Sans MT"/>
                <a:cs typeface="Gill Sans MT"/>
              </a:rPr>
              <a:t>For each account listed, indicate if this is a new enrollment for direct deposit, </a:t>
            </a:r>
            <a:r>
              <a:rPr dirty="0" sz="1000" spc="-10">
                <a:latin typeface="Gill Sans MT"/>
                <a:cs typeface="Gill Sans MT"/>
              </a:rPr>
              <a:t>an </a:t>
            </a:r>
            <a:r>
              <a:rPr dirty="0" sz="1000" spc="-5">
                <a:latin typeface="Gill Sans MT"/>
                <a:cs typeface="Gill Sans MT"/>
              </a:rPr>
              <a:t>election to discontinue </a:t>
            </a:r>
            <a:r>
              <a:rPr dirty="0" sz="1000" spc="-10">
                <a:latin typeface="Gill Sans MT"/>
                <a:cs typeface="Gill Sans MT"/>
              </a:rPr>
              <a:t>your  direct </a:t>
            </a:r>
            <a:r>
              <a:rPr dirty="0" sz="1000" spc="-5">
                <a:latin typeface="Gill Sans MT"/>
                <a:cs typeface="Gill Sans MT"/>
              </a:rPr>
              <a:t>deposit, a change </a:t>
            </a:r>
            <a:r>
              <a:rPr dirty="0" sz="1000">
                <a:latin typeface="Gill Sans MT"/>
                <a:cs typeface="Gill Sans MT"/>
              </a:rPr>
              <a:t>to </a:t>
            </a:r>
            <a:r>
              <a:rPr dirty="0" sz="1000" spc="-10">
                <a:latin typeface="Gill Sans MT"/>
                <a:cs typeface="Gill Sans MT"/>
              </a:rPr>
              <a:t>the </a:t>
            </a:r>
            <a:r>
              <a:rPr dirty="0" sz="1000" spc="-5">
                <a:latin typeface="Gill Sans MT"/>
                <a:cs typeface="Gill Sans MT"/>
              </a:rPr>
              <a:t>dollar </a:t>
            </a:r>
            <a:r>
              <a:rPr dirty="0" sz="1000">
                <a:latin typeface="Gill Sans MT"/>
                <a:cs typeface="Gill Sans MT"/>
              </a:rPr>
              <a:t>amount, </a:t>
            </a:r>
            <a:r>
              <a:rPr dirty="0" sz="1000" spc="-5">
                <a:latin typeface="Gill Sans MT"/>
                <a:cs typeface="Gill Sans MT"/>
              </a:rPr>
              <a:t>or a change to </a:t>
            </a:r>
            <a:r>
              <a:rPr dirty="0" sz="1000">
                <a:latin typeface="Gill Sans MT"/>
                <a:cs typeface="Gill Sans MT"/>
              </a:rPr>
              <a:t>the</a:t>
            </a:r>
            <a:r>
              <a:rPr dirty="0" sz="1000" spc="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bank/account.</a:t>
            </a:r>
            <a:endParaRPr sz="1000">
              <a:latin typeface="Gill Sans MT"/>
              <a:cs typeface="Gill Sans MT"/>
            </a:endParaRPr>
          </a:p>
          <a:p>
            <a:pPr algn="just" marL="12700">
              <a:lnSpc>
                <a:spcPct val="100000"/>
              </a:lnSpc>
              <a:spcBef>
                <a:spcPts val="535"/>
              </a:spcBef>
            </a:pPr>
            <a:r>
              <a:rPr dirty="0" sz="1000" spc="-5" b="1">
                <a:latin typeface="Gill Sans MT"/>
                <a:cs typeface="Gill Sans MT"/>
              </a:rPr>
              <a:t>Important! Please read and </a:t>
            </a:r>
            <a:r>
              <a:rPr dirty="0" sz="1000" b="1">
                <a:latin typeface="Gill Sans MT"/>
                <a:cs typeface="Gill Sans MT"/>
              </a:rPr>
              <a:t>sign </a:t>
            </a:r>
            <a:r>
              <a:rPr dirty="0" sz="1000" spc="-5" b="1">
                <a:latin typeface="Gill Sans MT"/>
                <a:cs typeface="Gill Sans MT"/>
              </a:rPr>
              <a:t>before completing and</a:t>
            </a:r>
            <a:r>
              <a:rPr dirty="0" sz="1000" spc="50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submitting.</a:t>
            </a:r>
            <a:endParaRPr sz="1000">
              <a:latin typeface="Gill Sans MT"/>
              <a:cs typeface="Gill Sans MT"/>
            </a:endParaRPr>
          </a:p>
          <a:p>
            <a:pPr algn="just" marL="12700" marR="5715">
              <a:lnSpc>
                <a:spcPct val="96800"/>
              </a:lnSpc>
              <a:spcBef>
                <a:spcPts val="590"/>
              </a:spcBef>
            </a:pPr>
            <a:r>
              <a:rPr dirty="0" sz="1000" spc="-5">
                <a:latin typeface="Gill Sans MT"/>
                <a:cs typeface="Gill Sans MT"/>
              </a:rPr>
              <a:t>I </a:t>
            </a:r>
            <a:r>
              <a:rPr dirty="0" sz="1000">
                <a:latin typeface="Gill Sans MT"/>
                <a:cs typeface="Gill Sans MT"/>
              </a:rPr>
              <a:t>hereby </a:t>
            </a:r>
            <a:r>
              <a:rPr dirty="0" sz="1000" spc="-5">
                <a:latin typeface="Gill Sans MT"/>
                <a:cs typeface="Gill Sans MT"/>
              </a:rPr>
              <a:t>authorize my employer, either directly or through its payroll service provider, to deposit </a:t>
            </a:r>
            <a:r>
              <a:rPr dirty="0" sz="1000">
                <a:latin typeface="Gill Sans MT"/>
                <a:cs typeface="Gill Sans MT"/>
              </a:rPr>
              <a:t>any </a:t>
            </a:r>
            <a:r>
              <a:rPr dirty="0" sz="1000" spc="-5">
                <a:latin typeface="Gill Sans MT"/>
                <a:cs typeface="Gill Sans MT"/>
              </a:rPr>
              <a:t>amounts  owed me, </a:t>
            </a:r>
            <a:r>
              <a:rPr dirty="0" sz="1000">
                <a:latin typeface="Gill Sans MT"/>
                <a:cs typeface="Gill Sans MT"/>
              </a:rPr>
              <a:t>by </a:t>
            </a:r>
            <a:r>
              <a:rPr dirty="0" sz="1000" spc="-5">
                <a:latin typeface="Gill Sans MT"/>
                <a:cs typeface="Gill Sans MT"/>
              </a:rPr>
              <a:t>initiating credit entries to my account at the </a:t>
            </a:r>
            <a:r>
              <a:rPr dirty="0" sz="1000" spc="-10">
                <a:latin typeface="Gill Sans MT"/>
                <a:cs typeface="Gill Sans MT"/>
              </a:rPr>
              <a:t>financial </a:t>
            </a:r>
            <a:r>
              <a:rPr dirty="0" sz="1000" spc="-5">
                <a:latin typeface="Gill Sans MT"/>
                <a:cs typeface="Gill Sans MT"/>
              </a:rPr>
              <a:t>institution (hereinafter “Bank”) indicated on this  form. Further, I authorize </a:t>
            </a:r>
            <a:r>
              <a:rPr dirty="0" sz="1000" spc="-10">
                <a:latin typeface="Gill Sans MT"/>
                <a:cs typeface="Gill Sans MT"/>
              </a:rPr>
              <a:t>Bank </a:t>
            </a:r>
            <a:r>
              <a:rPr dirty="0" sz="1000" spc="-5">
                <a:latin typeface="Gill Sans MT"/>
                <a:cs typeface="Gill Sans MT"/>
              </a:rPr>
              <a:t>to accept and to credit any credit entries indicated </a:t>
            </a:r>
            <a:r>
              <a:rPr dirty="0" sz="1000">
                <a:latin typeface="Gill Sans MT"/>
                <a:cs typeface="Gill Sans MT"/>
              </a:rPr>
              <a:t>by my </a:t>
            </a:r>
            <a:r>
              <a:rPr dirty="0" sz="1000" spc="-5">
                <a:latin typeface="Gill Sans MT"/>
                <a:cs typeface="Gill Sans MT"/>
              </a:rPr>
              <a:t>employer, either </a:t>
            </a:r>
            <a:r>
              <a:rPr dirty="0" sz="1000" spc="-10">
                <a:latin typeface="Gill Sans MT"/>
                <a:cs typeface="Gill Sans MT"/>
              </a:rPr>
              <a:t>directly  </a:t>
            </a:r>
            <a:r>
              <a:rPr dirty="0" sz="1000" spc="-5">
                <a:latin typeface="Gill Sans MT"/>
                <a:cs typeface="Gill Sans MT"/>
              </a:rPr>
              <a:t>or through its payroll service provider, to </a:t>
            </a:r>
            <a:r>
              <a:rPr dirty="0" sz="1000">
                <a:latin typeface="Gill Sans MT"/>
                <a:cs typeface="Gill Sans MT"/>
              </a:rPr>
              <a:t>my </a:t>
            </a:r>
            <a:r>
              <a:rPr dirty="0" sz="1000" spc="-5">
                <a:latin typeface="Gill Sans MT"/>
                <a:cs typeface="Gill Sans MT"/>
              </a:rPr>
              <a:t>account. In the event that my employer deposits funds erroneously  into my account, I authorize my employer, either directly or through its payroll service provider, to debit my  account for an amount </a:t>
            </a:r>
            <a:r>
              <a:rPr dirty="0" sz="1000">
                <a:latin typeface="Gill Sans MT"/>
                <a:cs typeface="Gill Sans MT"/>
              </a:rPr>
              <a:t>not </a:t>
            </a:r>
            <a:r>
              <a:rPr dirty="0" sz="1000" spc="-5">
                <a:latin typeface="Gill Sans MT"/>
                <a:cs typeface="Gill Sans MT"/>
              </a:rPr>
              <a:t>to exceed the original </a:t>
            </a:r>
            <a:r>
              <a:rPr dirty="0" sz="1000">
                <a:latin typeface="Gill Sans MT"/>
                <a:cs typeface="Gill Sans MT"/>
              </a:rPr>
              <a:t>amount </a:t>
            </a:r>
            <a:r>
              <a:rPr dirty="0" sz="1000" spc="-5">
                <a:latin typeface="Gill Sans MT"/>
                <a:cs typeface="Gill Sans MT"/>
              </a:rPr>
              <a:t>of the erroneous</a:t>
            </a:r>
            <a:r>
              <a:rPr dirty="0" sz="1000" spc="40">
                <a:latin typeface="Gill Sans MT"/>
                <a:cs typeface="Gill Sans MT"/>
              </a:rPr>
              <a:t> </a:t>
            </a:r>
            <a:r>
              <a:rPr dirty="0" sz="1000" spc="-10">
                <a:latin typeface="Gill Sans MT"/>
                <a:cs typeface="Gill Sans MT"/>
              </a:rPr>
              <a:t>credit.</a:t>
            </a:r>
            <a:endParaRPr sz="1000">
              <a:latin typeface="Gill Sans MT"/>
              <a:cs typeface="Gill Sans MT"/>
            </a:endParaRPr>
          </a:p>
          <a:p>
            <a:pPr algn="just" marL="12700" marR="5080">
              <a:lnSpc>
                <a:spcPts val="1160"/>
              </a:lnSpc>
              <a:spcBef>
                <a:spcPts val="625"/>
              </a:spcBef>
            </a:pPr>
            <a:r>
              <a:rPr dirty="0" sz="1000" spc="-5">
                <a:latin typeface="Gill Sans MT"/>
                <a:cs typeface="Gill Sans MT"/>
              </a:rPr>
              <a:t>This authorization is to </a:t>
            </a:r>
            <a:r>
              <a:rPr dirty="0" sz="1000" spc="-10">
                <a:latin typeface="Gill Sans MT"/>
                <a:cs typeface="Gill Sans MT"/>
              </a:rPr>
              <a:t>remain </a:t>
            </a:r>
            <a:r>
              <a:rPr dirty="0" sz="1000" spc="-5">
                <a:latin typeface="Gill Sans MT"/>
                <a:cs typeface="Gill Sans MT"/>
              </a:rPr>
              <a:t>in full force and effect until Employer and Bank have received written notice from  me of </a:t>
            </a:r>
            <a:r>
              <a:rPr dirty="0" sz="1000" spc="-10">
                <a:latin typeface="Gill Sans MT"/>
                <a:cs typeface="Gill Sans MT"/>
              </a:rPr>
              <a:t>its </a:t>
            </a:r>
            <a:r>
              <a:rPr dirty="0" sz="1000" spc="-5">
                <a:latin typeface="Gill Sans MT"/>
                <a:cs typeface="Gill Sans MT"/>
              </a:rPr>
              <a:t>termination in such time and in such manner as to afford Employer and </a:t>
            </a:r>
            <a:r>
              <a:rPr dirty="0" sz="1000" spc="-10">
                <a:latin typeface="Gill Sans MT"/>
                <a:cs typeface="Gill Sans MT"/>
              </a:rPr>
              <a:t>Bank </a:t>
            </a:r>
            <a:r>
              <a:rPr dirty="0" sz="1000" spc="-5">
                <a:latin typeface="Gill Sans MT"/>
                <a:cs typeface="Gill Sans MT"/>
              </a:rPr>
              <a:t>reasonable opportunity </a:t>
            </a:r>
            <a:r>
              <a:rPr dirty="0" sz="1000" spc="-10">
                <a:latin typeface="Gill Sans MT"/>
                <a:cs typeface="Gill Sans MT"/>
              </a:rPr>
              <a:t>to  </a:t>
            </a:r>
            <a:r>
              <a:rPr dirty="0" sz="1000" spc="-5">
                <a:latin typeface="Gill Sans MT"/>
                <a:cs typeface="Gill Sans MT"/>
              </a:rPr>
              <a:t>act on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it.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Gill Sans MT"/>
              <a:cs typeface="Gill Sans MT"/>
            </a:endParaRPr>
          </a:p>
          <a:p>
            <a:pPr marL="276225" marR="309880" indent="-247015">
              <a:lnSpc>
                <a:spcPct val="181000"/>
              </a:lnSpc>
              <a:tabLst>
                <a:tab pos="1446530" algn="l"/>
                <a:tab pos="3542665" algn="l"/>
                <a:tab pos="5654040" algn="l"/>
                <a:tab pos="5689600" algn="l"/>
              </a:tabLst>
            </a:pPr>
            <a:r>
              <a:rPr dirty="0" sz="1000" spc="-5">
                <a:latin typeface="Gill Sans MT"/>
                <a:cs typeface="Gill Sans MT"/>
              </a:rPr>
              <a:t>Printed</a:t>
            </a:r>
            <a:r>
              <a:rPr dirty="0" sz="1000" spc="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Employee</a:t>
            </a:r>
            <a:r>
              <a:rPr dirty="0" sz="1000" spc="2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Name: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Danny</a:t>
            </a:r>
            <a:r>
              <a:rPr dirty="0" u="sng" sz="1000" spc="1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Row	</a:t>
            </a:r>
            <a:r>
              <a:rPr dirty="0" sz="1000" spc="-5">
                <a:latin typeface="Gill Sans MT"/>
                <a:cs typeface="Gill Sans MT"/>
              </a:rPr>
              <a:t>Employee</a:t>
            </a:r>
            <a:r>
              <a:rPr dirty="0" sz="1000" spc="-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ID#: </a:t>
            </a:r>
            <a:r>
              <a:rPr dirty="0" u="heavy" sz="1000" spc="21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heavy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323498 	</a:t>
            </a:r>
            <a:r>
              <a:rPr dirty="0" sz="100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         </a:t>
            </a:r>
            <a:r>
              <a:rPr dirty="0" sz="1000" spc="4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Employee</a:t>
            </a:r>
            <a:r>
              <a:rPr dirty="0" sz="1000" spc="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Signature: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DR	</a:t>
            </a:r>
            <a:r>
              <a:rPr dirty="0" sz="1000" spc="-5">
                <a:latin typeface="Gill Sans MT"/>
                <a:cs typeface="Gill Sans MT"/>
              </a:rPr>
              <a:t>Date: 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	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ill Sans MT"/>
              <a:cs typeface="Gill Sans MT"/>
            </a:endParaRPr>
          </a:p>
          <a:p>
            <a:pPr algn="just" marL="12700">
              <a:lnSpc>
                <a:spcPts val="1180"/>
              </a:lnSpc>
              <a:spcBef>
                <a:spcPts val="5"/>
              </a:spcBef>
            </a:pPr>
            <a:r>
              <a:rPr dirty="0" sz="1000" spc="-5" b="1">
                <a:latin typeface="Gill Sans MT"/>
                <a:cs typeface="Gill Sans MT"/>
              </a:rPr>
              <a:t>Account Information</a:t>
            </a:r>
            <a:endParaRPr sz="1000">
              <a:latin typeface="Gill Sans MT"/>
              <a:cs typeface="Gill Sans MT"/>
            </a:endParaRPr>
          </a:p>
          <a:p>
            <a:pPr algn="just" marL="12700" marR="53340">
              <a:lnSpc>
                <a:spcPts val="1160"/>
              </a:lnSpc>
              <a:spcBef>
                <a:spcPts val="50"/>
              </a:spcBef>
            </a:pPr>
            <a:r>
              <a:rPr dirty="0" sz="1000" spc="-5">
                <a:latin typeface="Gill Sans MT"/>
                <a:cs typeface="Gill Sans MT"/>
              </a:rPr>
              <a:t>The first two items are for </a:t>
            </a:r>
            <a:r>
              <a:rPr dirty="0" sz="1000">
                <a:latin typeface="Gill Sans MT"/>
                <a:cs typeface="Gill Sans MT"/>
              </a:rPr>
              <a:t>fixed </a:t>
            </a:r>
            <a:r>
              <a:rPr dirty="0" sz="1000" spc="-5">
                <a:latin typeface="Gill Sans MT"/>
                <a:cs typeface="Gill Sans MT"/>
              </a:rPr>
              <a:t>dollar deposits; the </a:t>
            </a:r>
            <a:r>
              <a:rPr dirty="0" sz="1000" spc="-10">
                <a:latin typeface="Gill Sans MT"/>
                <a:cs typeface="Gill Sans MT"/>
              </a:rPr>
              <a:t>last </a:t>
            </a:r>
            <a:r>
              <a:rPr dirty="0" sz="1000" spc="-5">
                <a:latin typeface="Gill Sans MT"/>
                <a:cs typeface="Gill Sans MT"/>
              </a:rPr>
              <a:t>item must </a:t>
            </a:r>
            <a:r>
              <a:rPr dirty="0" sz="1000">
                <a:latin typeface="Gill Sans MT"/>
                <a:cs typeface="Gill Sans MT"/>
              </a:rPr>
              <a:t>be </a:t>
            </a:r>
            <a:r>
              <a:rPr dirty="0" sz="1000" spc="-5">
                <a:latin typeface="Gill Sans MT"/>
                <a:cs typeface="Gill Sans MT"/>
              </a:rPr>
              <a:t>for the remaining </a:t>
            </a:r>
            <a:r>
              <a:rPr dirty="0" sz="1000">
                <a:latin typeface="Gill Sans MT"/>
                <a:cs typeface="Gill Sans MT"/>
              </a:rPr>
              <a:t>net </a:t>
            </a:r>
            <a:r>
              <a:rPr dirty="0" sz="1000" spc="-5">
                <a:latin typeface="Gill Sans MT"/>
                <a:cs typeface="Gill Sans MT"/>
              </a:rPr>
              <a:t>amount (even if </a:t>
            </a:r>
            <a:r>
              <a:rPr dirty="0" sz="1000">
                <a:latin typeface="Gill Sans MT"/>
                <a:cs typeface="Gill Sans MT"/>
              </a:rPr>
              <a:t>no  </a:t>
            </a:r>
            <a:r>
              <a:rPr dirty="0" sz="1000" spc="-5">
                <a:latin typeface="Gill Sans MT"/>
                <a:cs typeface="Gill Sans MT"/>
              </a:rPr>
              <a:t>fixed dollar deposit is elected). </a:t>
            </a:r>
            <a:r>
              <a:rPr dirty="0" sz="1000" spc="-5" b="1">
                <a:latin typeface="Gill Sans MT"/>
                <a:cs typeface="Gill Sans MT"/>
              </a:rPr>
              <a:t>For each, make sure to indicate if the </a:t>
            </a:r>
            <a:r>
              <a:rPr dirty="0" sz="1000" b="1">
                <a:latin typeface="Gill Sans MT"/>
                <a:cs typeface="Gill Sans MT"/>
              </a:rPr>
              <a:t>account is </a:t>
            </a:r>
            <a:r>
              <a:rPr dirty="0" sz="1000" spc="-5" b="1">
                <a:latin typeface="Gill Sans MT"/>
                <a:cs typeface="Gill Sans MT"/>
              </a:rPr>
              <a:t>Checking or</a:t>
            </a:r>
            <a:r>
              <a:rPr dirty="0" sz="1000" spc="140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Savings</a:t>
            </a:r>
            <a:r>
              <a:rPr dirty="0" sz="1000" spc="-5">
                <a:latin typeface="Gill Sans MT"/>
                <a:cs typeface="Gill Sans MT"/>
              </a:rPr>
              <a:t>.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Gill Sans MT"/>
              <a:cs typeface="Gill Sans MT"/>
            </a:endParaRPr>
          </a:p>
          <a:p>
            <a:pPr marL="91440">
              <a:lnSpc>
                <a:spcPct val="100000"/>
              </a:lnSpc>
            </a:pPr>
            <a:r>
              <a:rPr dirty="0" sz="1000" b="1">
                <a:latin typeface="Gill Sans MT"/>
                <a:cs typeface="Gill Sans MT"/>
              </a:rPr>
              <a:t>Canadian financial</a:t>
            </a:r>
            <a:r>
              <a:rPr dirty="0" sz="1000" spc="10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institution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9832" y="7345832"/>
            <a:ext cx="5678805" cy="201168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745"/>
              </a:spcBef>
              <a:tabLst>
                <a:tab pos="791210" algn="l"/>
                <a:tab pos="1858010" algn="l"/>
                <a:tab pos="3294379" algn="l"/>
              </a:tabLst>
            </a:pPr>
            <a:r>
              <a:rPr dirty="0" sz="1000" spc="-10" b="1">
                <a:latin typeface="Gill Sans MT"/>
                <a:cs typeface="Gill Sans MT"/>
              </a:rPr>
              <a:t>New	</a:t>
            </a:r>
            <a:r>
              <a:rPr dirty="0" sz="1000" spc="-5" b="1">
                <a:latin typeface="Gill Sans MT"/>
                <a:cs typeface="Gill Sans MT"/>
              </a:rPr>
              <a:t>Discontinue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$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Amount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Bank/Account</a:t>
            </a:r>
            <a:endParaRPr sz="1000">
              <a:latin typeface="Gill Sans MT"/>
              <a:cs typeface="Gill Sans MT"/>
            </a:endParaRPr>
          </a:p>
          <a:p>
            <a:pPr marL="173990" indent="-161925">
              <a:lnSpc>
                <a:spcPct val="100000"/>
              </a:lnSpc>
              <a:spcBef>
                <a:spcPts val="650"/>
              </a:spcBef>
              <a:buAutoNum type="arabicPeriod" startAt="2"/>
              <a:tabLst>
                <a:tab pos="174625" algn="l"/>
                <a:tab pos="5650230" algn="l"/>
              </a:tabLst>
            </a:pPr>
            <a:r>
              <a:rPr dirty="0" sz="1000" spc="-5">
                <a:latin typeface="Gill Sans MT"/>
                <a:cs typeface="Gill Sans MT"/>
              </a:rPr>
              <a:t>Bank</a:t>
            </a:r>
            <a:r>
              <a:rPr dirty="0" sz="1000" spc="-6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Name/City/State: </a:t>
            </a:r>
            <a:r>
              <a:rPr dirty="0" sz="1000" spc="-10">
                <a:latin typeface="Gill Sans MT"/>
                <a:cs typeface="Gill Sans MT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sz="1000">
              <a:latin typeface="Gill Sans MT"/>
              <a:cs typeface="Gill Sans MT"/>
            </a:endParaRPr>
          </a:p>
          <a:p>
            <a:pPr marL="12700" marR="5080">
              <a:lnSpc>
                <a:spcPts val="2350"/>
              </a:lnSpc>
              <a:spcBef>
                <a:spcPts val="235"/>
              </a:spcBef>
              <a:tabLst>
                <a:tab pos="855344" algn="l"/>
                <a:tab pos="1451610" algn="l"/>
                <a:tab pos="2366010" algn="l"/>
                <a:tab pos="2816225" algn="l"/>
                <a:tab pos="4150360" algn="l"/>
                <a:tab pos="4300220" algn="l"/>
                <a:tab pos="5665470" algn="l"/>
              </a:tabLst>
            </a:pPr>
            <a:r>
              <a:rPr dirty="0" sz="1000" spc="-5">
                <a:latin typeface="Gill Sans MT"/>
                <a:cs typeface="Gill Sans MT"/>
              </a:rPr>
              <a:t>Routing/Transit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#:	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	</a:t>
            </a:r>
            <a:r>
              <a:rPr dirty="0" sz="1000" spc="-5">
                <a:latin typeface="Gill Sans MT"/>
                <a:cs typeface="Gill Sans MT"/>
              </a:rPr>
              <a:t>Account</a:t>
            </a:r>
            <a:r>
              <a:rPr dirty="0" sz="1000" spc="-4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Number: </a:t>
            </a:r>
            <a:r>
              <a:rPr dirty="0" sz="1000">
                <a:latin typeface="Gill Sans MT"/>
                <a:cs typeface="Gill Sans MT"/>
              </a:rPr>
              <a:t>	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dirty="0" sz="100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                                       </a:t>
            </a:r>
            <a:r>
              <a:rPr dirty="0" sz="1000" spc="19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Checking	Savings		</a:t>
            </a:r>
            <a:r>
              <a:rPr dirty="0" baseline="2777" sz="1500" spc="-7">
                <a:latin typeface="Gill Sans MT"/>
                <a:cs typeface="Gill Sans MT"/>
              </a:rPr>
              <a:t>I wish to deposit:</a:t>
            </a:r>
            <a:r>
              <a:rPr dirty="0" baseline="2777" sz="1500" spc="345">
                <a:latin typeface="Gill Sans MT"/>
                <a:cs typeface="Gill Sans MT"/>
              </a:rPr>
              <a:t> </a:t>
            </a:r>
            <a:r>
              <a:rPr dirty="0" baseline="2777" sz="1500" spc="-7">
                <a:latin typeface="Gill Sans MT"/>
                <a:cs typeface="Gill Sans MT"/>
              </a:rPr>
              <a:t>$ </a:t>
            </a:r>
            <a:r>
              <a:rPr dirty="0" u="sng" baseline="2777" sz="1500" spc="-7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baseline="2777" sz="15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baseline="2777" sz="15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Gill Sans MT"/>
              <a:cs typeface="Gill Sans MT"/>
            </a:endParaRPr>
          </a:p>
          <a:p>
            <a:pPr marL="170815">
              <a:lnSpc>
                <a:spcPct val="100000"/>
              </a:lnSpc>
              <a:tabLst>
                <a:tab pos="791210" algn="l"/>
                <a:tab pos="1858010" algn="l"/>
                <a:tab pos="3294379" algn="l"/>
              </a:tabLst>
            </a:pPr>
            <a:r>
              <a:rPr dirty="0" sz="1000" spc="-10" b="1">
                <a:latin typeface="Gill Sans MT"/>
                <a:cs typeface="Gill Sans MT"/>
              </a:rPr>
              <a:t>New	</a:t>
            </a:r>
            <a:r>
              <a:rPr dirty="0" sz="1000" spc="-5" b="1">
                <a:latin typeface="Gill Sans MT"/>
                <a:cs typeface="Gill Sans MT"/>
              </a:rPr>
              <a:t>Discontinue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$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Amount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Bank/Account</a:t>
            </a:r>
            <a:endParaRPr sz="1000">
              <a:latin typeface="Gill Sans MT"/>
              <a:cs typeface="Gill Sans MT"/>
            </a:endParaRPr>
          </a:p>
          <a:p>
            <a:pPr marL="173990" indent="-161925">
              <a:lnSpc>
                <a:spcPct val="100000"/>
              </a:lnSpc>
              <a:spcBef>
                <a:spcPts val="640"/>
              </a:spcBef>
              <a:buAutoNum type="arabicPeriod" startAt="3"/>
              <a:tabLst>
                <a:tab pos="174625" algn="l"/>
                <a:tab pos="5650230" algn="l"/>
              </a:tabLst>
            </a:pPr>
            <a:r>
              <a:rPr dirty="0" sz="1000" spc="-5">
                <a:latin typeface="Gill Sans MT"/>
                <a:cs typeface="Gill Sans MT"/>
              </a:rPr>
              <a:t>Bank</a:t>
            </a:r>
            <a:r>
              <a:rPr dirty="0" sz="1000" spc="-6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Name/City/State: </a:t>
            </a:r>
            <a:r>
              <a:rPr dirty="0" sz="1000" spc="-10">
                <a:latin typeface="Gill Sans MT"/>
                <a:cs typeface="Gill Sans MT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tabLst>
                <a:tab pos="1451610" algn="l"/>
                <a:tab pos="2816225" algn="l"/>
                <a:tab pos="4300220" algn="l"/>
                <a:tab pos="5665470" algn="l"/>
              </a:tabLst>
            </a:pPr>
            <a:r>
              <a:rPr dirty="0" sz="1000" spc="-5">
                <a:latin typeface="Gill Sans MT"/>
                <a:cs typeface="Gill Sans MT"/>
              </a:rPr>
              <a:t>Routing/Transit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#:	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dirty="0" sz="1000" spc="-5">
                <a:latin typeface="Gill Sans MT"/>
                <a:cs typeface="Gill Sans MT"/>
              </a:rPr>
              <a:t>Account</a:t>
            </a:r>
            <a:r>
              <a:rPr dirty="0" sz="1000" spc="-4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Number:	</a:t>
            </a: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5836" y="9477247"/>
            <a:ext cx="5016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ill Sans MT"/>
                <a:cs typeface="Gill Sans MT"/>
              </a:rPr>
              <a:t>Checking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8861" y="9477247"/>
            <a:ext cx="3895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5300" algn="l"/>
              </a:tabLst>
            </a:pPr>
            <a:r>
              <a:rPr dirty="0" sz="1000" spc="-5">
                <a:latin typeface="Gill Sans MT"/>
                <a:cs typeface="Gill Sans MT"/>
              </a:rPr>
              <a:t>Savings	I wish to deposit </a:t>
            </a:r>
            <a:r>
              <a:rPr dirty="0" sz="1000">
                <a:latin typeface="Gill Sans MT"/>
                <a:cs typeface="Gill Sans MT"/>
              </a:rPr>
              <a:t>Remaining </a:t>
            </a:r>
            <a:r>
              <a:rPr dirty="0" sz="1000" spc="-5">
                <a:latin typeface="Gill Sans MT"/>
                <a:cs typeface="Gill Sans MT"/>
              </a:rPr>
              <a:t>Net</a:t>
            </a:r>
            <a:r>
              <a:rPr dirty="0" sz="1000" spc="-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Amount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44005" y="9527540"/>
            <a:ext cx="7461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Gill Sans MT"/>
                <a:cs typeface="Gill Sans MT"/>
              </a:rPr>
              <a:t>Revised </a:t>
            </a:r>
            <a:r>
              <a:rPr dirty="0" sz="800" spc="-20">
                <a:latin typeface="Gill Sans MT"/>
                <a:cs typeface="Gill Sans MT"/>
              </a:rPr>
              <a:t>Dec</a:t>
            </a:r>
            <a:r>
              <a:rPr dirty="0" sz="800" spc="-145">
                <a:latin typeface="Gill Sans MT"/>
                <a:cs typeface="Gill Sans MT"/>
              </a:rPr>
              <a:t> </a:t>
            </a:r>
            <a:r>
              <a:rPr dirty="0" sz="800" spc="-25">
                <a:latin typeface="Gill Sans MT"/>
                <a:cs typeface="Gill Sans MT"/>
              </a:rPr>
              <a:t>2014</a:t>
            </a:r>
            <a:endParaRPr sz="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1009" y="1115694"/>
            <a:ext cx="117538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44780">
              <a:lnSpc>
                <a:spcPts val="1255"/>
              </a:lnSpc>
              <a:spcBef>
                <a:spcPts val="65"/>
              </a:spcBef>
            </a:pPr>
            <a:r>
              <a:rPr dirty="0" sz="1100">
                <a:latin typeface="Calibri"/>
                <a:cs typeface="Calibri"/>
              </a:rPr>
              <a:t>Read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Instructions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994" y="178435"/>
            <a:ext cx="1908175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64488" y="1045210"/>
            <a:ext cx="313499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prosecution as per subsection 57 (2) </a:t>
            </a:r>
            <a:r>
              <a:rPr dirty="0" sz="700">
                <a:latin typeface="Arial"/>
                <a:cs typeface="Arial"/>
              </a:rPr>
              <a:t>of </a:t>
            </a:r>
            <a:r>
              <a:rPr dirty="0" sz="700" spc="-10">
                <a:latin typeface="Arial"/>
                <a:cs typeface="Arial"/>
              </a:rPr>
              <a:t>the </a:t>
            </a:r>
            <a:r>
              <a:rPr dirty="0" sz="700" spc="-5">
                <a:latin typeface="Arial"/>
                <a:cs typeface="Arial"/>
              </a:rPr>
              <a:t>Criminal Code (R.C.S. 1985,</a:t>
            </a:r>
            <a:r>
              <a:rPr dirty="0" sz="700" spc="15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C-46).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4488" y="204622"/>
            <a:ext cx="6386195" cy="87756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60"/>
              </a:spcBef>
            </a:pPr>
            <a:r>
              <a:rPr dirty="0" sz="700" spc="-5">
                <a:latin typeface="Arial"/>
                <a:cs typeface="Arial"/>
              </a:rPr>
              <a:t>PROTECTED WHEN COMPLETED -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B</a:t>
            </a:r>
            <a:endParaRPr sz="700">
              <a:latin typeface="Arial"/>
              <a:cs typeface="Arial"/>
            </a:endParaRPr>
          </a:p>
          <a:p>
            <a:pPr algn="r" marR="31750">
              <a:lnSpc>
                <a:spcPts val="785"/>
              </a:lnSpc>
              <a:spcBef>
                <a:spcPts val="60"/>
              </a:spcBef>
            </a:pPr>
            <a:r>
              <a:rPr dirty="0" sz="700" spc="-5">
                <a:latin typeface="Arial"/>
                <a:cs typeface="Arial"/>
              </a:rPr>
              <a:t>Page 1 of</a:t>
            </a:r>
            <a:r>
              <a:rPr dirty="0" sz="700" spc="-9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  <a:p>
            <a:pPr algn="just" marL="12700">
              <a:lnSpc>
                <a:spcPts val="1455"/>
              </a:lnSpc>
            </a:pPr>
            <a:r>
              <a:rPr dirty="0" sz="1300" spc="-5" b="1">
                <a:latin typeface="Arial"/>
                <a:cs typeface="Arial"/>
              </a:rPr>
              <a:t>ADULT SIMPLIFIED RENEWAL PASSPORT</a:t>
            </a:r>
            <a:r>
              <a:rPr dirty="0" sz="1300" spc="3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APPLICATION</a:t>
            </a:r>
            <a:endParaRPr sz="1300">
              <a:latin typeface="Arial"/>
              <a:cs typeface="Arial"/>
            </a:endParaRPr>
          </a:p>
          <a:p>
            <a:pPr algn="just" marL="12700">
              <a:lnSpc>
                <a:spcPts val="1230"/>
              </a:lnSpc>
            </a:pPr>
            <a:r>
              <a:rPr dirty="0" sz="1100" b="1">
                <a:latin typeface="Arial"/>
                <a:cs typeface="Arial"/>
              </a:rPr>
              <a:t>for </a:t>
            </a:r>
            <a:r>
              <a:rPr dirty="0" sz="1100" spc="-5" b="1">
                <a:latin typeface="Arial"/>
                <a:cs typeface="Arial"/>
              </a:rPr>
              <a:t>eligible Canadians </a:t>
            </a:r>
            <a:r>
              <a:rPr dirty="0" sz="1100" b="1">
                <a:latin typeface="Arial"/>
                <a:cs typeface="Arial"/>
              </a:rPr>
              <a:t>applying in </a:t>
            </a:r>
            <a:r>
              <a:rPr dirty="0" sz="1100" spc="-5" b="1">
                <a:latin typeface="Arial"/>
                <a:cs typeface="Arial"/>
              </a:rPr>
              <a:t>Canada </a:t>
            </a:r>
            <a:r>
              <a:rPr dirty="0" sz="1100" b="1">
                <a:latin typeface="Arial"/>
                <a:cs typeface="Arial"/>
              </a:rPr>
              <a:t>or </a:t>
            </a:r>
            <a:r>
              <a:rPr dirty="0" sz="1100" spc="-5" b="1">
                <a:latin typeface="Arial"/>
                <a:cs typeface="Arial"/>
              </a:rPr>
              <a:t>the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USA</a:t>
            </a:r>
            <a:endParaRPr sz="1100">
              <a:latin typeface="Arial"/>
              <a:cs typeface="Arial"/>
            </a:endParaRPr>
          </a:p>
          <a:p>
            <a:pPr algn="just" marL="12700" marR="1814830">
              <a:lnSpc>
                <a:spcPct val="87900"/>
              </a:lnSpc>
              <a:spcBef>
                <a:spcPts val="60"/>
              </a:spcBef>
            </a:pPr>
            <a:r>
              <a:rPr dirty="0" sz="700" spc="-5" b="1">
                <a:latin typeface="Arial"/>
                <a:cs typeface="Arial"/>
              </a:rPr>
              <a:t>Warning: </a:t>
            </a:r>
            <a:r>
              <a:rPr dirty="0" sz="700" spc="-5">
                <a:latin typeface="Arial"/>
                <a:cs typeface="Arial"/>
              </a:rPr>
              <a:t>Any false or misleading statement with respect to this application and any supporting </a:t>
            </a:r>
            <a:r>
              <a:rPr dirty="0" sz="700">
                <a:latin typeface="Arial"/>
                <a:cs typeface="Arial"/>
              </a:rPr>
              <a:t>document, </a:t>
            </a:r>
            <a:r>
              <a:rPr dirty="0" sz="700" spc="-5">
                <a:latin typeface="Arial"/>
                <a:cs typeface="Arial"/>
              </a:rPr>
              <a:t>including  the concealment of </a:t>
            </a:r>
            <a:r>
              <a:rPr dirty="0" sz="700" spc="-10">
                <a:latin typeface="Arial"/>
                <a:cs typeface="Arial"/>
              </a:rPr>
              <a:t>any </a:t>
            </a:r>
            <a:r>
              <a:rPr dirty="0" sz="700" spc="-5">
                <a:latin typeface="Arial"/>
                <a:cs typeface="Arial"/>
              </a:rPr>
              <a:t>material fact, may result in the refusal </a:t>
            </a:r>
            <a:r>
              <a:rPr dirty="0" sz="700">
                <a:latin typeface="Arial"/>
                <a:cs typeface="Arial"/>
              </a:rPr>
              <a:t>to </a:t>
            </a:r>
            <a:r>
              <a:rPr dirty="0" sz="700" spc="-5">
                <a:latin typeface="Arial"/>
                <a:cs typeface="Arial"/>
              </a:rPr>
              <a:t>issue a passport, the revocation of a currently valid  passport, and/or the imposition </a:t>
            </a:r>
            <a:r>
              <a:rPr dirty="0" sz="700">
                <a:latin typeface="Arial"/>
                <a:cs typeface="Arial"/>
              </a:rPr>
              <a:t>of </a:t>
            </a:r>
            <a:r>
              <a:rPr dirty="0" sz="700" spc="-5">
                <a:latin typeface="Arial"/>
                <a:cs typeface="Arial"/>
              </a:rPr>
              <a:t>a period </a:t>
            </a:r>
            <a:r>
              <a:rPr dirty="0" sz="700">
                <a:latin typeface="Arial"/>
                <a:cs typeface="Arial"/>
              </a:rPr>
              <a:t>of </a:t>
            </a:r>
            <a:r>
              <a:rPr dirty="0" sz="700" spc="-5">
                <a:latin typeface="Arial"/>
                <a:cs typeface="Arial"/>
              </a:rPr>
              <a:t>refusal of passport services, and may be grounds for</a:t>
            </a:r>
            <a:r>
              <a:rPr dirty="0" sz="700" spc="1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criminal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6397" y="1229609"/>
            <a:ext cx="3270250" cy="37084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284"/>
              </a:spcBef>
            </a:pPr>
            <a:r>
              <a:rPr dirty="0" sz="800" b="1">
                <a:latin typeface="Arial"/>
                <a:cs typeface="Arial"/>
              </a:rPr>
              <a:t>Type or </a:t>
            </a:r>
            <a:r>
              <a:rPr dirty="0" sz="800" spc="-5" b="1">
                <a:latin typeface="Arial"/>
                <a:cs typeface="Arial"/>
              </a:rPr>
              <a:t>print in CAPITAL LETTERS using </a:t>
            </a:r>
            <a:r>
              <a:rPr dirty="0" sz="800" b="1">
                <a:latin typeface="Arial"/>
                <a:cs typeface="Arial"/>
              </a:rPr>
              <a:t>black or dark </a:t>
            </a:r>
            <a:r>
              <a:rPr dirty="0" sz="800" spc="-5" b="1">
                <a:latin typeface="Arial"/>
                <a:cs typeface="Arial"/>
              </a:rPr>
              <a:t>blue</a:t>
            </a:r>
            <a:r>
              <a:rPr dirty="0" sz="800" spc="-1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ink.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00" b="1">
                <a:latin typeface="Arial"/>
                <a:cs typeface="Arial"/>
              </a:rPr>
              <a:t>Personal </a:t>
            </a:r>
            <a:r>
              <a:rPr dirty="0" sz="1100" spc="-5" b="1">
                <a:latin typeface="Arial"/>
                <a:cs typeface="Arial"/>
              </a:rPr>
              <a:t>Information (see Instructions, section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I)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283" y="1380489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983" y="1610613"/>
            <a:ext cx="3176905" cy="53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0370" algn="l"/>
              </a:tabLst>
            </a:pPr>
            <a:r>
              <a:rPr dirty="0" sz="800">
                <a:latin typeface="Arial"/>
                <a:cs typeface="Arial"/>
              </a:rPr>
              <a:t>S</a:t>
            </a:r>
            <a:r>
              <a:rPr dirty="0" sz="800" spc="-5">
                <a:latin typeface="Arial"/>
                <a:cs typeface="Arial"/>
              </a:rPr>
              <a:t>u</a:t>
            </a:r>
            <a:r>
              <a:rPr dirty="0" sz="800" spc="-5">
                <a:latin typeface="Arial"/>
                <a:cs typeface="Arial"/>
              </a:rPr>
              <a:t>r</a:t>
            </a:r>
            <a:r>
              <a:rPr dirty="0" sz="800" spc="-5">
                <a:latin typeface="Arial"/>
                <a:cs typeface="Arial"/>
              </a:rPr>
              <a:t>na</a:t>
            </a:r>
            <a:r>
              <a:rPr dirty="0" sz="800">
                <a:latin typeface="Arial"/>
                <a:cs typeface="Arial"/>
              </a:rPr>
              <a:t>me</a:t>
            </a:r>
            <a:r>
              <a:rPr dirty="0" sz="80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(</a:t>
            </a:r>
            <a:r>
              <a:rPr dirty="0" sz="800">
                <a:latin typeface="Arial"/>
                <a:cs typeface="Arial"/>
              </a:rPr>
              <a:t>l</a:t>
            </a:r>
            <a:r>
              <a:rPr dirty="0" sz="800" spc="-15">
                <a:latin typeface="Arial"/>
                <a:cs typeface="Arial"/>
              </a:rPr>
              <a:t>a</a:t>
            </a:r>
            <a:r>
              <a:rPr dirty="0" sz="800">
                <a:latin typeface="Arial"/>
                <a:cs typeface="Arial"/>
              </a:rPr>
              <a:t>s</a:t>
            </a:r>
            <a:r>
              <a:rPr dirty="0" sz="800">
                <a:latin typeface="Arial"/>
                <a:cs typeface="Arial"/>
              </a:rPr>
              <a:t>t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n</a:t>
            </a:r>
            <a:r>
              <a:rPr dirty="0" sz="800" spc="-20">
                <a:latin typeface="Arial"/>
                <a:cs typeface="Arial"/>
              </a:rPr>
              <a:t>a</a:t>
            </a:r>
            <a:r>
              <a:rPr dirty="0" sz="800">
                <a:latin typeface="Arial"/>
                <a:cs typeface="Arial"/>
              </a:rPr>
              <a:t>me)</a:t>
            </a:r>
            <a:r>
              <a:rPr dirty="0" sz="800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a</a:t>
            </a:r>
            <a:r>
              <a:rPr dirty="0" sz="800">
                <a:latin typeface="Arial"/>
                <a:cs typeface="Arial"/>
              </a:rPr>
              <a:t>s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i</a:t>
            </a:r>
            <a:r>
              <a:rPr dirty="0" sz="800">
                <a:latin typeface="Arial"/>
                <a:cs typeface="Arial"/>
              </a:rPr>
              <a:t>t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appea</a:t>
            </a:r>
            <a:r>
              <a:rPr dirty="0" sz="800" spc="-5">
                <a:latin typeface="Arial"/>
                <a:cs typeface="Arial"/>
              </a:rPr>
              <a:t>r</a:t>
            </a:r>
            <a:r>
              <a:rPr dirty="0" sz="800">
                <a:latin typeface="Arial"/>
                <a:cs typeface="Arial"/>
              </a:rPr>
              <a:t>s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in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</a:t>
            </a:r>
            <a:r>
              <a:rPr dirty="0" sz="800" spc="-5">
                <a:latin typeface="Arial"/>
                <a:cs typeface="Arial"/>
              </a:rPr>
              <a:t>h</a:t>
            </a:r>
            <a:r>
              <a:rPr dirty="0" sz="800">
                <a:latin typeface="Arial"/>
                <a:cs typeface="Arial"/>
              </a:rPr>
              <a:t>e</a:t>
            </a:r>
            <a:r>
              <a:rPr dirty="0" sz="80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p</a:t>
            </a:r>
            <a:r>
              <a:rPr dirty="0" sz="800" spc="-5">
                <a:latin typeface="Arial"/>
                <a:cs typeface="Arial"/>
              </a:rPr>
              <a:t>r</a:t>
            </a:r>
            <a:r>
              <a:rPr dirty="0" sz="800" spc="-5">
                <a:latin typeface="Arial"/>
                <a:cs typeface="Arial"/>
              </a:rPr>
              <a:t>e</a:t>
            </a:r>
            <a:r>
              <a:rPr dirty="0" sz="800">
                <a:latin typeface="Arial"/>
                <a:cs typeface="Arial"/>
              </a:rPr>
              <a:t>v</a:t>
            </a:r>
            <a:r>
              <a:rPr dirty="0" sz="800">
                <a:latin typeface="Arial"/>
                <a:cs typeface="Arial"/>
              </a:rPr>
              <a:t>io</a:t>
            </a:r>
            <a:r>
              <a:rPr dirty="0" sz="800" spc="-20">
                <a:latin typeface="Arial"/>
                <a:cs typeface="Arial"/>
              </a:rPr>
              <a:t>u</a:t>
            </a:r>
            <a:r>
              <a:rPr dirty="0" sz="800">
                <a:latin typeface="Arial"/>
                <a:cs typeface="Arial"/>
              </a:rPr>
              <a:t>s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p</a:t>
            </a:r>
            <a:r>
              <a:rPr dirty="0" sz="800" spc="-20">
                <a:latin typeface="Arial"/>
                <a:cs typeface="Arial"/>
              </a:rPr>
              <a:t>a</a:t>
            </a:r>
            <a:r>
              <a:rPr dirty="0" sz="800">
                <a:latin typeface="Arial"/>
                <a:cs typeface="Arial"/>
              </a:rPr>
              <a:t>ss</a:t>
            </a:r>
            <a:r>
              <a:rPr dirty="0" sz="800" spc="-5">
                <a:latin typeface="Arial"/>
                <a:cs typeface="Arial"/>
              </a:rPr>
              <a:t>po</a:t>
            </a:r>
            <a:r>
              <a:rPr dirty="0" sz="800" spc="-20">
                <a:latin typeface="Arial"/>
                <a:cs typeface="Arial"/>
              </a:rPr>
              <a:t>r</a:t>
            </a:r>
            <a:r>
              <a:rPr dirty="0" sz="800">
                <a:latin typeface="Arial"/>
                <a:cs typeface="Arial"/>
              </a:rPr>
              <a:t>t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5">
                <a:latin typeface="Arial"/>
                <a:cs typeface="Arial"/>
              </a:rPr>
              <a:t>Ro</a:t>
            </a:r>
            <a:r>
              <a:rPr dirty="0" sz="800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Given </a:t>
            </a:r>
            <a:r>
              <a:rPr dirty="0" sz="800" spc="-5">
                <a:latin typeface="Arial"/>
                <a:cs typeface="Arial"/>
              </a:rPr>
              <a:t>name(s) </a:t>
            </a:r>
            <a:r>
              <a:rPr dirty="0" sz="800" spc="-10">
                <a:latin typeface="Arial"/>
                <a:cs typeface="Arial"/>
              </a:rPr>
              <a:t>as </a:t>
            </a:r>
            <a:r>
              <a:rPr dirty="0" sz="800">
                <a:latin typeface="Arial"/>
                <a:cs typeface="Arial"/>
              </a:rPr>
              <a:t>it </a:t>
            </a:r>
            <a:r>
              <a:rPr dirty="0" sz="800" spc="-5">
                <a:latin typeface="Arial"/>
                <a:cs typeface="Arial"/>
              </a:rPr>
              <a:t>appears </a:t>
            </a:r>
            <a:r>
              <a:rPr dirty="0" sz="800">
                <a:latin typeface="Arial"/>
                <a:cs typeface="Arial"/>
              </a:rPr>
              <a:t>in the </a:t>
            </a:r>
            <a:r>
              <a:rPr dirty="0" sz="800" spc="-5">
                <a:latin typeface="Arial"/>
                <a:cs typeface="Arial"/>
              </a:rPr>
              <a:t>previous passport</a:t>
            </a:r>
            <a:r>
              <a:rPr dirty="0" sz="800" spc="16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Danny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983" y="2381758"/>
            <a:ext cx="495236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All former </a:t>
            </a:r>
            <a:r>
              <a:rPr dirty="0" sz="800" spc="-5">
                <a:latin typeface="Arial"/>
                <a:cs typeface="Arial"/>
              </a:rPr>
              <a:t>surnames (including surname at </a:t>
            </a:r>
            <a:r>
              <a:rPr dirty="0" sz="800">
                <a:latin typeface="Arial"/>
                <a:cs typeface="Arial"/>
              </a:rPr>
              <a:t>birth if </a:t>
            </a:r>
            <a:r>
              <a:rPr dirty="0" sz="800" spc="-5">
                <a:latin typeface="Arial"/>
                <a:cs typeface="Arial"/>
              </a:rPr>
              <a:t>different from </a:t>
            </a:r>
            <a:r>
              <a:rPr dirty="0" sz="800" spc="-10">
                <a:latin typeface="Arial"/>
                <a:cs typeface="Arial"/>
              </a:rPr>
              <a:t>above. </a:t>
            </a:r>
            <a:r>
              <a:rPr dirty="0" sz="800" spc="-5">
                <a:latin typeface="Arial"/>
                <a:cs typeface="Arial"/>
              </a:rPr>
              <a:t>These </a:t>
            </a:r>
            <a:r>
              <a:rPr dirty="0" sz="800">
                <a:latin typeface="Arial"/>
                <a:cs typeface="Arial"/>
              </a:rPr>
              <a:t>will </a:t>
            </a:r>
            <a:r>
              <a:rPr dirty="0" sz="800" spc="-5">
                <a:latin typeface="Arial"/>
                <a:cs typeface="Arial"/>
              </a:rPr>
              <a:t>not appear </a:t>
            </a:r>
            <a:r>
              <a:rPr dirty="0" sz="800">
                <a:latin typeface="Arial"/>
                <a:cs typeface="Arial"/>
              </a:rPr>
              <a:t>in the</a:t>
            </a:r>
            <a:r>
              <a:rPr dirty="0" sz="800" spc="16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passport).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983" y="2814573"/>
            <a:ext cx="14681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Mother's maiden </a:t>
            </a:r>
            <a:r>
              <a:rPr dirty="0" sz="800" spc="-5">
                <a:latin typeface="Arial"/>
                <a:cs typeface="Arial"/>
              </a:rPr>
              <a:t>name</a:t>
            </a:r>
            <a:r>
              <a:rPr dirty="0" sz="800" spc="16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Stigger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031" y="3171571"/>
            <a:ext cx="103949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Place </a:t>
            </a:r>
            <a:r>
              <a:rPr dirty="0" sz="800" spc="-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birth</a:t>
            </a:r>
            <a:r>
              <a:rPr dirty="0" sz="800" spc="2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Canada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4465" y="2217166"/>
            <a:ext cx="1240790" cy="243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Anticipated date </a:t>
            </a:r>
            <a:r>
              <a:rPr dirty="0" sz="800" b="1">
                <a:latin typeface="Arial"/>
                <a:cs typeface="Arial"/>
              </a:rPr>
              <a:t>of</a:t>
            </a:r>
            <a:r>
              <a:rPr dirty="0" sz="800" spc="-1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travel</a:t>
            </a:r>
            <a:endParaRPr sz="8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35"/>
              </a:spcBef>
              <a:tabLst>
                <a:tab pos="794385" algn="l"/>
              </a:tabLst>
            </a:pPr>
            <a:r>
              <a:rPr dirty="0" sz="600">
                <a:latin typeface="Arial"/>
                <a:cs typeface="Arial"/>
              </a:rPr>
              <a:t>Month	</a:t>
            </a:r>
            <a:r>
              <a:rPr dirty="0" sz="600" spc="-5">
                <a:latin typeface="Arial"/>
                <a:cs typeface="Arial"/>
              </a:rPr>
              <a:t>Day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58992" y="2554443"/>
            <a:ext cx="1570355" cy="53657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732155">
              <a:lnSpc>
                <a:spcPct val="100000"/>
              </a:lnSpc>
              <a:spcBef>
                <a:spcPts val="345"/>
              </a:spcBef>
            </a:pPr>
            <a:r>
              <a:rPr dirty="0" sz="900">
                <a:latin typeface="Arial"/>
                <a:cs typeface="Arial"/>
              </a:rPr>
              <a:t>Unknown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99300"/>
              </a:lnSpc>
              <a:spcBef>
                <a:spcPts val="195"/>
              </a:spcBef>
            </a:pPr>
            <a:r>
              <a:rPr dirty="0" sz="700" spc="-5" b="1">
                <a:latin typeface="Arial"/>
                <a:cs typeface="Arial"/>
              </a:rPr>
              <a:t>It is recommended that </a:t>
            </a:r>
            <a:r>
              <a:rPr dirty="0" sz="700" b="1">
                <a:latin typeface="Arial"/>
                <a:cs typeface="Arial"/>
              </a:rPr>
              <a:t>you </a:t>
            </a:r>
            <a:r>
              <a:rPr dirty="0" sz="700" spc="-5" b="1">
                <a:latin typeface="Arial"/>
                <a:cs typeface="Arial"/>
              </a:rPr>
              <a:t>do not  finalize travel plans until you receive  the requested</a:t>
            </a:r>
            <a:r>
              <a:rPr dirty="0" sz="700" spc="-15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passport.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983" y="3458082"/>
            <a:ext cx="2155825" cy="34544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5240" marR="1763395">
              <a:lnSpc>
                <a:spcPts val="700"/>
              </a:lnSpc>
              <a:spcBef>
                <a:spcPts val="140"/>
              </a:spcBef>
            </a:pPr>
            <a:r>
              <a:rPr dirty="0" sz="600" spc="-5">
                <a:latin typeface="Arial"/>
                <a:cs typeface="Arial"/>
              </a:rPr>
              <a:t>City  </a:t>
            </a:r>
            <a:r>
              <a:rPr dirty="0" sz="600" spc="-5">
                <a:latin typeface="Arial"/>
                <a:cs typeface="Arial"/>
              </a:rPr>
              <a:t>app</a:t>
            </a:r>
            <a:r>
              <a:rPr dirty="0" sz="600" spc="-5">
                <a:latin typeface="Arial"/>
                <a:cs typeface="Arial"/>
              </a:rPr>
              <a:t>l</a:t>
            </a:r>
            <a:r>
              <a:rPr dirty="0" sz="600" spc="-10">
                <a:latin typeface="Arial"/>
                <a:cs typeface="Arial"/>
              </a:rPr>
              <a:t>i</a:t>
            </a:r>
            <a:r>
              <a:rPr dirty="0" sz="600">
                <a:latin typeface="Arial"/>
                <a:cs typeface="Arial"/>
              </a:rPr>
              <a:t>ca</a:t>
            </a:r>
            <a:r>
              <a:rPr dirty="0" sz="600" spc="-5">
                <a:latin typeface="Arial"/>
                <a:cs typeface="Arial"/>
              </a:rPr>
              <a:t>ble)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750">
                <a:latin typeface="Arial"/>
                <a:cs typeface="Arial"/>
              </a:rPr>
              <a:t>Date of </a:t>
            </a:r>
            <a:r>
              <a:rPr dirty="0" sz="750" spc="-5">
                <a:latin typeface="Arial"/>
                <a:cs typeface="Arial"/>
              </a:rPr>
              <a:t>birth as </a:t>
            </a:r>
            <a:r>
              <a:rPr dirty="0" sz="750" spc="-10">
                <a:latin typeface="Arial"/>
                <a:cs typeface="Arial"/>
              </a:rPr>
              <a:t>it </a:t>
            </a:r>
            <a:r>
              <a:rPr dirty="0" sz="750" spc="-5">
                <a:latin typeface="Arial"/>
                <a:cs typeface="Arial"/>
              </a:rPr>
              <a:t>appears </a:t>
            </a:r>
            <a:r>
              <a:rPr dirty="0" sz="750">
                <a:latin typeface="Arial"/>
                <a:cs typeface="Arial"/>
              </a:rPr>
              <a:t>in the </a:t>
            </a:r>
            <a:r>
              <a:rPr dirty="0" sz="750" spc="-5">
                <a:latin typeface="Arial"/>
                <a:cs typeface="Arial"/>
              </a:rPr>
              <a:t>previous</a:t>
            </a:r>
            <a:r>
              <a:rPr dirty="0" sz="750" spc="50">
                <a:latin typeface="Arial"/>
                <a:cs typeface="Arial"/>
              </a:rPr>
              <a:t> </a:t>
            </a:r>
            <a:r>
              <a:rPr dirty="0" baseline="3703" sz="1125" spc="-7">
                <a:latin typeface="Arial"/>
                <a:cs typeface="Arial"/>
              </a:rPr>
              <a:t>passport</a:t>
            </a:r>
            <a:endParaRPr baseline="3703" sz="112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5267" y="3458082"/>
            <a:ext cx="2889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Toronto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61709" y="3458082"/>
            <a:ext cx="29400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Coun</a:t>
            </a:r>
            <a:r>
              <a:rPr dirty="0" sz="600">
                <a:latin typeface="Arial"/>
                <a:cs typeface="Arial"/>
              </a:rPr>
              <a:t>tr</a:t>
            </a:r>
            <a:r>
              <a:rPr dirty="0" sz="60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6069" y="3458082"/>
            <a:ext cx="6692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Prov./Terr./State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(if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7835" y="3669919"/>
            <a:ext cx="2120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ea</a:t>
            </a:r>
            <a:r>
              <a:rPr dirty="0" sz="700" spc="-5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55034" y="3669919"/>
            <a:ext cx="2717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M</a:t>
            </a:r>
            <a:r>
              <a:rPr dirty="0" sz="700" spc="-10">
                <a:latin typeface="Arial"/>
                <a:cs typeface="Arial"/>
              </a:rPr>
              <a:t>o</a:t>
            </a:r>
            <a:r>
              <a:rPr dirty="0" sz="700">
                <a:latin typeface="Arial"/>
                <a:cs typeface="Arial"/>
              </a:rPr>
              <a:t>n</a:t>
            </a:r>
            <a:r>
              <a:rPr dirty="0" sz="700" spc="-5">
                <a:latin typeface="Arial"/>
                <a:cs typeface="Arial"/>
              </a:rPr>
              <a:t>th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2234" y="3669919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40">
                <a:latin typeface="Arial"/>
                <a:cs typeface="Arial"/>
              </a:rPr>
              <a:t>D</a:t>
            </a:r>
            <a:r>
              <a:rPr dirty="0" sz="700" spc="-45">
                <a:latin typeface="Arial"/>
                <a:cs typeface="Arial"/>
              </a:rPr>
              <a:t>a</a:t>
            </a:r>
            <a:r>
              <a:rPr dirty="0" sz="700" spc="-5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5459" y="3932046"/>
            <a:ext cx="1036319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Arial"/>
                <a:cs typeface="Arial"/>
              </a:rPr>
              <a:t>Current home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address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1744" y="4217899"/>
            <a:ext cx="2527300" cy="28765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260"/>
              </a:spcBef>
              <a:tabLst>
                <a:tab pos="526415" algn="l"/>
              </a:tabLst>
            </a:pPr>
            <a:r>
              <a:rPr dirty="0" sz="600" spc="-5">
                <a:latin typeface="Arial"/>
                <a:cs typeface="Arial"/>
              </a:rPr>
              <a:t>Number	Street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800">
                <a:latin typeface="Arial"/>
                <a:cs typeface="Arial"/>
              </a:rPr>
              <a:t>Mailing </a:t>
            </a:r>
            <a:r>
              <a:rPr dirty="0" sz="800" spc="-5">
                <a:latin typeface="Arial"/>
                <a:cs typeface="Arial"/>
              </a:rPr>
              <a:t>address (if different from current home</a:t>
            </a:r>
            <a:r>
              <a:rPr dirty="0" sz="800" spc="3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address)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2510" y="4238371"/>
            <a:ext cx="3784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Apartment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27246" y="4238371"/>
            <a:ext cx="156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C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95569" y="4244466"/>
            <a:ext cx="13728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Province/Territory/State Postal/ZIP</a:t>
            </a:r>
            <a:r>
              <a:rPr dirty="0" sz="600" spc="-7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code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97256" y="4636241"/>
          <a:ext cx="6802755" cy="217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790"/>
                <a:gridCol w="1526540"/>
                <a:gridCol w="1200149"/>
                <a:gridCol w="2454910"/>
              </a:tblGrid>
              <a:tr h="95607">
                <a:tc>
                  <a:txBody>
                    <a:bodyPr/>
                    <a:lstStyle/>
                    <a:p>
                      <a:pPr marL="127000">
                        <a:lnSpc>
                          <a:spcPts val="655"/>
                        </a:lnSpc>
                        <a:tabLst>
                          <a:tab pos="626745" algn="l"/>
                        </a:tabLst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Number	Street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2710">
                        <a:lnSpc>
                          <a:spcPts val="65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pa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tm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en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65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City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67740">
                        <a:lnSpc>
                          <a:spcPts val="65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Province/Territory/State Postal/ZIP</a:t>
                      </a:r>
                      <a:r>
                        <a:rPr dirty="0" sz="6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code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21504">
                <a:tc>
                  <a:txBody>
                    <a:bodyPr/>
                    <a:lstStyle/>
                    <a:p>
                      <a:pPr marL="127000">
                        <a:lnSpc>
                          <a:spcPts val="855"/>
                        </a:lnSpc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Telephone (daytime)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855"/>
                        </a:lnSpc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Telephone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(other)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87120">
                        <a:lnSpc>
                          <a:spcPts val="855"/>
                        </a:lnSpc>
                      </a:pPr>
                      <a:r>
                        <a:rPr dirty="0" sz="80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address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506983" y="5059807"/>
            <a:ext cx="4981575" cy="6286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98500"/>
              </a:lnSpc>
              <a:spcBef>
                <a:spcPts val="114"/>
              </a:spcBef>
            </a:pPr>
            <a:r>
              <a:rPr dirty="0" sz="800" spc="-5" b="1">
                <a:latin typeface="Arial"/>
                <a:cs typeface="Arial"/>
              </a:rPr>
              <a:t>Declaration</a:t>
            </a:r>
            <a:r>
              <a:rPr dirty="0" sz="800" spc="-5">
                <a:latin typeface="Arial"/>
                <a:cs typeface="Arial"/>
              </a:rPr>
              <a:t>—I solemnly declare that </a:t>
            </a:r>
            <a:r>
              <a:rPr dirty="0" sz="800">
                <a:latin typeface="Arial"/>
                <a:cs typeface="Arial"/>
              </a:rPr>
              <a:t>I am a </a:t>
            </a:r>
            <a:r>
              <a:rPr dirty="0" sz="800" spc="-5">
                <a:latin typeface="Arial"/>
                <a:cs typeface="Arial"/>
              </a:rPr>
              <a:t>Canadian citizen, that </a:t>
            </a:r>
            <a:r>
              <a:rPr dirty="0" sz="800" spc="-10">
                <a:latin typeface="Arial"/>
                <a:cs typeface="Arial"/>
              </a:rPr>
              <a:t>all </a:t>
            </a:r>
            <a:r>
              <a:rPr dirty="0" sz="800" spc="-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information provided and </a:t>
            </a:r>
            <a:r>
              <a:rPr dirty="0" sz="800" spc="-10">
                <a:latin typeface="Arial"/>
                <a:cs typeface="Arial"/>
              </a:rPr>
              <a:t>all  </a:t>
            </a:r>
            <a:r>
              <a:rPr dirty="0" sz="800" spc="-5">
                <a:latin typeface="Arial"/>
                <a:cs typeface="Arial"/>
              </a:rPr>
              <a:t>statements </a:t>
            </a:r>
            <a:r>
              <a:rPr dirty="0" sz="800">
                <a:latin typeface="Arial"/>
                <a:cs typeface="Arial"/>
              </a:rPr>
              <a:t>made </a:t>
            </a:r>
            <a:r>
              <a:rPr dirty="0" sz="800" spc="-5">
                <a:latin typeface="Arial"/>
                <a:cs typeface="Arial"/>
              </a:rPr>
              <a:t>on this application, as well </a:t>
            </a:r>
            <a:r>
              <a:rPr dirty="0" sz="800" spc="-10">
                <a:latin typeface="Arial"/>
                <a:cs typeface="Arial"/>
              </a:rPr>
              <a:t>as </a:t>
            </a:r>
            <a:r>
              <a:rPr dirty="0" sz="800" spc="-5">
                <a:latin typeface="Arial"/>
                <a:cs typeface="Arial"/>
              </a:rPr>
              <a:t>all documents and photos submitted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support this application  are unaltered and true.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declare that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have read </a:t>
            </a:r>
            <a:r>
              <a:rPr dirty="0" sz="800" spc="5">
                <a:latin typeface="Arial"/>
                <a:cs typeface="Arial"/>
              </a:rPr>
              <a:t>and </a:t>
            </a:r>
            <a:r>
              <a:rPr dirty="0" sz="800" spc="-5">
                <a:latin typeface="Arial"/>
                <a:cs typeface="Arial"/>
              </a:rPr>
              <a:t>understood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b="1">
                <a:latin typeface="Arial"/>
                <a:cs typeface="Arial"/>
              </a:rPr>
              <a:t>Warning </a:t>
            </a:r>
            <a:r>
              <a:rPr dirty="0" sz="800" spc="-5">
                <a:latin typeface="Arial"/>
                <a:cs typeface="Arial"/>
              </a:rPr>
              <a:t>at </a:t>
            </a:r>
            <a:r>
              <a:rPr dirty="0" sz="800">
                <a:latin typeface="Arial"/>
                <a:cs typeface="Arial"/>
              </a:rPr>
              <a:t>the top </a:t>
            </a:r>
            <a:r>
              <a:rPr dirty="0" sz="800" spc="-10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page </a:t>
            </a:r>
            <a:r>
              <a:rPr dirty="0" sz="800" spc="-10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the  </a:t>
            </a:r>
            <a:r>
              <a:rPr dirty="0" sz="800" spc="-5">
                <a:latin typeface="Arial"/>
                <a:cs typeface="Arial"/>
              </a:rPr>
              <a:t>Privacy Notice Statement </a:t>
            </a:r>
            <a:r>
              <a:rPr dirty="0" sz="800">
                <a:latin typeface="Arial"/>
                <a:cs typeface="Arial"/>
              </a:rPr>
              <a:t>in </a:t>
            </a:r>
            <a:r>
              <a:rPr dirty="0" sz="800" spc="-5">
                <a:latin typeface="Arial"/>
                <a:cs typeface="Arial"/>
              </a:rPr>
              <a:t>Instructions, section </a:t>
            </a:r>
            <a:r>
              <a:rPr dirty="0" sz="800">
                <a:latin typeface="Arial"/>
                <a:cs typeface="Arial"/>
              </a:rPr>
              <a:t>K. I </a:t>
            </a:r>
            <a:r>
              <a:rPr dirty="0" sz="800" spc="-5">
                <a:latin typeface="Arial"/>
                <a:cs typeface="Arial"/>
              </a:rPr>
              <a:t>consent </a:t>
            </a:r>
            <a:r>
              <a:rPr dirty="0" sz="800">
                <a:latin typeface="Arial"/>
                <a:cs typeface="Arial"/>
              </a:rPr>
              <a:t>to the </a:t>
            </a:r>
            <a:r>
              <a:rPr dirty="0" sz="800" spc="-5">
                <a:latin typeface="Arial"/>
                <a:cs typeface="Arial"/>
              </a:rPr>
              <a:t>collection, use and disclosure of my  personal information </a:t>
            </a:r>
            <a:r>
              <a:rPr dirty="0" sz="800" spc="-10">
                <a:latin typeface="Arial"/>
                <a:cs typeface="Arial"/>
              </a:rPr>
              <a:t>as </a:t>
            </a:r>
            <a:r>
              <a:rPr dirty="0" sz="800" spc="-5">
                <a:latin typeface="Arial"/>
                <a:cs typeface="Arial"/>
              </a:rPr>
              <a:t>outlined </a:t>
            </a:r>
            <a:r>
              <a:rPr dirty="0" sz="800">
                <a:latin typeface="Arial"/>
                <a:cs typeface="Arial"/>
              </a:rPr>
              <a:t>in the </a:t>
            </a:r>
            <a:r>
              <a:rPr dirty="0" sz="800" spc="-5">
                <a:latin typeface="Arial"/>
                <a:cs typeface="Arial"/>
              </a:rPr>
              <a:t>Privacy Notice</a:t>
            </a:r>
            <a:r>
              <a:rPr dirty="0" sz="800" spc="3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Statement.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19369" y="7736585"/>
            <a:ext cx="156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C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382" y="7724393"/>
            <a:ext cx="8261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Province/Territory/State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9759" y="7872221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85517" y="7898130"/>
            <a:ext cx="38068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Previous </a:t>
            </a:r>
            <a:r>
              <a:rPr dirty="0" sz="1100" spc="-5" b="1">
                <a:latin typeface="Arial"/>
                <a:cs typeface="Arial"/>
              </a:rPr>
              <a:t>Canadian Passport </a:t>
            </a:r>
            <a:r>
              <a:rPr dirty="0" sz="1100" b="1">
                <a:latin typeface="Arial"/>
                <a:cs typeface="Arial"/>
              </a:rPr>
              <a:t>(see </a:t>
            </a:r>
            <a:r>
              <a:rPr dirty="0" sz="1100" spc="-5" b="1">
                <a:latin typeface="Arial"/>
                <a:cs typeface="Arial"/>
              </a:rPr>
              <a:t>Instructions, section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J)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7755" y="8073390"/>
            <a:ext cx="4907280" cy="26098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890"/>
              </a:lnSpc>
              <a:spcBef>
                <a:spcPts val="190"/>
              </a:spcBef>
            </a:pPr>
            <a:r>
              <a:rPr dirty="0" sz="800" spc="-5">
                <a:latin typeface="Arial"/>
                <a:cs typeface="Arial"/>
              </a:rPr>
              <a:t>Enclose </a:t>
            </a:r>
            <a:r>
              <a:rPr dirty="0" sz="800" spc="-10">
                <a:latin typeface="Arial"/>
                <a:cs typeface="Arial"/>
              </a:rPr>
              <a:t>any </a:t>
            </a:r>
            <a:r>
              <a:rPr dirty="0" sz="800" spc="-5">
                <a:latin typeface="Arial"/>
                <a:cs typeface="Arial"/>
              </a:rPr>
              <a:t>Canadian passport issued </a:t>
            </a:r>
            <a:r>
              <a:rPr dirty="0" sz="800">
                <a:latin typeface="Arial"/>
                <a:cs typeface="Arial"/>
              </a:rPr>
              <a:t>to you </a:t>
            </a:r>
            <a:r>
              <a:rPr dirty="0" sz="800" spc="-5">
                <a:latin typeface="Arial"/>
                <a:cs typeface="Arial"/>
              </a:rPr>
              <a:t>that </a:t>
            </a:r>
            <a:r>
              <a:rPr dirty="0" sz="800" spc="-10">
                <a:latin typeface="Arial"/>
                <a:cs typeface="Arial"/>
              </a:rPr>
              <a:t>is not </a:t>
            </a:r>
            <a:r>
              <a:rPr dirty="0" sz="800" spc="-5">
                <a:latin typeface="Arial"/>
                <a:cs typeface="Arial"/>
              </a:rPr>
              <a:t>expired or </a:t>
            </a:r>
            <a:r>
              <a:rPr dirty="0" sz="800" spc="-10">
                <a:latin typeface="Arial"/>
                <a:cs typeface="Arial"/>
              </a:rPr>
              <a:t>is </a:t>
            </a:r>
            <a:r>
              <a:rPr dirty="0" sz="800" spc="-5">
                <a:latin typeface="Arial"/>
                <a:cs typeface="Arial"/>
              </a:rPr>
              <a:t>expired for less than one year from </a:t>
            </a:r>
            <a:r>
              <a:rPr dirty="0" sz="800">
                <a:latin typeface="Arial"/>
                <a:cs typeface="Arial"/>
              </a:rPr>
              <a:t>the  </a:t>
            </a:r>
            <a:r>
              <a:rPr dirty="0" sz="800" spc="-5">
                <a:latin typeface="Arial"/>
                <a:cs typeface="Arial"/>
              </a:rPr>
              <a:t>date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application </a:t>
            </a:r>
            <a:r>
              <a:rPr dirty="0" sz="800" spc="-10">
                <a:latin typeface="Arial"/>
                <a:cs typeface="Arial"/>
              </a:rPr>
              <a:t>is </a:t>
            </a:r>
            <a:r>
              <a:rPr dirty="0" sz="800" spc="-5">
                <a:latin typeface="Arial"/>
                <a:cs typeface="Arial"/>
              </a:rPr>
              <a:t>submitted.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795" y="8963355"/>
            <a:ext cx="6768465" cy="51689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93100"/>
              </a:lnSpc>
              <a:spcBef>
                <a:spcPts val="170"/>
              </a:spcBef>
            </a:pPr>
            <a:r>
              <a:rPr dirty="0" sz="800" b="1">
                <a:latin typeface="Arial"/>
                <a:cs typeface="Arial"/>
              </a:rPr>
              <a:t>If you cannot </a:t>
            </a:r>
            <a:r>
              <a:rPr dirty="0" sz="800" spc="-5" b="1">
                <a:latin typeface="Arial"/>
                <a:cs typeface="Arial"/>
              </a:rPr>
              <a:t>submit </a:t>
            </a:r>
            <a:r>
              <a:rPr dirty="0" sz="800" b="1">
                <a:latin typeface="Arial"/>
                <a:cs typeface="Arial"/>
              </a:rPr>
              <a:t>the </a:t>
            </a:r>
            <a:r>
              <a:rPr dirty="0" sz="800" spc="-5" b="1">
                <a:latin typeface="Arial"/>
                <a:cs typeface="Arial"/>
              </a:rPr>
              <a:t>previous passport, </a:t>
            </a:r>
            <a:r>
              <a:rPr dirty="0" sz="800" b="1">
                <a:latin typeface="Arial"/>
                <a:cs typeface="Arial"/>
              </a:rPr>
              <a:t>or if the </a:t>
            </a:r>
            <a:r>
              <a:rPr dirty="0" sz="800" spc="-5" b="1">
                <a:latin typeface="Arial"/>
                <a:cs typeface="Arial"/>
              </a:rPr>
              <a:t>previous passport </a:t>
            </a:r>
            <a:r>
              <a:rPr dirty="0" sz="800" b="1">
                <a:latin typeface="Arial"/>
                <a:cs typeface="Arial"/>
              </a:rPr>
              <a:t>is </a:t>
            </a:r>
            <a:r>
              <a:rPr dirty="0" sz="800" spc="-5" b="1">
                <a:latin typeface="Arial"/>
                <a:cs typeface="Arial"/>
              </a:rPr>
              <a:t>damaged, </a:t>
            </a:r>
            <a:r>
              <a:rPr dirty="0" sz="800" b="1">
                <a:latin typeface="Arial"/>
                <a:cs typeface="Arial"/>
              </a:rPr>
              <a:t>or was </a:t>
            </a:r>
            <a:r>
              <a:rPr dirty="0" sz="800" spc="-10" b="1">
                <a:latin typeface="Arial"/>
                <a:cs typeface="Arial"/>
              </a:rPr>
              <a:t>ever </a:t>
            </a:r>
            <a:r>
              <a:rPr dirty="0" sz="800" b="1">
                <a:latin typeface="Arial"/>
                <a:cs typeface="Arial"/>
              </a:rPr>
              <a:t>reported lost or </a:t>
            </a:r>
            <a:r>
              <a:rPr dirty="0" sz="800" spc="-5" b="1">
                <a:latin typeface="Arial"/>
                <a:cs typeface="Arial"/>
              </a:rPr>
              <a:t>stolen, </a:t>
            </a:r>
            <a:r>
              <a:rPr dirty="0" sz="800" b="1">
                <a:latin typeface="Arial"/>
                <a:cs typeface="Arial"/>
              </a:rPr>
              <a:t>you </a:t>
            </a:r>
            <a:r>
              <a:rPr dirty="0" sz="800" spc="-5" b="1">
                <a:latin typeface="Arial"/>
                <a:cs typeface="Arial"/>
              </a:rPr>
              <a:t>cannot </a:t>
            </a:r>
            <a:r>
              <a:rPr dirty="0" sz="800" b="1">
                <a:latin typeface="Arial"/>
                <a:cs typeface="Arial"/>
              </a:rPr>
              <a:t>use this  form. Any passport that is </a:t>
            </a:r>
            <a:r>
              <a:rPr dirty="0" sz="800" spc="-5" b="1">
                <a:latin typeface="Arial"/>
                <a:cs typeface="Arial"/>
              </a:rPr>
              <a:t>damaged, </a:t>
            </a:r>
            <a:r>
              <a:rPr dirty="0" sz="800" b="1">
                <a:latin typeface="Arial"/>
                <a:cs typeface="Arial"/>
              </a:rPr>
              <a:t>or was </a:t>
            </a:r>
            <a:r>
              <a:rPr dirty="0" sz="800" spc="-5" b="1">
                <a:latin typeface="Arial"/>
                <a:cs typeface="Arial"/>
              </a:rPr>
              <a:t>ever reported lost </a:t>
            </a:r>
            <a:r>
              <a:rPr dirty="0" sz="800" spc="-10" b="1">
                <a:latin typeface="Arial"/>
                <a:cs typeface="Arial"/>
              </a:rPr>
              <a:t>or </a:t>
            </a:r>
            <a:r>
              <a:rPr dirty="0" sz="800" spc="-5" b="1">
                <a:latin typeface="Arial"/>
                <a:cs typeface="Arial"/>
              </a:rPr>
              <a:t>stolen will </a:t>
            </a:r>
            <a:r>
              <a:rPr dirty="0" sz="800" b="1">
                <a:latin typeface="Arial"/>
                <a:cs typeface="Arial"/>
              </a:rPr>
              <a:t>not be </a:t>
            </a:r>
            <a:r>
              <a:rPr dirty="0" sz="800" spc="-5" b="1">
                <a:latin typeface="Arial"/>
                <a:cs typeface="Arial"/>
              </a:rPr>
              <a:t>returned. Unreturned passports will </a:t>
            </a:r>
            <a:r>
              <a:rPr dirty="0" sz="800" b="1">
                <a:latin typeface="Arial"/>
                <a:cs typeface="Arial"/>
              </a:rPr>
              <a:t>be </a:t>
            </a:r>
            <a:r>
              <a:rPr dirty="0" sz="800" spc="-5" b="1">
                <a:latin typeface="Arial"/>
                <a:cs typeface="Arial"/>
              </a:rPr>
              <a:t>securely  destroyed to protect </a:t>
            </a:r>
            <a:r>
              <a:rPr dirty="0" sz="800" b="1">
                <a:latin typeface="Arial"/>
                <a:cs typeface="Arial"/>
              </a:rPr>
              <a:t>your </a:t>
            </a:r>
            <a:r>
              <a:rPr dirty="0" sz="800" spc="-5" b="1">
                <a:latin typeface="Arial"/>
                <a:cs typeface="Arial"/>
              </a:rPr>
              <a:t>personal information.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155"/>
              </a:spcBef>
            </a:pPr>
            <a:r>
              <a:rPr dirty="0" sz="800" spc="-5">
                <a:latin typeface="Arial"/>
                <a:cs typeface="Arial"/>
              </a:rPr>
              <a:t>Would </a:t>
            </a:r>
            <a:r>
              <a:rPr dirty="0" sz="800">
                <a:latin typeface="Arial"/>
                <a:cs typeface="Arial"/>
              </a:rPr>
              <a:t>you </a:t>
            </a:r>
            <a:r>
              <a:rPr dirty="0" sz="800" spc="-5">
                <a:latin typeface="Arial"/>
                <a:cs typeface="Arial"/>
              </a:rPr>
              <a:t>like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previous passport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be cancelled and returned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you?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9021" y="804672"/>
            <a:ext cx="69850" cy="305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35"/>
              </a:lnSpc>
            </a:pPr>
            <a:r>
              <a:rPr dirty="0" sz="1100">
                <a:latin typeface="Calibri"/>
                <a:cs typeface="Calibri"/>
              </a:rPr>
              <a:t>–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10"/>
              </a:lnSpc>
            </a:pPr>
            <a:r>
              <a:rPr dirty="0" sz="1100">
                <a:latin typeface="Calibri"/>
                <a:cs typeface="Calibri"/>
              </a:rPr>
              <a:t>–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4184" y="633094"/>
            <a:ext cx="6847205" cy="8667115"/>
            <a:chOff x="464184" y="633094"/>
            <a:chExt cx="6847205" cy="8667115"/>
          </a:xfrm>
        </p:grpSpPr>
        <p:sp>
          <p:nvSpPr>
            <p:cNvPr id="4" name="object 4"/>
            <p:cNvSpPr/>
            <p:nvPr/>
          </p:nvSpPr>
          <p:spPr>
            <a:xfrm>
              <a:off x="539749" y="1495742"/>
              <a:ext cx="5076190" cy="0"/>
            </a:xfrm>
            <a:custGeom>
              <a:avLst/>
              <a:gdLst/>
              <a:ahLst/>
              <a:cxnLst/>
              <a:rect l="l" t="t" r="r" b="b"/>
              <a:pathLst>
                <a:path w="5076190" h="0">
                  <a:moveTo>
                    <a:pt x="0" y="0"/>
                  </a:moveTo>
                  <a:lnTo>
                    <a:pt x="50761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7359" y="1569719"/>
              <a:ext cx="6768465" cy="4857750"/>
            </a:xfrm>
            <a:custGeom>
              <a:avLst/>
              <a:gdLst/>
              <a:ahLst/>
              <a:cxnLst/>
              <a:rect l="l" t="t" r="r" b="b"/>
              <a:pathLst>
                <a:path w="6768465" h="4857750">
                  <a:moveTo>
                    <a:pt x="72390" y="4857750"/>
                  </a:moveTo>
                  <a:lnTo>
                    <a:pt x="6768465" y="4857750"/>
                  </a:lnTo>
                </a:path>
                <a:path w="6768465" h="4857750">
                  <a:moveTo>
                    <a:pt x="0" y="0"/>
                  </a:moveTo>
                  <a:lnTo>
                    <a:pt x="0" y="144145"/>
                  </a:lnTo>
                </a:path>
                <a:path w="6768465" h="4857750">
                  <a:moveTo>
                    <a:pt x="0" y="144145"/>
                  </a:moveTo>
                  <a:lnTo>
                    <a:pt x="0" y="478599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7359" y="6355079"/>
              <a:ext cx="72390" cy="71755"/>
            </a:xfrm>
            <a:custGeom>
              <a:avLst/>
              <a:gdLst/>
              <a:ahLst/>
              <a:cxnLst/>
              <a:rect l="l" t="t" r="r" b="b"/>
              <a:pathLst>
                <a:path w="72390" h="71754">
                  <a:moveTo>
                    <a:pt x="0" y="0"/>
                  </a:moveTo>
                  <a:lnTo>
                    <a:pt x="5715" y="27940"/>
                  </a:lnTo>
                  <a:lnTo>
                    <a:pt x="21590" y="50800"/>
                  </a:lnTo>
                  <a:lnTo>
                    <a:pt x="44450" y="66040"/>
                  </a:lnTo>
                  <a:lnTo>
                    <a:pt x="72390" y="71755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07579" y="1569719"/>
              <a:ext cx="0" cy="4785995"/>
            </a:xfrm>
            <a:custGeom>
              <a:avLst/>
              <a:gdLst/>
              <a:ahLst/>
              <a:cxnLst/>
              <a:rect l="l" t="t" r="r" b="b"/>
              <a:pathLst>
                <a:path w="0" h="4785995">
                  <a:moveTo>
                    <a:pt x="0" y="0"/>
                  </a:moveTo>
                  <a:lnTo>
                    <a:pt x="0" y="760729"/>
                  </a:lnTo>
                </a:path>
                <a:path w="0" h="4785995">
                  <a:moveTo>
                    <a:pt x="0" y="760729"/>
                  </a:moveTo>
                  <a:lnTo>
                    <a:pt x="0" y="478599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7359" y="1497330"/>
              <a:ext cx="6839584" cy="4929505"/>
            </a:xfrm>
            <a:custGeom>
              <a:avLst/>
              <a:gdLst/>
              <a:ahLst/>
              <a:cxnLst/>
              <a:rect l="l" t="t" r="r" b="b"/>
              <a:pathLst>
                <a:path w="6839584" h="4929505">
                  <a:moveTo>
                    <a:pt x="6767830" y="4929505"/>
                  </a:moveTo>
                  <a:lnTo>
                    <a:pt x="6795770" y="4923790"/>
                  </a:lnTo>
                  <a:lnTo>
                    <a:pt x="6818630" y="4908550"/>
                  </a:lnTo>
                  <a:lnTo>
                    <a:pt x="6833870" y="4885690"/>
                  </a:lnTo>
                  <a:lnTo>
                    <a:pt x="6839585" y="4857750"/>
                  </a:lnTo>
                </a:path>
                <a:path w="6839584" h="4929505">
                  <a:moveTo>
                    <a:pt x="6839585" y="72390"/>
                  </a:moveTo>
                  <a:lnTo>
                    <a:pt x="6833870" y="43815"/>
                  </a:lnTo>
                  <a:lnTo>
                    <a:pt x="6818630" y="20954"/>
                  </a:lnTo>
                  <a:lnTo>
                    <a:pt x="6795770" y="5715"/>
                  </a:lnTo>
                  <a:lnTo>
                    <a:pt x="6767830" y="0"/>
                  </a:lnTo>
                </a:path>
                <a:path w="6839584" h="4929505">
                  <a:moveTo>
                    <a:pt x="72390" y="0"/>
                  </a:moveTo>
                  <a:lnTo>
                    <a:pt x="44450" y="5715"/>
                  </a:lnTo>
                  <a:lnTo>
                    <a:pt x="21590" y="20954"/>
                  </a:lnTo>
                  <a:lnTo>
                    <a:pt x="5715" y="43815"/>
                  </a:lnTo>
                  <a:lnTo>
                    <a:pt x="0" y="7239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7359" y="1497330"/>
              <a:ext cx="5148580" cy="216535"/>
            </a:xfrm>
            <a:custGeom>
              <a:avLst/>
              <a:gdLst/>
              <a:ahLst/>
              <a:cxnLst/>
              <a:rect l="l" t="t" r="r" b="b"/>
              <a:pathLst>
                <a:path w="5148580" h="216535">
                  <a:moveTo>
                    <a:pt x="5148580" y="0"/>
                  </a:moveTo>
                  <a:lnTo>
                    <a:pt x="0" y="0"/>
                  </a:lnTo>
                  <a:lnTo>
                    <a:pt x="0" y="216534"/>
                  </a:lnTo>
                  <a:lnTo>
                    <a:pt x="5148580" y="216534"/>
                  </a:lnTo>
                  <a:lnTo>
                    <a:pt x="5148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4184" y="1494155"/>
              <a:ext cx="5154295" cy="222250"/>
            </a:xfrm>
            <a:custGeom>
              <a:avLst/>
              <a:gdLst/>
              <a:ahLst/>
              <a:cxnLst/>
              <a:rect l="l" t="t" r="r" b="b"/>
              <a:pathLst>
                <a:path w="5154295" h="222250">
                  <a:moveTo>
                    <a:pt x="0" y="3175"/>
                  </a:moveTo>
                  <a:lnTo>
                    <a:pt x="5154295" y="3175"/>
                  </a:lnTo>
                </a:path>
                <a:path w="5154295" h="222250">
                  <a:moveTo>
                    <a:pt x="0" y="219075"/>
                  </a:moveTo>
                  <a:lnTo>
                    <a:pt x="5154295" y="219075"/>
                  </a:lnTo>
                </a:path>
                <a:path w="5154295" h="222250">
                  <a:moveTo>
                    <a:pt x="3175" y="0"/>
                  </a:moveTo>
                  <a:lnTo>
                    <a:pt x="3175" y="2222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5309" y="1497330"/>
              <a:ext cx="216534" cy="2165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19114" y="248475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7359" y="2926715"/>
              <a:ext cx="5148580" cy="0"/>
            </a:xfrm>
            <a:custGeom>
              <a:avLst/>
              <a:gdLst/>
              <a:ahLst/>
              <a:cxnLst/>
              <a:rect l="l" t="t" r="r" b="b"/>
              <a:pathLst>
                <a:path w="5148580" h="0">
                  <a:moveTo>
                    <a:pt x="0" y="0"/>
                  </a:moveTo>
                  <a:lnTo>
                    <a:pt x="514858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307579" y="3271519"/>
              <a:ext cx="0" cy="436245"/>
            </a:xfrm>
            <a:custGeom>
              <a:avLst/>
              <a:gdLst/>
              <a:ahLst/>
              <a:cxnLst/>
              <a:rect l="l" t="t" r="r" b="b"/>
              <a:pathLst>
                <a:path w="0" h="436245">
                  <a:moveTo>
                    <a:pt x="0" y="0"/>
                  </a:moveTo>
                  <a:lnTo>
                    <a:pt x="0" y="0"/>
                  </a:lnTo>
                </a:path>
                <a:path w="0" h="436245">
                  <a:moveTo>
                    <a:pt x="0" y="436244"/>
                  </a:moveTo>
                  <a:lnTo>
                    <a:pt x="0" y="43624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43074" y="3707130"/>
              <a:ext cx="779780" cy="358140"/>
            </a:xfrm>
            <a:custGeom>
              <a:avLst/>
              <a:gdLst/>
              <a:ahLst/>
              <a:cxnLst/>
              <a:rect l="l" t="t" r="r" b="b"/>
              <a:pathLst>
                <a:path w="779780" h="358139">
                  <a:moveTo>
                    <a:pt x="0" y="172720"/>
                  </a:moveTo>
                  <a:lnTo>
                    <a:pt x="0" y="352425"/>
                  </a:lnTo>
                </a:path>
                <a:path w="779780" h="358139">
                  <a:moveTo>
                    <a:pt x="389889" y="172720"/>
                  </a:moveTo>
                  <a:lnTo>
                    <a:pt x="389889" y="352425"/>
                  </a:lnTo>
                </a:path>
                <a:path w="779780" h="358139">
                  <a:moveTo>
                    <a:pt x="779780" y="0"/>
                  </a:moveTo>
                  <a:lnTo>
                    <a:pt x="779780" y="35814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95245" y="3916044"/>
              <a:ext cx="133350" cy="133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00730" y="3916044"/>
              <a:ext cx="133350" cy="133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09059" y="3916044"/>
              <a:ext cx="133350" cy="133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251450" y="3707765"/>
              <a:ext cx="1100455" cy="357505"/>
            </a:xfrm>
            <a:custGeom>
              <a:avLst/>
              <a:gdLst/>
              <a:ahLst/>
              <a:cxnLst/>
              <a:rect l="l" t="t" r="r" b="b"/>
              <a:pathLst>
                <a:path w="1100454" h="357504">
                  <a:moveTo>
                    <a:pt x="0" y="0"/>
                  </a:moveTo>
                  <a:lnTo>
                    <a:pt x="0" y="357505"/>
                  </a:lnTo>
                </a:path>
                <a:path w="1100454" h="357504">
                  <a:moveTo>
                    <a:pt x="1100454" y="0"/>
                  </a:moveTo>
                  <a:lnTo>
                    <a:pt x="1100454" y="35750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307579" y="4065269"/>
              <a:ext cx="0" cy="742950"/>
            </a:xfrm>
            <a:custGeom>
              <a:avLst/>
              <a:gdLst/>
              <a:ahLst/>
              <a:cxnLst/>
              <a:rect l="l" t="t" r="r" b="b"/>
              <a:pathLst>
                <a:path w="0" h="742950">
                  <a:moveTo>
                    <a:pt x="0" y="0"/>
                  </a:moveTo>
                  <a:lnTo>
                    <a:pt x="0" y="0"/>
                  </a:lnTo>
                </a:path>
                <a:path w="0" h="742950">
                  <a:moveTo>
                    <a:pt x="0" y="357504"/>
                  </a:moveTo>
                  <a:lnTo>
                    <a:pt x="0" y="357504"/>
                  </a:lnTo>
                </a:path>
                <a:path w="0" h="742950">
                  <a:moveTo>
                    <a:pt x="0" y="742950"/>
                  </a:moveTo>
                  <a:lnTo>
                    <a:pt x="0" y="7429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22855" y="4808219"/>
              <a:ext cx="2052320" cy="320040"/>
            </a:xfrm>
            <a:custGeom>
              <a:avLst/>
              <a:gdLst/>
              <a:ahLst/>
              <a:cxnLst/>
              <a:rect l="l" t="t" r="r" b="b"/>
              <a:pathLst>
                <a:path w="2052320" h="320039">
                  <a:moveTo>
                    <a:pt x="0" y="0"/>
                  </a:moveTo>
                  <a:lnTo>
                    <a:pt x="0" y="320039"/>
                  </a:lnTo>
                </a:path>
                <a:path w="2052320" h="320039">
                  <a:moveTo>
                    <a:pt x="2052320" y="0"/>
                  </a:moveTo>
                  <a:lnTo>
                    <a:pt x="2052320" y="32003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90034" y="5132069"/>
              <a:ext cx="3211195" cy="970915"/>
            </a:xfrm>
            <a:custGeom>
              <a:avLst/>
              <a:gdLst/>
              <a:ahLst/>
              <a:cxnLst/>
              <a:rect l="l" t="t" r="r" b="b"/>
              <a:pathLst>
                <a:path w="3211195" h="970914">
                  <a:moveTo>
                    <a:pt x="3139440" y="0"/>
                  </a:moveTo>
                  <a:lnTo>
                    <a:pt x="71754" y="0"/>
                  </a:lnTo>
                  <a:lnTo>
                    <a:pt x="43814" y="5714"/>
                  </a:lnTo>
                  <a:lnTo>
                    <a:pt x="20954" y="21589"/>
                  </a:lnTo>
                  <a:lnTo>
                    <a:pt x="5714" y="44450"/>
                  </a:lnTo>
                  <a:lnTo>
                    <a:pt x="0" y="72389"/>
                  </a:lnTo>
                  <a:lnTo>
                    <a:pt x="0" y="899159"/>
                  </a:lnTo>
                  <a:lnTo>
                    <a:pt x="5714" y="927100"/>
                  </a:lnTo>
                  <a:lnTo>
                    <a:pt x="20954" y="949959"/>
                  </a:lnTo>
                  <a:lnTo>
                    <a:pt x="43814" y="965200"/>
                  </a:lnTo>
                  <a:lnTo>
                    <a:pt x="71754" y="970914"/>
                  </a:lnTo>
                  <a:lnTo>
                    <a:pt x="3139440" y="970914"/>
                  </a:lnTo>
                  <a:lnTo>
                    <a:pt x="3167380" y="965200"/>
                  </a:lnTo>
                  <a:lnTo>
                    <a:pt x="3190240" y="949959"/>
                  </a:lnTo>
                  <a:lnTo>
                    <a:pt x="3205480" y="927100"/>
                  </a:lnTo>
                  <a:lnTo>
                    <a:pt x="3211194" y="899159"/>
                  </a:lnTo>
                  <a:lnTo>
                    <a:pt x="3211194" y="72389"/>
                  </a:lnTo>
                  <a:lnTo>
                    <a:pt x="3205480" y="44450"/>
                  </a:lnTo>
                  <a:lnTo>
                    <a:pt x="3190240" y="21589"/>
                  </a:lnTo>
                  <a:lnTo>
                    <a:pt x="3167380" y="5714"/>
                  </a:lnTo>
                  <a:lnTo>
                    <a:pt x="313944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69739" y="5358765"/>
              <a:ext cx="2851785" cy="558165"/>
            </a:xfrm>
            <a:custGeom>
              <a:avLst/>
              <a:gdLst/>
              <a:ahLst/>
              <a:cxnLst/>
              <a:rect l="l" t="t" r="r" b="b"/>
              <a:pathLst>
                <a:path w="2851784" h="558164">
                  <a:moveTo>
                    <a:pt x="2851785" y="0"/>
                  </a:moveTo>
                  <a:lnTo>
                    <a:pt x="0" y="0"/>
                  </a:lnTo>
                  <a:lnTo>
                    <a:pt x="0" y="558164"/>
                  </a:lnTo>
                  <a:lnTo>
                    <a:pt x="2851785" y="558164"/>
                  </a:lnTo>
                  <a:lnTo>
                    <a:pt x="2851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094480" y="5183504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90170" y="0"/>
                  </a:moveTo>
                  <a:lnTo>
                    <a:pt x="0" y="0"/>
                  </a:lnTo>
                  <a:lnTo>
                    <a:pt x="0" y="90170"/>
                  </a:lnTo>
                  <a:lnTo>
                    <a:pt x="90170" y="9017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094480" y="5183504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0" y="90170"/>
                  </a:moveTo>
                  <a:lnTo>
                    <a:pt x="90170" y="90170"/>
                  </a:lnTo>
                  <a:lnTo>
                    <a:pt x="90170" y="0"/>
                  </a:lnTo>
                  <a:lnTo>
                    <a:pt x="0" y="0"/>
                  </a:lnTo>
                  <a:lnTo>
                    <a:pt x="0" y="90170"/>
                  </a:lnTo>
                  <a:close/>
                </a:path>
              </a:pathLst>
            </a:custGeom>
            <a:ln w="9144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206615" y="5183504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90170" y="0"/>
                  </a:moveTo>
                  <a:lnTo>
                    <a:pt x="0" y="0"/>
                  </a:lnTo>
                  <a:lnTo>
                    <a:pt x="0" y="90170"/>
                  </a:lnTo>
                  <a:lnTo>
                    <a:pt x="90170" y="9017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206615" y="5183504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0" y="90170"/>
                  </a:moveTo>
                  <a:lnTo>
                    <a:pt x="90170" y="90170"/>
                  </a:lnTo>
                  <a:lnTo>
                    <a:pt x="90170" y="0"/>
                  </a:lnTo>
                  <a:lnTo>
                    <a:pt x="0" y="0"/>
                  </a:lnTo>
                  <a:lnTo>
                    <a:pt x="0" y="90170"/>
                  </a:lnTo>
                  <a:close/>
                </a:path>
              </a:pathLst>
            </a:custGeom>
            <a:ln w="9144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094480" y="6002019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90170" y="0"/>
                  </a:moveTo>
                  <a:lnTo>
                    <a:pt x="0" y="0"/>
                  </a:lnTo>
                  <a:lnTo>
                    <a:pt x="0" y="90170"/>
                  </a:lnTo>
                  <a:lnTo>
                    <a:pt x="90170" y="9017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094480" y="6002019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0" y="90170"/>
                  </a:moveTo>
                  <a:lnTo>
                    <a:pt x="90170" y="90170"/>
                  </a:lnTo>
                  <a:lnTo>
                    <a:pt x="90170" y="0"/>
                  </a:lnTo>
                  <a:lnTo>
                    <a:pt x="0" y="0"/>
                  </a:lnTo>
                  <a:lnTo>
                    <a:pt x="0" y="90170"/>
                  </a:lnTo>
                  <a:close/>
                </a:path>
              </a:pathLst>
            </a:custGeom>
            <a:ln w="9144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088130" y="5132069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w="0"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307579" y="512889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810125" y="6099810"/>
              <a:ext cx="760730" cy="327660"/>
            </a:xfrm>
            <a:custGeom>
              <a:avLst/>
              <a:gdLst/>
              <a:ahLst/>
              <a:cxnLst/>
              <a:rect l="l" t="t" r="r" b="b"/>
              <a:pathLst>
                <a:path w="760729" h="327660">
                  <a:moveTo>
                    <a:pt x="0" y="149860"/>
                  </a:moveTo>
                  <a:lnTo>
                    <a:pt x="0" y="322579"/>
                  </a:lnTo>
                </a:path>
                <a:path w="760729" h="327660">
                  <a:moveTo>
                    <a:pt x="394335" y="149860"/>
                  </a:moveTo>
                  <a:lnTo>
                    <a:pt x="394335" y="326389"/>
                  </a:lnTo>
                </a:path>
                <a:path w="760729" h="327660">
                  <a:moveTo>
                    <a:pt x="760729" y="0"/>
                  </a:moveTo>
                  <a:lnTo>
                    <a:pt x="760729" y="3276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296150" y="609790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615939" y="2331719"/>
              <a:ext cx="1692275" cy="940435"/>
            </a:xfrm>
            <a:custGeom>
              <a:avLst/>
              <a:gdLst/>
              <a:ahLst/>
              <a:cxnLst/>
              <a:rect l="l" t="t" r="r" b="b"/>
              <a:pathLst>
                <a:path w="1692275" h="940435">
                  <a:moveTo>
                    <a:pt x="0" y="940434"/>
                  </a:moveTo>
                  <a:lnTo>
                    <a:pt x="1692275" y="940434"/>
                  </a:lnTo>
                  <a:lnTo>
                    <a:pt x="1692275" y="0"/>
                  </a:lnTo>
                  <a:lnTo>
                    <a:pt x="0" y="0"/>
                  </a:lnTo>
                  <a:lnTo>
                    <a:pt x="0" y="94043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651500" y="2368549"/>
              <a:ext cx="302260" cy="2692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214744" y="2543174"/>
              <a:ext cx="133350" cy="133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215380" y="2713990"/>
              <a:ext cx="133350" cy="133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391909" y="2540634"/>
              <a:ext cx="644525" cy="174625"/>
            </a:xfrm>
            <a:custGeom>
              <a:avLst/>
              <a:gdLst/>
              <a:ahLst/>
              <a:cxnLst/>
              <a:rect l="l" t="t" r="r" b="b"/>
              <a:pathLst>
                <a:path w="644525" h="174625">
                  <a:moveTo>
                    <a:pt x="0" y="0"/>
                  </a:moveTo>
                  <a:lnTo>
                    <a:pt x="0" y="168910"/>
                  </a:lnTo>
                </a:path>
                <a:path w="644525" h="174625">
                  <a:moveTo>
                    <a:pt x="320039" y="0"/>
                  </a:moveTo>
                  <a:lnTo>
                    <a:pt x="320039" y="168910"/>
                  </a:lnTo>
                </a:path>
                <a:path w="644525" h="174625">
                  <a:moveTo>
                    <a:pt x="644524" y="5080"/>
                  </a:moveTo>
                  <a:lnTo>
                    <a:pt x="644524" y="174625"/>
                  </a:lnTo>
                </a:path>
                <a:path w="644525" h="174625">
                  <a:moveTo>
                    <a:pt x="0" y="174625"/>
                  </a:moveTo>
                  <a:lnTo>
                    <a:pt x="640714" y="17462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39749" y="6455251"/>
              <a:ext cx="6696075" cy="0"/>
            </a:xfrm>
            <a:custGeom>
              <a:avLst/>
              <a:gdLst/>
              <a:ahLst/>
              <a:cxnLst/>
              <a:rect l="l" t="t" r="r" b="b"/>
              <a:pathLst>
                <a:path w="6696075" h="0">
                  <a:moveTo>
                    <a:pt x="0" y="0"/>
                  </a:moveTo>
                  <a:lnTo>
                    <a:pt x="66960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67994" y="6529069"/>
              <a:ext cx="6767830" cy="1316990"/>
            </a:xfrm>
            <a:custGeom>
              <a:avLst/>
              <a:gdLst/>
              <a:ahLst/>
              <a:cxnLst/>
              <a:rect l="l" t="t" r="r" b="b"/>
              <a:pathLst>
                <a:path w="6767830" h="1316990">
                  <a:moveTo>
                    <a:pt x="71754" y="1316989"/>
                  </a:moveTo>
                  <a:lnTo>
                    <a:pt x="6767830" y="1316989"/>
                  </a:lnTo>
                </a:path>
                <a:path w="6767830" h="1316990">
                  <a:moveTo>
                    <a:pt x="0" y="0"/>
                  </a:moveTo>
                  <a:lnTo>
                    <a:pt x="0" y="144144"/>
                  </a:lnTo>
                </a:path>
                <a:path w="6767830" h="1316990">
                  <a:moveTo>
                    <a:pt x="0" y="144144"/>
                  </a:moveTo>
                  <a:lnTo>
                    <a:pt x="0" y="124523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67359" y="7773669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0"/>
                  </a:moveTo>
                  <a:lnTo>
                    <a:pt x="5715" y="27939"/>
                  </a:lnTo>
                  <a:lnTo>
                    <a:pt x="20955" y="50799"/>
                  </a:lnTo>
                  <a:lnTo>
                    <a:pt x="43815" y="66039"/>
                  </a:lnTo>
                  <a:lnTo>
                    <a:pt x="71755" y="71754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307579" y="6529069"/>
              <a:ext cx="0" cy="1245235"/>
            </a:xfrm>
            <a:custGeom>
              <a:avLst/>
              <a:gdLst/>
              <a:ahLst/>
              <a:cxnLst/>
              <a:rect l="l" t="t" r="r" b="b"/>
              <a:pathLst>
                <a:path w="0" h="1245234">
                  <a:moveTo>
                    <a:pt x="0" y="0"/>
                  </a:moveTo>
                  <a:lnTo>
                    <a:pt x="0" y="144144"/>
                  </a:lnTo>
                </a:path>
                <a:path w="0" h="1245234">
                  <a:moveTo>
                    <a:pt x="0" y="144144"/>
                  </a:moveTo>
                  <a:lnTo>
                    <a:pt x="0" y="124523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67359" y="6456679"/>
              <a:ext cx="6839584" cy="1388745"/>
            </a:xfrm>
            <a:custGeom>
              <a:avLst/>
              <a:gdLst/>
              <a:ahLst/>
              <a:cxnLst/>
              <a:rect l="l" t="t" r="r" b="b"/>
              <a:pathLst>
                <a:path w="6839584" h="1388745">
                  <a:moveTo>
                    <a:pt x="6767830" y="1388745"/>
                  </a:moveTo>
                  <a:lnTo>
                    <a:pt x="6795770" y="1383030"/>
                  </a:lnTo>
                  <a:lnTo>
                    <a:pt x="6818630" y="1367790"/>
                  </a:lnTo>
                  <a:lnTo>
                    <a:pt x="6833870" y="1344930"/>
                  </a:lnTo>
                  <a:lnTo>
                    <a:pt x="6839585" y="1316990"/>
                  </a:lnTo>
                </a:path>
                <a:path w="6839584" h="1388745">
                  <a:moveTo>
                    <a:pt x="6839585" y="71755"/>
                  </a:moveTo>
                  <a:lnTo>
                    <a:pt x="6833870" y="43815"/>
                  </a:lnTo>
                  <a:lnTo>
                    <a:pt x="6818630" y="20955"/>
                  </a:lnTo>
                  <a:lnTo>
                    <a:pt x="6795770" y="5715"/>
                  </a:lnTo>
                  <a:lnTo>
                    <a:pt x="6767830" y="0"/>
                  </a:lnTo>
                </a:path>
                <a:path w="6839584" h="1388745">
                  <a:moveTo>
                    <a:pt x="71755" y="0"/>
                  </a:moveTo>
                  <a:lnTo>
                    <a:pt x="43815" y="5715"/>
                  </a:lnTo>
                  <a:lnTo>
                    <a:pt x="20955" y="20955"/>
                  </a:lnTo>
                  <a:lnTo>
                    <a:pt x="5715" y="43815"/>
                  </a:lnTo>
                  <a:lnTo>
                    <a:pt x="0" y="71755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67359" y="6456679"/>
              <a:ext cx="6840220" cy="216535"/>
            </a:xfrm>
            <a:custGeom>
              <a:avLst/>
              <a:gdLst/>
              <a:ahLst/>
              <a:cxnLst/>
              <a:rect l="l" t="t" r="r" b="b"/>
              <a:pathLst>
                <a:path w="6840220" h="216534">
                  <a:moveTo>
                    <a:pt x="6840220" y="0"/>
                  </a:moveTo>
                  <a:lnTo>
                    <a:pt x="0" y="0"/>
                  </a:lnTo>
                  <a:lnTo>
                    <a:pt x="0" y="216535"/>
                  </a:lnTo>
                  <a:lnTo>
                    <a:pt x="6840220" y="216535"/>
                  </a:lnTo>
                  <a:lnTo>
                    <a:pt x="6840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67359" y="6456679"/>
              <a:ext cx="6840220" cy="216535"/>
            </a:xfrm>
            <a:custGeom>
              <a:avLst/>
              <a:gdLst/>
              <a:ahLst/>
              <a:cxnLst/>
              <a:rect l="l" t="t" r="r" b="b"/>
              <a:pathLst>
                <a:path w="6840220" h="216534">
                  <a:moveTo>
                    <a:pt x="0" y="216535"/>
                  </a:moveTo>
                  <a:lnTo>
                    <a:pt x="6840220" y="216535"/>
                  </a:lnTo>
                  <a:lnTo>
                    <a:pt x="6840220" y="0"/>
                  </a:lnTo>
                  <a:lnTo>
                    <a:pt x="0" y="0"/>
                  </a:lnTo>
                  <a:lnTo>
                    <a:pt x="0" y="216535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75309" y="6466204"/>
              <a:ext cx="216534" cy="216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44194" y="6708774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16509" y="0"/>
                  </a:moveTo>
                  <a:lnTo>
                    <a:pt x="5079" y="0"/>
                  </a:lnTo>
                  <a:lnTo>
                    <a:pt x="0" y="5079"/>
                  </a:lnTo>
                  <a:lnTo>
                    <a:pt x="0" y="16510"/>
                  </a:lnTo>
                  <a:lnTo>
                    <a:pt x="5079" y="20954"/>
                  </a:lnTo>
                  <a:lnTo>
                    <a:pt x="16509" y="20954"/>
                  </a:lnTo>
                  <a:lnTo>
                    <a:pt x="20954" y="16510"/>
                  </a:lnTo>
                  <a:lnTo>
                    <a:pt x="20954" y="5079"/>
                  </a:lnTo>
                  <a:lnTo>
                    <a:pt x="165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44194" y="6708774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0954" y="10795"/>
                  </a:moveTo>
                  <a:lnTo>
                    <a:pt x="20954" y="5079"/>
                  </a:lnTo>
                  <a:lnTo>
                    <a:pt x="16509" y="0"/>
                  </a:lnTo>
                  <a:lnTo>
                    <a:pt x="10795" y="0"/>
                  </a:lnTo>
                  <a:lnTo>
                    <a:pt x="5079" y="0"/>
                  </a:lnTo>
                  <a:lnTo>
                    <a:pt x="0" y="5079"/>
                  </a:lnTo>
                  <a:lnTo>
                    <a:pt x="0" y="10795"/>
                  </a:lnTo>
                  <a:lnTo>
                    <a:pt x="0" y="16510"/>
                  </a:lnTo>
                  <a:lnTo>
                    <a:pt x="5079" y="20954"/>
                  </a:lnTo>
                  <a:lnTo>
                    <a:pt x="10795" y="20954"/>
                  </a:lnTo>
                  <a:lnTo>
                    <a:pt x="16509" y="20954"/>
                  </a:lnTo>
                  <a:lnTo>
                    <a:pt x="20954" y="16510"/>
                  </a:lnTo>
                  <a:lnTo>
                    <a:pt x="20954" y="1079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149599" y="6701790"/>
              <a:ext cx="3780154" cy="359410"/>
            </a:xfrm>
            <a:custGeom>
              <a:avLst/>
              <a:gdLst/>
              <a:ahLst/>
              <a:cxnLst/>
              <a:rect l="l" t="t" r="r" b="b"/>
              <a:pathLst>
                <a:path w="3780154" h="359409">
                  <a:moveTo>
                    <a:pt x="0" y="359409"/>
                  </a:moveTo>
                  <a:lnTo>
                    <a:pt x="1260475" y="359409"/>
                  </a:lnTo>
                  <a:lnTo>
                    <a:pt x="1260475" y="0"/>
                  </a:lnTo>
                  <a:lnTo>
                    <a:pt x="0" y="0"/>
                  </a:lnTo>
                  <a:lnTo>
                    <a:pt x="0" y="359409"/>
                  </a:lnTo>
                  <a:close/>
                </a:path>
                <a:path w="3780154" h="359409">
                  <a:moveTo>
                    <a:pt x="1260475" y="359409"/>
                  </a:moveTo>
                  <a:lnTo>
                    <a:pt x="3780154" y="359409"/>
                  </a:lnTo>
                  <a:lnTo>
                    <a:pt x="3780154" y="0"/>
                  </a:lnTo>
                  <a:lnTo>
                    <a:pt x="1260475" y="0"/>
                  </a:lnTo>
                  <a:lnTo>
                    <a:pt x="1260475" y="35940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954269" y="6699249"/>
              <a:ext cx="1616075" cy="365760"/>
            </a:xfrm>
            <a:custGeom>
              <a:avLst/>
              <a:gdLst/>
              <a:ahLst/>
              <a:cxnLst/>
              <a:rect l="l" t="t" r="r" b="b"/>
              <a:pathLst>
                <a:path w="1616075" h="365759">
                  <a:moveTo>
                    <a:pt x="0" y="200660"/>
                  </a:moveTo>
                  <a:lnTo>
                    <a:pt x="0" y="362585"/>
                  </a:lnTo>
                </a:path>
                <a:path w="1616075" h="365759">
                  <a:moveTo>
                    <a:pt x="360044" y="200660"/>
                  </a:moveTo>
                  <a:lnTo>
                    <a:pt x="360044" y="362585"/>
                  </a:lnTo>
                </a:path>
                <a:path w="1616075" h="365759">
                  <a:moveTo>
                    <a:pt x="716279" y="0"/>
                  </a:moveTo>
                  <a:lnTo>
                    <a:pt x="716279" y="130810"/>
                  </a:lnTo>
                </a:path>
                <a:path w="1616075" h="365759">
                  <a:moveTo>
                    <a:pt x="716279" y="121919"/>
                  </a:moveTo>
                  <a:lnTo>
                    <a:pt x="716279" y="365760"/>
                  </a:lnTo>
                </a:path>
                <a:path w="1616075" h="365759">
                  <a:moveTo>
                    <a:pt x="1256029" y="200660"/>
                  </a:moveTo>
                  <a:lnTo>
                    <a:pt x="1256029" y="362585"/>
                  </a:lnTo>
                </a:path>
                <a:path w="1616075" h="365759">
                  <a:moveTo>
                    <a:pt x="1616075" y="200660"/>
                  </a:moveTo>
                  <a:lnTo>
                    <a:pt x="1616075" y="3625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51179" y="7621904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127000"/>
                  </a:moveTo>
                  <a:lnTo>
                    <a:pt x="127000" y="127000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1270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49909" y="7477125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16510" y="0"/>
                  </a:moveTo>
                  <a:lnTo>
                    <a:pt x="5080" y="0"/>
                  </a:lnTo>
                  <a:lnTo>
                    <a:pt x="0" y="5080"/>
                  </a:lnTo>
                  <a:lnTo>
                    <a:pt x="0" y="15875"/>
                  </a:lnTo>
                  <a:lnTo>
                    <a:pt x="5080" y="20955"/>
                  </a:lnTo>
                  <a:lnTo>
                    <a:pt x="16510" y="20955"/>
                  </a:lnTo>
                  <a:lnTo>
                    <a:pt x="20955" y="15875"/>
                  </a:lnTo>
                  <a:lnTo>
                    <a:pt x="20955" y="5080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49909" y="7477125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0955" y="10160"/>
                  </a:moveTo>
                  <a:lnTo>
                    <a:pt x="20955" y="5080"/>
                  </a:lnTo>
                  <a:lnTo>
                    <a:pt x="16510" y="0"/>
                  </a:lnTo>
                  <a:lnTo>
                    <a:pt x="10795" y="0"/>
                  </a:lnTo>
                  <a:lnTo>
                    <a:pt x="508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15875"/>
                  </a:lnTo>
                  <a:lnTo>
                    <a:pt x="5080" y="20955"/>
                  </a:lnTo>
                  <a:lnTo>
                    <a:pt x="10795" y="20955"/>
                  </a:lnTo>
                  <a:lnTo>
                    <a:pt x="16510" y="20955"/>
                  </a:lnTo>
                  <a:lnTo>
                    <a:pt x="20955" y="15875"/>
                  </a:lnTo>
                  <a:lnTo>
                    <a:pt x="20955" y="101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39749" y="7870021"/>
              <a:ext cx="6696075" cy="0"/>
            </a:xfrm>
            <a:custGeom>
              <a:avLst/>
              <a:gdLst/>
              <a:ahLst/>
              <a:cxnLst/>
              <a:rect l="l" t="t" r="r" b="b"/>
              <a:pathLst>
                <a:path w="6696075" h="0">
                  <a:moveTo>
                    <a:pt x="0" y="0"/>
                  </a:moveTo>
                  <a:lnTo>
                    <a:pt x="66960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67994" y="7943850"/>
              <a:ext cx="6767830" cy="1353185"/>
            </a:xfrm>
            <a:custGeom>
              <a:avLst/>
              <a:gdLst/>
              <a:ahLst/>
              <a:cxnLst/>
              <a:rect l="l" t="t" r="r" b="b"/>
              <a:pathLst>
                <a:path w="6767830" h="1353184">
                  <a:moveTo>
                    <a:pt x="71754" y="1353185"/>
                  </a:moveTo>
                  <a:lnTo>
                    <a:pt x="6767830" y="1353185"/>
                  </a:lnTo>
                </a:path>
                <a:path w="6767830" h="1353184">
                  <a:moveTo>
                    <a:pt x="0" y="0"/>
                  </a:moveTo>
                  <a:lnTo>
                    <a:pt x="0" y="144144"/>
                  </a:lnTo>
                </a:path>
                <a:path w="6767830" h="1353184">
                  <a:moveTo>
                    <a:pt x="0" y="144144"/>
                  </a:moveTo>
                  <a:lnTo>
                    <a:pt x="0" y="128143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67359" y="9225279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0"/>
                  </a:moveTo>
                  <a:lnTo>
                    <a:pt x="5715" y="27940"/>
                  </a:lnTo>
                  <a:lnTo>
                    <a:pt x="20955" y="50800"/>
                  </a:lnTo>
                  <a:lnTo>
                    <a:pt x="43815" y="66675"/>
                  </a:lnTo>
                  <a:lnTo>
                    <a:pt x="71755" y="71755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307579" y="7943850"/>
              <a:ext cx="0" cy="1281430"/>
            </a:xfrm>
            <a:custGeom>
              <a:avLst/>
              <a:gdLst/>
              <a:ahLst/>
              <a:cxnLst/>
              <a:rect l="l" t="t" r="r" b="b"/>
              <a:pathLst>
                <a:path w="0" h="1281429">
                  <a:moveTo>
                    <a:pt x="0" y="0"/>
                  </a:moveTo>
                  <a:lnTo>
                    <a:pt x="0" y="144144"/>
                  </a:lnTo>
                </a:path>
                <a:path w="0" h="1281429">
                  <a:moveTo>
                    <a:pt x="0" y="144144"/>
                  </a:moveTo>
                  <a:lnTo>
                    <a:pt x="0" y="128143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67359" y="7871460"/>
              <a:ext cx="6840220" cy="1425575"/>
            </a:xfrm>
            <a:custGeom>
              <a:avLst/>
              <a:gdLst/>
              <a:ahLst/>
              <a:cxnLst/>
              <a:rect l="l" t="t" r="r" b="b"/>
              <a:pathLst>
                <a:path w="6840220" h="1425575">
                  <a:moveTo>
                    <a:pt x="6768465" y="1425575"/>
                  </a:moveTo>
                  <a:lnTo>
                    <a:pt x="6796405" y="1420495"/>
                  </a:lnTo>
                  <a:lnTo>
                    <a:pt x="6819265" y="1404620"/>
                  </a:lnTo>
                  <a:lnTo>
                    <a:pt x="6834505" y="1381760"/>
                  </a:lnTo>
                  <a:lnTo>
                    <a:pt x="6840220" y="1353820"/>
                  </a:lnTo>
                </a:path>
                <a:path w="6840220" h="1425575">
                  <a:moveTo>
                    <a:pt x="6840220" y="72390"/>
                  </a:moveTo>
                  <a:lnTo>
                    <a:pt x="6834505" y="44450"/>
                  </a:lnTo>
                  <a:lnTo>
                    <a:pt x="6819265" y="21590"/>
                  </a:lnTo>
                  <a:lnTo>
                    <a:pt x="6796405" y="5715"/>
                  </a:lnTo>
                  <a:lnTo>
                    <a:pt x="6768465" y="0"/>
                  </a:lnTo>
                </a:path>
                <a:path w="6840220" h="1425575">
                  <a:moveTo>
                    <a:pt x="71755" y="0"/>
                  </a:moveTo>
                  <a:lnTo>
                    <a:pt x="43815" y="5715"/>
                  </a:lnTo>
                  <a:lnTo>
                    <a:pt x="20955" y="21590"/>
                  </a:lnTo>
                  <a:lnTo>
                    <a:pt x="5715" y="44450"/>
                  </a:lnTo>
                  <a:lnTo>
                    <a:pt x="0" y="7239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67359" y="7871460"/>
              <a:ext cx="6840220" cy="216535"/>
            </a:xfrm>
            <a:custGeom>
              <a:avLst/>
              <a:gdLst/>
              <a:ahLst/>
              <a:cxnLst/>
              <a:rect l="l" t="t" r="r" b="b"/>
              <a:pathLst>
                <a:path w="6840220" h="216534">
                  <a:moveTo>
                    <a:pt x="6840220" y="0"/>
                  </a:moveTo>
                  <a:lnTo>
                    <a:pt x="0" y="0"/>
                  </a:lnTo>
                  <a:lnTo>
                    <a:pt x="0" y="216535"/>
                  </a:lnTo>
                  <a:lnTo>
                    <a:pt x="6840220" y="216535"/>
                  </a:lnTo>
                  <a:lnTo>
                    <a:pt x="6840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67359" y="7871460"/>
              <a:ext cx="6840220" cy="216535"/>
            </a:xfrm>
            <a:custGeom>
              <a:avLst/>
              <a:gdLst/>
              <a:ahLst/>
              <a:cxnLst/>
              <a:rect l="l" t="t" r="r" b="b"/>
              <a:pathLst>
                <a:path w="6840220" h="216534">
                  <a:moveTo>
                    <a:pt x="0" y="216535"/>
                  </a:moveTo>
                  <a:lnTo>
                    <a:pt x="6840220" y="216535"/>
                  </a:lnTo>
                  <a:lnTo>
                    <a:pt x="6840220" y="0"/>
                  </a:lnTo>
                  <a:lnTo>
                    <a:pt x="0" y="0"/>
                  </a:lnTo>
                  <a:lnTo>
                    <a:pt x="0" y="216535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75309" y="7871460"/>
              <a:ext cx="216534" cy="216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632199" y="8256904"/>
              <a:ext cx="133350" cy="133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224144" y="8256904"/>
              <a:ext cx="133350" cy="133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032884" y="8253729"/>
              <a:ext cx="104139" cy="1346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598159" y="8253729"/>
              <a:ext cx="104139" cy="1346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632199" y="8501379"/>
              <a:ext cx="133350" cy="133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224144" y="8501379"/>
              <a:ext cx="133350" cy="133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032884" y="8497569"/>
              <a:ext cx="104139" cy="1346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598159" y="8497569"/>
              <a:ext cx="104139" cy="1346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16279" y="8816975"/>
              <a:ext cx="133350" cy="133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16279" y="9014460"/>
              <a:ext cx="133350" cy="133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141220" y="9018904"/>
              <a:ext cx="104139" cy="1346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141220" y="8819514"/>
              <a:ext cx="104139" cy="1346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615305" y="637539"/>
              <a:ext cx="1693545" cy="1692910"/>
            </a:xfrm>
            <a:custGeom>
              <a:avLst/>
              <a:gdLst/>
              <a:ahLst/>
              <a:cxnLst/>
              <a:rect l="l" t="t" r="r" b="b"/>
              <a:pathLst>
                <a:path w="1693545" h="1692910">
                  <a:moveTo>
                    <a:pt x="1693545" y="0"/>
                  </a:moveTo>
                  <a:lnTo>
                    <a:pt x="0" y="0"/>
                  </a:lnTo>
                  <a:lnTo>
                    <a:pt x="0" y="1692909"/>
                  </a:lnTo>
                  <a:lnTo>
                    <a:pt x="1693545" y="1692909"/>
                  </a:lnTo>
                  <a:lnTo>
                    <a:pt x="1693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615939" y="636269"/>
              <a:ext cx="1692275" cy="1695450"/>
            </a:xfrm>
            <a:custGeom>
              <a:avLst/>
              <a:gdLst/>
              <a:ahLst/>
              <a:cxnLst/>
              <a:rect l="l" t="t" r="r" b="b"/>
              <a:pathLst>
                <a:path w="1692275" h="1695450">
                  <a:moveTo>
                    <a:pt x="0" y="1695450"/>
                  </a:moveTo>
                  <a:lnTo>
                    <a:pt x="1692275" y="1695450"/>
                  </a:lnTo>
                  <a:lnTo>
                    <a:pt x="1692275" y="0"/>
                  </a:lnTo>
                  <a:lnTo>
                    <a:pt x="0" y="0"/>
                  </a:lnTo>
                  <a:lnTo>
                    <a:pt x="0" y="16954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264659" y="1178559"/>
              <a:ext cx="1188085" cy="180340"/>
            </a:xfrm>
            <a:custGeom>
              <a:avLst/>
              <a:gdLst/>
              <a:ahLst/>
              <a:cxnLst/>
              <a:rect l="l" t="t" r="r" b="b"/>
              <a:pathLst>
                <a:path w="1188085" h="180340">
                  <a:moveTo>
                    <a:pt x="1188085" y="0"/>
                  </a:moveTo>
                  <a:lnTo>
                    <a:pt x="0" y="0"/>
                  </a:lnTo>
                  <a:lnTo>
                    <a:pt x="0" y="180340"/>
                  </a:lnTo>
                  <a:lnTo>
                    <a:pt x="1188085" y="180340"/>
                  </a:lnTo>
                  <a:lnTo>
                    <a:pt x="118808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277359" y="1191259"/>
              <a:ext cx="1162685" cy="154940"/>
            </a:xfrm>
            <a:custGeom>
              <a:avLst/>
              <a:gdLst/>
              <a:ahLst/>
              <a:cxnLst/>
              <a:rect l="l" t="t" r="r" b="b"/>
              <a:pathLst>
                <a:path w="1162685" h="154940">
                  <a:moveTo>
                    <a:pt x="1162685" y="0"/>
                  </a:moveTo>
                  <a:lnTo>
                    <a:pt x="0" y="0"/>
                  </a:lnTo>
                  <a:lnTo>
                    <a:pt x="0" y="154940"/>
                  </a:lnTo>
                  <a:lnTo>
                    <a:pt x="12700" y="142240"/>
                  </a:lnTo>
                  <a:lnTo>
                    <a:pt x="12700" y="12700"/>
                  </a:lnTo>
                  <a:lnTo>
                    <a:pt x="1149985" y="12700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277359" y="1191259"/>
              <a:ext cx="1162685" cy="154940"/>
            </a:xfrm>
            <a:custGeom>
              <a:avLst/>
              <a:gdLst/>
              <a:ahLst/>
              <a:cxnLst/>
              <a:rect l="l" t="t" r="r" b="b"/>
              <a:pathLst>
                <a:path w="1162685" h="154940">
                  <a:moveTo>
                    <a:pt x="1162685" y="0"/>
                  </a:moveTo>
                  <a:lnTo>
                    <a:pt x="1149985" y="12700"/>
                  </a:lnTo>
                  <a:lnTo>
                    <a:pt x="1149985" y="142240"/>
                  </a:lnTo>
                  <a:lnTo>
                    <a:pt x="12700" y="142240"/>
                  </a:lnTo>
                  <a:lnTo>
                    <a:pt x="0" y="154940"/>
                  </a:lnTo>
                  <a:lnTo>
                    <a:pt x="1162685" y="154940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588B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621283" y="403351"/>
            <a:ext cx="1162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70047" y="424687"/>
            <a:ext cx="12306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Canadian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Citizenship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86816" y="157987"/>
            <a:ext cx="572516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Yes, please return </a:t>
            </a:r>
            <a:r>
              <a:rPr dirty="0" sz="800" b="1">
                <a:latin typeface="Arial"/>
                <a:cs typeface="Arial"/>
              </a:rPr>
              <a:t>it </a:t>
            </a:r>
            <a:r>
              <a:rPr dirty="0" sz="800" spc="-5" b="1">
                <a:latin typeface="Arial"/>
                <a:cs typeface="Arial"/>
              </a:rPr>
              <a:t>to </a:t>
            </a:r>
            <a:r>
              <a:rPr dirty="0" sz="800" b="1">
                <a:latin typeface="Arial"/>
                <a:cs typeface="Arial"/>
              </a:rPr>
              <a:t>me. If </a:t>
            </a:r>
            <a:r>
              <a:rPr dirty="0" sz="800" spc="-5" b="1">
                <a:latin typeface="Arial"/>
                <a:cs typeface="Arial"/>
              </a:rPr>
              <a:t>this </a:t>
            </a:r>
            <a:r>
              <a:rPr dirty="0" sz="800" b="1">
                <a:latin typeface="Arial"/>
                <a:cs typeface="Arial"/>
              </a:rPr>
              <a:t>box is </a:t>
            </a:r>
            <a:r>
              <a:rPr dirty="0" sz="800" spc="-5" b="1">
                <a:latin typeface="Arial"/>
                <a:cs typeface="Arial"/>
              </a:rPr>
              <a:t>not checked, </a:t>
            </a:r>
            <a:r>
              <a:rPr dirty="0" sz="800" b="1">
                <a:latin typeface="Arial"/>
                <a:cs typeface="Arial"/>
              </a:rPr>
              <a:t>the </a:t>
            </a:r>
            <a:r>
              <a:rPr dirty="0" sz="800" spc="-5" b="1">
                <a:latin typeface="Arial"/>
                <a:cs typeface="Arial"/>
              </a:rPr>
              <a:t>passport will </a:t>
            </a:r>
            <a:r>
              <a:rPr dirty="0" sz="800" b="1">
                <a:latin typeface="Arial"/>
                <a:cs typeface="Arial"/>
              </a:rPr>
              <a:t>not be </a:t>
            </a:r>
            <a:r>
              <a:rPr dirty="0" sz="800" spc="-5" b="1">
                <a:latin typeface="Arial"/>
                <a:cs typeface="Arial"/>
              </a:rPr>
              <a:t>returned and will </a:t>
            </a:r>
            <a:r>
              <a:rPr dirty="0" sz="800" b="1">
                <a:latin typeface="Arial"/>
                <a:cs typeface="Arial"/>
              </a:rPr>
              <a:t>be securely</a:t>
            </a:r>
            <a:r>
              <a:rPr dirty="0" sz="800" spc="15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destroyed.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26795" y="634999"/>
            <a:ext cx="517080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To be </a:t>
            </a:r>
            <a:r>
              <a:rPr dirty="0" sz="800" spc="-5">
                <a:latin typeface="Arial"/>
                <a:cs typeface="Arial"/>
              </a:rPr>
              <a:t>completed </a:t>
            </a:r>
            <a:r>
              <a:rPr dirty="0" sz="800" spc="-10">
                <a:latin typeface="Arial"/>
                <a:cs typeface="Arial"/>
              </a:rPr>
              <a:t>if </a:t>
            </a:r>
            <a:r>
              <a:rPr dirty="0" sz="800">
                <a:latin typeface="Arial"/>
                <a:cs typeface="Arial"/>
              </a:rPr>
              <a:t>you </a:t>
            </a:r>
            <a:r>
              <a:rPr dirty="0" sz="800" spc="-5">
                <a:latin typeface="Arial"/>
                <a:cs typeface="Arial"/>
              </a:rPr>
              <a:t>were </a:t>
            </a:r>
            <a:r>
              <a:rPr dirty="0" sz="800" spc="-5" b="1">
                <a:latin typeface="Arial"/>
                <a:cs typeface="Arial"/>
              </a:rPr>
              <a:t>born </a:t>
            </a:r>
            <a:r>
              <a:rPr dirty="0" sz="800" b="1">
                <a:latin typeface="Arial"/>
                <a:cs typeface="Arial"/>
              </a:rPr>
              <a:t>outside of Canada </a:t>
            </a:r>
            <a:r>
              <a:rPr dirty="0" sz="800" spc="-5" b="1">
                <a:latin typeface="Arial"/>
                <a:cs typeface="Arial"/>
              </a:rPr>
              <a:t>between February 15, 1977 </a:t>
            </a:r>
            <a:r>
              <a:rPr dirty="0" sz="800" b="1">
                <a:latin typeface="Arial"/>
                <a:cs typeface="Arial"/>
              </a:rPr>
              <a:t>and </a:t>
            </a:r>
            <a:r>
              <a:rPr dirty="0" sz="800" spc="-5" b="1">
                <a:latin typeface="Arial"/>
                <a:cs typeface="Arial"/>
              </a:rPr>
              <a:t>April 16, </a:t>
            </a:r>
            <a:r>
              <a:rPr dirty="0" sz="800" spc="-10" b="1">
                <a:latin typeface="Arial"/>
                <a:cs typeface="Arial"/>
              </a:rPr>
              <a:t>1981</a:t>
            </a:r>
            <a:r>
              <a:rPr dirty="0" sz="800" spc="16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inclusive.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01395" y="721868"/>
            <a:ext cx="50292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a) </a:t>
            </a:r>
            <a:r>
              <a:rPr dirty="0" baseline="3472" sz="1200">
                <a:latin typeface="Arial"/>
                <a:cs typeface="Arial"/>
              </a:rPr>
              <a:t>Are you a </a:t>
            </a:r>
            <a:r>
              <a:rPr dirty="0" baseline="3472" sz="1200" spc="-7">
                <a:latin typeface="Arial"/>
                <a:cs typeface="Arial"/>
              </a:rPr>
              <a:t>naturalized Canadian, </a:t>
            </a:r>
            <a:r>
              <a:rPr dirty="0" baseline="3472" sz="1200" spc="-15">
                <a:latin typeface="Arial"/>
                <a:cs typeface="Arial"/>
              </a:rPr>
              <a:t>i.e. </a:t>
            </a:r>
            <a:r>
              <a:rPr dirty="0" baseline="3472" sz="1200">
                <a:latin typeface="Arial"/>
                <a:cs typeface="Arial"/>
              </a:rPr>
              <a:t>did you </a:t>
            </a:r>
            <a:r>
              <a:rPr dirty="0" baseline="3472" sz="1200" spc="-7">
                <a:latin typeface="Arial"/>
                <a:cs typeface="Arial"/>
              </a:rPr>
              <a:t>receive </a:t>
            </a:r>
            <a:r>
              <a:rPr dirty="0" sz="800" spc="-5">
                <a:latin typeface="Arial"/>
                <a:cs typeface="Arial"/>
              </a:rPr>
              <a:t>Canadian citizenship </a:t>
            </a:r>
            <a:r>
              <a:rPr dirty="0" sz="800" spc="-55">
                <a:latin typeface="Arial"/>
                <a:cs typeface="Arial"/>
              </a:rPr>
              <a:t>fo</a:t>
            </a:r>
            <a:r>
              <a:rPr dirty="0" baseline="-15151" sz="1650" spc="-82">
                <a:latin typeface="Calibri"/>
                <a:cs typeface="Calibri"/>
              </a:rPr>
              <a:t>–</a:t>
            </a:r>
            <a:r>
              <a:rPr dirty="0" sz="800" spc="-55">
                <a:latin typeface="Arial"/>
                <a:cs typeface="Arial"/>
              </a:rPr>
              <a:t>llowing </a:t>
            </a:r>
            <a:r>
              <a:rPr dirty="0" sz="800" spc="-5">
                <a:latin typeface="Arial"/>
                <a:cs typeface="Arial"/>
              </a:rPr>
              <a:t>immigration </a:t>
            </a:r>
            <a:r>
              <a:rPr dirty="0" sz="800">
                <a:latin typeface="Arial"/>
                <a:cs typeface="Arial"/>
              </a:rPr>
              <a:t>to</a:t>
            </a:r>
            <a:r>
              <a:rPr dirty="0" sz="800" spc="12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Canada?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754246" y="901699"/>
            <a:ext cx="11245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Yes </a:t>
            </a:r>
            <a:r>
              <a:rPr dirty="0" baseline="-7575" sz="1650">
                <a:latin typeface="Calibri"/>
                <a:cs typeface="Calibri"/>
              </a:rPr>
              <a:t>– </a:t>
            </a:r>
            <a:r>
              <a:rPr dirty="0" sz="900" spc="-5">
                <a:latin typeface="Arial"/>
                <a:cs typeface="Arial"/>
              </a:rPr>
              <a:t>Go </a:t>
            </a:r>
            <a:r>
              <a:rPr dirty="0" sz="900">
                <a:latin typeface="Arial"/>
                <a:cs typeface="Arial"/>
              </a:rPr>
              <a:t>to </a:t>
            </a:r>
            <a:r>
              <a:rPr dirty="0" sz="900" spc="-5">
                <a:latin typeface="Arial"/>
                <a:cs typeface="Arial"/>
              </a:rPr>
              <a:t>page</a:t>
            </a:r>
            <a:r>
              <a:rPr dirty="0" sz="900" spc="-1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06009" y="775208"/>
            <a:ext cx="179832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25805">
              <a:lnSpc>
                <a:spcPct val="105600"/>
              </a:lnSpc>
              <a:spcBef>
                <a:spcPts val="100"/>
              </a:spcBef>
              <a:tabLst>
                <a:tab pos="349250" algn="l"/>
                <a:tab pos="1125220" algn="l"/>
              </a:tabLst>
            </a:pPr>
            <a:r>
              <a:rPr dirty="0" sz="900">
                <a:latin typeface="Arial"/>
                <a:cs typeface="Arial"/>
              </a:rPr>
              <a:t>Yes	</a:t>
            </a:r>
            <a:r>
              <a:rPr dirty="0" sz="900" spc="-5">
                <a:latin typeface="Arial"/>
                <a:cs typeface="Arial"/>
              </a:rPr>
              <a:t>Go </a:t>
            </a:r>
            <a:r>
              <a:rPr dirty="0" sz="900">
                <a:latin typeface="Arial"/>
                <a:cs typeface="Arial"/>
              </a:rPr>
              <a:t>to </a:t>
            </a:r>
            <a:r>
              <a:rPr dirty="0" sz="900" spc="-5">
                <a:latin typeface="Arial"/>
                <a:cs typeface="Arial"/>
              </a:rPr>
              <a:t>page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2  No	Continue </a:t>
            </a:r>
            <a:r>
              <a:rPr dirty="0" sz="900">
                <a:latin typeface="Arial"/>
                <a:cs typeface="Arial"/>
              </a:rPr>
              <a:t>to </a:t>
            </a:r>
            <a:r>
              <a:rPr dirty="0" sz="900" spc="-5">
                <a:latin typeface="Arial"/>
                <a:cs typeface="Arial"/>
              </a:rPr>
              <a:t>question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c)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01395" y="876089"/>
            <a:ext cx="3186430" cy="66484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82880" indent="-144780">
              <a:lnSpc>
                <a:spcPct val="100000"/>
              </a:lnSpc>
              <a:spcBef>
                <a:spcPts val="300"/>
              </a:spcBef>
              <a:buSzPct val="112500"/>
              <a:buFont typeface="Arial"/>
              <a:buAutoNum type="alphaLcParenR" startAt="2"/>
              <a:tabLst>
                <a:tab pos="182880" algn="l"/>
              </a:tabLst>
            </a:pPr>
            <a:r>
              <a:rPr dirty="0" sz="800" spc="-5">
                <a:latin typeface="Arial"/>
                <a:cs typeface="Arial"/>
              </a:rPr>
              <a:t>Was one </a:t>
            </a:r>
            <a:r>
              <a:rPr dirty="0" sz="800" spc="-10">
                <a:latin typeface="Arial"/>
                <a:cs typeface="Arial"/>
              </a:rPr>
              <a:t>of </a:t>
            </a:r>
            <a:r>
              <a:rPr dirty="0" sz="800" spc="-5">
                <a:latin typeface="Arial"/>
                <a:cs typeface="Arial"/>
              </a:rPr>
              <a:t>your parents born </a:t>
            </a:r>
            <a:r>
              <a:rPr dirty="0" sz="800">
                <a:latin typeface="Arial"/>
                <a:cs typeface="Arial"/>
              </a:rPr>
              <a:t>in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Canada?</a:t>
            </a:r>
            <a:endParaRPr sz="800">
              <a:latin typeface="Arial"/>
              <a:cs typeface="Arial"/>
            </a:endParaRPr>
          </a:p>
          <a:p>
            <a:pPr marL="182880" indent="-144780">
              <a:lnSpc>
                <a:spcPts val="1000"/>
              </a:lnSpc>
              <a:spcBef>
                <a:spcPts val="315"/>
              </a:spcBef>
              <a:buSzPct val="112500"/>
              <a:buFont typeface="Arial"/>
              <a:buAutoNum type="alphaLcParenR" startAt="2"/>
              <a:tabLst>
                <a:tab pos="182880" algn="l"/>
              </a:tabLst>
            </a:pPr>
            <a:r>
              <a:rPr dirty="0" baseline="6944" sz="1200" spc="-7">
                <a:latin typeface="Arial"/>
                <a:cs typeface="Arial"/>
              </a:rPr>
              <a:t>When was your current certificate of Canadian citizenship</a:t>
            </a:r>
            <a:r>
              <a:rPr dirty="0" baseline="6944" sz="1200" spc="97">
                <a:latin typeface="Arial"/>
                <a:cs typeface="Arial"/>
              </a:rPr>
              <a:t> </a:t>
            </a:r>
            <a:r>
              <a:rPr dirty="0" baseline="6944" sz="1200" spc="-7">
                <a:latin typeface="Arial"/>
                <a:cs typeface="Arial"/>
              </a:rPr>
              <a:t>issued?</a:t>
            </a:r>
            <a:endParaRPr baseline="6944" sz="1200">
              <a:latin typeface="Arial"/>
              <a:cs typeface="Arial"/>
            </a:endParaRPr>
          </a:p>
          <a:p>
            <a:pPr marL="372110">
              <a:lnSpc>
                <a:spcPts val="880"/>
              </a:lnSpc>
            </a:pPr>
            <a:r>
              <a:rPr dirty="0" sz="800" spc="-5" b="1">
                <a:latin typeface="Arial"/>
                <a:cs typeface="Arial"/>
              </a:rPr>
              <a:t>After </a:t>
            </a:r>
            <a:r>
              <a:rPr dirty="0" sz="800" b="1">
                <a:latin typeface="Arial"/>
                <a:cs typeface="Arial"/>
              </a:rPr>
              <a:t>January </a:t>
            </a:r>
            <a:r>
              <a:rPr dirty="0" sz="800" spc="-5" b="1">
                <a:latin typeface="Arial"/>
                <a:cs typeface="Arial"/>
              </a:rPr>
              <a:t>1,</a:t>
            </a:r>
            <a:r>
              <a:rPr dirty="0" sz="800" spc="-1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2007</a:t>
            </a:r>
            <a:endParaRPr sz="80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600"/>
              </a:spcBef>
            </a:pPr>
            <a:r>
              <a:rPr dirty="0" sz="800" spc="-5" b="1">
                <a:latin typeface="Arial"/>
                <a:cs typeface="Arial"/>
              </a:rPr>
              <a:t>Before </a:t>
            </a:r>
            <a:r>
              <a:rPr dirty="0" sz="800" b="1">
                <a:latin typeface="Arial"/>
                <a:cs typeface="Arial"/>
              </a:rPr>
              <a:t>January </a:t>
            </a:r>
            <a:r>
              <a:rPr dirty="0" sz="800" spc="-5" b="1">
                <a:latin typeface="Arial"/>
                <a:cs typeface="Arial"/>
              </a:rPr>
              <a:t>1,</a:t>
            </a:r>
            <a:r>
              <a:rPr dirty="0" sz="800" spc="-9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2007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846826" y="1231137"/>
            <a:ext cx="1408430" cy="105981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5"/>
              </a:spcBef>
            </a:pPr>
            <a:r>
              <a:rPr dirty="0" sz="800">
                <a:latin typeface="Arial"/>
                <a:cs typeface="Arial"/>
              </a:rPr>
              <a:t>Submit the </a:t>
            </a:r>
            <a:r>
              <a:rPr dirty="0" sz="800" spc="-5">
                <a:latin typeface="Arial"/>
                <a:cs typeface="Arial"/>
              </a:rPr>
              <a:t>certificate </a:t>
            </a:r>
            <a:r>
              <a:rPr dirty="0" sz="800">
                <a:latin typeface="Arial"/>
                <a:cs typeface="Arial"/>
              </a:rPr>
              <a:t>with</a:t>
            </a:r>
            <a:r>
              <a:rPr dirty="0" sz="800" spc="-9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your  application (original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only).</a:t>
            </a:r>
            <a:endParaRPr sz="800">
              <a:latin typeface="Arial"/>
              <a:cs typeface="Arial"/>
            </a:endParaRPr>
          </a:p>
          <a:p>
            <a:pPr marL="12700" marR="274320">
              <a:lnSpc>
                <a:spcPts val="950"/>
              </a:lnSpc>
              <a:spcBef>
                <a:spcPts val="585"/>
              </a:spcBef>
            </a:pPr>
            <a:r>
              <a:rPr dirty="0" sz="800">
                <a:latin typeface="Arial"/>
                <a:cs typeface="Arial"/>
              </a:rPr>
              <a:t>Complete </a:t>
            </a:r>
            <a:r>
              <a:rPr dirty="0" sz="800" spc="-5">
                <a:latin typeface="Arial"/>
                <a:cs typeface="Arial"/>
              </a:rPr>
              <a:t>and submit  form </a:t>
            </a:r>
            <a:r>
              <a:rPr dirty="0" sz="800">
                <a:latin typeface="Arial"/>
                <a:cs typeface="Arial"/>
              </a:rPr>
              <a:t>PPTC </a:t>
            </a:r>
            <a:r>
              <a:rPr dirty="0" sz="800" spc="-5">
                <a:latin typeface="Arial"/>
                <a:cs typeface="Arial"/>
              </a:rPr>
              <a:t>001, </a:t>
            </a:r>
            <a:r>
              <a:rPr dirty="0" sz="800" spc="-5" i="1">
                <a:latin typeface="Arial"/>
                <a:cs typeface="Arial"/>
              </a:rPr>
              <a:t>Proof of  </a:t>
            </a:r>
            <a:r>
              <a:rPr dirty="0" sz="800" spc="-5" i="1">
                <a:latin typeface="Arial"/>
                <a:cs typeface="Arial"/>
              </a:rPr>
              <a:t>Canadian Citizenship—  Additional Information</a:t>
            </a:r>
            <a:r>
              <a:rPr dirty="0" sz="800" spc="-5">
                <a:latin typeface="Arial"/>
                <a:cs typeface="Arial"/>
              </a:rPr>
              <a:t>,  available online at  </a:t>
            </a: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7"/>
              </a:rPr>
              <a:t>Canada.ca/passport</a:t>
            </a:r>
            <a:r>
              <a:rPr dirty="0" sz="800" spc="-5">
                <a:latin typeface="Arial"/>
                <a:cs typeface="Arial"/>
                <a:hlinkClick r:id="rId7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220459" y="9478009"/>
            <a:ext cx="1075055" cy="2578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5825" y="4215765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72390" y="71755"/>
                </a:moveTo>
                <a:lnTo>
                  <a:pt x="66675" y="43814"/>
                </a:lnTo>
                <a:lnTo>
                  <a:pt x="50800" y="20955"/>
                </a:lnTo>
                <a:lnTo>
                  <a:pt x="27940" y="5714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64826" y="4212596"/>
            <a:ext cx="6843395" cy="219710"/>
            <a:chOff x="464826" y="4212596"/>
            <a:chExt cx="6843395" cy="219710"/>
          </a:xfrm>
        </p:grpSpPr>
        <p:sp>
          <p:nvSpPr>
            <p:cNvPr id="4" name="object 4"/>
            <p:cNvSpPr/>
            <p:nvPr/>
          </p:nvSpPr>
          <p:spPr>
            <a:xfrm>
              <a:off x="467994" y="4215764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754" y="0"/>
                  </a:moveTo>
                  <a:lnTo>
                    <a:pt x="43814" y="5714"/>
                  </a:lnTo>
                  <a:lnTo>
                    <a:pt x="20954" y="20955"/>
                  </a:lnTo>
                  <a:lnTo>
                    <a:pt x="5714" y="43814"/>
                  </a:lnTo>
                  <a:lnTo>
                    <a:pt x="0" y="71755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7994" y="4215764"/>
              <a:ext cx="6840220" cy="216535"/>
            </a:xfrm>
            <a:custGeom>
              <a:avLst/>
              <a:gdLst/>
              <a:ahLst/>
              <a:cxnLst/>
              <a:rect l="l" t="t" r="r" b="b"/>
              <a:pathLst>
                <a:path w="6840220" h="216535">
                  <a:moveTo>
                    <a:pt x="6840220" y="0"/>
                  </a:moveTo>
                  <a:lnTo>
                    <a:pt x="0" y="0"/>
                  </a:lnTo>
                  <a:lnTo>
                    <a:pt x="0" y="216535"/>
                  </a:lnTo>
                  <a:lnTo>
                    <a:pt x="6840220" y="216535"/>
                  </a:lnTo>
                  <a:lnTo>
                    <a:pt x="6840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5944" y="4215764"/>
              <a:ext cx="216535" cy="2165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464819" y="9003671"/>
            <a:ext cx="78098" cy="460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40905" y="729932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754" y="71755"/>
                </a:moveTo>
                <a:lnTo>
                  <a:pt x="66675" y="43814"/>
                </a:lnTo>
                <a:lnTo>
                  <a:pt x="50800" y="20955"/>
                </a:lnTo>
                <a:lnTo>
                  <a:pt x="27940" y="5714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64826" y="7296156"/>
            <a:ext cx="6848475" cy="219710"/>
            <a:chOff x="464826" y="7296156"/>
            <a:chExt cx="6848475" cy="219710"/>
          </a:xfrm>
        </p:grpSpPr>
        <p:sp>
          <p:nvSpPr>
            <p:cNvPr id="10" name="object 10"/>
            <p:cNvSpPr/>
            <p:nvPr/>
          </p:nvSpPr>
          <p:spPr>
            <a:xfrm>
              <a:off x="467994" y="7299324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754" y="0"/>
                  </a:moveTo>
                  <a:lnTo>
                    <a:pt x="43814" y="5714"/>
                  </a:lnTo>
                  <a:lnTo>
                    <a:pt x="20954" y="20955"/>
                  </a:lnTo>
                  <a:lnTo>
                    <a:pt x="5714" y="43814"/>
                  </a:lnTo>
                  <a:lnTo>
                    <a:pt x="0" y="71755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7994" y="7299324"/>
              <a:ext cx="6845300" cy="216535"/>
            </a:xfrm>
            <a:custGeom>
              <a:avLst/>
              <a:gdLst/>
              <a:ahLst/>
              <a:cxnLst/>
              <a:rect l="l" t="t" r="r" b="b"/>
              <a:pathLst>
                <a:path w="6845300" h="216534">
                  <a:moveTo>
                    <a:pt x="6845300" y="0"/>
                  </a:moveTo>
                  <a:lnTo>
                    <a:pt x="0" y="0"/>
                  </a:lnTo>
                  <a:lnTo>
                    <a:pt x="0" y="216535"/>
                  </a:lnTo>
                  <a:lnTo>
                    <a:pt x="6845300" y="216535"/>
                  </a:lnTo>
                  <a:lnTo>
                    <a:pt x="6845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75944" y="7299324"/>
              <a:ext cx="216535" cy="2165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539750" y="465921"/>
            <a:ext cx="6696075" cy="0"/>
          </a:xfrm>
          <a:custGeom>
            <a:avLst/>
            <a:gdLst/>
            <a:ahLst/>
            <a:cxnLst/>
            <a:rect l="l" t="t" r="r" b="b"/>
            <a:pathLst>
              <a:path w="6696075" h="0">
                <a:moveTo>
                  <a:pt x="0" y="0"/>
                </a:moveTo>
                <a:lnTo>
                  <a:pt x="6696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9750" y="929639"/>
            <a:ext cx="6696075" cy="0"/>
          </a:xfrm>
          <a:custGeom>
            <a:avLst/>
            <a:gdLst/>
            <a:ahLst/>
            <a:cxnLst/>
            <a:rect l="l" t="t" r="r" b="b"/>
            <a:pathLst>
              <a:path w="6696075" h="0">
                <a:moveTo>
                  <a:pt x="0" y="0"/>
                </a:moveTo>
                <a:lnTo>
                  <a:pt x="669607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464819" y="539750"/>
            <a:ext cx="78105" cy="393065"/>
            <a:chOff x="464819" y="539750"/>
            <a:chExt cx="78105" cy="393065"/>
          </a:xfrm>
        </p:grpSpPr>
        <p:sp>
          <p:nvSpPr>
            <p:cNvPr id="16" name="object 16"/>
            <p:cNvSpPr/>
            <p:nvPr/>
          </p:nvSpPr>
          <p:spPr>
            <a:xfrm>
              <a:off x="467994" y="539750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w="0" h="317500">
                  <a:moveTo>
                    <a:pt x="0" y="0"/>
                  </a:moveTo>
                  <a:lnTo>
                    <a:pt x="0" y="144145"/>
                  </a:lnTo>
                </a:path>
                <a:path w="0" h="317500">
                  <a:moveTo>
                    <a:pt x="0" y="144145"/>
                  </a:moveTo>
                  <a:lnTo>
                    <a:pt x="0" y="3175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7994" y="857250"/>
              <a:ext cx="71755" cy="72390"/>
            </a:xfrm>
            <a:custGeom>
              <a:avLst/>
              <a:gdLst/>
              <a:ahLst/>
              <a:cxnLst/>
              <a:rect l="l" t="t" r="r" b="b"/>
              <a:pathLst>
                <a:path w="71754" h="72390">
                  <a:moveTo>
                    <a:pt x="0" y="0"/>
                  </a:moveTo>
                  <a:lnTo>
                    <a:pt x="5714" y="28575"/>
                  </a:lnTo>
                  <a:lnTo>
                    <a:pt x="20954" y="51434"/>
                  </a:lnTo>
                  <a:lnTo>
                    <a:pt x="43814" y="66675"/>
                  </a:lnTo>
                  <a:lnTo>
                    <a:pt x="71754" y="7239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7232656" y="464191"/>
            <a:ext cx="78740" cy="468630"/>
            <a:chOff x="7232656" y="464191"/>
            <a:chExt cx="78740" cy="468630"/>
          </a:xfrm>
        </p:grpSpPr>
        <p:sp>
          <p:nvSpPr>
            <p:cNvPr id="19" name="object 19"/>
            <p:cNvSpPr/>
            <p:nvPr/>
          </p:nvSpPr>
          <p:spPr>
            <a:xfrm>
              <a:off x="7308214" y="539750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w="0" h="317500">
                  <a:moveTo>
                    <a:pt x="0" y="0"/>
                  </a:moveTo>
                  <a:lnTo>
                    <a:pt x="0" y="144145"/>
                  </a:lnTo>
                </a:path>
                <a:path w="0" h="317500">
                  <a:moveTo>
                    <a:pt x="0" y="144145"/>
                  </a:moveTo>
                  <a:lnTo>
                    <a:pt x="0" y="3175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35824" y="467360"/>
              <a:ext cx="72390" cy="462280"/>
            </a:xfrm>
            <a:custGeom>
              <a:avLst/>
              <a:gdLst/>
              <a:ahLst/>
              <a:cxnLst/>
              <a:rect l="l" t="t" r="r" b="b"/>
              <a:pathLst>
                <a:path w="72390" h="462280">
                  <a:moveTo>
                    <a:pt x="0" y="462280"/>
                  </a:moveTo>
                  <a:lnTo>
                    <a:pt x="27940" y="456565"/>
                  </a:lnTo>
                  <a:lnTo>
                    <a:pt x="50800" y="441325"/>
                  </a:lnTo>
                  <a:lnTo>
                    <a:pt x="66675" y="418465"/>
                  </a:lnTo>
                  <a:lnTo>
                    <a:pt x="72390" y="389890"/>
                  </a:lnTo>
                </a:path>
                <a:path w="72390" h="462280">
                  <a:moveTo>
                    <a:pt x="72390" y="72390"/>
                  </a:moveTo>
                  <a:lnTo>
                    <a:pt x="66675" y="44450"/>
                  </a:lnTo>
                  <a:lnTo>
                    <a:pt x="50800" y="21590"/>
                  </a:lnTo>
                  <a:lnTo>
                    <a:pt x="27940" y="5715"/>
                  </a:lnTo>
                  <a:lnTo>
                    <a:pt x="0" y="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64819" y="464184"/>
            <a:ext cx="6846570" cy="222885"/>
            <a:chOff x="464819" y="464184"/>
            <a:chExt cx="6846570" cy="222885"/>
          </a:xfrm>
        </p:grpSpPr>
        <p:sp>
          <p:nvSpPr>
            <p:cNvPr id="22" name="object 22"/>
            <p:cNvSpPr/>
            <p:nvPr/>
          </p:nvSpPr>
          <p:spPr>
            <a:xfrm>
              <a:off x="467994" y="467359"/>
              <a:ext cx="71755" cy="72390"/>
            </a:xfrm>
            <a:custGeom>
              <a:avLst/>
              <a:gdLst/>
              <a:ahLst/>
              <a:cxnLst/>
              <a:rect l="l" t="t" r="r" b="b"/>
              <a:pathLst>
                <a:path w="71754" h="72390">
                  <a:moveTo>
                    <a:pt x="71754" y="0"/>
                  </a:moveTo>
                  <a:lnTo>
                    <a:pt x="43814" y="5715"/>
                  </a:lnTo>
                  <a:lnTo>
                    <a:pt x="20954" y="21590"/>
                  </a:lnTo>
                  <a:lnTo>
                    <a:pt x="5714" y="44450"/>
                  </a:lnTo>
                  <a:lnTo>
                    <a:pt x="0" y="7239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67994" y="467359"/>
              <a:ext cx="6840220" cy="216535"/>
            </a:xfrm>
            <a:custGeom>
              <a:avLst/>
              <a:gdLst/>
              <a:ahLst/>
              <a:cxnLst/>
              <a:rect l="l" t="t" r="r" b="b"/>
              <a:pathLst>
                <a:path w="6840220" h="216534">
                  <a:moveTo>
                    <a:pt x="6840220" y="0"/>
                  </a:moveTo>
                  <a:lnTo>
                    <a:pt x="0" y="0"/>
                  </a:lnTo>
                  <a:lnTo>
                    <a:pt x="0" y="216534"/>
                  </a:lnTo>
                  <a:lnTo>
                    <a:pt x="6840220" y="216534"/>
                  </a:lnTo>
                  <a:lnTo>
                    <a:pt x="6840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67994" y="467359"/>
              <a:ext cx="6840220" cy="216535"/>
            </a:xfrm>
            <a:custGeom>
              <a:avLst/>
              <a:gdLst/>
              <a:ahLst/>
              <a:cxnLst/>
              <a:rect l="l" t="t" r="r" b="b"/>
              <a:pathLst>
                <a:path w="6840220" h="216534">
                  <a:moveTo>
                    <a:pt x="0" y="216534"/>
                  </a:moveTo>
                  <a:lnTo>
                    <a:pt x="6840220" y="216534"/>
                  </a:lnTo>
                  <a:lnTo>
                    <a:pt x="6840220" y="0"/>
                  </a:lnTo>
                  <a:lnTo>
                    <a:pt x="0" y="0"/>
                  </a:lnTo>
                  <a:lnTo>
                    <a:pt x="0" y="216534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5944" y="467359"/>
              <a:ext cx="216535" cy="2165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3254375" y="744855"/>
            <a:ext cx="13335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55440" y="744855"/>
            <a:ext cx="13335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01472" y="721868"/>
            <a:ext cx="236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Choose </a:t>
            </a:r>
            <a:r>
              <a:rPr dirty="0" sz="900" spc="-5" b="1">
                <a:latin typeface="Calibri"/>
                <a:cs typeface="Calibri"/>
              </a:rPr>
              <a:t>one (1) </a:t>
            </a:r>
            <a:r>
              <a:rPr dirty="0" sz="900">
                <a:latin typeface="Calibri"/>
                <a:cs typeface="Calibri"/>
              </a:rPr>
              <a:t>of </a:t>
            </a:r>
            <a:r>
              <a:rPr dirty="0" sz="900" spc="-5">
                <a:latin typeface="Calibri"/>
                <a:cs typeface="Calibri"/>
              </a:rPr>
              <a:t>the following periods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validity: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07790" y="706627"/>
            <a:ext cx="13252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3130" algn="l"/>
              </a:tabLst>
            </a:pPr>
            <a:r>
              <a:rPr dirty="0" sz="1000" spc="-10" b="1">
                <a:latin typeface="Calibri"/>
                <a:cs typeface="Calibri"/>
              </a:rPr>
              <a:t>5-y</a:t>
            </a:r>
            <a:r>
              <a:rPr dirty="0" sz="1000" spc="-5" b="1">
                <a:latin typeface="Calibri"/>
                <a:cs typeface="Calibri"/>
              </a:rPr>
              <a:t>ear</a:t>
            </a:r>
            <a:r>
              <a:rPr dirty="0" sz="1000" b="1">
                <a:latin typeface="Calibri"/>
                <a:cs typeface="Calibri"/>
              </a:rPr>
              <a:t> </a:t>
            </a:r>
            <a:r>
              <a:rPr dirty="0" sz="1000" spc="20" b="1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or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000" spc="-10" b="1">
                <a:latin typeface="Calibri"/>
                <a:cs typeface="Calibri"/>
              </a:rPr>
              <a:t>10-y</a:t>
            </a:r>
            <a:r>
              <a:rPr dirty="0" sz="1000" spc="5" b="1">
                <a:latin typeface="Calibri"/>
                <a:cs typeface="Calibri"/>
              </a:rPr>
              <a:t>e</a:t>
            </a:r>
            <a:r>
              <a:rPr dirty="0" sz="1000" spc="-5" b="1">
                <a:latin typeface="Calibri"/>
                <a:cs typeface="Calibri"/>
              </a:rPr>
              <a:t>ar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62454" y="462787"/>
            <a:ext cx="26441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Period of Validity </a:t>
            </a:r>
            <a:r>
              <a:rPr dirty="0" sz="1100" b="1">
                <a:latin typeface="Calibri"/>
                <a:cs typeface="Calibri"/>
              </a:rPr>
              <a:t>(see </a:t>
            </a:r>
            <a:r>
              <a:rPr dirty="0" sz="1100" spc="-5" b="1">
                <a:latin typeface="Calibri"/>
                <a:cs typeface="Calibri"/>
              </a:rPr>
              <a:t>Instructions, section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C)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3983" y="441451"/>
            <a:ext cx="1035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49618" y="328676"/>
            <a:ext cx="4787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Page 2 of</a:t>
            </a:r>
            <a:r>
              <a:rPr dirty="0" sz="700" spc="-6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0705" y="7565390"/>
            <a:ext cx="208914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64819" y="4206875"/>
          <a:ext cx="6851650" cy="4789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135"/>
                <a:gridCol w="1076325"/>
                <a:gridCol w="521969"/>
                <a:gridCol w="238759"/>
                <a:gridCol w="1370330"/>
                <a:gridCol w="490854"/>
                <a:gridCol w="500379"/>
                <a:gridCol w="1053465"/>
              </a:tblGrid>
              <a:tr h="214883">
                <a:tc gridSpan="8">
                  <a:txBody>
                    <a:bodyPr/>
                    <a:lstStyle/>
                    <a:p>
                      <a:pPr marL="168910">
                        <a:lnSpc>
                          <a:spcPts val="1590"/>
                        </a:lnSpc>
                        <a:tabLst>
                          <a:tab pos="3046730" algn="l"/>
                        </a:tabLst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6	</a:t>
                      </a:r>
                      <a:r>
                        <a:rPr dirty="0" baseline="5050" sz="1650" b="1">
                          <a:latin typeface="Arial"/>
                          <a:cs typeface="Arial"/>
                        </a:rPr>
                        <a:t>References</a:t>
                      </a:r>
                      <a:endParaRPr baseline="5050"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5863">
                <a:tc gridSpan="8">
                  <a:txBody>
                    <a:bodyPr/>
                    <a:lstStyle/>
                    <a:p>
                      <a:pPr marL="63500" marR="28575">
                        <a:lnSpc>
                          <a:spcPts val="106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Provide the following information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two (2)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persons who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are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neither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your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relatives; are 18 years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age or over; and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who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have 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known you for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at least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two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(2)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years. They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must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agree to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their contact information provided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they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may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be contacted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00" spc="1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confirm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3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your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identity. Visit </a:t>
                      </a:r>
                      <a:r>
                        <a:rPr dirty="0" u="sng" sz="9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Canada.ca/passport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for more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information on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Passport Program's definition of a</a:t>
                      </a:r>
                      <a:r>
                        <a:rPr dirty="0" sz="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relative.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4716">
                <a:tc gridSpan="2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1.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Surname (last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name)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Given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name(s)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Relationship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applicant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493">
                <a:tc gridSpan="8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Address </a:t>
                      </a:r>
                      <a:r>
                        <a:rPr dirty="0" baseline="3086" sz="1350" spc="-7">
                          <a:latin typeface="Arial"/>
                          <a:cs typeface="Arial"/>
                        </a:rPr>
                        <a:t>(Number, Street, Apartment, City, Province/Territory/State, Country, Postal/ZIP</a:t>
                      </a:r>
                      <a:r>
                        <a:rPr dirty="0" baseline="3086" sz="1350" spc="104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086" sz="1350" spc="-7">
                          <a:latin typeface="Arial"/>
                          <a:cs typeface="Arial"/>
                        </a:rPr>
                        <a:t>code)</a:t>
                      </a:r>
                      <a:endParaRPr baseline="3086" sz="13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239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Telephone (daytime)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Telephone (other)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address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Has known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me</a:t>
                      </a:r>
                      <a:r>
                        <a:rPr dirty="0" sz="9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for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Number of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years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764"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2.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Surname (last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name)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Given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name(s)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Relationship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applicant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4716">
                <a:tc gridSpan="8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Address </a:t>
                      </a:r>
                      <a:r>
                        <a:rPr dirty="0" baseline="3086" sz="1350" spc="-7">
                          <a:latin typeface="Arial"/>
                          <a:cs typeface="Arial"/>
                        </a:rPr>
                        <a:t>(Number, Street, Apartment, City, Province/Territory/State, </a:t>
                      </a:r>
                      <a:r>
                        <a:rPr dirty="0" baseline="3086" sz="1350">
                          <a:latin typeface="Arial"/>
                          <a:cs typeface="Arial"/>
                        </a:rPr>
                        <a:t>Country, </a:t>
                      </a:r>
                      <a:r>
                        <a:rPr dirty="0" baseline="3086" sz="1350" spc="-7">
                          <a:latin typeface="Arial"/>
                          <a:cs typeface="Arial"/>
                        </a:rPr>
                        <a:t>Postal/ZIP</a:t>
                      </a:r>
                      <a:r>
                        <a:rPr dirty="0" baseline="3086" sz="1350" spc="67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086" sz="1350" spc="-7">
                          <a:latin typeface="Arial"/>
                          <a:cs typeface="Arial"/>
                        </a:rPr>
                        <a:t>code)</a:t>
                      </a:r>
                      <a:endParaRPr baseline="3086" sz="13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099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Telephone (daytime)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Telephone (other)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address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Has known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me</a:t>
                      </a:r>
                      <a:r>
                        <a:rPr dirty="0" sz="9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for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Number of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years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981">
                <a:tc gridSpan="8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tabLst>
                          <a:tab pos="2028825" algn="l"/>
                        </a:tabLst>
                      </a:pPr>
                      <a:r>
                        <a:rPr dirty="0" baseline="-5952" sz="2100">
                          <a:latin typeface="Arial"/>
                          <a:cs typeface="Arial"/>
                        </a:rPr>
                        <a:t>7	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Emergency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Contact Information</a:t>
                      </a:r>
                      <a:r>
                        <a:rPr dirty="0" sz="11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(optional)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8327">
                <a:tc gridSpan="8"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This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information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helpful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if you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require emergency assistance while outside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Canada.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8244">
                <a:tc gridSpan="4"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Surname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(last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name)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Given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name(s)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8244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Relationship </a:t>
                      </a:r>
                      <a:r>
                        <a:rPr dirty="0" sz="900" spc="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applicant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Telephone (daytime)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Telephone (other)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address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797">
                <a:tc gridSpan="8"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Current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home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address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510031" y="8974022"/>
            <a:ext cx="2978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Number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2108" y="8974022"/>
            <a:ext cx="2292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S</a:t>
            </a:r>
            <a:r>
              <a:rPr dirty="0" sz="600">
                <a:latin typeface="Arial"/>
                <a:cs typeface="Arial"/>
              </a:rPr>
              <a:t>tr</a:t>
            </a:r>
            <a:r>
              <a:rPr dirty="0" sz="600" spc="-5">
                <a:latin typeface="Arial"/>
                <a:cs typeface="Arial"/>
              </a:rPr>
              <a:t>ee</a:t>
            </a:r>
            <a:r>
              <a:rPr dirty="0" sz="60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92323" y="8974022"/>
            <a:ext cx="6565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445" algn="l"/>
              </a:tabLst>
            </a:pPr>
            <a:r>
              <a:rPr dirty="0" sz="600" spc="-5">
                <a:latin typeface="Arial"/>
                <a:cs typeface="Arial"/>
              </a:rPr>
              <a:t>A</a:t>
            </a:r>
            <a:r>
              <a:rPr dirty="0" sz="600" spc="-5">
                <a:latin typeface="Arial"/>
                <a:cs typeface="Arial"/>
              </a:rPr>
              <a:t>pa</a:t>
            </a:r>
            <a:r>
              <a:rPr dirty="0" sz="600">
                <a:latin typeface="Arial"/>
                <a:cs typeface="Arial"/>
              </a:rPr>
              <a:t>r</a:t>
            </a:r>
            <a:r>
              <a:rPr dirty="0" sz="600">
                <a:latin typeface="Arial"/>
                <a:cs typeface="Arial"/>
              </a:rPr>
              <a:t>tm</a:t>
            </a:r>
            <a:r>
              <a:rPr dirty="0" sz="600" spc="-5">
                <a:latin typeface="Arial"/>
                <a:cs typeface="Arial"/>
              </a:rPr>
              <a:t>en</a:t>
            </a:r>
            <a:r>
              <a:rPr dirty="0" sz="600">
                <a:latin typeface="Arial"/>
                <a:cs typeface="Arial"/>
              </a:rPr>
              <a:t>t</a:t>
            </a:r>
            <a:r>
              <a:rPr dirty="0" sz="600"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C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13857" y="8974022"/>
            <a:ext cx="13817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Province/Territory/State Postal/ZIP</a:t>
            </a:r>
            <a:r>
              <a:rPr dirty="0" sz="6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code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74351" y="3904615"/>
            <a:ext cx="6846570" cy="245110"/>
            <a:chOff x="474351" y="3904615"/>
            <a:chExt cx="6846570" cy="245110"/>
          </a:xfrm>
        </p:grpSpPr>
        <p:sp>
          <p:nvSpPr>
            <p:cNvPr id="40" name="object 40"/>
            <p:cNvSpPr/>
            <p:nvPr/>
          </p:nvSpPr>
          <p:spPr>
            <a:xfrm>
              <a:off x="477519" y="4074795"/>
              <a:ext cx="6840220" cy="71755"/>
            </a:xfrm>
            <a:custGeom>
              <a:avLst/>
              <a:gdLst/>
              <a:ahLst/>
              <a:cxnLst/>
              <a:rect l="l" t="t" r="r" b="b"/>
              <a:pathLst>
                <a:path w="6840220" h="71754">
                  <a:moveTo>
                    <a:pt x="0" y="0"/>
                  </a:moveTo>
                  <a:lnTo>
                    <a:pt x="5714" y="27939"/>
                  </a:lnTo>
                  <a:lnTo>
                    <a:pt x="20954" y="50800"/>
                  </a:lnTo>
                  <a:lnTo>
                    <a:pt x="43814" y="66039"/>
                  </a:lnTo>
                  <a:lnTo>
                    <a:pt x="71754" y="71754"/>
                  </a:lnTo>
                </a:path>
                <a:path w="6840220" h="71754">
                  <a:moveTo>
                    <a:pt x="6767830" y="71754"/>
                  </a:moveTo>
                  <a:lnTo>
                    <a:pt x="6795770" y="66039"/>
                  </a:lnTo>
                  <a:lnTo>
                    <a:pt x="6818630" y="50800"/>
                  </a:lnTo>
                  <a:lnTo>
                    <a:pt x="6834505" y="27939"/>
                  </a:lnTo>
                  <a:lnTo>
                    <a:pt x="6840220" y="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77519" y="3904615"/>
              <a:ext cx="6840220" cy="242570"/>
            </a:xfrm>
            <a:custGeom>
              <a:avLst/>
              <a:gdLst/>
              <a:ahLst/>
              <a:cxnLst/>
              <a:rect l="l" t="t" r="r" b="b"/>
              <a:pathLst>
                <a:path w="6840220" h="242570">
                  <a:moveTo>
                    <a:pt x="6840220" y="0"/>
                  </a:moveTo>
                  <a:lnTo>
                    <a:pt x="0" y="0"/>
                  </a:lnTo>
                  <a:lnTo>
                    <a:pt x="0" y="242570"/>
                  </a:lnTo>
                  <a:lnTo>
                    <a:pt x="6840220" y="242570"/>
                  </a:lnTo>
                  <a:lnTo>
                    <a:pt x="6840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474351" y="980446"/>
            <a:ext cx="6846570" cy="219710"/>
            <a:chOff x="474351" y="980446"/>
            <a:chExt cx="6846570" cy="219710"/>
          </a:xfrm>
        </p:grpSpPr>
        <p:sp>
          <p:nvSpPr>
            <p:cNvPr id="43" name="object 43"/>
            <p:cNvSpPr/>
            <p:nvPr/>
          </p:nvSpPr>
          <p:spPr>
            <a:xfrm>
              <a:off x="477519" y="983614"/>
              <a:ext cx="6840220" cy="71755"/>
            </a:xfrm>
            <a:custGeom>
              <a:avLst/>
              <a:gdLst/>
              <a:ahLst/>
              <a:cxnLst/>
              <a:rect l="l" t="t" r="r" b="b"/>
              <a:pathLst>
                <a:path w="6840220" h="71755">
                  <a:moveTo>
                    <a:pt x="6840220" y="71754"/>
                  </a:moveTo>
                  <a:lnTo>
                    <a:pt x="6834505" y="43814"/>
                  </a:lnTo>
                  <a:lnTo>
                    <a:pt x="6818630" y="20954"/>
                  </a:lnTo>
                  <a:lnTo>
                    <a:pt x="6795770" y="5714"/>
                  </a:lnTo>
                  <a:lnTo>
                    <a:pt x="6767830" y="0"/>
                  </a:lnTo>
                </a:path>
                <a:path w="6840220" h="71755">
                  <a:moveTo>
                    <a:pt x="71754" y="0"/>
                  </a:moveTo>
                  <a:lnTo>
                    <a:pt x="43814" y="5714"/>
                  </a:lnTo>
                  <a:lnTo>
                    <a:pt x="20954" y="20954"/>
                  </a:lnTo>
                  <a:lnTo>
                    <a:pt x="5714" y="43814"/>
                  </a:lnTo>
                  <a:lnTo>
                    <a:pt x="0" y="71754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77519" y="983614"/>
              <a:ext cx="6840220" cy="216535"/>
            </a:xfrm>
            <a:custGeom>
              <a:avLst/>
              <a:gdLst/>
              <a:ahLst/>
              <a:cxnLst/>
              <a:rect l="l" t="t" r="r" b="b"/>
              <a:pathLst>
                <a:path w="6840220" h="216534">
                  <a:moveTo>
                    <a:pt x="6840220" y="0"/>
                  </a:moveTo>
                  <a:lnTo>
                    <a:pt x="0" y="0"/>
                  </a:lnTo>
                  <a:lnTo>
                    <a:pt x="0" y="216534"/>
                  </a:lnTo>
                  <a:lnTo>
                    <a:pt x="6840220" y="216534"/>
                  </a:lnTo>
                  <a:lnTo>
                    <a:pt x="6840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85469" y="983614"/>
              <a:ext cx="216535" cy="2165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/>
          <p:nvPr/>
        </p:nvSpPr>
        <p:spPr>
          <a:xfrm>
            <a:off x="2583814" y="1361439"/>
            <a:ext cx="133350" cy="284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71490" y="1899285"/>
            <a:ext cx="0" cy="198120"/>
          </a:xfrm>
          <a:custGeom>
            <a:avLst/>
            <a:gdLst/>
            <a:ahLst/>
            <a:cxnLst/>
            <a:rect l="l" t="t" r="r" b="b"/>
            <a:pathLst>
              <a:path w="0"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67525" y="1899285"/>
            <a:ext cx="0" cy="198120"/>
          </a:xfrm>
          <a:custGeom>
            <a:avLst/>
            <a:gdLst/>
            <a:ahLst/>
            <a:cxnLst/>
            <a:rect l="l" t="t" r="r" b="b"/>
            <a:pathLst>
              <a:path w="0"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71490" y="2216785"/>
            <a:ext cx="0" cy="198120"/>
          </a:xfrm>
          <a:custGeom>
            <a:avLst/>
            <a:gdLst/>
            <a:ahLst/>
            <a:cxnLst/>
            <a:rect l="l" t="t" r="r" b="b"/>
            <a:pathLst>
              <a:path w="0"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17290" y="2444750"/>
            <a:ext cx="127000" cy="434975"/>
          </a:xfrm>
          <a:custGeom>
            <a:avLst/>
            <a:gdLst/>
            <a:ahLst/>
            <a:cxnLst/>
            <a:rect l="l" t="t" r="r" b="b"/>
            <a:pathLst>
              <a:path w="127000" h="434975">
                <a:moveTo>
                  <a:pt x="0" y="127000"/>
                </a:moveTo>
                <a:lnTo>
                  <a:pt x="127000" y="127000"/>
                </a:lnTo>
                <a:lnTo>
                  <a:pt x="12700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  <a:path w="127000" h="434975">
                <a:moveTo>
                  <a:pt x="0" y="280670"/>
                </a:moveTo>
                <a:lnTo>
                  <a:pt x="127000" y="280670"/>
                </a:lnTo>
                <a:lnTo>
                  <a:pt x="127000" y="153670"/>
                </a:lnTo>
                <a:lnTo>
                  <a:pt x="0" y="153670"/>
                </a:lnTo>
                <a:lnTo>
                  <a:pt x="0" y="280670"/>
                </a:lnTo>
                <a:close/>
              </a:path>
              <a:path w="127000" h="434975">
                <a:moveTo>
                  <a:pt x="0" y="434975"/>
                </a:moveTo>
                <a:lnTo>
                  <a:pt x="127000" y="434975"/>
                </a:lnTo>
                <a:lnTo>
                  <a:pt x="127000" y="307975"/>
                </a:lnTo>
                <a:lnTo>
                  <a:pt x="0" y="307975"/>
                </a:lnTo>
                <a:lnTo>
                  <a:pt x="0" y="4349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1" name="object 51"/>
          <p:cNvGrpSpPr/>
          <p:nvPr/>
        </p:nvGrpSpPr>
        <p:grpSpPr>
          <a:xfrm>
            <a:off x="6165215" y="2439035"/>
            <a:ext cx="1134110" cy="144145"/>
            <a:chOff x="6165215" y="2439035"/>
            <a:chExt cx="1134110" cy="144145"/>
          </a:xfrm>
        </p:grpSpPr>
        <p:sp>
          <p:nvSpPr>
            <p:cNvPr id="52" name="object 52"/>
            <p:cNvSpPr/>
            <p:nvPr/>
          </p:nvSpPr>
          <p:spPr>
            <a:xfrm>
              <a:off x="6165215" y="2439035"/>
              <a:ext cx="1134110" cy="144145"/>
            </a:xfrm>
            <a:custGeom>
              <a:avLst/>
              <a:gdLst/>
              <a:ahLst/>
              <a:cxnLst/>
              <a:rect l="l" t="t" r="r" b="b"/>
              <a:pathLst>
                <a:path w="1134109" h="144144">
                  <a:moveTo>
                    <a:pt x="1134110" y="0"/>
                  </a:moveTo>
                  <a:lnTo>
                    <a:pt x="0" y="0"/>
                  </a:lnTo>
                  <a:lnTo>
                    <a:pt x="0" y="144145"/>
                  </a:lnTo>
                  <a:lnTo>
                    <a:pt x="1134110" y="144145"/>
                  </a:lnTo>
                  <a:lnTo>
                    <a:pt x="113411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177915" y="2451735"/>
              <a:ext cx="1108710" cy="118110"/>
            </a:xfrm>
            <a:custGeom>
              <a:avLst/>
              <a:gdLst/>
              <a:ahLst/>
              <a:cxnLst/>
              <a:rect l="l" t="t" r="r" b="b"/>
              <a:pathLst>
                <a:path w="1108709" h="118110">
                  <a:moveTo>
                    <a:pt x="1108710" y="0"/>
                  </a:moveTo>
                  <a:lnTo>
                    <a:pt x="0" y="0"/>
                  </a:lnTo>
                  <a:lnTo>
                    <a:pt x="0" y="118110"/>
                  </a:lnTo>
                  <a:lnTo>
                    <a:pt x="12700" y="105410"/>
                  </a:lnTo>
                  <a:lnTo>
                    <a:pt x="12700" y="12700"/>
                  </a:lnTo>
                  <a:lnTo>
                    <a:pt x="1096010" y="12700"/>
                  </a:lnTo>
                  <a:lnTo>
                    <a:pt x="1108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177915" y="2451735"/>
              <a:ext cx="1108710" cy="118110"/>
            </a:xfrm>
            <a:custGeom>
              <a:avLst/>
              <a:gdLst/>
              <a:ahLst/>
              <a:cxnLst/>
              <a:rect l="l" t="t" r="r" b="b"/>
              <a:pathLst>
                <a:path w="1108709" h="118110">
                  <a:moveTo>
                    <a:pt x="1108710" y="0"/>
                  </a:moveTo>
                  <a:lnTo>
                    <a:pt x="1096010" y="12700"/>
                  </a:lnTo>
                  <a:lnTo>
                    <a:pt x="1096010" y="105410"/>
                  </a:lnTo>
                  <a:lnTo>
                    <a:pt x="12700" y="105410"/>
                  </a:lnTo>
                  <a:lnTo>
                    <a:pt x="0" y="118110"/>
                  </a:lnTo>
                  <a:lnTo>
                    <a:pt x="1108710" y="118110"/>
                  </a:lnTo>
                  <a:lnTo>
                    <a:pt x="1108710" y="0"/>
                  </a:lnTo>
                  <a:close/>
                </a:path>
              </a:pathLst>
            </a:custGeom>
            <a:solidFill>
              <a:srgbClr val="588BBE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474344" y="980439"/>
          <a:ext cx="6851015" cy="316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"/>
                <a:gridCol w="1357630"/>
                <a:gridCol w="1439544"/>
                <a:gridCol w="1315719"/>
                <a:gridCol w="1421764"/>
                <a:gridCol w="570864"/>
                <a:gridCol w="131445"/>
                <a:gridCol w="450850"/>
              </a:tblGrid>
              <a:tr h="216217">
                <a:tc gridSpan="8">
                  <a:txBody>
                    <a:bodyPr/>
                    <a:lstStyle/>
                    <a:p>
                      <a:pPr marL="165100">
                        <a:lnSpc>
                          <a:spcPts val="1455"/>
                        </a:lnSpc>
                        <a:tabLst>
                          <a:tab pos="2360295" algn="l"/>
                        </a:tabLst>
                      </a:pPr>
                      <a:r>
                        <a:rPr dirty="0" baseline="-3968" sz="2100">
                          <a:latin typeface="Calibri"/>
                          <a:cs typeface="Calibri"/>
                        </a:rPr>
                        <a:t>5	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Additional Personal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Information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2717">
                <a:tc gridSpan="8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Note: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If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insufficient space,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attach a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separate signed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and dated</a:t>
                      </a:r>
                      <a:r>
                        <a:rPr dirty="0" sz="9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sheet.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2715">
                <a:tc>
                  <a:txBody>
                    <a:bodyPr/>
                    <a:lstStyle/>
                    <a:p>
                      <a:pPr algn="r" marR="24765">
                        <a:lnSpc>
                          <a:spcPts val="944"/>
                        </a:lnSpc>
                      </a:pPr>
                      <a:r>
                        <a:rPr dirty="0" sz="900" b="1"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marL="78740">
                        <a:lnSpc>
                          <a:spcPts val="944"/>
                        </a:lnSpc>
                        <a:tabLst>
                          <a:tab pos="2117090" algn="l"/>
                        </a:tabLst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Addresses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the last 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two</a:t>
                      </a:r>
                      <a:r>
                        <a:rPr dirty="0" sz="900" spc="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(2)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years	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Same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as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current home 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31519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262755">
                        <a:lnSpc>
                          <a:spcPts val="780"/>
                        </a:lnSpc>
                        <a:spcBef>
                          <a:spcPts val="565"/>
                        </a:spcBef>
                        <a:tabLst>
                          <a:tab pos="5558155" algn="l"/>
                        </a:tabLst>
                      </a:pPr>
                      <a:r>
                        <a:rPr dirty="0" sz="800" spc="-5">
                          <a:latin typeface="Calibri"/>
                          <a:cs typeface="Calibri"/>
                        </a:rPr>
                        <a:t>From	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To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algn="r" marR="96520">
                        <a:lnSpc>
                          <a:spcPts val="660"/>
                        </a:lnSpc>
                        <a:tabLst>
                          <a:tab pos="618490" algn="l"/>
                          <a:tab pos="1296670" algn="l"/>
                          <a:tab pos="1913889" algn="l"/>
                        </a:tabLst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ear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Mo</a:t>
                      </a:r>
                      <a:r>
                        <a:rPr dirty="0" sz="7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ear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Mo</a:t>
                      </a:r>
                      <a:r>
                        <a:rPr dirty="0" sz="7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h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1.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62755">
                        <a:lnSpc>
                          <a:spcPts val="465"/>
                        </a:lnSpc>
                        <a:spcBef>
                          <a:spcPts val="540"/>
                        </a:spcBef>
                        <a:tabLst>
                          <a:tab pos="5193665" algn="l"/>
                          <a:tab pos="5872480" algn="l"/>
                          <a:tab pos="6489700" algn="l"/>
                        </a:tabLst>
                      </a:pPr>
                      <a:r>
                        <a:rPr dirty="0" baseline="27777" sz="1200" spc="-7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baseline="27777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3968" sz="1050" spc="-7">
                          <a:latin typeface="Calibri"/>
                          <a:cs typeface="Calibri"/>
                        </a:rPr>
                        <a:t>Year	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Month     </a:t>
                      </a:r>
                      <a:r>
                        <a:rPr dirty="0" sz="7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27777" sz="1200">
                          <a:latin typeface="Calibri"/>
                          <a:cs typeface="Calibri"/>
                        </a:rPr>
                        <a:t>To	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Year	Month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 gridSpan="7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2.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r" marR="29845">
                        <a:lnSpc>
                          <a:spcPts val="810"/>
                        </a:lnSpc>
                      </a:pPr>
                      <a:r>
                        <a:rPr dirty="0" sz="900" b="1"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78740">
                        <a:lnSpc>
                          <a:spcPts val="930"/>
                        </a:lnSpc>
                        <a:tabLst>
                          <a:tab pos="3258820" algn="l"/>
                        </a:tabLst>
                      </a:pPr>
                      <a:r>
                        <a:rPr dirty="0" baseline="6172" sz="1350" spc="-7">
                          <a:latin typeface="Calibri"/>
                          <a:cs typeface="Calibri"/>
                        </a:rPr>
                        <a:t>Occupation </a:t>
                      </a:r>
                      <a:r>
                        <a:rPr dirty="0" baseline="6172" sz="1350">
                          <a:latin typeface="Calibri"/>
                          <a:cs typeface="Calibri"/>
                        </a:rPr>
                        <a:t>in the </a:t>
                      </a:r>
                      <a:r>
                        <a:rPr dirty="0" baseline="6172" sz="1350" spc="-7">
                          <a:latin typeface="Calibri"/>
                          <a:cs typeface="Calibri"/>
                        </a:rPr>
                        <a:t>last </a:t>
                      </a:r>
                      <a:r>
                        <a:rPr dirty="0" baseline="6172" sz="1350" b="1">
                          <a:latin typeface="Calibri"/>
                          <a:cs typeface="Calibri"/>
                        </a:rPr>
                        <a:t>two </a:t>
                      </a:r>
                      <a:r>
                        <a:rPr dirty="0" baseline="6172" sz="1350" spc="-7" b="1">
                          <a:latin typeface="Calibri"/>
                          <a:cs typeface="Calibri"/>
                        </a:rPr>
                        <a:t>(2) </a:t>
                      </a:r>
                      <a:r>
                        <a:rPr dirty="0" baseline="6172" sz="1350">
                          <a:latin typeface="Calibri"/>
                          <a:cs typeface="Calibri"/>
                        </a:rPr>
                        <a:t>years </a:t>
                      </a:r>
                      <a:r>
                        <a:rPr dirty="0" baseline="6172" sz="1350" spc="-7">
                          <a:latin typeface="Calibri"/>
                          <a:cs typeface="Calibri"/>
                        </a:rPr>
                        <a:t>(check all</a:t>
                      </a:r>
                      <a:r>
                        <a:rPr dirty="0" baseline="6172" sz="1350" spc="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6172" sz="1350" spc="-7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baseline="6172" sz="1350" spc="7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6172" sz="1350" spc="-7">
                          <a:latin typeface="Calibri"/>
                          <a:cs typeface="Calibri"/>
                        </a:rPr>
                        <a:t>apply):	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I was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employed (full-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or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part-time)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Ongoing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occupation?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1470">
                <a:tc gridSpan="8">
                  <a:txBody>
                    <a:bodyPr/>
                    <a:lstStyle/>
                    <a:p>
                      <a:pPr marL="3411854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I was in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school (full-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part-time)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4145">
                <a:tc gridSpan="8">
                  <a:txBody>
                    <a:bodyPr/>
                    <a:lstStyle/>
                    <a:p>
                      <a:pPr marL="52705">
                        <a:lnSpc>
                          <a:spcPts val="1019"/>
                        </a:lnSpc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Enter full details below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the last 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two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(2)</a:t>
                      </a:r>
                      <a:r>
                        <a:rPr dirty="0" sz="900" spc="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years: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6364">
                <a:tc gridSpan="2">
                  <a:txBody>
                    <a:bodyPr/>
                    <a:lstStyle/>
                    <a:p>
                      <a:pPr marL="208279">
                        <a:lnSpc>
                          <a:spcPts val="875"/>
                        </a:lnSpc>
                      </a:pPr>
                      <a:r>
                        <a:rPr dirty="0" sz="750" spc="10">
                          <a:latin typeface="Calibri"/>
                          <a:cs typeface="Calibri"/>
                        </a:rPr>
                        <a:t>Employer, </a:t>
                      </a:r>
                      <a:r>
                        <a:rPr dirty="0" sz="750" spc="15">
                          <a:latin typeface="Calibri"/>
                          <a:cs typeface="Calibri"/>
                        </a:rPr>
                        <a:t>school </a:t>
                      </a:r>
                      <a:r>
                        <a:rPr dirty="0" sz="750" spc="1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75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10">
                          <a:latin typeface="Calibri"/>
                          <a:cs typeface="Calibri"/>
                        </a:rPr>
                        <a:t>other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75"/>
                        </a:lnSpc>
                      </a:pPr>
                      <a:r>
                        <a:rPr dirty="0" sz="750" spc="10">
                          <a:latin typeface="Calibri"/>
                          <a:cs typeface="Calibri"/>
                        </a:rPr>
                        <a:t>Address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875"/>
                        </a:lnSpc>
                      </a:pPr>
                      <a:r>
                        <a:rPr dirty="0" sz="750" spc="10">
                          <a:latin typeface="Calibri"/>
                          <a:cs typeface="Calibri"/>
                        </a:rPr>
                        <a:t>Telephone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10">
                          <a:latin typeface="Calibri"/>
                          <a:cs typeface="Calibri"/>
                        </a:rPr>
                        <a:t>(daytime)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875"/>
                        </a:lnSpc>
                      </a:pPr>
                      <a:r>
                        <a:rPr dirty="0" sz="750" spc="5">
                          <a:latin typeface="Calibri"/>
                          <a:cs typeface="Calibri"/>
                        </a:rPr>
                        <a:t>Field of </a:t>
                      </a:r>
                      <a:r>
                        <a:rPr dirty="0" sz="750" spc="15">
                          <a:latin typeface="Calibri"/>
                          <a:cs typeface="Calibri"/>
                        </a:rPr>
                        <a:t>employment </a:t>
                      </a:r>
                      <a:r>
                        <a:rPr dirty="0" sz="750" spc="1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10">
                          <a:latin typeface="Calibri"/>
                          <a:cs typeface="Calibri"/>
                        </a:rPr>
                        <a:t>studies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875"/>
                        </a:lnSpc>
                      </a:pPr>
                      <a:r>
                        <a:rPr dirty="0" sz="750" spc="10">
                          <a:latin typeface="Calibri"/>
                          <a:cs typeface="Calibri"/>
                        </a:rPr>
                        <a:t>Date</a:t>
                      </a:r>
                      <a:r>
                        <a:rPr dirty="0" sz="75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10">
                          <a:latin typeface="Calibri"/>
                          <a:cs typeface="Calibri"/>
                        </a:rPr>
                        <a:t>(from)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ts val="875"/>
                        </a:lnSpc>
                      </a:pPr>
                      <a:r>
                        <a:rPr dirty="0" sz="750" spc="10">
                          <a:latin typeface="Calibri"/>
                          <a:cs typeface="Calibri"/>
                        </a:rPr>
                        <a:t>Date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10">
                          <a:latin typeface="Calibri"/>
                          <a:cs typeface="Calibri"/>
                        </a:rPr>
                        <a:t>(to)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22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93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93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77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6" name="object 56"/>
          <p:cNvSpPr/>
          <p:nvPr/>
        </p:nvSpPr>
        <p:spPr>
          <a:xfrm>
            <a:off x="7232656" y="9003671"/>
            <a:ext cx="83172" cy="4609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37971" y="9091879"/>
          <a:ext cx="6711950" cy="373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215"/>
                <a:gridCol w="845185"/>
                <a:gridCol w="394970"/>
                <a:gridCol w="314325"/>
              </a:tblGrid>
              <a:tr h="1828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Signature of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applicant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Date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592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Year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550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Month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550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Day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8" name="object 58"/>
          <p:cNvGrpSpPr/>
          <p:nvPr/>
        </p:nvGrpSpPr>
        <p:grpSpPr>
          <a:xfrm>
            <a:off x="467994" y="227965"/>
            <a:ext cx="1188085" cy="180340"/>
            <a:chOff x="467994" y="227965"/>
            <a:chExt cx="1188085" cy="180340"/>
          </a:xfrm>
        </p:grpSpPr>
        <p:sp>
          <p:nvSpPr>
            <p:cNvPr id="59" name="object 59"/>
            <p:cNvSpPr/>
            <p:nvPr/>
          </p:nvSpPr>
          <p:spPr>
            <a:xfrm>
              <a:off x="467994" y="227965"/>
              <a:ext cx="1188085" cy="180340"/>
            </a:xfrm>
            <a:custGeom>
              <a:avLst/>
              <a:gdLst/>
              <a:ahLst/>
              <a:cxnLst/>
              <a:rect l="l" t="t" r="r" b="b"/>
              <a:pathLst>
                <a:path w="1188085" h="180340">
                  <a:moveTo>
                    <a:pt x="1188085" y="0"/>
                  </a:moveTo>
                  <a:lnTo>
                    <a:pt x="0" y="0"/>
                  </a:lnTo>
                  <a:lnTo>
                    <a:pt x="0" y="180340"/>
                  </a:lnTo>
                  <a:lnTo>
                    <a:pt x="1188085" y="180340"/>
                  </a:lnTo>
                  <a:lnTo>
                    <a:pt x="118808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80694" y="240665"/>
              <a:ext cx="1162685" cy="154940"/>
            </a:xfrm>
            <a:custGeom>
              <a:avLst/>
              <a:gdLst/>
              <a:ahLst/>
              <a:cxnLst/>
              <a:rect l="l" t="t" r="r" b="b"/>
              <a:pathLst>
                <a:path w="1162685" h="154940">
                  <a:moveTo>
                    <a:pt x="1162685" y="0"/>
                  </a:moveTo>
                  <a:lnTo>
                    <a:pt x="0" y="0"/>
                  </a:lnTo>
                  <a:lnTo>
                    <a:pt x="0" y="154939"/>
                  </a:lnTo>
                  <a:lnTo>
                    <a:pt x="12700" y="142239"/>
                  </a:lnTo>
                  <a:lnTo>
                    <a:pt x="12700" y="12700"/>
                  </a:lnTo>
                  <a:lnTo>
                    <a:pt x="1149985" y="12700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80694" y="240665"/>
              <a:ext cx="1162685" cy="154940"/>
            </a:xfrm>
            <a:custGeom>
              <a:avLst/>
              <a:gdLst/>
              <a:ahLst/>
              <a:cxnLst/>
              <a:rect l="l" t="t" r="r" b="b"/>
              <a:pathLst>
                <a:path w="1162685" h="154940">
                  <a:moveTo>
                    <a:pt x="1162685" y="0"/>
                  </a:moveTo>
                  <a:lnTo>
                    <a:pt x="1149985" y="12700"/>
                  </a:lnTo>
                  <a:lnTo>
                    <a:pt x="1149985" y="142239"/>
                  </a:lnTo>
                  <a:lnTo>
                    <a:pt x="12700" y="142239"/>
                  </a:lnTo>
                  <a:lnTo>
                    <a:pt x="0" y="154939"/>
                  </a:lnTo>
                  <a:lnTo>
                    <a:pt x="1162685" y="154939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588B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474344" y="234315"/>
            <a:ext cx="117538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75"/>
              </a:spcBef>
            </a:pPr>
            <a:r>
              <a:rPr dirty="0" sz="900" spc="-5">
                <a:latin typeface="Calibri"/>
                <a:cs typeface="Calibri"/>
              </a:rPr>
              <a:t>Read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Instructions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6475" y="126047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72390" y="72390"/>
                </a:moveTo>
                <a:lnTo>
                  <a:pt x="66675" y="44450"/>
                </a:lnTo>
                <a:lnTo>
                  <a:pt x="50800" y="20954"/>
                </a:lnTo>
                <a:lnTo>
                  <a:pt x="27940" y="5715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8461" y="1257306"/>
            <a:ext cx="7089775" cy="219710"/>
            <a:chOff x="338461" y="1257306"/>
            <a:chExt cx="7089775" cy="219710"/>
          </a:xfrm>
        </p:grpSpPr>
        <p:sp>
          <p:nvSpPr>
            <p:cNvPr id="4" name="object 4"/>
            <p:cNvSpPr/>
            <p:nvPr/>
          </p:nvSpPr>
          <p:spPr>
            <a:xfrm>
              <a:off x="341630" y="1260475"/>
              <a:ext cx="71755" cy="72390"/>
            </a:xfrm>
            <a:custGeom>
              <a:avLst/>
              <a:gdLst/>
              <a:ahLst/>
              <a:cxnLst/>
              <a:rect l="l" t="t" r="r" b="b"/>
              <a:pathLst>
                <a:path w="71754" h="72390">
                  <a:moveTo>
                    <a:pt x="71754" y="0"/>
                  </a:moveTo>
                  <a:lnTo>
                    <a:pt x="43815" y="5715"/>
                  </a:lnTo>
                  <a:lnTo>
                    <a:pt x="20955" y="20954"/>
                  </a:lnTo>
                  <a:lnTo>
                    <a:pt x="5080" y="44450"/>
                  </a:lnTo>
                  <a:lnTo>
                    <a:pt x="0" y="7239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1630" y="1260475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4">
                  <a:moveTo>
                    <a:pt x="7086600" y="0"/>
                  </a:moveTo>
                  <a:lnTo>
                    <a:pt x="0" y="0"/>
                  </a:lnTo>
                  <a:lnTo>
                    <a:pt x="0" y="216534"/>
                  </a:lnTo>
                  <a:lnTo>
                    <a:pt x="7086600" y="216534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9580" y="1260475"/>
              <a:ext cx="216535" cy="2165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2762885" y="2671445"/>
            <a:ext cx="126364" cy="126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14014" y="2808604"/>
            <a:ext cx="126364" cy="1263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56475" y="4625975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72390" y="71754"/>
                </a:moveTo>
                <a:lnTo>
                  <a:pt x="66675" y="43814"/>
                </a:lnTo>
                <a:lnTo>
                  <a:pt x="50800" y="20954"/>
                </a:lnTo>
                <a:lnTo>
                  <a:pt x="27940" y="5714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66061" y="118635"/>
            <a:ext cx="3676015" cy="113157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245"/>
              </a:spcBef>
            </a:pPr>
            <a:r>
              <a:rPr dirty="0" sz="1400" spc="-5" b="1">
                <a:latin typeface="Arial"/>
                <a:cs typeface="Arial"/>
              </a:rPr>
              <a:t>Adult </a:t>
            </a:r>
            <a:r>
              <a:rPr dirty="0" sz="2000" spc="-5" b="1">
                <a:latin typeface="Arial"/>
                <a:cs typeface="Arial"/>
              </a:rPr>
              <a:t>Simplified </a:t>
            </a:r>
            <a:r>
              <a:rPr dirty="0" sz="2000" b="1">
                <a:latin typeface="Arial"/>
                <a:cs typeface="Arial"/>
              </a:rPr>
              <a:t>Renewal </a:t>
            </a:r>
            <a:r>
              <a:rPr dirty="0" sz="1400" spc="-5" b="1">
                <a:latin typeface="Arial"/>
                <a:cs typeface="Arial"/>
              </a:rPr>
              <a:t>Passport  Application</a:t>
            </a:r>
            <a:endParaRPr sz="1400">
              <a:latin typeface="Arial"/>
              <a:cs typeface="Arial"/>
            </a:endParaRPr>
          </a:p>
          <a:p>
            <a:pPr marL="1312545" marR="607060" indent="-481965">
              <a:lnSpc>
                <a:spcPts val="1090"/>
              </a:lnSpc>
              <a:spcBef>
                <a:spcPts val="155"/>
              </a:spcBef>
            </a:pPr>
            <a:r>
              <a:rPr dirty="0" sz="1100" b="1">
                <a:latin typeface="Arial"/>
                <a:cs typeface="Arial"/>
              </a:rPr>
              <a:t>for </a:t>
            </a:r>
            <a:r>
              <a:rPr dirty="0" sz="1100" spc="-5" b="1">
                <a:latin typeface="Arial"/>
                <a:cs typeface="Arial"/>
              </a:rPr>
              <a:t>eligible Canadians </a:t>
            </a:r>
            <a:r>
              <a:rPr dirty="0" sz="1100" b="1">
                <a:latin typeface="Arial"/>
                <a:cs typeface="Arial"/>
              </a:rPr>
              <a:t>applying in  </a:t>
            </a:r>
            <a:r>
              <a:rPr dirty="0" sz="1100" spc="-5" b="1">
                <a:latin typeface="Arial"/>
                <a:cs typeface="Arial"/>
              </a:rPr>
              <a:t>Canada </a:t>
            </a:r>
            <a:r>
              <a:rPr dirty="0" sz="1100" b="1">
                <a:latin typeface="Arial"/>
                <a:cs typeface="Arial"/>
              </a:rPr>
              <a:t>or the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USA</a:t>
            </a:r>
            <a:endParaRPr sz="1100">
              <a:latin typeface="Arial"/>
              <a:cs typeface="Arial"/>
            </a:endParaRPr>
          </a:p>
          <a:p>
            <a:pPr marL="1198245">
              <a:lnSpc>
                <a:spcPts val="1450"/>
              </a:lnSpc>
            </a:pPr>
            <a:r>
              <a:rPr dirty="0" sz="1300" spc="-10" b="1">
                <a:latin typeface="Arial"/>
                <a:cs typeface="Arial"/>
              </a:rPr>
              <a:t>Instructions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0458" y="328676"/>
            <a:ext cx="4787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Page 3 of</a:t>
            </a:r>
            <a:r>
              <a:rPr dirty="0" sz="700" spc="-6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22220" y="2680970"/>
            <a:ext cx="126364" cy="1263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06009" y="1612264"/>
            <a:ext cx="2354580" cy="1612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99872" y="3387491"/>
            <a:ext cx="155702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800">
                <a:latin typeface="Arial"/>
                <a:cs typeface="Arial"/>
              </a:rPr>
              <a:t>• </a:t>
            </a:r>
            <a:r>
              <a:rPr dirty="0" sz="800" spc="-5">
                <a:latin typeface="Arial"/>
                <a:cs typeface="Arial"/>
              </a:rPr>
              <a:t>was </a:t>
            </a:r>
            <a:r>
              <a:rPr dirty="0" sz="800" spc="-5" b="1">
                <a:latin typeface="Arial"/>
                <a:cs typeface="Arial"/>
              </a:rPr>
              <a:t>never </a:t>
            </a:r>
            <a:r>
              <a:rPr dirty="0" sz="800" spc="-5">
                <a:latin typeface="Arial"/>
                <a:cs typeface="Arial"/>
              </a:rPr>
              <a:t>reported lost or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stolen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8461" y="4514856"/>
            <a:ext cx="7093584" cy="327660"/>
            <a:chOff x="338461" y="4514856"/>
            <a:chExt cx="7093584" cy="327660"/>
          </a:xfrm>
        </p:grpSpPr>
        <p:sp>
          <p:nvSpPr>
            <p:cNvPr id="16" name="object 16"/>
            <p:cNvSpPr/>
            <p:nvPr/>
          </p:nvSpPr>
          <p:spPr>
            <a:xfrm>
              <a:off x="341630" y="4625975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754" y="0"/>
                  </a:moveTo>
                  <a:lnTo>
                    <a:pt x="43815" y="5714"/>
                  </a:lnTo>
                  <a:lnTo>
                    <a:pt x="20955" y="20954"/>
                  </a:lnTo>
                  <a:lnTo>
                    <a:pt x="5080" y="43814"/>
                  </a:lnTo>
                  <a:lnTo>
                    <a:pt x="0" y="71754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1630" y="4625975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5">
                  <a:moveTo>
                    <a:pt x="7086600" y="0"/>
                  </a:moveTo>
                  <a:lnTo>
                    <a:pt x="0" y="0"/>
                  </a:lnTo>
                  <a:lnTo>
                    <a:pt x="0" y="216535"/>
                  </a:lnTo>
                  <a:lnTo>
                    <a:pt x="7086600" y="216535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9580" y="4625975"/>
              <a:ext cx="216535" cy="2165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4020" y="4590415"/>
              <a:ext cx="6942455" cy="0"/>
            </a:xfrm>
            <a:custGeom>
              <a:avLst/>
              <a:gdLst/>
              <a:ahLst/>
              <a:cxnLst/>
              <a:rect l="l" t="t" r="r" b="b"/>
              <a:pathLst>
                <a:path w="6942455" h="0">
                  <a:moveTo>
                    <a:pt x="0" y="0"/>
                  </a:moveTo>
                  <a:lnTo>
                    <a:pt x="694245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41630" y="4518025"/>
              <a:ext cx="7087234" cy="71755"/>
            </a:xfrm>
            <a:custGeom>
              <a:avLst/>
              <a:gdLst/>
              <a:ahLst/>
              <a:cxnLst/>
              <a:rect l="l" t="t" r="r" b="b"/>
              <a:pathLst>
                <a:path w="7087234" h="71754">
                  <a:moveTo>
                    <a:pt x="0" y="0"/>
                  </a:moveTo>
                  <a:lnTo>
                    <a:pt x="5080" y="27939"/>
                  </a:lnTo>
                  <a:lnTo>
                    <a:pt x="20955" y="50800"/>
                  </a:lnTo>
                  <a:lnTo>
                    <a:pt x="43815" y="66039"/>
                  </a:lnTo>
                  <a:lnTo>
                    <a:pt x="71754" y="71754"/>
                  </a:lnTo>
                </a:path>
                <a:path w="7087234" h="71754">
                  <a:moveTo>
                    <a:pt x="7014845" y="71754"/>
                  </a:moveTo>
                  <a:lnTo>
                    <a:pt x="7042785" y="66039"/>
                  </a:lnTo>
                  <a:lnTo>
                    <a:pt x="7065645" y="50800"/>
                  </a:lnTo>
                  <a:lnTo>
                    <a:pt x="7081520" y="27939"/>
                  </a:lnTo>
                  <a:lnTo>
                    <a:pt x="7087235" y="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06908" y="7708666"/>
            <a:ext cx="131953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800">
                <a:latin typeface="Arial"/>
                <a:cs typeface="Arial"/>
              </a:rPr>
              <a:t>• </a:t>
            </a:r>
            <a:r>
              <a:rPr dirty="0" sz="800" spc="-5">
                <a:latin typeface="Arial"/>
                <a:cs typeface="Arial"/>
              </a:rPr>
              <a:t>Fees are subject </a:t>
            </a:r>
            <a:r>
              <a:rPr dirty="0" sz="800">
                <a:latin typeface="Arial"/>
                <a:cs typeface="Arial"/>
              </a:rPr>
              <a:t>to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change.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35915" y="4918583"/>
            <a:ext cx="7099934" cy="4583430"/>
            <a:chOff x="335915" y="4918583"/>
            <a:chExt cx="7099934" cy="4583430"/>
          </a:xfrm>
        </p:grpSpPr>
        <p:sp>
          <p:nvSpPr>
            <p:cNvPr id="23" name="object 23"/>
            <p:cNvSpPr/>
            <p:nvPr/>
          </p:nvSpPr>
          <p:spPr>
            <a:xfrm>
              <a:off x="7426451" y="4918583"/>
              <a:ext cx="6350" cy="2921000"/>
            </a:xfrm>
            <a:custGeom>
              <a:avLst/>
              <a:gdLst/>
              <a:ahLst/>
              <a:cxnLst/>
              <a:rect l="l" t="t" r="r" b="b"/>
              <a:pathLst>
                <a:path w="6350" h="2921000">
                  <a:moveTo>
                    <a:pt x="0" y="2920619"/>
                  </a:moveTo>
                  <a:lnTo>
                    <a:pt x="6095" y="2920619"/>
                  </a:lnTo>
                  <a:lnTo>
                    <a:pt x="6095" y="0"/>
                  </a:lnTo>
                  <a:lnTo>
                    <a:pt x="0" y="0"/>
                  </a:lnTo>
                  <a:lnTo>
                    <a:pt x="0" y="2920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4020" y="7614920"/>
              <a:ext cx="6942455" cy="0"/>
            </a:xfrm>
            <a:custGeom>
              <a:avLst/>
              <a:gdLst/>
              <a:ahLst/>
              <a:cxnLst/>
              <a:rect l="l" t="t" r="r" b="b"/>
              <a:pathLst>
                <a:path w="6942455" h="0">
                  <a:moveTo>
                    <a:pt x="0" y="0"/>
                  </a:moveTo>
                  <a:lnTo>
                    <a:pt x="694245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356474" y="7542530"/>
              <a:ext cx="72390" cy="71755"/>
            </a:xfrm>
            <a:custGeom>
              <a:avLst/>
              <a:gdLst/>
              <a:ahLst/>
              <a:cxnLst/>
              <a:rect l="l" t="t" r="r" b="b"/>
              <a:pathLst>
                <a:path w="72390" h="71754">
                  <a:moveTo>
                    <a:pt x="0" y="71755"/>
                  </a:moveTo>
                  <a:lnTo>
                    <a:pt x="27940" y="66040"/>
                  </a:lnTo>
                  <a:lnTo>
                    <a:pt x="50800" y="50800"/>
                  </a:lnTo>
                  <a:lnTo>
                    <a:pt x="66675" y="27940"/>
                  </a:lnTo>
                  <a:lnTo>
                    <a:pt x="72390" y="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38455" y="7539355"/>
              <a:ext cx="212725" cy="1371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217409" y="761936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93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218680" y="7562216"/>
              <a:ext cx="209550" cy="1142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2115" y="7676981"/>
              <a:ext cx="6946265" cy="0"/>
            </a:xfrm>
            <a:custGeom>
              <a:avLst/>
              <a:gdLst/>
              <a:ahLst/>
              <a:cxnLst/>
              <a:rect l="l" t="t" r="r" b="b"/>
              <a:pathLst>
                <a:path w="6946265" h="0">
                  <a:moveTo>
                    <a:pt x="0" y="0"/>
                  </a:moveTo>
                  <a:lnTo>
                    <a:pt x="69462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40804" y="4927727"/>
              <a:ext cx="0" cy="4498975"/>
            </a:xfrm>
            <a:custGeom>
              <a:avLst/>
              <a:gdLst/>
              <a:ahLst/>
              <a:cxnLst/>
              <a:rect l="l" t="t" r="r" b="b"/>
              <a:pathLst>
                <a:path w="0" h="4498975">
                  <a:moveTo>
                    <a:pt x="0" y="0"/>
                  </a:moveTo>
                  <a:lnTo>
                    <a:pt x="0" y="4498848"/>
                  </a:lnTo>
                </a:path>
              </a:pathLst>
            </a:custGeom>
            <a:ln w="7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2115" y="9498329"/>
              <a:ext cx="6946265" cy="0"/>
            </a:xfrm>
            <a:custGeom>
              <a:avLst/>
              <a:gdLst/>
              <a:ahLst/>
              <a:cxnLst/>
              <a:rect l="l" t="t" r="r" b="b"/>
              <a:pathLst>
                <a:path w="6946265" h="0">
                  <a:moveTo>
                    <a:pt x="0" y="0"/>
                  </a:moveTo>
                  <a:lnTo>
                    <a:pt x="694626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39725" y="9426575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0"/>
                  </a:moveTo>
                  <a:lnTo>
                    <a:pt x="5714" y="27940"/>
                  </a:lnTo>
                  <a:lnTo>
                    <a:pt x="20954" y="50800"/>
                  </a:lnTo>
                  <a:lnTo>
                    <a:pt x="43814" y="66675"/>
                  </a:lnTo>
                  <a:lnTo>
                    <a:pt x="71754" y="71754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430770" y="7750810"/>
              <a:ext cx="0" cy="1675764"/>
            </a:xfrm>
            <a:custGeom>
              <a:avLst/>
              <a:gdLst/>
              <a:ahLst/>
              <a:cxnLst/>
              <a:rect l="l" t="t" r="r" b="b"/>
              <a:pathLst>
                <a:path w="0" h="1675765">
                  <a:moveTo>
                    <a:pt x="0" y="0"/>
                  </a:moveTo>
                  <a:lnTo>
                    <a:pt x="0" y="144145"/>
                  </a:lnTo>
                </a:path>
                <a:path w="0" h="1675765">
                  <a:moveTo>
                    <a:pt x="0" y="144145"/>
                  </a:moveTo>
                  <a:lnTo>
                    <a:pt x="0" y="167576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358380" y="9426575"/>
              <a:ext cx="72390" cy="71755"/>
            </a:xfrm>
            <a:custGeom>
              <a:avLst/>
              <a:gdLst/>
              <a:ahLst/>
              <a:cxnLst/>
              <a:rect l="l" t="t" r="r" b="b"/>
              <a:pathLst>
                <a:path w="72390" h="71754">
                  <a:moveTo>
                    <a:pt x="0" y="71754"/>
                  </a:moveTo>
                  <a:lnTo>
                    <a:pt x="27940" y="66675"/>
                  </a:lnTo>
                  <a:lnTo>
                    <a:pt x="50800" y="50800"/>
                  </a:lnTo>
                  <a:lnTo>
                    <a:pt x="66675" y="27940"/>
                  </a:lnTo>
                  <a:lnTo>
                    <a:pt x="72390" y="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39090" y="8150860"/>
              <a:ext cx="7093584" cy="0"/>
            </a:xfrm>
            <a:custGeom>
              <a:avLst/>
              <a:gdLst/>
              <a:ahLst/>
              <a:cxnLst/>
              <a:rect l="l" t="t" r="r" b="b"/>
              <a:pathLst>
                <a:path w="7093584" h="0">
                  <a:moveTo>
                    <a:pt x="0" y="0"/>
                  </a:moveTo>
                  <a:lnTo>
                    <a:pt x="709358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85850" y="8174990"/>
              <a:ext cx="133350" cy="1333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01800" y="8174990"/>
              <a:ext cx="133350" cy="1333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713354" y="8174990"/>
              <a:ext cx="133350" cy="1333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28865" y="832294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965315" y="8538845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w="0" h="198120">
                  <a:moveTo>
                    <a:pt x="0" y="0"/>
                  </a:moveTo>
                  <a:lnTo>
                    <a:pt x="0" y="19811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030980" y="8736329"/>
              <a:ext cx="3391535" cy="414020"/>
            </a:xfrm>
            <a:custGeom>
              <a:avLst/>
              <a:gdLst/>
              <a:ahLst/>
              <a:cxnLst/>
              <a:rect l="l" t="t" r="r" b="b"/>
              <a:pathLst>
                <a:path w="3391534" h="414020">
                  <a:moveTo>
                    <a:pt x="3391535" y="0"/>
                  </a:moveTo>
                  <a:lnTo>
                    <a:pt x="0" y="0"/>
                  </a:lnTo>
                  <a:lnTo>
                    <a:pt x="0" y="414020"/>
                  </a:lnTo>
                  <a:lnTo>
                    <a:pt x="3391535" y="414020"/>
                  </a:lnTo>
                  <a:lnTo>
                    <a:pt x="339153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030980" y="8322945"/>
              <a:ext cx="0" cy="828040"/>
            </a:xfrm>
            <a:custGeom>
              <a:avLst/>
              <a:gdLst/>
              <a:ahLst/>
              <a:cxnLst/>
              <a:rect l="l" t="t" r="r" b="b"/>
              <a:pathLst>
                <a:path w="0" h="828040">
                  <a:moveTo>
                    <a:pt x="0" y="0"/>
                  </a:moveTo>
                  <a:lnTo>
                    <a:pt x="0" y="82803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428865" y="873696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938519" y="8817610"/>
              <a:ext cx="1422400" cy="251460"/>
            </a:xfrm>
            <a:custGeom>
              <a:avLst/>
              <a:gdLst/>
              <a:ahLst/>
              <a:cxnLst/>
              <a:rect l="l" t="t" r="r" b="b"/>
              <a:pathLst>
                <a:path w="1422400" h="251459">
                  <a:moveTo>
                    <a:pt x="1422400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1422400" y="251460"/>
                  </a:lnTo>
                  <a:lnTo>
                    <a:pt x="142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938519" y="8817610"/>
              <a:ext cx="1422400" cy="251460"/>
            </a:xfrm>
            <a:custGeom>
              <a:avLst/>
              <a:gdLst/>
              <a:ahLst/>
              <a:cxnLst/>
              <a:rect l="l" t="t" r="r" b="b"/>
              <a:pathLst>
                <a:path w="1422400" h="251459">
                  <a:moveTo>
                    <a:pt x="0" y="251460"/>
                  </a:moveTo>
                  <a:lnTo>
                    <a:pt x="1422400" y="251460"/>
                  </a:lnTo>
                  <a:lnTo>
                    <a:pt x="1422400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428865" y="915098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730999" y="9300210"/>
              <a:ext cx="342265" cy="197485"/>
            </a:xfrm>
            <a:custGeom>
              <a:avLst/>
              <a:gdLst/>
              <a:ahLst/>
              <a:cxnLst/>
              <a:rect l="l" t="t" r="r" b="b"/>
              <a:pathLst>
                <a:path w="342265" h="197484">
                  <a:moveTo>
                    <a:pt x="0" y="0"/>
                  </a:moveTo>
                  <a:lnTo>
                    <a:pt x="0" y="197485"/>
                  </a:lnTo>
                </a:path>
                <a:path w="342265" h="197484">
                  <a:moveTo>
                    <a:pt x="342265" y="0"/>
                  </a:moveTo>
                  <a:lnTo>
                    <a:pt x="342265" y="1974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39725" y="7678420"/>
              <a:ext cx="7091045" cy="72390"/>
            </a:xfrm>
            <a:custGeom>
              <a:avLst/>
              <a:gdLst/>
              <a:ahLst/>
              <a:cxnLst/>
              <a:rect l="l" t="t" r="r" b="b"/>
              <a:pathLst>
                <a:path w="7091045" h="72390">
                  <a:moveTo>
                    <a:pt x="7091045" y="72389"/>
                  </a:moveTo>
                  <a:lnTo>
                    <a:pt x="7085330" y="43814"/>
                  </a:lnTo>
                  <a:lnTo>
                    <a:pt x="7069455" y="20954"/>
                  </a:lnTo>
                  <a:lnTo>
                    <a:pt x="7046595" y="5714"/>
                  </a:lnTo>
                  <a:lnTo>
                    <a:pt x="7018655" y="0"/>
                  </a:lnTo>
                </a:path>
                <a:path w="7091045" h="72390">
                  <a:moveTo>
                    <a:pt x="71754" y="0"/>
                  </a:moveTo>
                  <a:lnTo>
                    <a:pt x="43814" y="5714"/>
                  </a:lnTo>
                  <a:lnTo>
                    <a:pt x="20954" y="20954"/>
                  </a:lnTo>
                  <a:lnTo>
                    <a:pt x="5714" y="43814"/>
                  </a:lnTo>
                  <a:lnTo>
                    <a:pt x="0" y="72389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41630" y="7678420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4">
                  <a:moveTo>
                    <a:pt x="7086600" y="0"/>
                  </a:moveTo>
                  <a:lnTo>
                    <a:pt x="0" y="0"/>
                  </a:lnTo>
                  <a:lnTo>
                    <a:pt x="0" y="216534"/>
                  </a:lnTo>
                  <a:lnTo>
                    <a:pt x="7086600" y="216534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41630" y="7678420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4">
                  <a:moveTo>
                    <a:pt x="0" y="216534"/>
                  </a:moveTo>
                  <a:lnTo>
                    <a:pt x="7086600" y="216534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21653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49580" y="7678420"/>
              <a:ext cx="216535" cy="21653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/>
          <p:cNvGrpSpPr/>
          <p:nvPr/>
        </p:nvGrpSpPr>
        <p:grpSpPr>
          <a:xfrm>
            <a:off x="338461" y="3213741"/>
            <a:ext cx="7093584" cy="535940"/>
            <a:chOff x="338461" y="3213741"/>
            <a:chExt cx="7093584" cy="535940"/>
          </a:xfrm>
        </p:grpSpPr>
        <p:sp>
          <p:nvSpPr>
            <p:cNvPr id="53" name="object 53"/>
            <p:cNvSpPr/>
            <p:nvPr/>
          </p:nvSpPr>
          <p:spPr>
            <a:xfrm>
              <a:off x="341630" y="3216909"/>
              <a:ext cx="7087234" cy="172085"/>
            </a:xfrm>
            <a:custGeom>
              <a:avLst/>
              <a:gdLst/>
              <a:ahLst/>
              <a:cxnLst/>
              <a:rect l="l" t="t" r="r" b="b"/>
              <a:pathLst>
                <a:path w="7087234" h="172085">
                  <a:moveTo>
                    <a:pt x="0" y="0"/>
                  </a:moveTo>
                  <a:lnTo>
                    <a:pt x="5080" y="27940"/>
                  </a:lnTo>
                  <a:lnTo>
                    <a:pt x="20955" y="50800"/>
                  </a:lnTo>
                  <a:lnTo>
                    <a:pt x="43815" y="66040"/>
                  </a:lnTo>
                  <a:lnTo>
                    <a:pt x="71754" y="71755"/>
                  </a:lnTo>
                </a:path>
                <a:path w="7087234" h="172085">
                  <a:moveTo>
                    <a:pt x="71754" y="100330"/>
                  </a:moveTo>
                  <a:lnTo>
                    <a:pt x="43815" y="106045"/>
                  </a:lnTo>
                  <a:lnTo>
                    <a:pt x="20955" y="121285"/>
                  </a:lnTo>
                  <a:lnTo>
                    <a:pt x="5080" y="144145"/>
                  </a:lnTo>
                  <a:lnTo>
                    <a:pt x="0" y="172085"/>
                  </a:lnTo>
                </a:path>
                <a:path w="7087234" h="172085">
                  <a:moveTo>
                    <a:pt x="7014845" y="71755"/>
                  </a:moveTo>
                  <a:lnTo>
                    <a:pt x="7042785" y="66040"/>
                  </a:lnTo>
                  <a:lnTo>
                    <a:pt x="7065645" y="50800"/>
                  </a:lnTo>
                  <a:lnTo>
                    <a:pt x="7081520" y="27940"/>
                  </a:lnTo>
                  <a:lnTo>
                    <a:pt x="7087235" y="0"/>
                  </a:lnTo>
                </a:path>
                <a:path w="7087234" h="172085">
                  <a:moveTo>
                    <a:pt x="7087235" y="172085"/>
                  </a:moveTo>
                  <a:lnTo>
                    <a:pt x="7081520" y="144145"/>
                  </a:lnTo>
                  <a:lnTo>
                    <a:pt x="7065645" y="121285"/>
                  </a:lnTo>
                  <a:lnTo>
                    <a:pt x="7042785" y="106045"/>
                  </a:lnTo>
                  <a:lnTo>
                    <a:pt x="7014845" y="10033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41630" y="3317239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5">
                  <a:moveTo>
                    <a:pt x="7086600" y="0"/>
                  </a:moveTo>
                  <a:lnTo>
                    <a:pt x="0" y="0"/>
                  </a:lnTo>
                  <a:lnTo>
                    <a:pt x="0" y="216534"/>
                  </a:lnTo>
                  <a:lnTo>
                    <a:pt x="7086600" y="216534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41630" y="3533139"/>
              <a:ext cx="216535" cy="21653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/>
          <p:nvPr/>
        </p:nvSpPr>
        <p:spPr>
          <a:xfrm>
            <a:off x="606425" y="381762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06425" y="400050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6425" y="418337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6425" y="436625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338327" y="1256030"/>
          <a:ext cx="7098665" cy="3266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8815"/>
                <a:gridCol w="2599055"/>
              </a:tblGrid>
              <a:tr h="214883">
                <a:tc gridSpan="2">
                  <a:txBody>
                    <a:bodyPr/>
                    <a:lstStyle/>
                    <a:p>
                      <a:pPr marL="159385">
                        <a:lnSpc>
                          <a:spcPts val="1590"/>
                        </a:lnSpc>
                        <a:tabLst>
                          <a:tab pos="2692400" algn="l"/>
                        </a:tabLst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A	</a:t>
                      </a:r>
                      <a:r>
                        <a:rPr dirty="0" baseline="5050" sz="1650" b="1">
                          <a:latin typeface="Arial"/>
                          <a:cs typeface="Arial"/>
                        </a:rPr>
                        <a:t>Who May </a:t>
                      </a:r>
                      <a:r>
                        <a:rPr dirty="0" baseline="5050" sz="1650" spc="-7" b="1">
                          <a:latin typeface="Arial"/>
                          <a:cs typeface="Arial"/>
                        </a:rPr>
                        <a:t>Use </a:t>
                      </a:r>
                      <a:r>
                        <a:rPr dirty="0" baseline="5050" sz="1650" b="1">
                          <a:latin typeface="Arial"/>
                          <a:cs typeface="Arial"/>
                        </a:rPr>
                        <a:t>This</a:t>
                      </a:r>
                      <a:r>
                        <a:rPr dirty="0" baseline="5050" sz="165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5050" sz="1650" spc="-7" b="1">
                          <a:latin typeface="Arial"/>
                          <a:cs typeface="Arial"/>
                        </a:rPr>
                        <a:t>Form?</a:t>
                      </a:r>
                      <a:endParaRPr baseline="5050"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27784">
                <a:tc>
                  <a:txBody>
                    <a:bodyPr/>
                    <a:lstStyle/>
                    <a:p>
                      <a:pPr marL="47625" marR="751840">
                        <a:lnSpc>
                          <a:spcPts val="900"/>
                        </a:lnSpc>
                        <a:spcBef>
                          <a:spcPts val="250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Important notice: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recommend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that you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not finalize your travel plans until 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receive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requested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passport.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7625" marR="88265">
                        <a:lnSpc>
                          <a:spcPts val="890"/>
                        </a:lnSpc>
                        <a:spcBef>
                          <a:spcPts val="21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Note: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If you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cannot answer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yes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all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conditions outlined here, or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this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your first  application for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Canadian passport,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must complete form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PPTC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153, 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Adult General Passport  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Application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ts val="865"/>
                        </a:lnSpc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Additional documents or information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may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be requested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support of this</a:t>
                      </a:r>
                      <a:r>
                        <a:rPr dirty="0" sz="8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application.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may use this form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renew a passport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only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if all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following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conditions are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met: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11760" indent="-66040">
                        <a:lnSpc>
                          <a:spcPct val="100000"/>
                        </a:lnSpc>
                        <a:spcBef>
                          <a:spcPts val="445"/>
                        </a:spcBef>
                        <a:buFont typeface="Arial"/>
                        <a:buChar char="•"/>
                        <a:tabLst>
                          <a:tab pos="112395" algn="l"/>
                        </a:tabLst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you were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at least 16 years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age at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time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your previous</a:t>
                      </a:r>
                      <a:r>
                        <a:rPr dirty="0" sz="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application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11760" marR="586105" indent="-64135">
                        <a:lnSpc>
                          <a:spcPts val="950"/>
                        </a:lnSpc>
                        <a:spcBef>
                          <a:spcPts val="254"/>
                        </a:spcBef>
                        <a:buChar char="•"/>
                        <a:tabLst>
                          <a:tab pos="112395" algn="l"/>
                        </a:tabLst>
                      </a:pP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information (name, date of birth, sex and place of birth) on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this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application form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is </a:t>
                      </a:r>
                      <a:r>
                        <a:rPr dirty="0" baseline="3472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472" sz="1200" spc="-7">
                          <a:latin typeface="Arial"/>
                          <a:cs typeface="Arial"/>
                        </a:rPr>
                        <a:t>exactly </a:t>
                      </a:r>
                      <a:r>
                        <a:rPr dirty="0" baseline="3472" sz="1200" spc="-15">
                          <a:latin typeface="Arial"/>
                          <a:cs typeface="Arial"/>
                        </a:rPr>
                        <a:t>as it </a:t>
                      </a:r>
                      <a:r>
                        <a:rPr dirty="0" baseline="3472" sz="1200" spc="-7">
                          <a:latin typeface="Arial"/>
                          <a:cs typeface="Arial"/>
                        </a:rPr>
                        <a:t>appears on page </a:t>
                      </a:r>
                      <a:r>
                        <a:rPr dirty="0" baseline="3472" sz="1200">
                          <a:latin typeface="Arial"/>
                          <a:cs typeface="Arial"/>
                        </a:rPr>
                        <a:t>2 </a:t>
                      </a:r>
                      <a:r>
                        <a:rPr dirty="0" baseline="3472" sz="1200" spc="-7">
                          <a:latin typeface="Arial"/>
                          <a:cs typeface="Arial"/>
                        </a:rPr>
                        <a:t>of </a:t>
                      </a:r>
                      <a:r>
                        <a:rPr dirty="0" baseline="3472" sz="12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baseline="3472" sz="1200" spc="-30">
                          <a:latin typeface="Arial"/>
                          <a:cs typeface="Arial"/>
                        </a:rPr>
                        <a:t>submitte </a:t>
                      </a:r>
                      <a:r>
                        <a:rPr dirty="0" baseline="3472" sz="1200" spc="-12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00" spc="-8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baseline="3472" sz="1200" spc="-120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3472" sz="12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472" sz="1200" spc="-7">
                          <a:latin typeface="Arial"/>
                          <a:cs typeface="Arial"/>
                        </a:rPr>
                        <a:t>ssport</a:t>
                      </a:r>
                      <a:endParaRPr baseline="3472" sz="1200">
                        <a:latin typeface="Arial"/>
                        <a:cs typeface="Arial"/>
                      </a:endParaRPr>
                    </a:p>
                    <a:p>
                      <a:pPr marL="111760" indent="-64769">
                        <a:lnSpc>
                          <a:spcPct val="100000"/>
                        </a:lnSpc>
                        <a:spcBef>
                          <a:spcPts val="50"/>
                        </a:spcBef>
                        <a:buChar char="•"/>
                        <a:tabLst>
                          <a:tab pos="112395" algn="l"/>
                        </a:tabLst>
                      </a:pP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Canadian passport being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renewed: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lvl="1" marL="223520" indent="-66040">
                        <a:lnSpc>
                          <a:spcPct val="100000"/>
                        </a:lnSpc>
                        <a:spcBef>
                          <a:spcPts val="110"/>
                        </a:spcBef>
                        <a:buChar char="•"/>
                        <a:tabLst>
                          <a:tab pos="223520" algn="l"/>
                        </a:tabLst>
                      </a:pPr>
                      <a:r>
                        <a:rPr dirty="0" sz="800">
                          <a:latin typeface="Arial"/>
                          <a:cs typeface="Arial"/>
                        </a:rPr>
                        <a:t>is valid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or expired for no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more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than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one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(1)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year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lvl="1" marL="223520" indent="-66040">
                        <a:lnSpc>
                          <a:spcPct val="100000"/>
                        </a:lnSpc>
                        <a:spcBef>
                          <a:spcPts val="130"/>
                        </a:spcBef>
                        <a:buChar char="•"/>
                        <a:tabLst>
                          <a:tab pos="223520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was or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valid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five (5)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years or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ten (10)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years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lvl="1" marL="223520" indent="-66040">
                        <a:lnSpc>
                          <a:spcPts val="475"/>
                        </a:lnSpc>
                        <a:spcBef>
                          <a:spcPts val="170"/>
                        </a:spcBef>
                        <a:buFont typeface="Arial"/>
                        <a:buChar char="•"/>
                        <a:tabLst>
                          <a:tab pos="223520" algn="l"/>
                        </a:tabLst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is not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damaged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050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Checklist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84885">
                <a:tc gridSpan="2">
                  <a:txBody>
                    <a:bodyPr/>
                    <a:lstStyle/>
                    <a:p>
                      <a:pPr marL="47625">
                        <a:lnSpc>
                          <a:spcPts val="158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52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800" b="1">
                          <a:latin typeface="Calibri"/>
                          <a:cs typeface="Calibri"/>
                        </a:rPr>
                        <a:t>Both </a:t>
                      </a:r>
                      <a:r>
                        <a:rPr dirty="0" sz="800" spc="-5">
                          <a:latin typeface="Calibri"/>
                          <a:cs typeface="Calibri"/>
                        </a:rPr>
                        <a:t>pages of the application form completed 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800" spc="-5">
                          <a:latin typeface="Calibri"/>
                          <a:cs typeface="Calibri"/>
                        </a:rPr>
                        <a:t>signed within the last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twelve 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(12)</a:t>
                      </a:r>
                      <a:r>
                        <a:rPr dirty="0" sz="800" spc="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latin typeface="Calibri"/>
                          <a:cs typeface="Calibri"/>
                        </a:rPr>
                        <a:t>months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452120" marR="1179830">
                        <a:lnSpc>
                          <a:spcPct val="157500"/>
                        </a:lnSpc>
                        <a:spcBef>
                          <a:spcPts val="420"/>
                        </a:spcBef>
                      </a:pPr>
                      <a:r>
                        <a:rPr dirty="0" sz="800" spc="-5" b="1">
                          <a:latin typeface="Calibri"/>
                          <a:cs typeface="Calibri"/>
                        </a:rPr>
                        <a:t>Two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(2) </a:t>
                      </a:r>
                      <a:r>
                        <a:rPr dirty="0" sz="800" spc="-5">
                          <a:latin typeface="Calibri"/>
                          <a:cs typeface="Calibri"/>
                        </a:rPr>
                        <a:t>identical and unaltered passport photos taken within the last 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six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(6) </a:t>
                      </a:r>
                      <a:r>
                        <a:rPr dirty="0" sz="800" spc="-5">
                          <a:latin typeface="Calibri"/>
                          <a:cs typeface="Calibri"/>
                        </a:rPr>
                        <a:t>months. No signature is required on the photos Enclose  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any </a:t>
                      </a:r>
                      <a:r>
                        <a:rPr dirty="0" sz="800" spc="-5">
                          <a:latin typeface="Calibri"/>
                          <a:cs typeface="Calibri"/>
                        </a:rPr>
                        <a:t>Canadian passport issued to 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you </a:t>
                      </a:r>
                      <a:r>
                        <a:rPr dirty="0" sz="800" spc="-5">
                          <a:latin typeface="Calibri"/>
                          <a:cs typeface="Calibri"/>
                        </a:rPr>
                        <a:t>within the last 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six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(6)</a:t>
                      </a:r>
                      <a:r>
                        <a:rPr dirty="0" sz="8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latin typeface="Calibri"/>
                          <a:cs typeface="Calibri"/>
                        </a:rPr>
                        <a:t>years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1" name="object 61"/>
          <p:cNvSpPr txBox="1"/>
          <p:nvPr/>
        </p:nvSpPr>
        <p:spPr>
          <a:xfrm>
            <a:off x="6538721" y="8315706"/>
            <a:ext cx="6762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Date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6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expiry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3727" y="9153855"/>
            <a:ext cx="23114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Calibri"/>
                <a:cs typeface="Calibri"/>
              </a:rPr>
              <a:t>Authorization</a:t>
            </a:r>
            <a:r>
              <a:rPr dirty="0" sz="900" spc="-5">
                <a:latin typeface="Calibri"/>
                <a:cs typeface="Calibri"/>
              </a:rPr>
              <a:t>—I authorize the Passport</a:t>
            </a:r>
            <a:r>
              <a:rPr dirty="0" sz="900" spc="3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Program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3727" y="9300159"/>
            <a:ext cx="2385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1940" algn="l"/>
              </a:tabLst>
            </a:pPr>
            <a:r>
              <a:rPr dirty="0" sz="900">
                <a:latin typeface="Calibri"/>
                <a:cs typeface="Calibri"/>
              </a:rPr>
              <a:t>to </a:t>
            </a:r>
            <a:r>
              <a:rPr dirty="0" sz="900" spc="-5">
                <a:latin typeface="Calibri"/>
                <a:cs typeface="Calibri"/>
              </a:rPr>
              <a:t>charge	</a:t>
            </a:r>
            <a:r>
              <a:rPr dirty="0" sz="900">
                <a:latin typeface="Calibri"/>
                <a:cs typeface="Calibri"/>
              </a:rPr>
              <a:t>to my </a:t>
            </a:r>
            <a:r>
              <a:rPr dirty="0" sz="900" spc="-5">
                <a:latin typeface="Calibri"/>
                <a:cs typeface="Calibri"/>
              </a:rPr>
              <a:t>credit</a:t>
            </a:r>
            <a:r>
              <a:rPr dirty="0" sz="900" spc="-6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card.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035802" y="9143186"/>
            <a:ext cx="2457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Date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76466" y="9263583"/>
            <a:ext cx="5486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8145" algn="l"/>
              </a:tabLst>
            </a:pPr>
            <a:r>
              <a:rPr dirty="0" sz="700" spc="-5">
                <a:latin typeface="Calibri"/>
                <a:cs typeface="Calibri"/>
              </a:rPr>
              <a:t>Mo</a:t>
            </a:r>
            <a:r>
              <a:rPr dirty="0" sz="700">
                <a:latin typeface="Calibri"/>
                <a:cs typeface="Calibri"/>
              </a:rPr>
              <a:t>n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-5">
                <a:latin typeface="Calibri"/>
                <a:cs typeface="Calibri"/>
              </a:rPr>
              <a:t>h</a:t>
            </a:r>
            <a:r>
              <a:rPr dirty="0" sz="700">
                <a:latin typeface="Calibri"/>
                <a:cs typeface="Calibri"/>
              </a:rPr>
              <a:t>	</a:t>
            </a:r>
            <a:r>
              <a:rPr dirty="0" sz="700" spc="-5">
                <a:latin typeface="Calibri"/>
                <a:cs typeface="Calibri"/>
              </a:rPr>
              <a:t>Day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99794" y="9320530"/>
            <a:ext cx="967105" cy="177800"/>
          </a:xfrm>
          <a:custGeom>
            <a:avLst/>
            <a:gdLst/>
            <a:ahLst/>
            <a:cxnLst/>
            <a:rect l="l" t="t" r="r" b="b"/>
            <a:pathLst>
              <a:path w="967105" h="177800">
                <a:moveTo>
                  <a:pt x="0" y="177800"/>
                </a:moveTo>
                <a:lnTo>
                  <a:pt x="967105" y="177800"/>
                </a:lnTo>
                <a:lnTo>
                  <a:pt x="967105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906576" y="9329115"/>
            <a:ext cx="2571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libri"/>
                <a:cs typeface="Calibri"/>
              </a:rPr>
              <a:t>CA</a:t>
            </a:r>
            <a:r>
              <a:rPr dirty="0" sz="800" spc="-5">
                <a:latin typeface="Calibri"/>
                <a:cs typeface="Calibri"/>
              </a:rPr>
              <a:t>N</a:t>
            </a:r>
            <a:r>
              <a:rPr dirty="0" sz="800">
                <a:latin typeface="Calibri"/>
                <a:cs typeface="Calibri"/>
              </a:rPr>
              <a:t>$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276600" y="9150350"/>
            <a:ext cx="2734310" cy="347980"/>
          </a:xfrm>
          <a:custGeom>
            <a:avLst/>
            <a:gdLst/>
            <a:ahLst/>
            <a:cxnLst/>
            <a:rect l="l" t="t" r="r" b="b"/>
            <a:pathLst>
              <a:path w="2734310" h="347979">
                <a:moveTo>
                  <a:pt x="0" y="347980"/>
                </a:moveTo>
                <a:lnTo>
                  <a:pt x="2734310" y="347980"/>
                </a:lnTo>
                <a:lnTo>
                  <a:pt x="2734310" y="0"/>
                </a:lnTo>
                <a:lnTo>
                  <a:pt x="0" y="0"/>
                </a:lnTo>
                <a:lnTo>
                  <a:pt x="0" y="34798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298063" y="9140138"/>
            <a:ext cx="11195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Signature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cardholder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030979" y="8736330"/>
            <a:ext cx="3399790" cy="414020"/>
          </a:xfrm>
          <a:custGeom>
            <a:avLst/>
            <a:gdLst/>
            <a:ahLst/>
            <a:cxnLst/>
            <a:rect l="l" t="t" r="r" b="b"/>
            <a:pathLst>
              <a:path w="3399790" h="414020">
                <a:moveTo>
                  <a:pt x="0" y="414020"/>
                </a:moveTo>
                <a:lnTo>
                  <a:pt x="3399789" y="414020"/>
                </a:lnTo>
                <a:lnTo>
                  <a:pt x="3399789" y="0"/>
                </a:lnTo>
                <a:lnTo>
                  <a:pt x="0" y="0"/>
                </a:lnTo>
                <a:lnTo>
                  <a:pt x="0" y="41402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4479416" y="9007550"/>
            <a:ext cx="9258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For official use</a:t>
            </a:r>
            <a:r>
              <a:rPr dirty="0" sz="900" spc="-4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only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9725" y="8322309"/>
            <a:ext cx="6175375" cy="828040"/>
          </a:xfrm>
          <a:custGeom>
            <a:avLst/>
            <a:gdLst/>
            <a:ahLst/>
            <a:cxnLst/>
            <a:rect l="l" t="t" r="r" b="b"/>
            <a:pathLst>
              <a:path w="6175375" h="828040">
                <a:moveTo>
                  <a:pt x="0" y="828040"/>
                </a:moveTo>
                <a:lnTo>
                  <a:pt x="3691254" y="828040"/>
                </a:lnTo>
                <a:lnTo>
                  <a:pt x="3691254" y="414020"/>
                </a:lnTo>
                <a:lnTo>
                  <a:pt x="0" y="414020"/>
                </a:lnTo>
                <a:lnTo>
                  <a:pt x="0" y="828040"/>
                </a:lnTo>
                <a:close/>
              </a:path>
              <a:path w="6175375" h="828040">
                <a:moveTo>
                  <a:pt x="3691254" y="414020"/>
                </a:moveTo>
                <a:lnTo>
                  <a:pt x="6175375" y="414020"/>
                </a:lnTo>
                <a:lnTo>
                  <a:pt x="6175375" y="0"/>
                </a:lnTo>
                <a:lnTo>
                  <a:pt x="3691254" y="0"/>
                </a:lnTo>
                <a:lnTo>
                  <a:pt x="3691254" y="414020"/>
                </a:lnTo>
                <a:close/>
              </a:path>
              <a:path w="6175375" h="828040">
                <a:moveTo>
                  <a:pt x="0" y="414020"/>
                </a:moveTo>
                <a:lnTo>
                  <a:pt x="3691254" y="414020"/>
                </a:lnTo>
                <a:lnTo>
                  <a:pt x="3691254" y="0"/>
                </a:lnTo>
                <a:lnTo>
                  <a:pt x="0" y="0"/>
                </a:lnTo>
                <a:lnTo>
                  <a:pt x="0" y="41402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363727" y="8102345"/>
            <a:ext cx="4323715" cy="3911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459"/>
              </a:spcBef>
              <a:tabLst>
                <a:tab pos="904240" algn="l"/>
                <a:tab pos="1521460" algn="l"/>
                <a:tab pos="2533650" algn="l"/>
              </a:tabLst>
            </a:pPr>
            <a:r>
              <a:rPr dirty="0" sz="900" spc="-5">
                <a:latin typeface="Calibri"/>
                <a:cs typeface="Calibri"/>
              </a:rPr>
              <a:t>Card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type:	Visa	MasterCard	American Express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702685" algn="l"/>
              </a:tabLst>
            </a:pPr>
            <a:r>
              <a:rPr dirty="0" sz="900" spc="-5">
                <a:latin typeface="Calibri"/>
                <a:cs typeface="Calibri"/>
              </a:rPr>
              <a:t>Name </a:t>
            </a:r>
            <a:r>
              <a:rPr dirty="0" sz="900">
                <a:latin typeface="Calibri"/>
                <a:cs typeface="Calibri"/>
              </a:rPr>
              <a:t>as it appears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on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card	</a:t>
            </a:r>
            <a:r>
              <a:rPr dirty="0" sz="900" spc="-5">
                <a:latin typeface="Calibri"/>
                <a:cs typeface="Calibri"/>
              </a:rPr>
              <a:t>Card</a:t>
            </a:r>
            <a:r>
              <a:rPr dirty="0" sz="900" spc="-5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number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9725" y="7894319"/>
            <a:ext cx="7090409" cy="256540"/>
          </a:xfrm>
          <a:custGeom>
            <a:avLst/>
            <a:gdLst/>
            <a:ahLst/>
            <a:cxnLst/>
            <a:rect l="l" t="t" r="r" b="b"/>
            <a:pathLst>
              <a:path w="7090409" h="256540">
                <a:moveTo>
                  <a:pt x="0" y="256539"/>
                </a:moveTo>
                <a:lnTo>
                  <a:pt x="7090409" y="256539"/>
                </a:lnTo>
                <a:lnTo>
                  <a:pt x="7090409" y="0"/>
                </a:lnTo>
                <a:lnTo>
                  <a:pt x="0" y="0"/>
                </a:lnTo>
                <a:lnTo>
                  <a:pt x="0" y="25653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363727" y="7896606"/>
            <a:ext cx="7032625" cy="26924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77800"/>
              </a:lnSpc>
              <a:spcBef>
                <a:spcPts val="340"/>
              </a:spcBef>
            </a:pPr>
            <a:r>
              <a:rPr dirty="0" sz="900">
                <a:solidFill>
                  <a:srgbClr val="211F1F"/>
                </a:solidFill>
                <a:latin typeface="Calibri"/>
                <a:cs typeface="Calibri"/>
              </a:rPr>
              <a:t>If you are </a:t>
            </a:r>
            <a:r>
              <a:rPr dirty="0" sz="900" spc="-5">
                <a:solidFill>
                  <a:srgbClr val="211F1F"/>
                </a:solidFill>
                <a:latin typeface="Calibri"/>
                <a:cs typeface="Calibri"/>
              </a:rPr>
              <a:t>applying </a:t>
            </a:r>
            <a:r>
              <a:rPr dirty="0" sz="900">
                <a:solidFill>
                  <a:srgbClr val="211F1F"/>
                </a:solidFill>
                <a:latin typeface="Calibri"/>
                <a:cs typeface="Calibri"/>
              </a:rPr>
              <a:t>in </a:t>
            </a:r>
            <a:r>
              <a:rPr dirty="0" sz="900" spc="-5">
                <a:solidFill>
                  <a:srgbClr val="211F1F"/>
                </a:solidFill>
                <a:latin typeface="Calibri"/>
                <a:cs typeface="Calibri"/>
              </a:rPr>
              <a:t>person, </a:t>
            </a:r>
            <a:r>
              <a:rPr dirty="0" sz="900" spc="-5" b="1">
                <a:solidFill>
                  <a:srgbClr val="211F1F"/>
                </a:solidFill>
                <a:latin typeface="Calibri"/>
                <a:cs typeface="Calibri"/>
              </a:rPr>
              <a:t>do not complete </a:t>
            </a:r>
            <a:r>
              <a:rPr dirty="0" sz="900" spc="-5">
                <a:solidFill>
                  <a:srgbClr val="211F1F"/>
                </a:solidFill>
                <a:latin typeface="Calibri"/>
                <a:cs typeface="Calibri"/>
              </a:rPr>
              <a:t>this section. </a:t>
            </a:r>
            <a:r>
              <a:rPr dirty="0" sz="900">
                <a:solidFill>
                  <a:srgbClr val="211F1F"/>
                </a:solidFill>
                <a:latin typeface="Calibri"/>
                <a:cs typeface="Calibri"/>
              </a:rPr>
              <a:t>If you are </a:t>
            </a:r>
            <a:r>
              <a:rPr dirty="0" sz="900" spc="-5">
                <a:solidFill>
                  <a:srgbClr val="211F1F"/>
                </a:solidFill>
                <a:latin typeface="Calibri"/>
                <a:cs typeface="Calibri"/>
              </a:rPr>
              <a:t>applying by mail and paying </a:t>
            </a:r>
            <a:r>
              <a:rPr dirty="0" sz="900">
                <a:solidFill>
                  <a:srgbClr val="211F1F"/>
                </a:solidFill>
                <a:latin typeface="Calibri"/>
                <a:cs typeface="Calibri"/>
              </a:rPr>
              <a:t>by </a:t>
            </a:r>
            <a:r>
              <a:rPr dirty="0" sz="900" spc="-5">
                <a:solidFill>
                  <a:srgbClr val="211F1F"/>
                </a:solidFill>
                <a:latin typeface="Calibri"/>
                <a:cs typeface="Calibri"/>
              </a:rPr>
              <a:t>credit card, complete </a:t>
            </a:r>
            <a:r>
              <a:rPr dirty="0" sz="900">
                <a:solidFill>
                  <a:srgbClr val="211F1F"/>
                </a:solidFill>
                <a:latin typeface="Calibri"/>
                <a:cs typeface="Calibri"/>
              </a:rPr>
              <a:t>and submit </a:t>
            </a:r>
            <a:r>
              <a:rPr dirty="0" sz="900" spc="-5">
                <a:solidFill>
                  <a:srgbClr val="211F1F"/>
                </a:solidFill>
                <a:latin typeface="Calibri"/>
                <a:cs typeface="Calibri"/>
              </a:rPr>
              <a:t>this section with  </a:t>
            </a:r>
            <a:r>
              <a:rPr dirty="0" sz="900">
                <a:solidFill>
                  <a:srgbClr val="211F1F"/>
                </a:solidFill>
                <a:latin typeface="Calibri"/>
                <a:cs typeface="Calibri"/>
              </a:rPr>
              <a:t>your</a:t>
            </a:r>
            <a:r>
              <a:rPr dirty="0" sz="900" spc="-5">
                <a:solidFill>
                  <a:srgbClr val="211F1F"/>
                </a:solidFill>
                <a:latin typeface="Calibri"/>
                <a:cs typeface="Calibri"/>
              </a:rPr>
              <a:t> application.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340804" y="4918583"/>
          <a:ext cx="7089140" cy="297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0"/>
                <a:gridCol w="3475990"/>
              </a:tblGrid>
              <a:tr h="216407">
                <a:tc gridSpan="2">
                  <a:txBody>
                    <a:bodyPr/>
                    <a:lstStyle/>
                    <a:p>
                      <a:pPr marL="155575">
                        <a:lnSpc>
                          <a:spcPts val="1605"/>
                        </a:lnSpc>
                        <a:tabLst>
                          <a:tab pos="2693670" algn="l"/>
                        </a:tabLst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C	</a:t>
                      </a:r>
                      <a:r>
                        <a:rPr dirty="0" baseline="5050" sz="1650" b="1">
                          <a:latin typeface="Arial"/>
                          <a:cs typeface="Arial"/>
                        </a:rPr>
                        <a:t>Fee and </a:t>
                      </a:r>
                      <a:r>
                        <a:rPr dirty="0" baseline="5050" sz="1650" spc="-7" b="1">
                          <a:latin typeface="Arial"/>
                          <a:cs typeface="Arial"/>
                        </a:rPr>
                        <a:t>Period </a:t>
                      </a:r>
                      <a:r>
                        <a:rPr dirty="0" baseline="5050" sz="1650" spc="-15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baseline="5050" sz="16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5050" sz="1650" spc="-7" b="1">
                          <a:latin typeface="Arial"/>
                          <a:cs typeface="Arial"/>
                        </a:rPr>
                        <a:t>Validity</a:t>
                      </a:r>
                      <a:endParaRPr baseline="5050"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82422">
                <a:tc>
                  <a:txBody>
                    <a:bodyPr/>
                    <a:lstStyle/>
                    <a:p>
                      <a:pPr marL="552450" marR="802640">
                        <a:lnSpc>
                          <a:spcPts val="890"/>
                        </a:lnSpc>
                        <a:spcBef>
                          <a:spcPts val="33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Where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application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is made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in Canada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passport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be delivered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Canada: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52450" marR="1719580">
                        <a:lnSpc>
                          <a:spcPts val="890"/>
                        </a:lnSpc>
                        <a:spcBef>
                          <a:spcPts val="204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5-year validity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CAN$120*  10-year validity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CAN$160*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1815" marR="502920">
                        <a:lnSpc>
                          <a:spcPts val="890"/>
                        </a:lnSpc>
                        <a:spcBef>
                          <a:spcPts val="33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Where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application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is made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the USA**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passport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be delivered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the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USA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**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: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51815" marR="1582420">
                        <a:lnSpc>
                          <a:spcPts val="890"/>
                        </a:lnSpc>
                        <a:spcBef>
                          <a:spcPts val="204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5-year validity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CAN$190*  10-year validity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CAN$260*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 gridSpan="2">
                  <a:txBody>
                    <a:bodyPr/>
                    <a:lstStyle/>
                    <a:p>
                      <a:pPr marL="48895">
                        <a:lnSpc>
                          <a:spcPts val="935"/>
                        </a:lnSpc>
                        <a:spcBef>
                          <a:spcPts val="2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 CAN$25 consular services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fee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included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in the above-mentioned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fee.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8895">
                        <a:lnSpc>
                          <a:spcPts val="935"/>
                        </a:lnSpc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**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Includes Bermuda,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American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Samoa,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Midway Islands, Puerto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Rico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US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Virgin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Islands.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93760"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Methods of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payment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(Canadian funds only):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49860" marR="590550" indent="-74930">
                        <a:lnSpc>
                          <a:spcPts val="890"/>
                        </a:lnSpc>
                        <a:spcBef>
                          <a:spcPts val="459"/>
                        </a:spcBef>
                        <a:buChar char="•"/>
                        <a:tabLst>
                          <a:tab pos="140970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Debit card (Interac), Visa Debit, Virtual Visa Debit or other prepaid cards (Visa, MasterCard, American Express) only for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person applications  submitted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cardholder. Prepaid debit cards are not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accepted;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40335" indent="-66040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•"/>
                        <a:tabLst>
                          <a:tab pos="140970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Credit card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prepaid card (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embossed only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).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If you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are applying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mail, see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section D;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or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40335" indent="-66040">
                        <a:lnSpc>
                          <a:spcPct val="100000"/>
                        </a:lnSpc>
                        <a:spcBef>
                          <a:spcPts val="120"/>
                        </a:spcBef>
                        <a:buChar char="•"/>
                        <a:tabLst>
                          <a:tab pos="140970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Certified cheque or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money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order (postal or bank)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in 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exact amount, payable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Receiver General for</a:t>
                      </a:r>
                      <a:r>
                        <a:rPr dirty="0" sz="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Canada.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Important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31445" indent="-66040">
                        <a:lnSpc>
                          <a:spcPct val="100000"/>
                        </a:lnSpc>
                        <a:spcBef>
                          <a:spcPts val="380"/>
                        </a:spcBef>
                        <a:buChar char="•"/>
                        <a:tabLst>
                          <a:tab pos="132080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Every person who requests passport services must pay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applicable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fee in 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exact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amount.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40335" marR="365760" indent="-74930">
                        <a:lnSpc>
                          <a:spcPts val="890"/>
                        </a:lnSpc>
                        <a:spcBef>
                          <a:spcPts val="235"/>
                        </a:spcBef>
                        <a:buChar char="•"/>
                        <a:tabLst>
                          <a:tab pos="132080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Applicants who cancel their application or are refused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passport are not eligible for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refund of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passport service fee. Only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consular services 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fee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of CAN$25, applied only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adult applications,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refundable.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40335" marR="606425" indent="-74930">
                        <a:lnSpc>
                          <a:spcPts val="890"/>
                        </a:lnSpc>
                        <a:spcBef>
                          <a:spcPts val="355"/>
                        </a:spcBef>
                        <a:buChar char="•"/>
                        <a:tabLst>
                          <a:tab pos="132080" algn="l"/>
                        </a:tabLst>
                      </a:pP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Passport Program, Immigration, Refugees and Citizenship Canada does not accept personal cheques or payment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cash for applications  submitted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Canada.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31445" indent="-66040">
                        <a:lnSpc>
                          <a:spcPts val="685"/>
                        </a:lnSpc>
                        <a:spcBef>
                          <a:spcPts val="245"/>
                        </a:spcBef>
                        <a:buChar char="•"/>
                        <a:tabLst>
                          <a:tab pos="132080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Administrative fees and applicable interest will be applied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all dishonoured</a:t>
                      </a:r>
                      <a:r>
                        <a:rPr dirty="0" sz="8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payments.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52400">
                        <a:lnSpc>
                          <a:spcPts val="1405"/>
                        </a:lnSpc>
                        <a:tabLst>
                          <a:tab pos="2760980" algn="l"/>
                        </a:tabLst>
                      </a:pPr>
                      <a:r>
                        <a:rPr dirty="0" baseline="-3968" sz="2100">
                          <a:latin typeface="Calibri"/>
                          <a:cs typeface="Calibri"/>
                        </a:rPr>
                        <a:t>D	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Credit Card</a:t>
                      </a:r>
                      <a:r>
                        <a:rPr dirty="0" sz="1100" spc="-10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Information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77" name="object 77"/>
          <p:cNvGrpSpPr/>
          <p:nvPr/>
        </p:nvGrpSpPr>
        <p:grpSpPr>
          <a:xfrm>
            <a:off x="342900" y="227965"/>
            <a:ext cx="1188085" cy="180340"/>
            <a:chOff x="342900" y="227965"/>
            <a:chExt cx="1188085" cy="180340"/>
          </a:xfrm>
        </p:grpSpPr>
        <p:sp>
          <p:nvSpPr>
            <p:cNvPr id="78" name="object 78"/>
            <p:cNvSpPr/>
            <p:nvPr/>
          </p:nvSpPr>
          <p:spPr>
            <a:xfrm>
              <a:off x="342900" y="227965"/>
              <a:ext cx="1188085" cy="180340"/>
            </a:xfrm>
            <a:custGeom>
              <a:avLst/>
              <a:gdLst/>
              <a:ahLst/>
              <a:cxnLst/>
              <a:rect l="l" t="t" r="r" b="b"/>
              <a:pathLst>
                <a:path w="1188085" h="180340">
                  <a:moveTo>
                    <a:pt x="1188085" y="0"/>
                  </a:moveTo>
                  <a:lnTo>
                    <a:pt x="0" y="0"/>
                  </a:lnTo>
                  <a:lnTo>
                    <a:pt x="0" y="180340"/>
                  </a:lnTo>
                  <a:lnTo>
                    <a:pt x="1188085" y="180340"/>
                  </a:lnTo>
                  <a:lnTo>
                    <a:pt x="118808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355600" y="240665"/>
              <a:ext cx="1162685" cy="154305"/>
            </a:xfrm>
            <a:custGeom>
              <a:avLst/>
              <a:gdLst/>
              <a:ahLst/>
              <a:cxnLst/>
              <a:rect l="l" t="t" r="r" b="b"/>
              <a:pathLst>
                <a:path w="1162685" h="154304">
                  <a:moveTo>
                    <a:pt x="1162685" y="0"/>
                  </a:moveTo>
                  <a:lnTo>
                    <a:pt x="0" y="0"/>
                  </a:lnTo>
                  <a:lnTo>
                    <a:pt x="0" y="154304"/>
                  </a:lnTo>
                  <a:lnTo>
                    <a:pt x="12700" y="141604"/>
                  </a:lnTo>
                  <a:lnTo>
                    <a:pt x="12700" y="12700"/>
                  </a:lnTo>
                  <a:lnTo>
                    <a:pt x="1149985" y="12700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355600" y="240665"/>
              <a:ext cx="1162685" cy="154305"/>
            </a:xfrm>
            <a:custGeom>
              <a:avLst/>
              <a:gdLst/>
              <a:ahLst/>
              <a:cxnLst/>
              <a:rect l="l" t="t" r="r" b="b"/>
              <a:pathLst>
                <a:path w="1162685" h="154304">
                  <a:moveTo>
                    <a:pt x="1162685" y="0"/>
                  </a:moveTo>
                  <a:lnTo>
                    <a:pt x="1149985" y="12700"/>
                  </a:lnTo>
                  <a:lnTo>
                    <a:pt x="1149985" y="141604"/>
                  </a:lnTo>
                  <a:lnTo>
                    <a:pt x="12700" y="141604"/>
                  </a:lnTo>
                  <a:lnTo>
                    <a:pt x="0" y="154304"/>
                  </a:lnTo>
                  <a:lnTo>
                    <a:pt x="1162685" y="154304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588B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349250" y="234315"/>
            <a:ext cx="117538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75"/>
              </a:spcBef>
            </a:pPr>
            <a:r>
              <a:rPr dirty="0" sz="900" spc="-5">
                <a:latin typeface="Calibri"/>
                <a:cs typeface="Calibri"/>
              </a:rPr>
              <a:t>Complete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Form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6475" y="1821814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5">
                <a:moveTo>
                  <a:pt x="72390" y="71754"/>
                </a:moveTo>
                <a:lnTo>
                  <a:pt x="66675" y="43814"/>
                </a:lnTo>
                <a:lnTo>
                  <a:pt x="50800" y="20954"/>
                </a:lnTo>
                <a:lnTo>
                  <a:pt x="27940" y="5714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8461" y="1818646"/>
            <a:ext cx="7089775" cy="219710"/>
            <a:chOff x="338461" y="1818646"/>
            <a:chExt cx="7089775" cy="219710"/>
          </a:xfrm>
        </p:grpSpPr>
        <p:sp>
          <p:nvSpPr>
            <p:cNvPr id="4" name="object 4"/>
            <p:cNvSpPr/>
            <p:nvPr/>
          </p:nvSpPr>
          <p:spPr>
            <a:xfrm>
              <a:off x="341630" y="1821815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71754" y="0"/>
                  </a:moveTo>
                  <a:lnTo>
                    <a:pt x="43815" y="5714"/>
                  </a:lnTo>
                  <a:lnTo>
                    <a:pt x="20955" y="20954"/>
                  </a:lnTo>
                  <a:lnTo>
                    <a:pt x="5080" y="43814"/>
                  </a:lnTo>
                  <a:lnTo>
                    <a:pt x="0" y="71754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1630" y="1821815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5">
                  <a:moveTo>
                    <a:pt x="7086600" y="0"/>
                  </a:moveTo>
                  <a:lnTo>
                    <a:pt x="0" y="0"/>
                  </a:lnTo>
                  <a:lnTo>
                    <a:pt x="0" y="216534"/>
                  </a:lnTo>
                  <a:lnTo>
                    <a:pt x="7086600" y="216534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9580" y="1821815"/>
              <a:ext cx="216535" cy="2165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87984" y="2084070"/>
            <a:ext cx="222249" cy="19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4019" y="3084661"/>
            <a:ext cx="6942455" cy="0"/>
          </a:xfrm>
          <a:custGeom>
            <a:avLst/>
            <a:gdLst/>
            <a:ahLst/>
            <a:cxnLst/>
            <a:rect l="l" t="t" r="r" b="b"/>
            <a:pathLst>
              <a:path w="6942455" h="0">
                <a:moveTo>
                  <a:pt x="0" y="0"/>
                </a:moveTo>
                <a:lnTo>
                  <a:pt x="69424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4019" y="4866004"/>
            <a:ext cx="6942455" cy="0"/>
          </a:xfrm>
          <a:custGeom>
            <a:avLst/>
            <a:gdLst/>
            <a:ahLst/>
            <a:cxnLst/>
            <a:rect l="l" t="t" r="r" b="b"/>
            <a:pathLst>
              <a:path w="6942455" h="0">
                <a:moveTo>
                  <a:pt x="0" y="0"/>
                </a:moveTo>
                <a:lnTo>
                  <a:pt x="694245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38461" y="3157854"/>
            <a:ext cx="78105" cy="1711325"/>
            <a:chOff x="338461" y="3157854"/>
            <a:chExt cx="78105" cy="1711325"/>
          </a:xfrm>
        </p:grpSpPr>
        <p:sp>
          <p:nvSpPr>
            <p:cNvPr id="11" name="object 11"/>
            <p:cNvSpPr/>
            <p:nvPr/>
          </p:nvSpPr>
          <p:spPr>
            <a:xfrm>
              <a:off x="342265" y="3157854"/>
              <a:ext cx="0" cy="1635760"/>
            </a:xfrm>
            <a:custGeom>
              <a:avLst/>
              <a:gdLst/>
              <a:ahLst/>
              <a:cxnLst/>
              <a:rect l="l" t="t" r="r" b="b"/>
              <a:pathLst>
                <a:path w="0" h="1635760">
                  <a:moveTo>
                    <a:pt x="0" y="0"/>
                  </a:moveTo>
                  <a:lnTo>
                    <a:pt x="0" y="144779"/>
                  </a:lnTo>
                </a:path>
                <a:path w="0" h="1635760">
                  <a:moveTo>
                    <a:pt x="0" y="144779"/>
                  </a:moveTo>
                  <a:lnTo>
                    <a:pt x="0" y="16357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1630" y="4793614"/>
              <a:ext cx="71755" cy="72390"/>
            </a:xfrm>
            <a:custGeom>
              <a:avLst/>
              <a:gdLst/>
              <a:ahLst/>
              <a:cxnLst/>
              <a:rect l="l" t="t" r="r" b="b"/>
              <a:pathLst>
                <a:path w="71754" h="72389">
                  <a:moveTo>
                    <a:pt x="0" y="0"/>
                  </a:moveTo>
                  <a:lnTo>
                    <a:pt x="5080" y="27939"/>
                  </a:lnTo>
                  <a:lnTo>
                    <a:pt x="20955" y="51435"/>
                  </a:lnTo>
                  <a:lnTo>
                    <a:pt x="43815" y="66675"/>
                  </a:lnTo>
                  <a:lnTo>
                    <a:pt x="71754" y="72389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7353306" y="3082931"/>
            <a:ext cx="78740" cy="1786255"/>
            <a:chOff x="7353306" y="3082931"/>
            <a:chExt cx="78740" cy="1786255"/>
          </a:xfrm>
        </p:grpSpPr>
        <p:sp>
          <p:nvSpPr>
            <p:cNvPr id="14" name="object 14"/>
            <p:cNvSpPr/>
            <p:nvPr/>
          </p:nvSpPr>
          <p:spPr>
            <a:xfrm>
              <a:off x="7428864" y="3157854"/>
              <a:ext cx="0" cy="1635760"/>
            </a:xfrm>
            <a:custGeom>
              <a:avLst/>
              <a:gdLst/>
              <a:ahLst/>
              <a:cxnLst/>
              <a:rect l="l" t="t" r="r" b="b"/>
              <a:pathLst>
                <a:path w="0" h="1635760">
                  <a:moveTo>
                    <a:pt x="0" y="0"/>
                  </a:moveTo>
                  <a:lnTo>
                    <a:pt x="0" y="144779"/>
                  </a:lnTo>
                </a:path>
                <a:path w="0" h="1635760">
                  <a:moveTo>
                    <a:pt x="0" y="144779"/>
                  </a:moveTo>
                  <a:lnTo>
                    <a:pt x="0" y="16357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356474" y="3086099"/>
              <a:ext cx="72390" cy="1779905"/>
            </a:xfrm>
            <a:custGeom>
              <a:avLst/>
              <a:gdLst/>
              <a:ahLst/>
              <a:cxnLst/>
              <a:rect l="l" t="t" r="r" b="b"/>
              <a:pathLst>
                <a:path w="72390" h="1779904">
                  <a:moveTo>
                    <a:pt x="0" y="1779904"/>
                  </a:moveTo>
                  <a:lnTo>
                    <a:pt x="27940" y="1774189"/>
                  </a:lnTo>
                  <a:lnTo>
                    <a:pt x="50800" y="1758950"/>
                  </a:lnTo>
                  <a:lnTo>
                    <a:pt x="66675" y="1735454"/>
                  </a:lnTo>
                  <a:lnTo>
                    <a:pt x="72390" y="1707514"/>
                  </a:lnTo>
                </a:path>
                <a:path w="72390" h="1779904">
                  <a:moveTo>
                    <a:pt x="72390" y="71754"/>
                  </a:moveTo>
                  <a:lnTo>
                    <a:pt x="66675" y="43815"/>
                  </a:lnTo>
                  <a:lnTo>
                    <a:pt x="50800" y="20954"/>
                  </a:lnTo>
                  <a:lnTo>
                    <a:pt x="27940" y="5715"/>
                  </a:lnTo>
                  <a:lnTo>
                    <a:pt x="0" y="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338454" y="3082925"/>
            <a:ext cx="7092950" cy="222885"/>
            <a:chOff x="338454" y="3082925"/>
            <a:chExt cx="7092950" cy="222885"/>
          </a:xfrm>
        </p:grpSpPr>
        <p:sp>
          <p:nvSpPr>
            <p:cNvPr id="17" name="object 17"/>
            <p:cNvSpPr/>
            <p:nvPr/>
          </p:nvSpPr>
          <p:spPr>
            <a:xfrm>
              <a:off x="341629" y="3086100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71754" y="0"/>
                  </a:moveTo>
                  <a:lnTo>
                    <a:pt x="43815" y="5715"/>
                  </a:lnTo>
                  <a:lnTo>
                    <a:pt x="20955" y="20954"/>
                  </a:lnTo>
                  <a:lnTo>
                    <a:pt x="5080" y="43815"/>
                  </a:lnTo>
                  <a:lnTo>
                    <a:pt x="0" y="71754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1629" y="3086100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5">
                  <a:moveTo>
                    <a:pt x="7086600" y="0"/>
                  </a:moveTo>
                  <a:lnTo>
                    <a:pt x="0" y="0"/>
                  </a:lnTo>
                  <a:lnTo>
                    <a:pt x="0" y="216534"/>
                  </a:lnTo>
                  <a:lnTo>
                    <a:pt x="7086600" y="216534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1629" y="3086100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5">
                  <a:moveTo>
                    <a:pt x="0" y="216534"/>
                  </a:moveTo>
                  <a:lnTo>
                    <a:pt x="7086600" y="216534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21653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9579" y="3086100"/>
              <a:ext cx="216535" cy="2165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1181735" y="3649345"/>
            <a:ext cx="224790" cy="200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16300" y="3649345"/>
            <a:ext cx="224789" cy="200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99479" y="3649345"/>
            <a:ext cx="224789" cy="200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19015" y="4074795"/>
            <a:ext cx="0" cy="372110"/>
          </a:xfrm>
          <a:custGeom>
            <a:avLst/>
            <a:gdLst/>
            <a:ahLst/>
            <a:cxnLst/>
            <a:rect l="l" t="t" r="r" b="b"/>
            <a:pathLst>
              <a:path w="0" h="372110">
                <a:moveTo>
                  <a:pt x="0" y="0"/>
                </a:moveTo>
                <a:lnTo>
                  <a:pt x="0" y="37210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52345" y="4074795"/>
            <a:ext cx="0" cy="372110"/>
          </a:xfrm>
          <a:custGeom>
            <a:avLst/>
            <a:gdLst/>
            <a:ahLst/>
            <a:cxnLst/>
            <a:rect l="l" t="t" r="r" b="b"/>
            <a:pathLst>
              <a:path w="0" h="372110">
                <a:moveTo>
                  <a:pt x="0" y="0"/>
                </a:moveTo>
                <a:lnTo>
                  <a:pt x="0" y="37210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74395" y="3317874"/>
            <a:ext cx="646049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Calibri"/>
                <a:cs typeface="Calibri"/>
              </a:rPr>
              <a:t>General information </a:t>
            </a:r>
            <a:r>
              <a:rPr dirty="0" sz="800">
                <a:latin typeface="Calibri"/>
                <a:cs typeface="Calibri"/>
              </a:rPr>
              <a:t>is </a:t>
            </a:r>
            <a:r>
              <a:rPr dirty="0" sz="800" spc="-5">
                <a:latin typeface="Calibri"/>
                <a:cs typeface="Calibri"/>
              </a:rPr>
              <a:t>available </a:t>
            </a:r>
            <a:r>
              <a:rPr dirty="0" sz="800">
                <a:latin typeface="Calibri"/>
                <a:cs typeface="Calibri"/>
              </a:rPr>
              <a:t>24 </a:t>
            </a:r>
            <a:r>
              <a:rPr dirty="0" sz="800" spc="-5">
                <a:latin typeface="Calibri"/>
                <a:cs typeface="Calibri"/>
              </a:rPr>
              <a:t>hours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day, </a:t>
            </a:r>
            <a:r>
              <a:rPr dirty="0" sz="800">
                <a:latin typeface="Calibri"/>
                <a:cs typeface="Calibri"/>
              </a:rPr>
              <a:t>7 </a:t>
            </a:r>
            <a:r>
              <a:rPr dirty="0" sz="800" spc="-5">
                <a:latin typeface="Calibri"/>
                <a:cs typeface="Calibri"/>
              </a:rPr>
              <a:t>days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week. Agents are available </a:t>
            </a:r>
            <a:r>
              <a:rPr dirty="0" sz="800">
                <a:latin typeface="Calibri"/>
                <a:cs typeface="Calibri"/>
              </a:rPr>
              <a:t>Monday </a:t>
            </a:r>
            <a:r>
              <a:rPr dirty="0" sz="800" spc="-5">
                <a:latin typeface="Calibri"/>
                <a:cs typeface="Calibri"/>
              </a:rPr>
              <a:t>to Friday from </a:t>
            </a:r>
            <a:r>
              <a:rPr dirty="0" sz="800">
                <a:latin typeface="Calibri"/>
                <a:cs typeface="Calibri"/>
              </a:rPr>
              <a:t>7:30 a.m. </a:t>
            </a:r>
            <a:r>
              <a:rPr dirty="0" sz="800" spc="-5">
                <a:latin typeface="Calibri"/>
                <a:cs typeface="Calibri"/>
              </a:rPr>
              <a:t>to </a:t>
            </a:r>
            <a:r>
              <a:rPr dirty="0" sz="800">
                <a:latin typeface="Calibri"/>
                <a:cs typeface="Calibri"/>
              </a:rPr>
              <a:t>8:00</a:t>
            </a:r>
            <a:r>
              <a:rPr dirty="0" sz="800" spc="3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p.m. (Eastern </a:t>
            </a:r>
            <a:r>
              <a:rPr dirty="0" sz="800">
                <a:latin typeface="Calibri"/>
                <a:cs typeface="Calibri"/>
              </a:rPr>
              <a:t>Time) </a:t>
            </a:r>
            <a:r>
              <a:rPr dirty="0" sz="800" spc="-5">
                <a:latin typeface="Calibri"/>
                <a:cs typeface="Calibri"/>
              </a:rPr>
              <a:t>in </a:t>
            </a:r>
            <a:r>
              <a:rPr dirty="0" sz="800">
                <a:latin typeface="Calibri"/>
                <a:cs typeface="Calibri"/>
              </a:rPr>
              <a:t>Canada.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395" y="3904614"/>
            <a:ext cx="223012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solidFill>
                  <a:srgbClr val="211F1F"/>
                </a:solidFill>
                <a:latin typeface="Calibri"/>
                <a:cs typeface="Calibri"/>
              </a:rPr>
              <a:t>Information on passports, fees </a:t>
            </a:r>
            <a:r>
              <a:rPr dirty="0" sz="800" b="1">
                <a:solidFill>
                  <a:srgbClr val="211F1F"/>
                </a:solidFill>
                <a:latin typeface="Calibri"/>
                <a:cs typeface="Calibri"/>
              </a:rPr>
              <a:t>and </a:t>
            </a:r>
            <a:r>
              <a:rPr dirty="0" sz="800" spc="-5" b="1">
                <a:solidFill>
                  <a:srgbClr val="211F1F"/>
                </a:solidFill>
                <a:latin typeface="Calibri"/>
                <a:cs typeface="Calibri"/>
              </a:rPr>
              <a:t>processing</a:t>
            </a:r>
            <a:r>
              <a:rPr dirty="0" sz="800" spc="50" b="1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dirty="0" sz="800" spc="-5" b="1">
                <a:solidFill>
                  <a:srgbClr val="211F1F"/>
                </a:solidFill>
                <a:latin typeface="Calibri"/>
                <a:cs typeface="Calibri"/>
              </a:rPr>
              <a:t>times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89957" y="4121022"/>
            <a:ext cx="2029460" cy="27305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80"/>
              </a:spcBef>
            </a:pPr>
            <a:r>
              <a:rPr dirty="0" sz="800" spc="-5">
                <a:solidFill>
                  <a:srgbClr val="211F1F"/>
                </a:solidFill>
                <a:latin typeface="Calibri"/>
                <a:cs typeface="Calibri"/>
              </a:rPr>
              <a:t>TTY (for people </a:t>
            </a:r>
            <a:r>
              <a:rPr dirty="0" sz="800">
                <a:solidFill>
                  <a:srgbClr val="211F1F"/>
                </a:solidFill>
                <a:latin typeface="Calibri"/>
                <a:cs typeface="Calibri"/>
              </a:rPr>
              <a:t>who </a:t>
            </a:r>
            <a:r>
              <a:rPr dirty="0" sz="800" spc="-5">
                <a:solidFill>
                  <a:srgbClr val="211F1F"/>
                </a:solidFill>
                <a:latin typeface="Calibri"/>
                <a:cs typeface="Calibri"/>
              </a:rPr>
              <a:t>are Deaf or hard of hearing)  Toll-free:</a:t>
            </a:r>
            <a:r>
              <a:rPr dirty="0" sz="80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211F1F"/>
                </a:solidFill>
                <a:latin typeface="Calibri"/>
                <a:cs typeface="Calibri"/>
              </a:rPr>
              <a:t>1-866-255-7655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4395" y="4439538"/>
            <a:ext cx="18288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Calibri"/>
                <a:cs typeface="Calibri"/>
              </a:rPr>
              <a:t>Travel reports, warnings </a:t>
            </a:r>
            <a:r>
              <a:rPr dirty="0" sz="800" b="1">
                <a:latin typeface="Calibri"/>
                <a:cs typeface="Calibri"/>
              </a:rPr>
              <a:t>and</a:t>
            </a:r>
            <a:r>
              <a:rPr dirty="0" sz="800" spc="-5" b="1">
                <a:latin typeface="Calibri"/>
                <a:cs typeface="Calibri"/>
              </a:rPr>
              <a:t> requirements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22370" y="3081655"/>
            <a:ext cx="11906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Contact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Information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7680" y="3060319"/>
            <a:ext cx="1257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38454" y="5020309"/>
            <a:ext cx="7093584" cy="1099820"/>
            <a:chOff x="338454" y="5020309"/>
            <a:chExt cx="7093584" cy="1099820"/>
          </a:xfrm>
        </p:grpSpPr>
        <p:sp>
          <p:nvSpPr>
            <p:cNvPr id="33" name="object 33"/>
            <p:cNvSpPr/>
            <p:nvPr/>
          </p:nvSpPr>
          <p:spPr>
            <a:xfrm>
              <a:off x="414019" y="5022046"/>
              <a:ext cx="6942455" cy="0"/>
            </a:xfrm>
            <a:custGeom>
              <a:avLst/>
              <a:gdLst/>
              <a:ahLst/>
              <a:cxnLst/>
              <a:rect l="l" t="t" r="r" b="b"/>
              <a:pathLst>
                <a:path w="6942455" h="0">
                  <a:moveTo>
                    <a:pt x="0" y="0"/>
                  </a:moveTo>
                  <a:lnTo>
                    <a:pt x="69424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42264" y="5095239"/>
              <a:ext cx="7014209" cy="1021715"/>
            </a:xfrm>
            <a:custGeom>
              <a:avLst/>
              <a:gdLst/>
              <a:ahLst/>
              <a:cxnLst/>
              <a:rect l="l" t="t" r="r" b="b"/>
              <a:pathLst>
                <a:path w="7014209" h="1021714">
                  <a:moveTo>
                    <a:pt x="71755" y="1021714"/>
                  </a:moveTo>
                  <a:lnTo>
                    <a:pt x="7014209" y="1021714"/>
                  </a:lnTo>
                </a:path>
                <a:path w="7014209" h="1021714">
                  <a:moveTo>
                    <a:pt x="0" y="0"/>
                  </a:moveTo>
                  <a:lnTo>
                    <a:pt x="0" y="144780"/>
                  </a:lnTo>
                </a:path>
                <a:path w="7014209" h="1021714">
                  <a:moveTo>
                    <a:pt x="0" y="144780"/>
                  </a:moveTo>
                  <a:lnTo>
                    <a:pt x="0" y="9499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41629" y="6044564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0"/>
                  </a:moveTo>
                  <a:lnTo>
                    <a:pt x="5080" y="27939"/>
                  </a:lnTo>
                  <a:lnTo>
                    <a:pt x="20955" y="50800"/>
                  </a:lnTo>
                  <a:lnTo>
                    <a:pt x="43815" y="66039"/>
                  </a:lnTo>
                  <a:lnTo>
                    <a:pt x="71754" y="71755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28864" y="5095239"/>
              <a:ext cx="0" cy="949960"/>
            </a:xfrm>
            <a:custGeom>
              <a:avLst/>
              <a:gdLst/>
              <a:ahLst/>
              <a:cxnLst/>
              <a:rect l="l" t="t" r="r" b="b"/>
              <a:pathLst>
                <a:path w="0" h="949960">
                  <a:moveTo>
                    <a:pt x="0" y="0"/>
                  </a:moveTo>
                  <a:lnTo>
                    <a:pt x="0" y="144780"/>
                  </a:lnTo>
                </a:path>
                <a:path w="0" h="949960">
                  <a:moveTo>
                    <a:pt x="0" y="144780"/>
                  </a:moveTo>
                  <a:lnTo>
                    <a:pt x="0" y="9499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41629" y="5023484"/>
              <a:ext cx="7087234" cy="1092835"/>
            </a:xfrm>
            <a:custGeom>
              <a:avLst/>
              <a:gdLst/>
              <a:ahLst/>
              <a:cxnLst/>
              <a:rect l="l" t="t" r="r" b="b"/>
              <a:pathLst>
                <a:path w="7087234" h="1092835">
                  <a:moveTo>
                    <a:pt x="7014845" y="1092835"/>
                  </a:moveTo>
                  <a:lnTo>
                    <a:pt x="7042785" y="1087119"/>
                  </a:lnTo>
                  <a:lnTo>
                    <a:pt x="7065645" y="1071879"/>
                  </a:lnTo>
                  <a:lnTo>
                    <a:pt x="7081520" y="1049019"/>
                  </a:lnTo>
                  <a:lnTo>
                    <a:pt x="7087235" y="1021079"/>
                  </a:lnTo>
                </a:path>
                <a:path w="7087234" h="1092835">
                  <a:moveTo>
                    <a:pt x="7087235" y="71754"/>
                  </a:moveTo>
                  <a:lnTo>
                    <a:pt x="7081520" y="43814"/>
                  </a:lnTo>
                  <a:lnTo>
                    <a:pt x="7065645" y="20954"/>
                  </a:lnTo>
                  <a:lnTo>
                    <a:pt x="7042785" y="5714"/>
                  </a:lnTo>
                  <a:lnTo>
                    <a:pt x="7014845" y="0"/>
                  </a:lnTo>
                </a:path>
                <a:path w="7087234" h="1092835">
                  <a:moveTo>
                    <a:pt x="71754" y="0"/>
                  </a:moveTo>
                  <a:lnTo>
                    <a:pt x="43815" y="5714"/>
                  </a:lnTo>
                  <a:lnTo>
                    <a:pt x="20955" y="20954"/>
                  </a:lnTo>
                  <a:lnTo>
                    <a:pt x="5080" y="43814"/>
                  </a:lnTo>
                  <a:lnTo>
                    <a:pt x="0" y="71754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41629" y="5023484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5">
                  <a:moveTo>
                    <a:pt x="7086600" y="0"/>
                  </a:moveTo>
                  <a:lnTo>
                    <a:pt x="0" y="0"/>
                  </a:lnTo>
                  <a:lnTo>
                    <a:pt x="0" y="216535"/>
                  </a:lnTo>
                  <a:lnTo>
                    <a:pt x="7086600" y="216535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41629" y="5023484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5">
                  <a:moveTo>
                    <a:pt x="0" y="216535"/>
                  </a:moveTo>
                  <a:lnTo>
                    <a:pt x="7086600" y="216535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21653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49579" y="5023484"/>
              <a:ext cx="216535" cy="2165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74395" y="5561457"/>
            <a:ext cx="6805930" cy="40132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3699"/>
              </a:lnSpc>
              <a:spcBef>
                <a:spcPts val="65"/>
              </a:spcBef>
            </a:pPr>
            <a:r>
              <a:rPr dirty="0" sz="800" spc="-5">
                <a:latin typeface="Calibri"/>
                <a:cs typeface="Calibri"/>
              </a:rPr>
              <a:t>Regardless of the date of travel </a:t>
            </a:r>
            <a:r>
              <a:rPr dirty="0" sz="800">
                <a:latin typeface="Calibri"/>
                <a:cs typeface="Calibri"/>
              </a:rPr>
              <a:t>you </a:t>
            </a:r>
            <a:r>
              <a:rPr dirty="0" sz="800" spc="-5">
                <a:latin typeface="Calibri"/>
                <a:cs typeface="Calibri"/>
              </a:rPr>
              <a:t>indicate on the application form, processing times </a:t>
            </a:r>
            <a:r>
              <a:rPr dirty="0" sz="800">
                <a:latin typeface="Calibri"/>
                <a:cs typeface="Calibri"/>
              </a:rPr>
              <a:t>and </a:t>
            </a:r>
            <a:r>
              <a:rPr dirty="0" sz="800" spc="-5">
                <a:latin typeface="Calibri"/>
                <a:cs typeface="Calibri"/>
              </a:rPr>
              <a:t>requirements for expedited services are still applicable. Processing times  begin once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completed application </a:t>
            </a:r>
            <a:r>
              <a:rPr dirty="0" sz="800">
                <a:latin typeface="Calibri"/>
                <a:cs typeface="Calibri"/>
              </a:rPr>
              <a:t>form </a:t>
            </a:r>
            <a:r>
              <a:rPr dirty="0" sz="800" spc="-5">
                <a:latin typeface="Calibri"/>
                <a:cs typeface="Calibri"/>
              </a:rPr>
              <a:t>and all required supporting documentation are </a:t>
            </a:r>
            <a:r>
              <a:rPr dirty="0" sz="800">
                <a:latin typeface="Calibri"/>
                <a:cs typeface="Calibri"/>
              </a:rPr>
              <a:t>received </a:t>
            </a:r>
            <a:r>
              <a:rPr dirty="0" sz="800" spc="-5">
                <a:latin typeface="Calibri"/>
                <a:cs typeface="Calibri"/>
              </a:rPr>
              <a:t>(see section B). Processing times </a:t>
            </a:r>
            <a:r>
              <a:rPr dirty="0" sz="800" b="1">
                <a:latin typeface="Calibri"/>
                <a:cs typeface="Calibri"/>
              </a:rPr>
              <a:t>do not </a:t>
            </a:r>
            <a:r>
              <a:rPr dirty="0" sz="800" spc="-5">
                <a:latin typeface="Calibri"/>
                <a:cs typeface="Calibri"/>
              </a:rPr>
              <a:t>include mailing time. Visit  </a:t>
            </a: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Canada.ca/passport</a:t>
            </a:r>
            <a:r>
              <a:rPr dirty="0" sz="8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for more details.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24251" y="5018658"/>
            <a:ext cx="15341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Calibri"/>
                <a:cs typeface="Calibri"/>
              </a:rPr>
              <a:t>Anticipated Date of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Travel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3776" y="4997322"/>
            <a:ext cx="1238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38454" y="6243954"/>
            <a:ext cx="7093584" cy="3228340"/>
            <a:chOff x="338454" y="6243954"/>
            <a:chExt cx="7093584" cy="3228340"/>
          </a:xfrm>
        </p:grpSpPr>
        <p:sp>
          <p:nvSpPr>
            <p:cNvPr id="45" name="object 45"/>
            <p:cNvSpPr/>
            <p:nvPr/>
          </p:nvSpPr>
          <p:spPr>
            <a:xfrm>
              <a:off x="414019" y="6245701"/>
              <a:ext cx="6942455" cy="0"/>
            </a:xfrm>
            <a:custGeom>
              <a:avLst/>
              <a:gdLst/>
              <a:ahLst/>
              <a:cxnLst/>
              <a:rect l="l" t="t" r="r" b="b"/>
              <a:pathLst>
                <a:path w="6942455" h="0">
                  <a:moveTo>
                    <a:pt x="0" y="0"/>
                  </a:moveTo>
                  <a:lnTo>
                    <a:pt x="69424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42264" y="6319519"/>
              <a:ext cx="7014209" cy="3149600"/>
            </a:xfrm>
            <a:custGeom>
              <a:avLst/>
              <a:gdLst/>
              <a:ahLst/>
              <a:cxnLst/>
              <a:rect l="l" t="t" r="r" b="b"/>
              <a:pathLst>
                <a:path w="7014209" h="3149600">
                  <a:moveTo>
                    <a:pt x="71755" y="3149599"/>
                  </a:moveTo>
                  <a:lnTo>
                    <a:pt x="7014209" y="3149599"/>
                  </a:lnTo>
                </a:path>
                <a:path w="7014209" h="3149600">
                  <a:moveTo>
                    <a:pt x="0" y="0"/>
                  </a:moveTo>
                  <a:lnTo>
                    <a:pt x="0" y="144144"/>
                  </a:lnTo>
                </a:path>
                <a:path w="7014209" h="3149600">
                  <a:moveTo>
                    <a:pt x="0" y="144144"/>
                  </a:moveTo>
                  <a:lnTo>
                    <a:pt x="0" y="307784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41629" y="9396729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0"/>
                  </a:moveTo>
                  <a:lnTo>
                    <a:pt x="5080" y="27940"/>
                  </a:lnTo>
                  <a:lnTo>
                    <a:pt x="20955" y="50800"/>
                  </a:lnTo>
                  <a:lnTo>
                    <a:pt x="43815" y="66040"/>
                  </a:lnTo>
                  <a:lnTo>
                    <a:pt x="71754" y="71755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428864" y="6319519"/>
              <a:ext cx="0" cy="3077845"/>
            </a:xfrm>
            <a:custGeom>
              <a:avLst/>
              <a:gdLst/>
              <a:ahLst/>
              <a:cxnLst/>
              <a:rect l="l" t="t" r="r" b="b"/>
              <a:pathLst>
                <a:path w="0" h="3077845">
                  <a:moveTo>
                    <a:pt x="0" y="0"/>
                  </a:moveTo>
                  <a:lnTo>
                    <a:pt x="0" y="144144"/>
                  </a:lnTo>
                </a:path>
                <a:path w="0" h="3077845">
                  <a:moveTo>
                    <a:pt x="0" y="144144"/>
                  </a:moveTo>
                  <a:lnTo>
                    <a:pt x="0" y="307784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41629" y="6247129"/>
              <a:ext cx="7087234" cy="3221355"/>
            </a:xfrm>
            <a:custGeom>
              <a:avLst/>
              <a:gdLst/>
              <a:ahLst/>
              <a:cxnLst/>
              <a:rect l="l" t="t" r="r" b="b"/>
              <a:pathLst>
                <a:path w="7087234" h="3221354">
                  <a:moveTo>
                    <a:pt x="7014845" y="3221355"/>
                  </a:moveTo>
                  <a:lnTo>
                    <a:pt x="7042785" y="3215640"/>
                  </a:lnTo>
                  <a:lnTo>
                    <a:pt x="7065645" y="3200400"/>
                  </a:lnTo>
                  <a:lnTo>
                    <a:pt x="7081520" y="3177540"/>
                  </a:lnTo>
                  <a:lnTo>
                    <a:pt x="7087235" y="3149600"/>
                  </a:lnTo>
                </a:path>
                <a:path w="7087234" h="3221354">
                  <a:moveTo>
                    <a:pt x="7087235" y="71755"/>
                  </a:moveTo>
                  <a:lnTo>
                    <a:pt x="7081520" y="43815"/>
                  </a:lnTo>
                  <a:lnTo>
                    <a:pt x="7065645" y="20955"/>
                  </a:lnTo>
                  <a:lnTo>
                    <a:pt x="7042785" y="5715"/>
                  </a:lnTo>
                  <a:lnTo>
                    <a:pt x="7014845" y="0"/>
                  </a:lnTo>
                </a:path>
                <a:path w="7087234" h="3221354">
                  <a:moveTo>
                    <a:pt x="71754" y="0"/>
                  </a:moveTo>
                  <a:lnTo>
                    <a:pt x="43815" y="5715"/>
                  </a:lnTo>
                  <a:lnTo>
                    <a:pt x="20955" y="20955"/>
                  </a:lnTo>
                  <a:lnTo>
                    <a:pt x="5080" y="43815"/>
                  </a:lnTo>
                  <a:lnTo>
                    <a:pt x="0" y="71755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41629" y="6247129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5">
                  <a:moveTo>
                    <a:pt x="7086600" y="0"/>
                  </a:moveTo>
                  <a:lnTo>
                    <a:pt x="0" y="0"/>
                  </a:lnTo>
                  <a:lnTo>
                    <a:pt x="0" y="216535"/>
                  </a:lnTo>
                  <a:lnTo>
                    <a:pt x="7086600" y="216535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41629" y="6247129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5">
                  <a:moveTo>
                    <a:pt x="0" y="216535"/>
                  </a:moveTo>
                  <a:lnTo>
                    <a:pt x="7086600" y="216535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21653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49579" y="6247129"/>
              <a:ext cx="216535" cy="2165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101340" y="8734425"/>
              <a:ext cx="4203065" cy="6330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374395" y="6783705"/>
            <a:ext cx="6826884" cy="2654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Calibri"/>
                <a:cs typeface="Calibri"/>
              </a:rPr>
              <a:t>Surname </a:t>
            </a:r>
            <a:r>
              <a:rPr dirty="0" sz="800" b="1">
                <a:latin typeface="Calibri"/>
                <a:cs typeface="Calibri"/>
              </a:rPr>
              <a:t>and </a:t>
            </a:r>
            <a:r>
              <a:rPr dirty="0" sz="800" spc="-5" b="1">
                <a:latin typeface="Calibri"/>
                <a:cs typeface="Calibri"/>
              </a:rPr>
              <a:t>given name(s) to appear in</a:t>
            </a:r>
            <a:r>
              <a:rPr dirty="0" sz="800" spc="25" b="1">
                <a:latin typeface="Calibri"/>
                <a:cs typeface="Calibri"/>
              </a:rPr>
              <a:t> </a:t>
            </a:r>
            <a:r>
              <a:rPr dirty="0" sz="800" spc="-5" b="1">
                <a:latin typeface="Calibri"/>
                <a:cs typeface="Calibri"/>
              </a:rPr>
              <a:t>passport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alibri"/>
              <a:cs typeface="Calibri"/>
            </a:endParaRPr>
          </a:p>
          <a:p>
            <a:pPr marL="12700" marR="5080">
              <a:lnSpc>
                <a:spcPct val="107500"/>
              </a:lnSpc>
            </a:pPr>
            <a:r>
              <a:rPr dirty="0" sz="800" spc="-5">
                <a:latin typeface="Calibri"/>
                <a:cs typeface="Calibri"/>
              </a:rPr>
              <a:t>Your </a:t>
            </a:r>
            <a:r>
              <a:rPr dirty="0" sz="800">
                <a:latin typeface="Calibri"/>
                <a:cs typeface="Calibri"/>
              </a:rPr>
              <a:t>name </a:t>
            </a:r>
            <a:r>
              <a:rPr dirty="0" sz="800" spc="-5">
                <a:latin typeface="Calibri"/>
                <a:cs typeface="Calibri"/>
              </a:rPr>
              <a:t>must be written </a:t>
            </a:r>
            <a:r>
              <a:rPr dirty="0" sz="800" spc="-5" b="1">
                <a:latin typeface="Calibri"/>
                <a:cs typeface="Calibri"/>
              </a:rPr>
              <a:t>exactly </a:t>
            </a:r>
            <a:r>
              <a:rPr dirty="0" sz="800">
                <a:latin typeface="Calibri"/>
                <a:cs typeface="Calibri"/>
              </a:rPr>
              <a:t>as </a:t>
            </a:r>
            <a:r>
              <a:rPr dirty="0" sz="800" spc="-5">
                <a:latin typeface="Calibri"/>
                <a:cs typeface="Calibri"/>
              </a:rPr>
              <a:t>it appears on </a:t>
            </a:r>
            <a:r>
              <a:rPr dirty="0" sz="800">
                <a:latin typeface="Calibri"/>
                <a:cs typeface="Calibri"/>
              </a:rPr>
              <a:t>page 2 </a:t>
            </a:r>
            <a:r>
              <a:rPr dirty="0" sz="800" spc="-5">
                <a:latin typeface="Calibri"/>
                <a:cs typeface="Calibri"/>
              </a:rPr>
              <a:t>of the </a:t>
            </a:r>
            <a:r>
              <a:rPr dirty="0" sz="800">
                <a:latin typeface="Calibri"/>
                <a:cs typeface="Calibri"/>
              </a:rPr>
              <a:t>submitted </a:t>
            </a:r>
            <a:r>
              <a:rPr dirty="0" sz="800" spc="-5">
                <a:latin typeface="Calibri"/>
                <a:cs typeface="Calibri"/>
              </a:rPr>
              <a:t>passport. Your surname (last </a:t>
            </a:r>
            <a:r>
              <a:rPr dirty="0" sz="800">
                <a:latin typeface="Calibri"/>
                <a:cs typeface="Calibri"/>
              </a:rPr>
              <a:t>name) </a:t>
            </a:r>
            <a:r>
              <a:rPr dirty="0" sz="800" spc="-5">
                <a:latin typeface="Calibri"/>
                <a:cs typeface="Calibri"/>
              </a:rPr>
              <a:t>and given name(s) must be spelled the </a:t>
            </a:r>
            <a:r>
              <a:rPr dirty="0" sz="800">
                <a:latin typeface="Calibri"/>
                <a:cs typeface="Calibri"/>
              </a:rPr>
              <a:t>same </a:t>
            </a:r>
            <a:r>
              <a:rPr dirty="0" sz="800" spc="-5">
                <a:latin typeface="Calibri"/>
                <a:cs typeface="Calibri"/>
              </a:rPr>
              <a:t>and be  placed in </a:t>
            </a:r>
            <a:r>
              <a:rPr dirty="0" sz="800">
                <a:latin typeface="Calibri"/>
                <a:cs typeface="Calibri"/>
              </a:rPr>
              <a:t>the same </a:t>
            </a:r>
            <a:r>
              <a:rPr dirty="0" sz="800" spc="-5">
                <a:latin typeface="Calibri"/>
                <a:cs typeface="Calibri"/>
              </a:rPr>
              <a:t>order. </a:t>
            </a:r>
            <a:r>
              <a:rPr dirty="0" sz="800">
                <a:latin typeface="Calibri"/>
                <a:cs typeface="Calibri"/>
              </a:rPr>
              <a:t>If your name has </a:t>
            </a:r>
            <a:r>
              <a:rPr dirty="0" sz="800" spc="-5">
                <a:latin typeface="Calibri"/>
                <a:cs typeface="Calibri"/>
              </a:rPr>
              <a:t>changed, you </a:t>
            </a:r>
            <a:r>
              <a:rPr dirty="0" sz="800" spc="-5" b="1">
                <a:latin typeface="Calibri"/>
                <a:cs typeface="Calibri"/>
              </a:rPr>
              <a:t>cannot </a:t>
            </a:r>
            <a:r>
              <a:rPr dirty="0" sz="800" spc="-5">
                <a:latin typeface="Calibri"/>
                <a:cs typeface="Calibri"/>
              </a:rPr>
              <a:t>use this </a:t>
            </a:r>
            <a:r>
              <a:rPr dirty="0" sz="800">
                <a:latin typeface="Calibri"/>
                <a:cs typeface="Calibri"/>
              </a:rPr>
              <a:t>form. You </a:t>
            </a:r>
            <a:r>
              <a:rPr dirty="0" sz="800" spc="-5">
                <a:latin typeface="Calibri"/>
                <a:cs typeface="Calibri"/>
              </a:rPr>
              <a:t>must complete form </a:t>
            </a:r>
            <a:r>
              <a:rPr dirty="0" sz="800">
                <a:latin typeface="Calibri"/>
                <a:cs typeface="Calibri"/>
              </a:rPr>
              <a:t>PPTC </a:t>
            </a:r>
            <a:r>
              <a:rPr dirty="0" sz="800" spc="-5">
                <a:latin typeface="Calibri"/>
                <a:cs typeface="Calibri"/>
              </a:rPr>
              <a:t>153, </a:t>
            </a:r>
            <a:r>
              <a:rPr dirty="0" sz="800" spc="-5" i="1">
                <a:latin typeface="Calibri"/>
                <a:cs typeface="Calibri"/>
              </a:rPr>
              <a:t>Adult General Passport</a:t>
            </a:r>
            <a:r>
              <a:rPr dirty="0" sz="800" spc="35" i="1">
                <a:latin typeface="Calibri"/>
                <a:cs typeface="Calibri"/>
              </a:rPr>
              <a:t> </a:t>
            </a:r>
            <a:r>
              <a:rPr dirty="0" sz="800" i="1">
                <a:latin typeface="Calibri"/>
                <a:cs typeface="Calibri"/>
              </a:rPr>
              <a:t>Application</a:t>
            </a:r>
            <a:r>
              <a:rPr dirty="0" sz="80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Calibri"/>
                <a:cs typeface="Calibri"/>
              </a:rPr>
              <a:t>All </a:t>
            </a:r>
            <a:r>
              <a:rPr dirty="0" sz="800" b="1">
                <a:latin typeface="Calibri"/>
                <a:cs typeface="Calibri"/>
              </a:rPr>
              <a:t>former</a:t>
            </a:r>
            <a:r>
              <a:rPr dirty="0" sz="800" spc="-5" b="1">
                <a:latin typeface="Calibri"/>
                <a:cs typeface="Calibri"/>
              </a:rPr>
              <a:t> </a:t>
            </a:r>
            <a:r>
              <a:rPr dirty="0" sz="800" b="1">
                <a:latin typeface="Calibri"/>
                <a:cs typeface="Calibri"/>
              </a:rPr>
              <a:t>surnames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L="12700" marR="130175">
              <a:lnSpc>
                <a:spcPct val="102499"/>
              </a:lnSpc>
            </a:pPr>
            <a:r>
              <a:rPr dirty="0" sz="800" spc="-5">
                <a:latin typeface="Calibri"/>
                <a:cs typeface="Calibri"/>
              </a:rPr>
              <a:t>All former surnames that </a:t>
            </a:r>
            <a:r>
              <a:rPr dirty="0" sz="800">
                <a:latin typeface="Calibri"/>
                <a:cs typeface="Calibri"/>
              </a:rPr>
              <a:t>differ </a:t>
            </a:r>
            <a:r>
              <a:rPr dirty="0" sz="800" spc="-5">
                <a:latin typeface="Calibri"/>
                <a:cs typeface="Calibri"/>
              </a:rPr>
              <a:t>from the surname requested to </a:t>
            </a:r>
            <a:r>
              <a:rPr dirty="0" sz="800">
                <a:latin typeface="Calibri"/>
                <a:cs typeface="Calibri"/>
              </a:rPr>
              <a:t>appear </a:t>
            </a:r>
            <a:r>
              <a:rPr dirty="0" sz="800" spc="-5">
                <a:latin typeface="Calibri"/>
                <a:cs typeface="Calibri"/>
              </a:rPr>
              <a:t>in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passport, including your </a:t>
            </a:r>
            <a:r>
              <a:rPr dirty="0" sz="800">
                <a:latin typeface="Calibri"/>
                <a:cs typeface="Calibri"/>
              </a:rPr>
              <a:t>surname </a:t>
            </a:r>
            <a:r>
              <a:rPr dirty="0" sz="800" spc="-5">
                <a:latin typeface="Calibri"/>
                <a:cs typeface="Calibri"/>
              </a:rPr>
              <a:t>at birth </a:t>
            </a:r>
            <a:r>
              <a:rPr dirty="0" sz="800" spc="5">
                <a:latin typeface="Calibri"/>
                <a:cs typeface="Calibri"/>
              </a:rPr>
              <a:t>must </a:t>
            </a:r>
            <a:r>
              <a:rPr dirty="0" sz="800" spc="-5">
                <a:latin typeface="Calibri"/>
                <a:cs typeface="Calibri"/>
              </a:rPr>
              <a:t>be declared. These </a:t>
            </a:r>
            <a:r>
              <a:rPr dirty="0" sz="800">
                <a:latin typeface="Calibri"/>
                <a:cs typeface="Calibri"/>
              </a:rPr>
              <a:t>former </a:t>
            </a:r>
            <a:r>
              <a:rPr dirty="0" sz="800" spc="-5">
                <a:latin typeface="Calibri"/>
                <a:cs typeface="Calibri"/>
              </a:rPr>
              <a:t>surnames  will not </a:t>
            </a:r>
            <a:r>
              <a:rPr dirty="0" sz="800">
                <a:latin typeface="Calibri"/>
                <a:cs typeface="Calibri"/>
              </a:rPr>
              <a:t>appear </a:t>
            </a:r>
            <a:r>
              <a:rPr dirty="0" sz="800" spc="-5">
                <a:latin typeface="Calibri"/>
                <a:cs typeface="Calibri"/>
              </a:rPr>
              <a:t>in </a:t>
            </a:r>
            <a:r>
              <a:rPr dirty="0" sz="800">
                <a:latin typeface="Calibri"/>
                <a:cs typeface="Calibri"/>
              </a:rPr>
              <a:t>the</a:t>
            </a:r>
            <a:r>
              <a:rPr dirty="0" sz="800" spc="-1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passport.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latin typeface="Calibri"/>
                <a:cs typeface="Calibri"/>
              </a:rPr>
              <a:t>Mother's maiden</a:t>
            </a:r>
            <a:r>
              <a:rPr dirty="0" sz="800" b="1">
                <a:latin typeface="Calibri"/>
                <a:cs typeface="Calibri"/>
              </a:rPr>
              <a:t> </a:t>
            </a:r>
            <a:r>
              <a:rPr dirty="0" sz="800" spc="-5" b="1">
                <a:latin typeface="Calibri"/>
                <a:cs typeface="Calibri"/>
              </a:rPr>
              <a:t>name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800" spc="-5">
                <a:latin typeface="Calibri"/>
                <a:cs typeface="Calibri"/>
              </a:rPr>
              <a:t>Indicate your mother's surname (last </a:t>
            </a:r>
            <a:r>
              <a:rPr dirty="0" sz="800">
                <a:latin typeface="Calibri"/>
                <a:cs typeface="Calibri"/>
              </a:rPr>
              <a:t>name) at</a:t>
            </a:r>
            <a:r>
              <a:rPr dirty="0" sz="800" spc="1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birth.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Calibri"/>
                <a:cs typeface="Calibri"/>
              </a:rPr>
              <a:t>Place </a:t>
            </a:r>
            <a:r>
              <a:rPr dirty="0" sz="800" b="1">
                <a:latin typeface="Calibri"/>
                <a:cs typeface="Calibri"/>
              </a:rPr>
              <a:t>of</a:t>
            </a:r>
            <a:r>
              <a:rPr dirty="0" sz="800" spc="-5" b="1">
                <a:latin typeface="Calibri"/>
                <a:cs typeface="Calibri"/>
              </a:rPr>
              <a:t> birth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800" spc="-5">
                <a:latin typeface="Calibri"/>
                <a:cs typeface="Calibri"/>
              </a:rPr>
              <a:t>Your place of birth must be provided on the application form. </a:t>
            </a:r>
            <a:r>
              <a:rPr dirty="0" sz="800">
                <a:latin typeface="Calibri"/>
                <a:cs typeface="Calibri"/>
              </a:rPr>
              <a:t>If </a:t>
            </a:r>
            <a:r>
              <a:rPr dirty="0" sz="800" spc="-5">
                <a:latin typeface="Calibri"/>
                <a:cs typeface="Calibri"/>
              </a:rPr>
              <a:t>you do </a:t>
            </a:r>
            <a:r>
              <a:rPr dirty="0" sz="800">
                <a:latin typeface="Calibri"/>
                <a:cs typeface="Calibri"/>
              </a:rPr>
              <a:t>not </a:t>
            </a:r>
            <a:r>
              <a:rPr dirty="0" sz="800" spc="-5">
                <a:latin typeface="Calibri"/>
                <a:cs typeface="Calibri"/>
              </a:rPr>
              <a:t>wish the place of birth </a:t>
            </a:r>
            <a:r>
              <a:rPr dirty="0" sz="800">
                <a:latin typeface="Calibri"/>
                <a:cs typeface="Calibri"/>
              </a:rPr>
              <a:t>to </a:t>
            </a:r>
            <a:r>
              <a:rPr dirty="0" sz="800" spc="-5">
                <a:latin typeface="Calibri"/>
                <a:cs typeface="Calibri"/>
              </a:rPr>
              <a:t>appear in </a:t>
            </a:r>
            <a:r>
              <a:rPr dirty="0" sz="800">
                <a:latin typeface="Calibri"/>
                <a:cs typeface="Calibri"/>
              </a:rPr>
              <a:t>the</a:t>
            </a:r>
            <a:r>
              <a:rPr dirty="0" sz="800" spc="9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passport, </a:t>
            </a:r>
            <a:r>
              <a:rPr dirty="0" sz="800" spc="-5">
                <a:latin typeface="Calibri"/>
                <a:cs typeface="Calibri"/>
              </a:rPr>
              <a:t>complete and submit form PPTC 077,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800" spc="-5" i="1">
                <a:latin typeface="Calibri"/>
                <a:cs typeface="Calibri"/>
              </a:rPr>
              <a:t>Request for </a:t>
            </a:r>
            <a:r>
              <a:rPr dirty="0" sz="800" i="1">
                <a:latin typeface="Calibri"/>
                <a:cs typeface="Calibri"/>
              </a:rPr>
              <a:t>a </a:t>
            </a:r>
            <a:r>
              <a:rPr dirty="0" sz="800" spc="-5" i="1">
                <a:latin typeface="Calibri"/>
                <a:cs typeface="Calibri"/>
              </a:rPr>
              <a:t>Canadian passport without place of </a:t>
            </a:r>
            <a:r>
              <a:rPr dirty="0" sz="800" i="1">
                <a:latin typeface="Calibri"/>
                <a:cs typeface="Calibri"/>
              </a:rPr>
              <a:t>birth</a:t>
            </a:r>
            <a:r>
              <a:rPr dirty="0" sz="800">
                <a:latin typeface="Calibri"/>
                <a:cs typeface="Calibri"/>
              </a:rPr>
              <a:t>, </a:t>
            </a:r>
            <a:r>
              <a:rPr dirty="0" sz="800" spc="-5">
                <a:latin typeface="Calibri"/>
                <a:cs typeface="Calibri"/>
              </a:rPr>
              <a:t>available online at</a:t>
            </a:r>
            <a:r>
              <a:rPr dirty="0" sz="800" spc="30">
                <a:latin typeface="Calibri"/>
                <a:cs typeface="Calibri"/>
              </a:rPr>
              <a:t> </a:t>
            </a: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Canada.ca/passport</a:t>
            </a:r>
            <a:r>
              <a:rPr dirty="0" sz="800" spc="-5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latin typeface="Calibri"/>
                <a:cs typeface="Calibri"/>
              </a:rPr>
              <a:t>Date </a:t>
            </a:r>
            <a:r>
              <a:rPr dirty="0" sz="800" b="1">
                <a:latin typeface="Calibri"/>
                <a:cs typeface="Calibri"/>
              </a:rPr>
              <a:t>of</a:t>
            </a:r>
            <a:r>
              <a:rPr dirty="0" sz="800" spc="-5" b="1">
                <a:latin typeface="Calibri"/>
                <a:cs typeface="Calibri"/>
              </a:rPr>
              <a:t> birth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87319" y="6244208"/>
            <a:ext cx="12458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Calibri"/>
                <a:cs typeface="Calibri"/>
              </a:rPr>
              <a:t>Personal</a:t>
            </a:r>
            <a:r>
              <a:rPr dirty="0" sz="1100" spc="-4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Information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3400" y="6222872"/>
            <a:ext cx="577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49618" y="328676"/>
            <a:ext cx="4787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Page 4 of</a:t>
            </a:r>
            <a:r>
              <a:rPr dirty="0" sz="700" spc="-6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38328" y="1812289"/>
            <a:ext cx="7088505" cy="9525"/>
          </a:xfrm>
          <a:custGeom>
            <a:avLst/>
            <a:gdLst/>
            <a:ahLst/>
            <a:cxnLst/>
            <a:rect l="l" t="t" r="r" b="b"/>
            <a:pathLst>
              <a:path w="7088505" h="9525">
                <a:moveTo>
                  <a:pt x="7088124" y="0"/>
                </a:moveTo>
                <a:lnTo>
                  <a:pt x="7088124" y="0"/>
                </a:lnTo>
                <a:lnTo>
                  <a:pt x="0" y="0"/>
                </a:lnTo>
                <a:lnTo>
                  <a:pt x="0" y="9144"/>
                </a:lnTo>
                <a:lnTo>
                  <a:pt x="7088124" y="9144"/>
                </a:lnTo>
                <a:lnTo>
                  <a:pt x="7088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9" name="object 59"/>
          <p:cNvGrpSpPr/>
          <p:nvPr/>
        </p:nvGrpSpPr>
        <p:grpSpPr>
          <a:xfrm>
            <a:off x="347979" y="462915"/>
            <a:ext cx="7092950" cy="1318260"/>
            <a:chOff x="347979" y="462915"/>
            <a:chExt cx="7092950" cy="1318260"/>
          </a:xfrm>
        </p:grpSpPr>
        <p:sp>
          <p:nvSpPr>
            <p:cNvPr id="60" name="object 60"/>
            <p:cNvSpPr/>
            <p:nvPr/>
          </p:nvSpPr>
          <p:spPr>
            <a:xfrm>
              <a:off x="351154" y="537845"/>
              <a:ext cx="0" cy="1169035"/>
            </a:xfrm>
            <a:custGeom>
              <a:avLst/>
              <a:gdLst/>
              <a:ahLst/>
              <a:cxnLst/>
              <a:rect l="l" t="t" r="r" b="b"/>
              <a:pathLst>
                <a:path w="0" h="1169035">
                  <a:moveTo>
                    <a:pt x="0" y="0"/>
                  </a:moveTo>
                  <a:lnTo>
                    <a:pt x="0" y="144779"/>
                  </a:lnTo>
                </a:path>
                <a:path w="0" h="1169035">
                  <a:moveTo>
                    <a:pt x="0" y="144779"/>
                  </a:moveTo>
                  <a:lnTo>
                    <a:pt x="0" y="116903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51154" y="1706245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0" y="0"/>
                  </a:moveTo>
                  <a:lnTo>
                    <a:pt x="5715" y="27939"/>
                  </a:lnTo>
                  <a:lnTo>
                    <a:pt x="20955" y="50800"/>
                  </a:lnTo>
                  <a:lnTo>
                    <a:pt x="43815" y="66039"/>
                  </a:lnTo>
                  <a:lnTo>
                    <a:pt x="71754" y="71754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437754" y="537845"/>
              <a:ext cx="0" cy="1169035"/>
            </a:xfrm>
            <a:custGeom>
              <a:avLst/>
              <a:gdLst/>
              <a:ahLst/>
              <a:cxnLst/>
              <a:rect l="l" t="t" r="r" b="b"/>
              <a:pathLst>
                <a:path w="0" h="1169035">
                  <a:moveTo>
                    <a:pt x="0" y="0"/>
                  </a:moveTo>
                  <a:lnTo>
                    <a:pt x="0" y="144779"/>
                  </a:lnTo>
                </a:path>
                <a:path w="0" h="1169035">
                  <a:moveTo>
                    <a:pt x="0" y="144779"/>
                  </a:moveTo>
                  <a:lnTo>
                    <a:pt x="0" y="116903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365364" y="1706245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0" y="71754"/>
                  </a:moveTo>
                  <a:lnTo>
                    <a:pt x="27939" y="66039"/>
                  </a:lnTo>
                  <a:lnTo>
                    <a:pt x="50800" y="50800"/>
                  </a:lnTo>
                  <a:lnTo>
                    <a:pt x="66039" y="27939"/>
                  </a:lnTo>
                  <a:lnTo>
                    <a:pt x="71754" y="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22909" y="464651"/>
              <a:ext cx="6943090" cy="0"/>
            </a:xfrm>
            <a:custGeom>
              <a:avLst/>
              <a:gdLst/>
              <a:ahLst/>
              <a:cxnLst/>
              <a:rect l="l" t="t" r="r" b="b"/>
              <a:pathLst>
                <a:path w="6943090" h="0">
                  <a:moveTo>
                    <a:pt x="0" y="0"/>
                  </a:moveTo>
                  <a:lnTo>
                    <a:pt x="69430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51154" y="466090"/>
              <a:ext cx="7085965" cy="71755"/>
            </a:xfrm>
            <a:custGeom>
              <a:avLst/>
              <a:gdLst/>
              <a:ahLst/>
              <a:cxnLst/>
              <a:rect l="l" t="t" r="r" b="b"/>
              <a:pathLst>
                <a:path w="7085965" h="71754">
                  <a:moveTo>
                    <a:pt x="7085965" y="71754"/>
                  </a:moveTo>
                  <a:lnTo>
                    <a:pt x="7080250" y="43814"/>
                  </a:lnTo>
                  <a:lnTo>
                    <a:pt x="7065010" y="20954"/>
                  </a:lnTo>
                  <a:lnTo>
                    <a:pt x="7042150" y="5714"/>
                  </a:lnTo>
                  <a:lnTo>
                    <a:pt x="7014210" y="0"/>
                  </a:lnTo>
                </a:path>
                <a:path w="7085965" h="71754">
                  <a:moveTo>
                    <a:pt x="71754" y="0"/>
                  </a:moveTo>
                  <a:lnTo>
                    <a:pt x="43815" y="5714"/>
                  </a:lnTo>
                  <a:lnTo>
                    <a:pt x="20955" y="20954"/>
                  </a:lnTo>
                  <a:lnTo>
                    <a:pt x="5715" y="43814"/>
                  </a:lnTo>
                  <a:lnTo>
                    <a:pt x="0" y="71754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51154" y="466090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4">
                  <a:moveTo>
                    <a:pt x="7086600" y="0"/>
                  </a:moveTo>
                  <a:lnTo>
                    <a:pt x="0" y="0"/>
                  </a:lnTo>
                  <a:lnTo>
                    <a:pt x="0" y="216534"/>
                  </a:lnTo>
                  <a:lnTo>
                    <a:pt x="7086600" y="216534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51154" y="466090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4">
                  <a:moveTo>
                    <a:pt x="0" y="216534"/>
                  </a:moveTo>
                  <a:lnTo>
                    <a:pt x="7086600" y="216534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21653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59104" y="466090"/>
              <a:ext cx="216535" cy="2165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96874" y="727710"/>
              <a:ext cx="224790" cy="200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96874" y="1373504"/>
              <a:ext cx="226059" cy="2012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338327" y="1775460"/>
          <a:ext cx="7097395" cy="1235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3370"/>
                <a:gridCol w="4254500"/>
              </a:tblGrid>
              <a:tr h="254635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Applying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11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Mail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821"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Mailed-in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applications are processed 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800" spc="1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Canada.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0688">
                <a:tc>
                  <a:txBody>
                    <a:bodyPr/>
                    <a:lstStyle/>
                    <a:p>
                      <a:pPr marL="375920">
                        <a:lnSpc>
                          <a:spcPts val="900"/>
                        </a:lnSpc>
                        <a:spcBef>
                          <a:spcPts val="340"/>
                        </a:spcBef>
                        <a:tabLst>
                          <a:tab pos="1657985" algn="l"/>
                        </a:tabLst>
                      </a:pPr>
                      <a:r>
                        <a:rPr dirty="0" sz="800" spc="-5" b="1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By mail	By courier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9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original documents that 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enclose 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your application are valuable.</a:t>
                      </a:r>
                      <a:r>
                        <a:rPr dirty="0" sz="800" spc="2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We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21919">
                <a:tc>
                  <a:txBody>
                    <a:bodyPr/>
                    <a:lstStyle/>
                    <a:p>
                      <a:pPr marL="375920">
                        <a:lnSpc>
                          <a:spcPts val="860"/>
                        </a:lnSpc>
                        <a:tabLst>
                          <a:tab pos="1657985" algn="l"/>
                        </a:tabLst>
                      </a:pP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Passport</a:t>
                      </a:r>
                      <a:r>
                        <a:rPr dirty="0" sz="800" spc="1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Program	Passport</a:t>
                      </a:r>
                      <a:r>
                        <a:rPr dirty="0" sz="800" spc="-1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Program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860"/>
                        </a:lnSpc>
                      </a:pP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recommend that 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you use a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courier or 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mail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service that allows 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you to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track</a:t>
                      </a:r>
                      <a:r>
                        <a:rPr dirty="0" sz="800" spc="-3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your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21157">
                <a:tc>
                  <a:txBody>
                    <a:bodyPr/>
                    <a:lstStyle/>
                    <a:p>
                      <a:pPr algn="r" marR="151130">
                        <a:lnSpc>
                          <a:spcPts val="855"/>
                        </a:lnSpc>
                        <a:tabLst>
                          <a:tab pos="1281430" algn="l"/>
                        </a:tabLst>
                      </a:pP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Gatineau QC</a:t>
                      </a:r>
                      <a:r>
                        <a:rPr dirty="0" sz="800" spc="-1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K1A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0G3	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22 de Varennes</a:t>
                      </a:r>
                      <a:r>
                        <a:rPr dirty="0" sz="800" spc="-4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Street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855"/>
                        </a:lnSpc>
                      </a:pP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package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r" marR="160655">
                        <a:lnSpc>
                          <a:spcPts val="890"/>
                        </a:lnSpc>
                        <a:tabLst>
                          <a:tab pos="1281430" algn="l"/>
                        </a:tabLst>
                      </a:pP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Canada	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Gatineau QC J8T</a:t>
                      </a:r>
                      <a:r>
                        <a:rPr dirty="0" sz="800" spc="-9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8R1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3772">
                <a:tc>
                  <a:txBody>
                    <a:bodyPr/>
                    <a:lstStyle/>
                    <a:p>
                      <a:pPr marL="1657985">
                        <a:lnSpc>
                          <a:spcPts val="955"/>
                        </a:lnSpc>
                      </a:pP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Canada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2" name="object 72"/>
          <p:cNvSpPr txBox="1"/>
          <p:nvPr/>
        </p:nvSpPr>
        <p:spPr>
          <a:xfrm>
            <a:off x="383540" y="1001013"/>
            <a:ext cx="5055870" cy="72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Calibri"/>
                <a:cs typeface="Calibri"/>
              </a:rPr>
              <a:t>Canadians can submit an application in </a:t>
            </a:r>
            <a:r>
              <a:rPr dirty="0" sz="800" b="1">
                <a:latin typeface="Calibri"/>
                <a:cs typeface="Calibri"/>
              </a:rPr>
              <a:t>Canada</a:t>
            </a:r>
            <a:r>
              <a:rPr dirty="0" sz="800" spc="20" b="1">
                <a:latin typeface="Calibri"/>
                <a:cs typeface="Calibri"/>
              </a:rPr>
              <a:t> </a:t>
            </a:r>
            <a:r>
              <a:rPr dirty="0" sz="800" spc="-10" b="1">
                <a:latin typeface="Calibri"/>
                <a:cs typeface="Calibri"/>
              </a:rPr>
              <a:t>at: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alibri"/>
              <a:cs typeface="Calibri"/>
            </a:endParaRPr>
          </a:p>
          <a:p>
            <a:pPr marL="396240" indent="-64135">
              <a:lnSpc>
                <a:spcPct val="100000"/>
              </a:lnSpc>
              <a:buFont typeface="Arial"/>
              <a:buChar char="•"/>
              <a:tabLst>
                <a:tab pos="396875" algn="l"/>
              </a:tabLst>
            </a:pP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Passport </a:t>
            </a:r>
            <a:r>
              <a:rPr dirty="0" sz="800">
                <a:latin typeface="Calibri"/>
                <a:cs typeface="Calibri"/>
              </a:rPr>
              <a:t>Program </a:t>
            </a:r>
            <a:r>
              <a:rPr dirty="0" sz="800" spc="-5">
                <a:latin typeface="Calibri"/>
                <a:cs typeface="Calibri"/>
              </a:rPr>
              <a:t>regional office;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or</a:t>
            </a:r>
            <a:endParaRPr sz="800">
              <a:latin typeface="Calibri"/>
              <a:cs typeface="Calibri"/>
            </a:endParaRPr>
          </a:p>
          <a:p>
            <a:pPr marL="396240" indent="-641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396875" algn="l"/>
              </a:tabLst>
            </a:pP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participating Service</a:t>
            </a:r>
            <a:r>
              <a:rPr dirty="0" sz="800" spc="-4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CanadaCentre.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800">
                <a:latin typeface="Calibri"/>
                <a:cs typeface="Calibri"/>
              </a:rPr>
              <a:t>For </a:t>
            </a:r>
            <a:r>
              <a:rPr dirty="0" sz="800" spc="-5">
                <a:latin typeface="Calibri"/>
                <a:cs typeface="Calibri"/>
              </a:rPr>
              <a:t>information on service locations, service standards and requirements </a:t>
            </a:r>
            <a:r>
              <a:rPr dirty="0" sz="800">
                <a:latin typeface="Calibri"/>
                <a:cs typeface="Calibri"/>
              </a:rPr>
              <a:t>for </a:t>
            </a:r>
            <a:r>
              <a:rPr dirty="0" sz="800" spc="-5">
                <a:latin typeface="Calibri"/>
                <a:cs typeface="Calibri"/>
              </a:rPr>
              <a:t>expedited services, visit</a:t>
            </a:r>
            <a:r>
              <a:rPr dirty="0" sz="800" spc="50">
                <a:latin typeface="Calibri"/>
                <a:cs typeface="Calibri"/>
              </a:rPr>
              <a:t> </a:t>
            </a: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Canada.ca/passport.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258946" y="461263"/>
            <a:ext cx="10972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Applying </a:t>
            </a:r>
            <a:r>
              <a:rPr dirty="0" sz="1100" b="1">
                <a:latin typeface="Calibri"/>
                <a:cs typeface="Calibri"/>
              </a:rPr>
              <a:t>in</a:t>
            </a:r>
            <a:r>
              <a:rPr dirty="0" sz="1100" spc="-5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Person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07491" y="439927"/>
            <a:ext cx="1003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41629" y="2934970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89">
                <a:moveTo>
                  <a:pt x="0" y="0"/>
                </a:moveTo>
                <a:lnTo>
                  <a:pt x="5080" y="27939"/>
                </a:lnTo>
                <a:lnTo>
                  <a:pt x="20955" y="50800"/>
                </a:lnTo>
                <a:lnTo>
                  <a:pt x="43815" y="66675"/>
                </a:lnTo>
                <a:lnTo>
                  <a:pt x="71754" y="72389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356475" y="293497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72389"/>
                </a:moveTo>
                <a:lnTo>
                  <a:pt x="27940" y="66675"/>
                </a:lnTo>
                <a:lnTo>
                  <a:pt x="50800" y="50800"/>
                </a:lnTo>
                <a:lnTo>
                  <a:pt x="66675" y="27939"/>
                </a:lnTo>
                <a:lnTo>
                  <a:pt x="7239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7" name="object 77"/>
          <p:cNvGrpSpPr/>
          <p:nvPr/>
        </p:nvGrpSpPr>
        <p:grpSpPr>
          <a:xfrm>
            <a:off x="342900" y="227965"/>
            <a:ext cx="1188085" cy="180340"/>
            <a:chOff x="342900" y="227965"/>
            <a:chExt cx="1188085" cy="180340"/>
          </a:xfrm>
        </p:grpSpPr>
        <p:sp>
          <p:nvSpPr>
            <p:cNvPr id="78" name="object 78"/>
            <p:cNvSpPr/>
            <p:nvPr/>
          </p:nvSpPr>
          <p:spPr>
            <a:xfrm>
              <a:off x="342900" y="227965"/>
              <a:ext cx="1188085" cy="180340"/>
            </a:xfrm>
            <a:custGeom>
              <a:avLst/>
              <a:gdLst/>
              <a:ahLst/>
              <a:cxnLst/>
              <a:rect l="l" t="t" r="r" b="b"/>
              <a:pathLst>
                <a:path w="1188085" h="180340">
                  <a:moveTo>
                    <a:pt x="1188085" y="0"/>
                  </a:moveTo>
                  <a:lnTo>
                    <a:pt x="0" y="0"/>
                  </a:lnTo>
                  <a:lnTo>
                    <a:pt x="0" y="180340"/>
                  </a:lnTo>
                  <a:lnTo>
                    <a:pt x="1188085" y="180340"/>
                  </a:lnTo>
                  <a:lnTo>
                    <a:pt x="118808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355600" y="240665"/>
              <a:ext cx="1162685" cy="154940"/>
            </a:xfrm>
            <a:custGeom>
              <a:avLst/>
              <a:gdLst/>
              <a:ahLst/>
              <a:cxnLst/>
              <a:rect l="l" t="t" r="r" b="b"/>
              <a:pathLst>
                <a:path w="1162685" h="154940">
                  <a:moveTo>
                    <a:pt x="1162685" y="0"/>
                  </a:moveTo>
                  <a:lnTo>
                    <a:pt x="0" y="0"/>
                  </a:lnTo>
                  <a:lnTo>
                    <a:pt x="0" y="154939"/>
                  </a:lnTo>
                  <a:lnTo>
                    <a:pt x="12700" y="142239"/>
                  </a:lnTo>
                  <a:lnTo>
                    <a:pt x="12700" y="12700"/>
                  </a:lnTo>
                  <a:lnTo>
                    <a:pt x="1149985" y="12700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355600" y="240665"/>
              <a:ext cx="1162685" cy="154940"/>
            </a:xfrm>
            <a:custGeom>
              <a:avLst/>
              <a:gdLst/>
              <a:ahLst/>
              <a:cxnLst/>
              <a:rect l="l" t="t" r="r" b="b"/>
              <a:pathLst>
                <a:path w="1162685" h="154940">
                  <a:moveTo>
                    <a:pt x="1162685" y="0"/>
                  </a:moveTo>
                  <a:lnTo>
                    <a:pt x="1149985" y="12700"/>
                  </a:lnTo>
                  <a:lnTo>
                    <a:pt x="1149985" y="142239"/>
                  </a:lnTo>
                  <a:lnTo>
                    <a:pt x="12700" y="142239"/>
                  </a:lnTo>
                  <a:lnTo>
                    <a:pt x="0" y="154939"/>
                  </a:lnTo>
                  <a:lnTo>
                    <a:pt x="1162685" y="154939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588B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349250" y="234315"/>
            <a:ext cx="117538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75"/>
              </a:spcBef>
            </a:pPr>
            <a:r>
              <a:rPr dirty="0" sz="900" spc="-5">
                <a:latin typeface="Calibri"/>
                <a:cs typeface="Calibri"/>
              </a:rPr>
              <a:t>Complete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Form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990" y="3465026"/>
            <a:ext cx="6943090" cy="0"/>
          </a:xfrm>
          <a:custGeom>
            <a:avLst/>
            <a:gdLst/>
            <a:ahLst/>
            <a:cxnLst/>
            <a:rect l="l" t="t" r="r" b="b"/>
            <a:pathLst>
              <a:path w="6943090" h="0">
                <a:moveTo>
                  <a:pt x="0" y="0"/>
                </a:moveTo>
                <a:lnTo>
                  <a:pt x="69430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7990" y="7907019"/>
            <a:ext cx="6943090" cy="0"/>
          </a:xfrm>
          <a:custGeom>
            <a:avLst/>
            <a:gdLst/>
            <a:ahLst/>
            <a:cxnLst/>
            <a:rect l="l" t="t" r="r" b="b"/>
            <a:pathLst>
              <a:path w="6943090" h="0">
                <a:moveTo>
                  <a:pt x="0" y="0"/>
                </a:moveTo>
                <a:lnTo>
                  <a:pt x="694308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3059" y="3538854"/>
            <a:ext cx="78105" cy="4371340"/>
            <a:chOff x="353059" y="3538854"/>
            <a:chExt cx="78105" cy="4371340"/>
          </a:xfrm>
        </p:grpSpPr>
        <p:sp>
          <p:nvSpPr>
            <p:cNvPr id="5" name="object 5"/>
            <p:cNvSpPr/>
            <p:nvPr/>
          </p:nvSpPr>
          <p:spPr>
            <a:xfrm>
              <a:off x="356234" y="3538854"/>
              <a:ext cx="0" cy="4296410"/>
            </a:xfrm>
            <a:custGeom>
              <a:avLst/>
              <a:gdLst/>
              <a:ahLst/>
              <a:cxnLst/>
              <a:rect l="l" t="t" r="r" b="b"/>
              <a:pathLst>
                <a:path w="0" h="4296409">
                  <a:moveTo>
                    <a:pt x="0" y="0"/>
                  </a:moveTo>
                  <a:lnTo>
                    <a:pt x="0" y="144145"/>
                  </a:lnTo>
                </a:path>
                <a:path w="0" h="4296409">
                  <a:moveTo>
                    <a:pt x="0" y="144145"/>
                  </a:moveTo>
                  <a:lnTo>
                    <a:pt x="0" y="429641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234" y="7835264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0"/>
                  </a:moveTo>
                  <a:lnTo>
                    <a:pt x="5714" y="27939"/>
                  </a:lnTo>
                  <a:lnTo>
                    <a:pt x="20954" y="50799"/>
                  </a:lnTo>
                  <a:lnTo>
                    <a:pt x="43814" y="66674"/>
                  </a:lnTo>
                  <a:lnTo>
                    <a:pt x="71755" y="71754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7367276" y="3463296"/>
            <a:ext cx="78740" cy="4446905"/>
            <a:chOff x="7367276" y="3463296"/>
            <a:chExt cx="78740" cy="4446905"/>
          </a:xfrm>
        </p:grpSpPr>
        <p:sp>
          <p:nvSpPr>
            <p:cNvPr id="8" name="object 8"/>
            <p:cNvSpPr/>
            <p:nvPr/>
          </p:nvSpPr>
          <p:spPr>
            <a:xfrm>
              <a:off x="7442835" y="3538854"/>
              <a:ext cx="0" cy="4296410"/>
            </a:xfrm>
            <a:custGeom>
              <a:avLst/>
              <a:gdLst/>
              <a:ahLst/>
              <a:cxnLst/>
              <a:rect l="l" t="t" r="r" b="b"/>
              <a:pathLst>
                <a:path w="0" h="4296409">
                  <a:moveTo>
                    <a:pt x="0" y="0"/>
                  </a:moveTo>
                  <a:lnTo>
                    <a:pt x="0" y="144145"/>
                  </a:lnTo>
                </a:path>
                <a:path w="0" h="4296409">
                  <a:moveTo>
                    <a:pt x="0" y="144145"/>
                  </a:moveTo>
                  <a:lnTo>
                    <a:pt x="0" y="429641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370445" y="3466464"/>
              <a:ext cx="71755" cy="4440555"/>
            </a:xfrm>
            <a:custGeom>
              <a:avLst/>
              <a:gdLst/>
              <a:ahLst/>
              <a:cxnLst/>
              <a:rect l="l" t="t" r="r" b="b"/>
              <a:pathLst>
                <a:path w="71754" h="4440555">
                  <a:moveTo>
                    <a:pt x="0" y="4440555"/>
                  </a:moveTo>
                  <a:lnTo>
                    <a:pt x="27939" y="4435474"/>
                  </a:lnTo>
                  <a:lnTo>
                    <a:pt x="50800" y="4419599"/>
                  </a:lnTo>
                  <a:lnTo>
                    <a:pt x="66039" y="4396739"/>
                  </a:lnTo>
                  <a:lnTo>
                    <a:pt x="71754" y="4368799"/>
                  </a:lnTo>
                </a:path>
                <a:path w="71754" h="4440555">
                  <a:moveTo>
                    <a:pt x="71754" y="71754"/>
                  </a:moveTo>
                  <a:lnTo>
                    <a:pt x="66039" y="43814"/>
                  </a:lnTo>
                  <a:lnTo>
                    <a:pt x="50800" y="20954"/>
                  </a:lnTo>
                  <a:lnTo>
                    <a:pt x="27939" y="5714"/>
                  </a:lnTo>
                  <a:lnTo>
                    <a:pt x="0" y="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353059" y="3463290"/>
            <a:ext cx="7092950" cy="222885"/>
            <a:chOff x="353059" y="3463290"/>
            <a:chExt cx="7092950" cy="222885"/>
          </a:xfrm>
        </p:grpSpPr>
        <p:sp>
          <p:nvSpPr>
            <p:cNvPr id="11" name="object 11"/>
            <p:cNvSpPr/>
            <p:nvPr/>
          </p:nvSpPr>
          <p:spPr>
            <a:xfrm>
              <a:off x="356234" y="3466465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755" y="0"/>
                  </a:moveTo>
                  <a:lnTo>
                    <a:pt x="43814" y="5714"/>
                  </a:lnTo>
                  <a:lnTo>
                    <a:pt x="20954" y="20954"/>
                  </a:lnTo>
                  <a:lnTo>
                    <a:pt x="5714" y="43814"/>
                  </a:lnTo>
                  <a:lnTo>
                    <a:pt x="0" y="71754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56234" y="3466465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5">
                  <a:moveTo>
                    <a:pt x="7086600" y="0"/>
                  </a:moveTo>
                  <a:lnTo>
                    <a:pt x="0" y="0"/>
                  </a:lnTo>
                  <a:lnTo>
                    <a:pt x="0" y="216534"/>
                  </a:lnTo>
                  <a:lnTo>
                    <a:pt x="7086600" y="216534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6234" y="3466465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5">
                  <a:moveTo>
                    <a:pt x="0" y="216534"/>
                  </a:moveTo>
                  <a:lnTo>
                    <a:pt x="7086600" y="216534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21653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4184" y="3466465"/>
              <a:ext cx="216534" cy="2165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424815" y="4178300"/>
            <a:ext cx="26670" cy="27305"/>
            <a:chOff x="424815" y="4178300"/>
            <a:chExt cx="26670" cy="27305"/>
          </a:xfrm>
        </p:grpSpPr>
        <p:sp>
          <p:nvSpPr>
            <p:cNvPr id="16" name="object 16"/>
            <p:cNvSpPr/>
            <p:nvPr/>
          </p:nvSpPr>
          <p:spPr>
            <a:xfrm>
              <a:off x="427990" y="4181475"/>
              <a:ext cx="20320" cy="20955"/>
            </a:xfrm>
            <a:custGeom>
              <a:avLst/>
              <a:gdLst/>
              <a:ahLst/>
              <a:cxnLst/>
              <a:rect l="l" t="t" r="r" b="b"/>
              <a:pathLst>
                <a:path w="20320" h="20954">
                  <a:moveTo>
                    <a:pt x="15875" y="0"/>
                  </a:moveTo>
                  <a:lnTo>
                    <a:pt x="4444" y="0"/>
                  </a:lnTo>
                  <a:lnTo>
                    <a:pt x="0" y="4445"/>
                  </a:lnTo>
                  <a:lnTo>
                    <a:pt x="0" y="15875"/>
                  </a:lnTo>
                  <a:lnTo>
                    <a:pt x="4444" y="20954"/>
                  </a:lnTo>
                  <a:lnTo>
                    <a:pt x="15875" y="20954"/>
                  </a:lnTo>
                  <a:lnTo>
                    <a:pt x="20319" y="15875"/>
                  </a:lnTo>
                  <a:lnTo>
                    <a:pt x="20319" y="4445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27990" y="4181475"/>
              <a:ext cx="20320" cy="20955"/>
            </a:xfrm>
            <a:custGeom>
              <a:avLst/>
              <a:gdLst/>
              <a:ahLst/>
              <a:cxnLst/>
              <a:rect l="l" t="t" r="r" b="b"/>
              <a:pathLst>
                <a:path w="20320" h="20954">
                  <a:moveTo>
                    <a:pt x="20319" y="10160"/>
                  </a:moveTo>
                  <a:lnTo>
                    <a:pt x="20319" y="4445"/>
                  </a:lnTo>
                  <a:lnTo>
                    <a:pt x="15875" y="0"/>
                  </a:lnTo>
                  <a:lnTo>
                    <a:pt x="10159" y="0"/>
                  </a:lnTo>
                  <a:lnTo>
                    <a:pt x="4444" y="0"/>
                  </a:lnTo>
                  <a:lnTo>
                    <a:pt x="0" y="4445"/>
                  </a:lnTo>
                  <a:lnTo>
                    <a:pt x="0" y="10160"/>
                  </a:lnTo>
                  <a:lnTo>
                    <a:pt x="0" y="15875"/>
                  </a:lnTo>
                  <a:lnTo>
                    <a:pt x="4444" y="20954"/>
                  </a:lnTo>
                  <a:lnTo>
                    <a:pt x="10159" y="20954"/>
                  </a:lnTo>
                  <a:lnTo>
                    <a:pt x="15875" y="20954"/>
                  </a:lnTo>
                  <a:lnTo>
                    <a:pt x="20319" y="15875"/>
                  </a:lnTo>
                  <a:lnTo>
                    <a:pt x="20319" y="101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424815" y="4343400"/>
            <a:ext cx="26670" cy="26670"/>
            <a:chOff x="424815" y="4343400"/>
            <a:chExt cx="26670" cy="26670"/>
          </a:xfrm>
        </p:grpSpPr>
        <p:sp>
          <p:nvSpPr>
            <p:cNvPr id="19" name="object 19"/>
            <p:cNvSpPr/>
            <p:nvPr/>
          </p:nvSpPr>
          <p:spPr>
            <a:xfrm>
              <a:off x="427990" y="43465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15875" y="0"/>
                  </a:moveTo>
                  <a:lnTo>
                    <a:pt x="4444" y="0"/>
                  </a:lnTo>
                  <a:lnTo>
                    <a:pt x="0" y="4445"/>
                  </a:lnTo>
                  <a:lnTo>
                    <a:pt x="0" y="15875"/>
                  </a:lnTo>
                  <a:lnTo>
                    <a:pt x="4444" y="20320"/>
                  </a:lnTo>
                  <a:lnTo>
                    <a:pt x="15875" y="20320"/>
                  </a:lnTo>
                  <a:lnTo>
                    <a:pt x="20319" y="15875"/>
                  </a:lnTo>
                  <a:lnTo>
                    <a:pt x="20319" y="4445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7990" y="43465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20319" y="10160"/>
                  </a:moveTo>
                  <a:lnTo>
                    <a:pt x="20319" y="4445"/>
                  </a:lnTo>
                  <a:lnTo>
                    <a:pt x="15875" y="0"/>
                  </a:lnTo>
                  <a:lnTo>
                    <a:pt x="10159" y="0"/>
                  </a:lnTo>
                  <a:lnTo>
                    <a:pt x="4444" y="0"/>
                  </a:lnTo>
                  <a:lnTo>
                    <a:pt x="0" y="4445"/>
                  </a:lnTo>
                  <a:lnTo>
                    <a:pt x="0" y="10160"/>
                  </a:lnTo>
                  <a:lnTo>
                    <a:pt x="0" y="15875"/>
                  </a:lnTo>
                  <a:lnTo>
                    <a:pt x="4444" y="20320"/>
                  </a:lnTo>
                  <a:lnTo>
                    <a:pt x="10159" y="20320"/>
                  </a:lnTo>
                  <a:lnTo>
                    <a:pt x="15875" y="20320"/>
                  </a:lnTo>
                  <a:lnTo>
                    <a:pt x="20319" y="15875"/>
                  </a:lnTo>
                  <a:lnTo>
                    <a:pt x="20319" y="101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24815" y="4615815"/>
            <a:ext cx="26670" cy="27305"/>
            <a:chOff x="424815" y="4615815"/>
            <a:chExt cx="26670" cy="27305"/>
          </a:xfrm>
        </p:grpSpPr>
        <p:sp>
          <p:nvSpPr>
            <p:cNvPr id="22" name="object 22"/>
            <p:cNvSpPr/>
            <p:nvPr/>
          </p:nvSpPr>
          <p:spPr>
            <a:xfrm>
              <a:off x="427990" y="4618990"/>
              <a:ext cx="20320" cy="20955"/>
            </a:xfrm>
            <a:custGeom>
              <a:avLst/>
              <a:gdLst/>
              <a:ahLst/>
              <a:cxnLst/>
              <a:rect l="l" t="t" r="r" b="b"/>
              <a:pathLst>
                <a:path w="20320" h="20954">
                  <a:moveTo>
                    <a:pt x="15875" y="0"/>
                  </a:moveTo>
                  <a:lnTo>
                    <a:pt x="4444" y="0"/>
                  </a:lnTo>
                  <a:lnTo>
                    <a:pt x="0" y="5080"/>
                  </a:lnTo>
                  <a:lnTo>
                    <a:pt x="0" y="16510"/>
                  </a:lnTo>
                  <a:lnTo>
                    <a:pt x="4444" y="20955"/>
                  </a:lnTo>
                  <a:lnTo>
                    <a:pt x="15875" y="20955"/>
                  </a:lnTo>
                  <a:lnTo>
                    <a:pt x="20319" y="16510"/>
                  </a:lnTo>
                  <a:lnTo>
                    <a:pt x="20319" y="5080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7990" y="4618990"/>
              <a:ext cx="20320" cy="20955"/>
            </a:xfrm>
            <a:custGeom>
              <a:avLst/>
              <a:gdLst/>
              <a:ahLst/>
              <a:cxnLst/>
              <a:rect l="l" t="t" r="r" b="b"/>
              <a:pathLst>
                <a:path w="20320" h="20954">
                  <a:moveTo>
                    <a:pt x="20319" y="10795"/>
                  </a:moveTo>
                  <a:lnTo>
                    <a:pt x="20319" y="5080"/>
                  </a:lnTo>
                  <a:lnTo>
                    <a:pt x="15875" y="0"/>
                  </a:lnTo>
                  <a:lnTo>
                    <a:pt x="10159" y="0"/>
                  </a:lnTo>
                  <a:lnTo>
                    <a:pt x="4444" y="0"/>
                  </a:lnTo>
                  <a:lnTo>
                    <a:pt x="0" y="5080"/>
                  </a:lnTo>
                  <a:lnTo>
                    <a:pt x="0" y="10795"/>
                  </a:lnTo>
                  <a:lnTo>
                    <a:pt x="0" y="16510"/>
                  </a:lnTo>
                  <a:lnTo>
                    <a:pt x="4444" y="20955"/>
                  </a:lnTo>
                  <a:lnTo>
                    <a:pt x="10159" y="20955"/>
                  </a:lnTo>
                  <a:lnTo>
                    <a:pt x="15875" y="20955"/>
                  </a:lnTo>
                  <a:lnTo>
                    <a:pt x="20319" y="16510"/>
                  </a:lnTo>
                  <a:lnTo>
                    <a:pt x="20319" y="10795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427355" y="4745990"/>
            <a:ext cx="27305" cy="27305"/>
            <a:chOff x="427355" y="4745990"/>
            <a:chExt cx="27305" cy="27305"/>
          </a:xfrm>
        </p:grpSpPr>
        <p:sp>
          <p:nvSpPr>
            <p:cNvPr id="25" name="object 25"/>
            <p:cNvSpPr/>
            <p:nvPr/>
          </p:nvSpPr>
          <p:spPr>
            <a:xfrm>
              <a:off x="430530" y="4749165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16510" y="0"/>
                  </a:moveTo>
                  <a:lnTo>
                    <a:pt x="5079" y="0"/>
                  </a:lnTo>
                  <a:lnTo>
                    <a:pt x="0" y="4445"/>
                  </a:lnTo>
                  <a:lnTo>
                    <a:pt x="0" y="15875"/>
                  </a:lnTo>
                  <a:lnTo>
                    <a:pt x="5079" y="20955"/>
                  </a:lnTo>
                  <a:lnTo>
                    <a:pt x="16510" y="20955"/>
                  </a:lnTo>
                  <a:lnTo>
                    <a:pt x="20954" y="15875"/>
                  </a:lnTo>
                  <a:lnTo>
                    <a:pt x="20954" y="4445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30530" y="4749165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0954" y="10160"/>
                  </a:moveTo>
                  <a:lnTo>
                    <a:pt x="20954" y="4445"/>
                  </a:lnTo>
                  <a:lnTo>
                    <a:pt x="16510" y="0"/>
                  </a:lnTo>
                  <a:lnTo>
                    <a:pt x="10795" y="0"/>
                  </a:lnTo>
                  <a:lnTo>
                    <a:pt x="5079" y="0"/>
                  </a:lnTo>
                  <a:lnTo>
                    <a:pt x="0" y="4445"/>
                  </a:lnTo>
                  <a:lnTo>
                    <a:pt x="0" y="10160"/>
                  </a:lnTo>
                  <a:lnTo>
                    <a:pt x="0" y="15875"/>
                  </a:lnTo>
                  <a:lnTo>
                    <a:pt x="5079" y="20955"/>
                  </a:lnTo>
                  <a:lnTo>
                    <a:pt x="10795" y="20955"/>
                  </a:lnTo>
                  <a:lnTo>
                    <a:pt x="16510" y="20955"/>
                  </a:lnTo>
                  <a:lnTo>
                    <a:pt x="20954" y="15875"/>
                  </a:lnTo>
                  <a:lnTo>
                    <a:pt x="20954" y="101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24815" y="5021579"/>
            <a:ext cx="26670" cy="26670"/>
            <a:chOff x="424815" y="5021579"/>
            <a:chExt cx="26670" cy="26670"/>
          </a:xfrm>
        </p:grpSpPr>
        <p:sp>
          <p:nvSpPr>
            <p:cNvPr id="28" name="object 28"/>
            <p:cNvSpPr/>
            <p:nvPr/>
          </p:nvSpPr>
          <p:spPr>
            <a:xfrm>
              <a:off x="427990" y="502475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15875" y="0"/>
                  </a:moveTo>
                  <a:lnTo>
                    <a:pt x="4444" y="0"/>
                  </a:lnTo>
                  <a:lnTo>
                    <a:pt x="0" y="4445"/>
                  </a:lnTo>
                  <a:lnTo>
                    <a:pt x="0" y="15875"/>
                  </a:lnTo>
                  <a:lnTo>
                    <a:pt x="4444" y="20320"/>
                  </a:lnTo>
                  <a:lnTo>
                    <a:pt x="15875" y="20320"/>
                  </a:lnTo>
                  <a:lnTo>
                    <a:pt x="20319" y="15875"/>
                  </a:lnTo>
                  <a:lnTo>
                    <a:pt x="20319" y="4445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27990" y="502475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20319" y="10160"/>
                  </a:moveTo>
                  <a:lnTo>
                    <a:pt x="20319" y="4445"/>
                  </a:lnTo>
                  <a:lnTo>
                    <a:pt x="15875" y="0"/>
                  </a:lnTo>
                  <a:lnTo>
                    <a:pt x="10159" y="0"/>
                  </a:lnTo>
                  <a:lnTo>
                    <a:pt x="4444" y="0"/>
                  </a:lnTo>
                  <a:lnTo>
                    <a:pt x="0" y="4445"/>
                  </a:lnTo>
                  <a:lnTo>
                    <a:pt x="0" y="10160"/>
                  </a:lnTo>
                  <a:lnTo>
                    <a:pt x="0" y="15875"/>
                  </a:lnTo>
                  <a:lnTo>
                    <a:pt x="4444" y="20320"/>
                  </a:lnTo>
                  <a:lnTo>
                    <a:pt x="10159" y="20320"/>
                  </a:lnTo>
                  <a:lnTo>
                    <a:pt x="15875" y="20320"/>
                  </a:lnTo>
                  <a:lnTo>
                    <a:pt x="20319" y="15875"/>
                  </a:lnTo>
                  <a:lnTo>
                    <a:pt x="20319" y="101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424815" y="5187315"/>
            <a:ext cx="27305" cy="26670"/>
            <a:chOff x="424815" y="5187315"/>
            <a:chExt cx="27305" cy="26670"/>
          </a:xfrm>
        </p:grpSpPr>
        <p:sp>
          <p:nvSpPr>
            <p:cNvPr id="31" name="object 31"/>
            <p:cNvSpPr/>
            <p:nvPr/>
          </p:nvSpPr>
          <p:spPr>
            <a:xfrm>
              <a:off x="427990" y="5190490"/>
              <a:ext cx="20955" cy="20320"/>
            </a:xfrm>
            <a:custGeom>
              <a:avLst/>
              <a:gdLst/>
              <a:ahLst/>
              <a:cxnLst/>
              <a:rect l="l" t="t" r="r" b="b"/>
              <a:pathLst>
                <a:path w="20954" h="20320">
                  <a:moveTo>
                    <a:pt x="15875" y="0"/>
                  </a:moveTo>
                  <a:lnTo>
                    <a:pt x="4444" y="0"/>
                  </a:lnTo>
                  <a:lnTo>
                    <a:pt x="0" y="4445"/>
                  </a:lnTo>
                  <a:lnTo>
                    <a:pt x="0" y="15875"/>
                  </a:lnTo>
                  <a:lnTo>
                    <a:pt x="4444" y="20320"/>
                  </a:lnTo>
                  <a:lnTo>
                    <a:pt x="15875" y="20320"/>
                  </a:lnTo>
                  <a:lnTo>
                    <a:pt x="20954" y="15875"/>
                  </a:lnTo>
                  <a:lnTo>
                    <a:pt x="20954" y="4445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27990" y="5190490"/>
              <a:ext cx="20955" cy="20320"/>
            </a:xfrm>
            <a:custGeom>
              <a:avLst/>
              <a:gdLst/>
              <a:ahLst/>
              <a:cxnLst/>
              <a:rect l="l" t="t" r="r" b="b"/>
              <a:pathLst>
                <a:path w="20954" h="20320">
                  <a:moveTo>
                    <a:pt x="20954" y="10160"/>
                  </a:moveTo>
                  <a:lnTo>
                    <a:pt x="20954" y="4445"/>
                  </a:lnTo>
                  <a:lnTo>
                    <a:pt x="15875" y="0"/>
                  </a:lnTo>
                  <a:lnTo>
                    <a:pt x="10159" y="0"/>
                  </a:lnTo>
                  <a:lnTo>
                    <a:pt x="4444" y="0"/>
                  </a:lnTo>
                  <a:lnTo>
                    <a:pt x="0" y="4445"/>
                  </a:lnTo>
                  <a:lnTo>
                    <a:pt x="0" y="10160"/>
                  </a:lnTo>
                  <a:lnTo>
                    <a:pt x="0" y="15875"/>
                  </a:lnTo>
                  <a:lnTo>
                    <a:pt x="4444" y="20320"/>
                  </a:lnTo>
                  <a:lnTo>
                    <a:pt x="10159" y="20320"/>
                  </a:lnTo>
                  <a:lnTo>
                    <a:pt x="15875" y="20320"/>
                  </a:lnTo>
                  <a:lnTo>
                    <a:pt x="20954" y="15875"/>
                  </a:lnTo>
                  <a:lnTo>
                    <a:pt x="20954" y="101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427355" y="5561329"/>
            <a:ext cx="27305" cy="27305"/>
            <a:chOff x="427355" y="5561329"/>
            <a:chExt cx="27305" cy="27305"/>
          </a:xfrm>
        </p:grpSpPr>
        <p:sp>
          <p:nvSpPr>
            <p:cNvPr id="34" name="object 34"/>
            <p:cNvSpPr/>
            <p:nvPr/>
          </p:nvSpPr>
          <p:spPr>
            <a:xfrm>
              <a:off x="430530" y="5564504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16510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16510"/>
                  </a:lnTo>
                  <a:lnTo>
                    <a:pt x="5079" y="20955"/>
                  </a:lnTo>
                  <a:lnTo>
                    <a:pt x="16510" y="20955"/>
                  </a:lnTo>
                  <a:lnTo>
                    <a:pt x="20954" y="16510"/>
                  </a:lnTo>
                  <a:lnTo>
                    <a:pt x="20954" y="5080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30530" y="5564504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0954" y="10795"/>
                  </a:moveTo>
                  <a:lnTo>
                    <a:pt x="20954" y="5080"/>
                  </a:lnTo>
                  <a:lnTo>
                    <a:pt x="16510" y="0"/>
                  </a:lnTo>
                  <a:lnTo>
                    <a:pt x="10795" y="0"/>
                  </a:lnTo>
                  <a:lnTo>
                    <a:pt x="5079" y="0"/>
                  </a:lnTo>
                  <a:lnTo>
                    <a:pt x="0" y="5080"/>
                  </a:lnTo>
                  <a:lnTo>
                    <a:pt x="0" y="10795"/>
                  </a:lnTo>
                  <a:lnTo>
                    <a:pt x="0" y="16510"/>
                  </a:lnTo>
                  <a:lnTo>
                    <a:pt x="5079" y="20955"/>
                  </a:lnTo>
                  <a:lnTo>
                    <a:pt x="10795" y="20955"/>
                  </a:lnTo>
                  <a:lnTo>
                    <a:pt x="16510" y="20955"/>
                  </a:lnTo>
                  <a:lnTo>
                    <a:pt x="20954" y="16510"/>
                  </a:lnTo>
                  <a:lnTo>
                    <a:pt x="20954" y="1079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427990" y="6043295"/>
            <a:ext cx="27305" cy="26670"/>
            <a:chOff x="427990" y="6043295"/>
            <a:chExt cx="27305" cy="26670"/>
          </a:xfrm>
        </p:grpSpPr>
        <p:sp>
          <p:nvSpPr>
            <p:cNvPr id="37" name="object 37"/>
            <p:cNvSpPr/>
            <p:nvPr/>
          </p:nvSpPr>
          <p:spPr>
            <a:xfrm>
              <a:off x="431165" y="6046470"/>
              <a:ext cx="20955" cy="20320"/>
            </a:xfrm>
            <a:custGeom>
              <a:avLst/>
              <a:gdLst/>
              <a:ahLst/>
              <a:cxnLst/>
              <a:rect l="l" t="t" r="r" b="b"/>
              <a:pathLst>
                <a:path w="20954" h="20320">
                  <a:moveTo>
                    <a:pt x="15875" y="0"/>
                  </a:moveTo>
                  <a:lnTo>
                    <a:pt x="5079" y="0"/>
                  </a:lnTo>
                  <a:lnTo>
                    <a:pt x="0" y="4444"/>
                  </a:lnTo>
                  <a:lnTo>
                    <a:pt x="0" y="15875"/>
                  </a:lnTo>
                  <a:lnTo>
                    <a:pt x="5079" y="20319"/>
                  </a:lnTo>
                  <a:lnTo>
                    <a:pt x="15875" y="20319"/>
                  </a:lnTo>
                  <a:lnTo>
                    <a:pt x="20954" y="15875"/>
                  </a:lnTo>
                  <a:lnTo>
                    <a:pt x="20954" y="4444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31165" y="6046470"/>
              <a:ext cx="20955" cy="20320"/>
            </a:xfrm>
            <a:custGeom>
              <a:avLst/>
              <a:gdLst/>
              <a:ahLst/>
              <a:cxnLst/>
              <a:rect l="l" t="t" r="r" b="b"/>
              <a:pathLst>
                <a:path w="20954" h="20320">
                  <a:moveTo>
                    <a:pt x="20954" y="10159"/>
                  </a:moveTo>
                  <a:lnTo>
                    <a:pt x="20954" y="4444"/>
                  </a:lnTo>
                  <a:lnTo>
                    <a:pt x="15875" y="0"/>
                  </a:lnTo>
                  <a:lnTo>
                    <a:pt x="10159" y="0"/>
                  </a:lnTo>
                  <a:lnTo>
                    <a:pt x="5079" y="0"/>
                  </a:lnTo>
                  <a:lnTo>
                    <a:pt x="0" y="4444"/>
                  </a:lnTo>
                  <a:lnTo>
                    <a:pt x="0" y="10159"/>
                  </a:lnTo>
                  <a:lnTo>
                    <a:pt x="0" y="15875"/>
                  </a:lnTo>
                  <a:lnTo>
                    <a:pt x="5079" y="20319"/>
                  </a:lnTo>
                  <a:lnTo>
                    <a:pt x="10159" y="20319"/>
                  </a:lnTo>
                  <a:lnTo>
                    <a:pt x="15875" y="20319"/>
                  </a:lnTo>
                  <a:lnTo>
                    <a:pt x="20954" y="15875"/>
                  </a:lnTo>
                  <a:lnTo>
                    <a:pt x="20954" y="1015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424815" y="6330315"/>
            <a:ext cx="26670" cy="27305"/>
            <a:chOff x="424815" y="6330315"/>
            <a:chExt cx="26670" cy="27305"/>
          </a:xfrm>
        </p:grpSpPr>
        <p:sp>
          <p:nvSpPr>
            <p:cNvPr id="40" name="object 40"/>
            <p:cNvSpPr/>
            <p:nvPr/>
          </p:nvSpPr>
          <p:spPr>
            <a:xfrm>
              <a:off x="427990" y="6333490"/>
              <a:ext cx="20320" cy="20955"/>
            </a:xfrm>
            <a:custGeom>
              <a:avLst/>
              <a:gdLst/>
              <a:ahLst/>
              <a:cxnLst/>
              <a:rect l="l" t="t" r="r" b="b"/>
              <a:pathLst>
                <a:path w="20320" h="20954">
                  <a:moveTo>
                    <a:pt x="15875" y="0"/>
                  </a:moveTo>
                  <a:lnTo>
                    <a:pt x="4444" y="0"/>
                  </a:lnTo>
                  <a:lnTo>
                    <a:pt x="0" y="4445"/>
                  </a:lnTo>
                  <a:lnTo>
                    <a:pt x="0" y="15875"/>
                  </a:lnTo>
                  <a:lnTo>
                    <a:pt x="4444" y="20955"/>
                  </a:lnTo>
                  <a:lnTo>
                    <a:pt x="15875" y="20955"/>
                  </a:lnTo>
                  <a:lnTo>
                    <a:pt x="20319" y="15875"/>
                  </a:lnTo>
                  <a:lnTo>
                    <a:pt x="20319" y="4445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27990" y="6333490"/>
              <a:ext cx="20320" cy="20955"/>
            </a:xfrm>
            <a:custGeom>
              <a:avLst/>
              <a:gdLst/>
              <a:ahLst/>
              <a:cxnLst/>
              <a:rect l="l" t="t" r="r" b="b"/>
              <a:pathLst>
                <a:path w="20320" h="20954">
                  <a:moveTo>
                    <a:pt x="20319" y="10160"/>
                  </a:moveTo>
                  <a:lnTo>
                    <a:pt x="20319" y="4445"/>
                  </a:lnTo>
                  <a:lnTo>
                    <a:pt x="15875" y="0"/>
                  </a:lnTo>
                  <a:lnTo>
                    <a:pt x="10159" y="0"/>
                  </a:lnTo>
                  <a:lnTo>
                    <a:pt x="4444" y="0"/>
                  </a:lnTo>
                  <a:lnTo>
                    <a:pt x="0" y="4445"/>
                  </a:lnTo>
                  <a:lnTo>
                    <a:pt x="0" y="10160"/>
                  </a:lnTo>
                  <a:lnTo>
                    <a:pt x="0" y="15875"/>
                  </a:lnTo>
                  <a:lnTo>
                    <a:pt x="4444" y="20955"/>
                  </a:lnTo>
                  <a:lnTo>
                    <a:pt x="10159" y="20955"/>
                  </a:lnTo>
                  <a:lnTo>
                    <a:pt x="15875" y="20955"/>
                  </a:lnTo>
                  <a:lnTo>
                    <a:pt x="20319" y="15875"/>
                  </a:lnTo>
                  <a:lnTo>
                    <a:pt x="20319" y="1016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4239043" y="3990759"/>
            <a:ext cx="3147060" cy="2552700"/>
            <a:chOff x="4239043" y="3990759"/>
            <a:chExt cx="3147060" cy="2552700"/>
          </a:xfrm>
        </p:grpSpPr>
        <p:sp>
          <p:nvSpPr>
            <p:cNvPr id="43" name="object 43"/>
            <p:cNvSpPr/>
            <p:nvPr/>
          </p:nvSpPr>
          <p:spPr>
            <a:xfrm>
              <a:off x="4246244" y="3997960"/>
              <a:ext cx="3132455" cy="2538095"/>
            </a:xfrm>
            <a:custGeom>
              <a:avLst/>
              <a:gdLst/>
              <a:ahLst/>
              <a:cxnLst/>
              <a:rect l="l" t="t" r="r" b="b"/>
              <a:pathLst>
                <a:path w="3132454" h="2538095">
                  <a:moveTo>
                    <a:pt x="0" y="107950"/>
                  </a:moveTo>
                  <a:lnTo>
                    <a:pt x="0" y="2430144"/>
                  </a:lnTo>
                  <a:lnTo>
                    <a:pt x="8889" y="2472054"/>
                  </a:lnTo>
                  <a:lnTo>
                    <a:pt x="31750" y="2506344"/>
                  </a:lnTo>
                  <a:lnTo>
                    <a:pt x="66039" y="2529204"/>
                  </a:lnTo>
                  <a:lnTo>
                    <a:pt x="107950" y="2538094"/>
                  </a:lnTo>
                  <a:lnTo>
                    <a:pt x="3023870" y="2538094"/>
                  </a:lnTo>
                  <a:lnTo>
                    <a:pt x="3066414" y="2529204"/>
                  </a:lnTo>
                  <a:lnTo>
                    <a:pt x="3100704" y="2506344"/>
                  </a:lnTo>
                  <a:lnTo>
                    <a:pt x="3123564" y="2472054"/>
                  </a:lnTo>
                  <a:lnTo>
                    <a:pt x="3132454" y="2430144"/>
                  </a:lnTo>
                  <a:lnTo>
                    <a:pt x="3132454" y="107950"/>
                  </a:lnTo>
                  <a:lnTo>
                    <a:pt x="3123564" y="66039"/>
                  </a:lnTo>
                  <a:lnTo>
                    <a:pt x="3100704" y="31750"/>
                  </a:lnTo>
                  <a:lnTo>
                    <a:pt x="3066414" y="8254"/>
                  </a:lnTo>
                  <a:lnTo>
                    <a:pt x="3023870" y="0"/>
                  </a:lnTo>
                  <a:lnTo>
                    <a:pt x="107950" y="0"/>
                  </a:lnTo>
                  <a:lnTo>
                    <a:pt x="66039" y="8254"/>
                  </a:lnTo>
                  <a:lnTo>
                    <a:pt x="31750" y="31750"/>
                  </a:lnTo>
                  <a:lnTo>
                    <a:pt x="8889" y="66039"/>
                  </a:lnTo>
                  <a:lnTo>
                    <a:pt x="0" y="107950"/>
                  </a:lnTo>
                  <a:close/>
                </a:path>
              </a:pathLst>
            </a:custGeom>
            <a:ln w="14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18329" y="4227830"/>
              <a:ext cx="46990" cy="74295"/>
            </a:xfrm>
            <a:custGeom>
              <a:avLst/>
              <a:gdLst/>
              <a:ahLst/>
              <a:cxnLst/>
              <a:rect l="l" t="t" r="r" b="b"/>
              <a:pathLst>
                <a:path w="46989" h="74295">
                  <a:moveTo>
                    <a:pt x="24130" y="0"/>
                  </a:moveTo>
                  <a:lnTo>
                    <a:pt x="46990" y="74295"/>
                  </a:lnTo>
                </a:path>
                <a:path w="46989" h="74295">
                  <a:moveTo>
                    <a:pt x="23495" y="0"/>
                  </a:moveTo>
                  <a:lnTo>
                    <a:pt x="23495" y="74295"/>
                  </a:lnTo>
                </a:path>
                <a:path w="46989" h="74295">
                  <a:moveTo>
                    <a:pt x="0" y="74295"/>
                  </a:moveTo>
                  <a:lnTo>
                    <a:pt x="46990" y="7429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432934" y="4264660"/>
              <a:ext cx="17780" cy="36195"/>
            </a:xfrm>
            <a:custGeom>
              <a:avLst/>
              <a:gdLst/>
              <a:ahLst/>
              <a:cxnLst/>
              <a:rect l="l" t="t" r="r" b="b"/>
              <a:pathLst>
                <a:path w="17779" h="36195">
                  <a:moveTo>
                    <a:pt x="16510" y="0"/>
                  </a:moveTo>
                  <a:lnTo>
                    <a:pt x="5714" y="0"/>
                  </a:lnTo>
                  <a:lnTo>
                    <a:pt x="5714" y="17779"/>
                  </a:lnTo>
                  <a:lnTo>
                    <a:pt x="0" y="17779"/>
                  </a:lnTo>
                  <a:lnTo>
                    <a:pt x="0" y="36194"/>
                  </a:lnTo>
                  <a:lnTo>
                    <a:pt x="17779" y="36194"/>
                  </a:lnTo>
                  <a:lnTo>
                    <a:pt x="17779" y="17779"/>
                  </a:lnTo>
                  <a:lnTo>
                    <a:pt x="16510" y="17779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432934" y="4252595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 h="0">
                  <a:moveTo>
                    <a:pt x="0" y="0"/>
                  </a:moveTo>
                  <a:lnTo>
                    <a:pt x="17779" y="0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418329" y="4304665"/>
              <a:ext cx="46990" cy="1794510"/>
            </a:xfrm>
            <a:custGeom>
              <a:avLst/>
              <a:gdLst/>
              <a:ahLst/>
              <a:cxnLst/>
              <a:rect l="l" t="t" r="r" b="b"/>
              <a:pathLst>
                <a:path w="46989" h="1794510">
                  <a:moveTo>
                    <a:pt x="23495" y="0"/>
                  </a:moveTo>
                  <a:lnTo>
                    <a:pt x="23495" y="1727835"/>
                  </a:lnTo>
                </a:path>
                <a:path w="46989" h="1794510">
                  <a:moveTo>
                    <a:pt x="0" y="1720214"/>
                  </a:moveTo>
                  <a:lnTo>
                    <a:pt x="23495" y="1794510"/>
                  </a:lnTo>
                </a:path>
                <a:path w="46989" h="1794510">
                  <a:moveTo>
                    <a:pt x="46990" y="1720214"/>
                  </a:moveTo>
                  <a:lnTo>
                    <a:pt x="46990" y="1794510"/>
                  </a:lnTo>
                </a:path>
                <a:path w="46989" h="1794510">
                  <a:moveTo>
                    <a:pt x="635" y="1720214"/>
                  </a:moveTo>
                  <a:lnTo>
                    <a:pt x="46990" y="172021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432934" y="6028689"/>
              <a:ext cx="18415" cy="36195"/>
            </a:xfrm>
            <a:custGeom>
              <a:avLst/>
              <a:gdLst/>
              <a:ahLst/>
              <a:cxnLst/>
              <a:rect l="l" t="t" r="r" b="b"/>
              <a:pathLst>
                <a:path w="18414" h="36195">
                  <a:moveTo>
                    <a:pt x="18414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3810" y="17780"/>
                  </a:lnTo>
                  <a:lnTo>
                    <a:pt x="3810" y="36195"/>
                  </a:lnTo>
                  <a:lnTo>
                    <a:pt x="14604" y="36195"/>
                  </a:lnTo>
                  <a:lnTo>
                    <a:pt x="14604" y="17780"/>
                  </a:lnTo>
                  <a:lnTo>
                    <a:pt x="18414" y="17780"/>
                  </a:lnTo>
                  <a:lnTo>
                    <a:pt x="18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432934" y="6072505"/>
              <a:ext cx="18415" cy="0"/>
            </a:xfrm>
            <a:custGeom>
              <a:avLst/>
              <a:gdLst/>
              <a:ahLst/>
              <a:cxnLst/>
              <a:rect l="l" t="t" r="r" b="b"/>
              <a:pathLst>
                <a:path w="18414" h="0">
                  <a:moveTo>
                    <a:pt x="0" y="0"/>
                  </a:moveTo>
                  <a:lnTo>
                    <a:pt x="18414" y="0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45989" y="4602480"/>
              <a:ext cx="46990" cy="74295"/>
            </a:xfrm>
            <a:custGeom>
              <a:avLst/>
              <a:gdLst/>
              <a:ahLst/>
              <a:cxnLst/>
              <a:rect l="l" t="t" r="r" b="b"/>
              <a:pathLst>
                <a:path w="46989" h="74295">
                  <a:moveTo>
                    <a:pt x="23495" y="0"/>
                  </a:moveTo>
                  <a:lnTo>
                    <a:pt x="46989" y="74295"/>
                  </a:lnTo>
                </a:path>
                <a:path w="46989" h="74295">
                  <a:moveTo>
                    <a:pt x="23495" y="0"/>
                  </a:moveTo>
                  <a:lnTo>
                    <a:pt x="23495" y="74295"/>
                  </a:lnTo>
                </a:path>
                <a:path w="46989" h="74295">
                  <a:moveTo>
                    <a:pt x="0" y="74295"/>
                  </a:moveTo>
                  <a:lnTo>
                    <a:pt x="46989" y="7429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59959" y="4639310"/>
              <a:ext cx="17780" cy="35560"/>
            </a:xfrm>
            <a:custGeom>
              <a:avLst/>
              <a:gdLst/>
              <a:ahLst/>
              <a:cxnLst/>
              <a:rect l="l" t="t" r="r" b="b"/>
              <a:pathLst>
                <a:path w="17779" h="35560">
                  <a:moveTo>
                    <a:pt x="15875" y="0"/>
                  </a:moveTo>
                  <a:lnTo>
                    <a:pt x="5079" y="0"/>
                  </a:lnTo>
                  <a:lnTo>
                    <a:pt x="5079" y="17779"/>
                  </a:lnTo>
                  <a:lnTo>
                    <a:pt x="0" y="17779"/>
                  </a:lnTo>
                  <a:lnTo>
                    <a:pt x="0" y="35560"/>
                  </a:lnTo>
                  <a:lnTo>
                    <a:pt x="17779" y="35560"/>
                  </a:lnTo>
                  <a:lnTo>
                    <a:pt x="17779" y="17779"/>
                  </a:lnTo>
                  <a:lnTo>
                    <a:pt x="15875" y="17779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760594" y="4627245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 h="0">
                  <a:moveTo>
                    <a:pt x="0" y="0"/>
                  </a:moveTo>
                  <a:lnTo>
                    <a:pt x="17779" y="0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745989" y="4683760"/>
              <a:ext cx="46990" cy="751205"/>
            </a:xfrm>
            <a:custGeom>
              <a:avLst/>
              <a:gdLst/>
              <a:ahLst/>
              <a:cxnLst/>
              <a:rect l="l" t="t" r="r" b="b"/>
              <a:pathLst>
                <a:path w="46989" h="751204">
                  <a:moveTo>
                    <a:pt x="23495" y="0"/>
                  </a:moveTo>
                  <a:lnTo>
                    <a:pt x="23495" y="673100"/>
                  </a:lnTo>
                </a:path>
                <a:path w="46989" h="751204">
                  <a:moveTo>
                    <a:pt x="0" y="676910"/>
                  </a:moveTo>
                  <a:lnTo>
                    <a:pt x="23495" y="751204"/>
                  </a:lnTo>
                </a:path>
                <a:path w="46989" h="751204">
                  <a:moveTo>
                    <a:pt x="46989" y="676910"/>
                  </a:moveTo>
                  <a:lnTo>
                    <a:pt x="46989" y="751204"/>
                  </a:lnTo>
                </a:path>
                <a:path w="46989" h="751204">
                  <a:moveTo>
                    <a:pt x="0" y="676910"/>
                  </a:moveTo>
                  <a:lnTo>
                    <a:pt x="46989" y="67691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760594" y="5364480"/>
              <a:ext cx="17780" cy="35560"/>
            </a:xfrm>
            <a:custGeom>
              <a:avLst/>
              <a:gdLst/>
              <a:ahLst/>
              <a:cxnLst/>
              <a:rect l="l" t="t" r="r" b="b"/>
              <a:pathLst>
                <a:path w="17779" h="35560">
                  <a:moveTo>
                    <a:pt x="17779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3809" y="17780"/>
                  </a:lnTo>
                  <a:lnTo>
                    <a:pt x="3809" y="35560"/>
                  </a:lnTo>
                  <a:lnTo>
                    <a:pt x="14604" y="35560"/>
                  </a:lnTo>
                  <a:lnTo>
                    <a:pt x="14604" y="17780"/>
                  </a:lnTo>
                  <a:lnTo>
                    <a:pt x="17779" y="1778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760594" y="5408294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 h="0">
                  <a:moveTo>
                    <a:pt x="0" y="0"/>
                  </a:moveTo>
                  <a:lnTo>
                    <a:pt x="17779" y="0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822189" y="4476750"/>
              <a:ext cx="718185" cy="954405"/>
            </a:xfrm>
            <a:custGeom>
              <a:avLst/>
              <a:gdLst/>
              <a:ahLst/>
              <a:cxnLst/>
              <a:rect l="l" t="t" r="r" b="b"/>
              <a:pathLst>
                <a:path w="718185" h="954404">
                  <a:moveTo>
                    <a:pt x="718185" y="476885"/>
                  </a:moveTo>
                  <a:lnTo>
                    <a:pt x="715645" y="421639"/>
                  </a:lnTo>
                  <a:lnTo>
                    <a:pt x="708660" y="367664"/>
                  </a:lnTo>
                  <a:lnTo>
                    <a:pt x="697230" y="316229"/>
                  </a:lnTo>
                  <a:lnTo>
                    <a:pt x="681989" y="267335"/>
                  </a:lnTo>
                  <a:lnTo>
                    <a:pt x="662305" y="220979"/>
                  </a:lnTo>
                  <a:lnTo>
                    <a:pt x="639445" y="178435"/>
                  </a:lnTo>
                  <a:lnTo>
                    <a:pt x="612775" y="139700"/>
                  </a:lnTo>
                  <a:lnTo>
                    <a:pt x="583564" y="104775"/>
                  </a:lnTo>
                  <a:lnTo>
                    <a:pt x="551814" y="74295"/>
                  </a:lnTo>
                  <a:lnTo>
                    <a:pt x="516889" y="48260"/>
                  </a:lnTo>
                  <a:lnTo>
                    <a:pt x="480060" y="27939"/>
                  </a:lnTo>
                  <a:lnTo>
                    <a:pt x="441325" y="12700"/>
                  </a:lnTo>
                  <a:lnTo>
                    <a:pt x="401320" y="3175"/>
                  </a:lnTo>
                  <a:lnTo>
                    <a:pt x="359410" y="0"/>
                  </a:lnTo>
                  <a:lnTo>
                    <a:pt x="317500" y="3175"/>
                  </a:lnTo>
                  <a:lnTo>
                    <a:pt x="276860" y="12700"/>
                  </a:lnTo>
                  <a:lnTo>
                    <a:pt x="238125" y="27939"/>
                  </a:lnTo>
                  <a:lnTo>
                    <a:pt x="201295" y="48260"/>
                  </a:lnTo>
                  <a:lnTo>
                    <a:pt x="166370" y="74295"/>
                  </a:lnTo>
                  <a:lnTo>
                    <a:pt x="134620" y="104775"/>
                  </a:lnTo>
                  <a:lnTo>
                    <a:pt x="105410" y="139700"/>
                  </a:lnTo>
                  <a:lnTo>
                    <a:pt x="78739" y="178435"/>
                  </a:lnTo>
                  <a:lnTo>
                    <a:pt x="55880" y="220979"/>
                  </a:lnTo>
                  <a:lnTo>
                    <a:pt x="36830" y="267335"/>
                  </a:lnTo>
                  <a:lnTo>
                    <a:pt x="20955" y="316229"/>
                  </a:lnTo>
                  <a:lnTo>
                    <a:pt x="9525" y="367664"/>
                  </a:lnTo>
                  <a:lnTo>
                    <a:pt x="2539" y="421639"/>
                  </a:lnTo>
                  <a:lnTo>
                    <a:pt x="0" y="476885"/>
                  </a:lnTo>
                  <a:lnTo>
                    <a:pt x="2539" y="532764"/>
                  </a:lnTo>
                  <a:lnTo>
                    <a:pt x="9525" y="586739"/>
                  </a:lnTo>
                  <a:lnTo>
                    <a:pt x="20955" y="638175"/>
                  </a:lnTo>
                  <a:lnTo>
                    <a:pt x="36830" y="687070"/>
                  </a:lnTo>
                  <a:lnTo>
                    <a:pt x="55880" y="732789"/>
                  </a:lnTo>
                  <a:lnTo>
                    <a:pt x="78739" y="775335"/>
                  </a:lnTo>
                  <a:lnTo>
                    <a:pt x="105410" y="814704"/>
                  </a:lnTo>
                  <a:lnTo>
                    <a:pt x="134620" y="849629"/>
                  </a:lnTo>
                  <a:lnTo>
                    <a:pt x="166370" y="880110"/>
                  </a:lnTo>
                  <a:lnTo>
                    <a:pt x="201295" y="905510"/>
                  </a:lnTo>
                  <a:lnTo>
                    <a:pt x="238125" y="926464"/>
                  </a:lnTo>
                  <a:lnTo>
                    <a:pt x="276860" y="941704"/>
                  </a:lnTo>
                  <a:lnTo>
                    <a:pt x="317500" y="951229"/>
                  </a:lnTo>
                  <a:lnTo>
                    <a:pt x="359410" y="954404"/>
                  </a:lnTo>
                  <a:lnTo>
                    <a:pt x="401320" y="951229"/>
                  </a:lnTo>
                  <a:lnTo>
                    <a:pt x="441325" y="941704"/>
                  </a:lnTo>
                  <a:lnTo>
                    <a:pt x="480060" y="926464"/>
                  </a:lnTo>
                  <a:lnTo>
                    <a:pt x="516889" y="905510"/>
                  </a:lnTo>
                  <a:lnTo>
                    <a:pt x="551814" y="880110"/>
                  </a:lnTo>
                  <a:lnTo>
                    <a:pt x="583564" y="849629"/>
                  </a:lnTo>
                  <a:lnTo>
                    <a:pt x="612775" y="814704"/>
                  </a:lnTo>
                  <a:lnTo>
                    <a:pt x="639445" y="775335"/>
                  </a:lnTo>
                  <a:lnTo>
                    <a:pt x="662305" y="732789"/>
                  </a:lnTo>
                  <a:lnTo>
                    <a:pt x="681989" y="687070"/>
                  </a:lnTo>
                  <a:lnTo>
                    <a:pt x="697230" y="638175"/>
                  </a:lnTo>
                  <a:lnTo>
                    <a:pt x="708660" y="586739"/>
                  </a:lnTo>
                  <a:lnTo>
                    <a:pt x="715645" y="532764"/>
                  </a:lnTo>
                  <a:lnTo>
                    <a:pt x="718185" y="476885"/>
                  </a:lnTo>
                </a:path>
              </a:pathLst>
            </a:custGeom>
            <a:ln w="5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846319" y="4605020"/>
              <a:ext cx="669925" cy="826135"/>
            </a:xfrm>
            <a:custGeom>
              <a:avLst/>
              <a:gdLst/>
              <a:ahLst/>
              <a:cxnLst/>
              <a:rect l="l" t="t" r="r" b="b"/>
              <a:pathLst>
                <a:path w="669925" h="826135">
                  <a:moveTo>
                    <a:pt x="669925" y="412750"/>
                  </a:moveTo>
                  <a:lnTo>
                    <a:pt x="667384" y="361314"/>
                  </a:lnTo>
                  <a:lnTo>
                    <a:pt x="659764" y="311150"/>
                  </a:lnTo>
                  <a:lnTo>
                    <a:pt x="647064" y="263525"/>
                  </a:lnTo>
                  <a:lnTo>
                    <a:pt x="630554" y="219075"/>
                  </a:lnTo>
                  <a:lnTo>
                    <a:pt x="609600" y="177164"/>
                  </a:lnTo>
                  <a:lnTo>
                    <a:pt x="585469" y="138429"/>
                  </a:lnTo>
                  <a:lnTo>
                    <a:pt x="557529" y="104139"/>
                  </a:lnTo>
                  <a:lnTo>
                    <a:pt x="526414" y="73659"/>
                  </a:lnTo>
                  <a:lnTo>
                    <a:pt x="492759" y="48259"/>
                  </a:lnTo>
                  <a:lnTo>
                    <a:pt x="455929" y="27939"/>
                  </a:lnTo>
                  <a:lnTo>
                    <a:pt x="417194" y="12700"/>
                  </a:lnTo>
                  <a:lnTo>
                    <a:pt x="377189" y="3175"/>
                  </a:lnTo>
                  <a:lnTo>
                    <a:pt x="335279" y="0"/>
                  </a:lnTo>
                  <a:lnTo>
                    <a:pt x="293369" y="3175"/>
                  </a:lnTo>
                  <a:lnTo>
                    <a:pt x="252729" y="12700"/>
                  </a:lnTo>
                  <a:lnTo>
                    <a:pt x="213994" y="27939"/>
                  </a:lnTo>
                  <a:lnTo>
                    <a:pt x="177800" y="48259"/>
                  </a:lnTo>
                  <a:lnTo>
                    <a:pt x="143509" y="73659"/>
                  </a:lnTo>
                  <a:lnTo>
                    <a:pt x="112394" y="104139"/>
                  </a:lnTo>
                  <a:lnTo>
                    <a:pt x="84454" y="138429"/>
                  </a:lnTo>
                  <a:lnTo>
                    <a:pt x="60325" y="177164"/>
                  </a:lnTo>
                  <a:lnTo>
                    <a:pt x="39369" y="219075"/>
                  </a:lnTo>
                  <a:lnTo>
                    <a:pt x="22859" y="263525"/>
                  </a:lnTo>
                  <a:lnTo>
                    <a:pt x="10159" y="311150"/>
                  </a:lnTo>
                  <a:lnTo>
                    <a:pt x="2539" y="361314"/>
                  </a:lnTo>
                  <a:lnTo>
                    <a:pt x="0" y="412750"/>
                  </a:lnTo>
                  <a:lnTo>
                    <a:pt x="2539" y="464819"/>
                  </a:lnTo>
                  <a:lnTo>
                    <a:pt x="10159" y="514350"/>
                  </a:lnTo>
                  <a:lnTo>
                    <a:pt x="22859" y="561975"/>
                  </a:lnTo>
                  <a:lnTo>
                    <a:pt x="39369" y="607059"/>
                  </a:lnTo>
                  <a:lnTo>
                    <a:pt x="60325" y="648969"/>
                  </a:lnTo>
                  <a:lnTo>
                    <a:pt x="84454" y="687069"/>
                  </a:lnTo>
                  <a:lnTo>
                    <a:pt x="112394" y="721359"/>
                  </a:lnTo>
                  <a:lnTo>
                    <a:pt x="143509" y="751839"/>
                  </a:lnTo>
                  <a:lnTo>
                    <a:pt x="177800" y="777239"/>
                  </a:lnTo>
                  <a:lnTo>
                    <a:pt x="213994" y="798194"/>
                  </a:lnTo>
                  <a:lnTo>
                    <a:pt x="252729" y="813434"/>
                  </a:lnTo>
                  <a:lnTo>
                    <a:pt x="293369" y="822325"/>
                  </a:lnTo>
                  <a:lnTo>
                    <a:pt x="335279" y="826134"/>
                  </a:lnTo>
                  <a:lnTo>
                    <a:pt x="377189" y="822325"/>
                  </a:lnTo>
                  <a:lnTo>
                    <a:pt x="417194" y="813434"/>
                  </a:lnTo>
                  <a:lnTo>
                    <a:pt x="455929" y="798194"/>
                  </a:lnTo>
                  <a:lnTo>
                    <a:pt x="492759" y="777239"/>
                  </a:lnTo>
                  <a:lnTo>
                    <a:pt x="526414" y="751839"/>
                  </a:lnTo>
                  <a:lnTo>
                    <a:pt x="557529" y="721359"/>
                  </a:lnTo>
                  <a:lnTo>
                    <a:pt x="585469" y="687069"/>
                  </a:lnTo>
                  <a:lnTo>
                    <a:pt x="609600" y="648969"/>
                  </a:lnTo>
                  <a:lnTo>
                    <a:pt x="630554" y="607059"/>
                  </a:lnTo>
                  <a:lnTo>
                    <a:pt x="647064" y="561975"/>
                  </a:lnTo>
                  <a:lnTo>
                    <a:pt x="659764" y="514350"/>
                  </a:lnTo>
                  <a:lnTo>
                    <a:pt x="667384" y="464819"/>
                  </a:lnTo>
                  <a:lnTo>
                    <a:pt x="669925" y="412750"/>
                  </a:lnTo>
                </a:path>
              </a:pathLst>
            </a:custGeom>
            <a:ln w="5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28564" y="5405119"/>
              <a:ext cx="748030" cy="266700"/>
            </a:xfrm>
            <a:custGeom>
              <a:avLst/>
              <a:gdLst/>
              <a:ahLst/>
              <a:cxnLst/>
              <a:rect l="l" t="t" r="r" b="b"/>
              <a:pathLst>
                <a:path w="748029" h="266700">
                  <a:moveTo>
                    <a:pt x="0" y="0"/>
                  </a:moveTo>
                  <a:lnTo>
                    <a:pt x="0" y="51434"/>
                  </a:lnTo>
                </a:path>
                <a:path w="748029" h="266700">
                  <a:moveTo>
                    <a:pt x="317500" y="0"/>
                  </a:moveTo>
                  <a:lnTo>
                    <a:pt x="317500" y="51434"/>
                  </a:lnTo>
                </a:path>
                <a:path w="748029" h="266700">
                  <a:moveTo>
                    <a:pt x="0" y="56514"/>
                  </a:moveTo>
                  <a:lnTo>
                    <a:pt x="0" y="266700"/>
                  </a:lnTo>
                </a:path>
                <a:path w="748029" h="266700">
                  <a:moveTo>
                    <a:pt x="318135" y="56514"/>
                  </a:moveTo>
                  <a:lnTo>
                    <a:pt x="748030" y="2667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769484" y="4474210"/>
              <a:ext cx="821055" cy="960755"/>
            </a:xfrm>
            <a:custGeom>
              <a:avLst/>
              <a:gdLst/>
              <a:ahLst/>
              <a:cxnLst/>
              <a:rect l="l" t="t" r="r" b="b"/>
              <a:pathLst>
                <a:path w="821054" h="960754">
                  <a:moveTo>
                    <a:pt x="0" y="0"/>
                  </a:moveTo>
                  <a:lnTo>
                    <a:pt x="821054" y="0"/>
                  </a:lnTo>
                </a:path>
                <a:path w="821054" h="960754">
                  <a:moveTo>
                    <a:pt x="0" y="128269"/>
                  </a:moveTo>
                  <a:lnTo>
                    <a:pt x="821054" y="128269"/>
                  </a:lnTo>
                </a:path>
                <a:path w="821054" h="960754">
                  <a:moveTo>
                    <a:pt x="0" y="960754"/>
                  </a:moveTo>
                  <a:lnTo>
                    <a:pt x="821054" y="960754"/>
                  </a:lnTo>
                </a:path>
              </a:pathLst>
            </a:custGeom>
            <a:ln w="635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567044" y="4474210"/>
              <a:ext cx="46990" cy="74295"/>
            </a:xfrm>
            <a:custGeom>
              <a:avLst/>
              <a:gdLst/>
              <a:ahLst/>
              <a:cxnLst/>
              <a:rect l="l" t="t" r="r" b="b"/>
              <a:pathLst>
                <a:path w="46989" h="74295">
                  <a:moveTo>
                    <a:pt x="23494" y="0"/>
                  </a:moveTo>
                  <a:lnTo>
                    <a:pt x="46989" y="74294"/>
                  </a:lnTo>
                </a:path>
                <a:path w="46989" h="74295">
                  <a:moveTo>
                    <a:pt x="23494" y="0"/>
                  </a:moveTo>
                  <a:lnTo>
                    <a:pt x="23494" y="74294"/>
                  </a:lnTo>
                </a:path>
                <a:path w="46989" h="74295">
                  <a:moveTo>
                    <a:pt x="0" y="74294"/>
                  </a:moveTo>
                  <a:lnTo>
                    <a:pt x="46989" y="7429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581014" y="4511040"/>
              <a:ext cx="17780" cy="35560"/>
            </a:xfrm>
            <a:custGeom>
              <a:avLst/>
              <a:gdLst/>
              <a:ahLst/>
              <a:cxnLst/>
              <a:rect l="l" t="t" r="r" b="b"/>
              <a:pathLst>
                <a:path w="17779" h="35560">
                  <a:moveTo>
                    <a:pt x="15875" y="0"/>
                  </a:moveTo>
                  <a:lnTo>
                    <a:pt x="5080" y="0"/>
                  </a:lnTo>
                  <a:lnTo>
                    <a:pt x="5080" y="17780"/>
                  </a:lnTo>
                  <a:lnTo>
                    <a:pt x="0" y="17780"/>
                  </a:lnTo>
                  <a:lnTo>
                    <a:pt x="0" y="35560"/>
                  </a:lnTo>
                  <a:lnTo>
                    <a:pt x="17780" y="35560"/>
                  </a:lnTo>
                  <a:lnTo>
                    <a:pt x="17780" y="17780"/>
                  </a:lnTo>
                  <a:lnTo>
                    <a:pt x="15875" y="17780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581649" y="4498975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 h="0">
                  <a:moveTo>
                    <a:pt x="0" y="0"/>
                  </a:moveTo>
                  <a:lnTo>
                    <a:pt x="17779" y="0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567044" y="4555490"/>
              <a:ext cx="46990" cy="879475"/>
            </a:xfrm>
            <a:custGeom>
              <a:avLst/>
              <a:gdLst/>
              <a:ahLst/>
              <a:cxnLst/>
              <a:rect l="l" t="t" r="r" b="b"/>
              <a:pathLst>
                <a:path w="46989" h="879475">
                  <a:moveTo>
                    <a:pt x="23494" y="0"/>
                  </a:moveTo>
                  <a:lnTo>
                    <a:pt x="23494" y="799464"/>
                  </a:lnTo>
                </a:path>
                <a:path w="46989" h="879475">
                  <a:moveTo>
                    <a:pt x="0" y="805180"/>
                  </a:moveTo>
                  <a:lnTo>
                    <a:pt x="23494" y="879475"/>
                  </a:lnTo>
                </a:path>
                <a:path w="46989" h="879475">
                  <a:moveTo>
                    <a:pt x="46989" y="805180"/>
                  </a:moveTo>
                  <a:lnTo>
                    <a:pt x="46989" y="879475"/>
                  </a:lnTo>
                </a:path>
                <a:path w="46989" h="879475">
                  <a:moveTo>
                    <a:pt x="0" y="805180"/>
                  </a:moveTo>
                  <a:lnTo>
                    <a:pt x="46989" y="80518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581014" y="5364480"/>
              <a:ext cx="17780" cy="35560"/>
            </a:xfrm>
            <a:custGeom>
              <a:avLst/>
              <a:gdLst/>
              <a:ahLst/>
              <a:cxnLst/>
              <a:rect l="l" t="t" r="r" b="b"/>
              <a:pathLst>
                <a:path w="17779" h="35560">
                  <a:moveTo>
                    <a:pt x="1778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3175" y="17780"/>
                  </a:lnTo>
                  <a:lnTo>
                    <a:pt x="3175" y="35560"/>
                  </a:lnTo>
                  <a:lnTo>
                    <a:pt x="13970" y="35560"/>
                  </a:lnTo>
                  <a:lnTo>
                    <a:pt x="13970" y="17780"/>
                  </a:lnTo>
                  <a:lnTo>
                    <a:pt x="17780" y="1778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581649" y="5408294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 h="0">
                  <a:moveTo>
                    <a:pt x="0" y="0"/>
                  </a:moveTo>
                  <a:lnTo>
                    <a:pt x="17779" y="0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522469" y="6155055"/>
              <a:ext cx="74930" cy="47625"/>
            </a:xfrm>
            <a:custGeom>
              <a:avLst/>
              <a:gdLst/>
              <a:ahLst/>
              <a:cxnLst/>
              <a:rect l="l" t="t" r="r" b="b"/>
              <a:pathLst>
                <a:path w="74929" h="47625">
                  <a:moveTo>
                    <a:pt x="634" y="24130"/>
                  </a:moveTo>
                  <a:lnTo>
                    <a:pt x="74929" y="47625"/>
                  </a:lnTo>
                </a:path>
                <a:path w="74929" h="47625">
                  <a:moveTo>
                    <a:pt x="74294" y="0"/>
                  </a:moveTo>
                  <a:lnTo>
                    <a:pt x="0" y="23495"/>
                  </a:lnTo>
                </a:path>
                <a:path w="74929" h="47625">
                  <a:moveTo>
                    <a:pt x="74294" y="0"/>
                  </a:moveTo>
                  <a:lnTo>
                    <a:pt x="74294" y="4699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579619" y="6179185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 h="0">
                  <a:moveTo>
                    <a:pt x="0" y="0"/>
                  </a:moveTo>
                  <a:lnTo>
                    <a:pt x="17779" y="0"/>
                  </a:lnTo>
                </a:path>
              </a:pathLst>
            </a:custGeom>
            <a:ln w="17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562474" y="6179185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 h="0">
                  <a:moveTo>
                    <a:pt x="0" y="0"/>
                  </a:moveTo>
                  <a:lnTo>
                    <a:pt x="17779" y="0"/>
                  </a:lnTo>
                </a:path>
              </a:pathLst>
            </a:custGeom>
            <a:ln w="107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551679" y="6170295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w="0" h="17779">
                  <a:moveTo>
                    <a:pt x="0" y="0"/>
                  </a:moveTo>
                  <a:lnTo>
                    <a:pt x="0" y="17779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582159" y="6155689"/>
              <a:ext cx="1257300" cy="46990"/>
            </a:xfrm>
            <a:custGeom>
              <a:avLst/>
              <a:gdLst/>
              <a:ahLst/>
              <a:cxnLst/>
              <a:rect l="l" t="t" r="r" b="b"/>
              <a:pathLst>
                <a:path w="1257300" h="46989">
                  <a:moveTo>
                    <a:pt x="0" y="23495"/>
                  </a:moveTo>
                  <a:lnTo>
                    <a:pt x="1188085" y="23495"/>
                  </a:lnTo>
                </a:path>
                <a:path w="1257300" h="46989">
                  <a:moveTo>
                    <a:pt x="1183004" y="0"/>
                  </a:moveTo>
                  <a:lnTo>
                    <a:pt x="1257300" y="23495"/>
                  </a:lnTo>
                </a:path>
                <a:path w="1257300" h="46989">
                  <a:moveTo>
                    <a:pt x="1257300" y="23495"/>
                  </a:moveTo>
                  <a:lnTo>
                    <a:pt x="1257300" y="46989"/>
                  </a:lnTo>
                </a:path>
                <a:path w="1257300" h="46989">
                  <a:moveTo>
                    <a:pt x="1183004" y="0"/>
                  </a:moveTo>
                  <a:lnTo>
                    <a:pt x="1183004" y="4698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65164" y="6179185"/>
              <a:ext cx="18415" cy="0"/>
            </a:xfrm>
            <a:custGeom>
              <a:avLst/>
              <a:gdLst/>
              <a:ahLst/>
              <a:cxnLst/>
              <a:rect l="l" t="t" r="r" b="b"/>
              <a:pathLst>
                <a:path w="18414" h="0">
                  <a:moveTo>
                    <a:pt x="0" y="0"/>
                  </a:moveTo>
                  <a:lnTo>
                    <a:pt x="18414" y="0"/>
                  </a:lnTo>
                </a:path>
              </a:pathLst>
            </a:custGeom>
            <a:ln w="17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781674" y="6179185"/>
              <a:ext cx="18415" cy="0"/>
            </a:xfrm>
            <a:custGeom>
              <a:avLst/>
              <a:gdLst/>
              <a:ahLst/>
              <a:cxnLst/>
              <a:rect l="l" t="t" r="r" b="b"/>
              <a:pathLst>
                <a:path w="18414" h="0">
                  <a:moveTo>
                    <a:pt x="0" y="0"/>
                  </a:moveTo>
                  <a:lnTo>
                    <a:pt x="18414" y="0"/>
                  </a:lnTo>
                </a:path>
              </a:pathLst>
            </a:custGeom>
            <a:ln w="107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12154" y="6170295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w="0" h="17779">
                  <a:moveTo>
                    <a:pt x="0" y="0"/>
                  </a:moveTo>
                  <a:lnTo>
                    <a:pt x="0" y="17779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" name="object 74"/>
          <p:cNvGrpSpPr/>
          <p:nvPr/>
        </p:nvGrpSpPr>
        <p:grpSpPr>
          <a:xfrm>
            <a:off x="431165" y="6725284"/>
            <a:ext cx="27305" cy="26670"/>
            <a:chOff x="431165" y="6725284"/>
            <a:chExt cx="27305" cy="26670"/>
          </a:xfrm>
        </p:grpSpPr>
        <p:sp>
          <p:nvSpPr>
            <p:cNvPr id="75" name="object 75"/>
            <p:cNvSpPr/>
            <p:nvPr/>
          </p:nvSpPr>
          <p:spPr>
            <a:xfrm>
              <a:off x="434340" y="6728459"/>
              <a:ext cx="20955" cy="20320"/>
            </a:xfrm>
            <a:custGeom>
              <a:avLst/>
              <a:gdLst/>
              <a:ahLst/>
              <a:cxnLst/>
              <a:rect l="l" t="t" r="r" b="b"/>
              <a:pathLst>
                <a:path w="20954" h="20320">
                  <a:moveTo>
                    <a:pt x="16509" y="0"/>
                  </a:moveTo>
                  <a:lnTo>
                    <a:pt x="5079" y="0"/>
                  </a:lnTo>
                  <a:lnTo>
                    <a:pt x="0" y="4445"/>
                  </a:lnTo>
                  <a:lnTo>
                    <a:pt x="0" y="15875"/>
                  </a:lnTo>
                  <a:lnTo>
                    <a:pt x="5079" y="20320"/>
                  </a:lnTo>
                  <a:lnTo>
                    <a:pt x="16509" y="20320"/>
                  </a:lnTo>
                  <a:lnTo>
                    <a:pt x="20954" y="15875"/>
                  </a:lnTo>
                  <a:lnTo>
                    <a:pt x="20954" y="4445"/>
                  </a:lnTo>
                  <a:lnTo>
                    <a:pt x="165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34340" y="6728459"/>
              <a:ext cx="20955" cy="20320"/>
            </a:xfrm>
            <a:custGeom>
              <a:avLst/>
              <a:gdLst/>
              <a:ahLst/>
              <a:cxnLst/>
              <a:rect l="l" t="t" r="r" b="b"/>
              <a:pathLst>
                <a:path w="20954" h="20320">
                  <a:moveTo>
                    <a:pt x="20954" y="10160"/>
                  </a:moveTo>
                  <a:lnTo>
                    <a:pt x="20954" y="4445"/>
                  </a:lnTo>
                  <a:lnTo>
                    <a:pt x="16509" y="0"/>
                  </a:lnTo>
                  <a:lnTo>
                    <a:pt x="10794" y="0"/>
                  </a:lnTo>
                  <a:lnTo>
                    <a:pt x="5079" y="0"/>
                  </a:lnTo>
                  <a:lnTo>
                    <a:pt x="0" y="4445"/>
                  </a:lnTo>
                  <a:lnTo>
                    <a:pt x="0" y="10160"/>
                  </a:lnTo>
                  <a:lnTo>
                    <a:pt x="0" y="15875"/>
                  </a:lnTo>
                  <a:lnTo>
                    <a:pt x="5079" y="20320"/>
                  </a:lnTo>
                  <a:lnTo>
                    <a:pt x="10794" y="20320"/>
                  </a:lnTo>
                  <a:lnTo>
                    <a:pt x="16509" y="20320"/>
                  </a:lnTo>
                  <a:lnTo>
                    <a:pt x="20954" y="15875"/>
                  </a:lnTo>
                  <a:lnTo>
                    <a:pt x="20954" y="101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/>
          <p:cNvGrpSpPr/>
          <p:nvPr/>
        </p:nvGrpSpPr>
        <p:grpSpPr>
          <a:xfrm>
            <a:off x="432434" y="7001509"/>
            <a:ext cx="27305" cy="27305"/>
            <a:chOff x="432434" y="7001509"/>
            <a:chExt cx="27305" cy="27305"/>
          </a:xfrm>
        </p:grpSpPr>
        <p:sp>
          <p:nvSpPr>
            <p:cNvPr id="78" name="object 78"/>
            <p:cNvSpPr/>
            <p:nvPr/>
          </p:nvSpPr>
          <p:spPr>
            <a:xfrm>
              <a:off x="435609" y="7004684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15875" y="0"/>
                  </a:moveTo>
                  <a:lnTo>
                    <a:pt x="4445" y="0"/>
                  </a:lnTo>
                  <a:lnTo>
                    <a:pt x="0" y="4445"/>
                  </a:lnTo>
                  <a:lnTo>
                    <a:pt x="0" y="15875"/>
                  </a:lnTo>
                  <a:lnTo>
                    <a:pt x="4445" y="20955"/>
                  </a:lnTo>
                  <a:lnTo>
                    <a:pt x="15875" y="20955"/>
                  </a:lnTo>
                  <a:lnTo>
                    <a:pt x="20955" y="15875"/>
                  </a:lnTo>
                  <a:lnTo>
                    <a:pt x="20955" y="4445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35609" y="7004684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0955" y="10160"/>
                  </a:moveTo>
                  <a:lnTo>
                    <a:pt x="20955" y="4445"/>
                  </a:lnTo>
                  <a:lnTo>
                    <a:pt x="15875" y="0"/>
                  </a:lnTo>
                  <a:lnTo>
                    <a:pt x="10160" y="0"/>
                  </a:lnTo>
                  <a:lnTo>
                    <a:pt x="4445" y="0"/>
                  </a:lnTo>
                  <a:lnTo>
                    <a:pt x="0" y="4445"/>
                  </a:lnTo>
                  <a:lnTo>
                    <a:pt x="0" y="10160"/>
                  </a:lnTo>
                  <a:lnTo>
                    <a:pt x="0" y="15875"/>
                  </a:lnTo>
                  <a:lnTo>
                    <a:pt x="4445" y="20955"/>
                  </a:lnTo>
                  <a:lnTo>
                    <a:pt x="10160" y="20955"/>
                  </a:lnTo>
                  <a:lnTo>
                    <a:pt x="15875" y="20955"/>
                  </a:lnTo>
                  <a:lnTo>
                    <a:pt x="20955" y="15875"/>
                  </a:lnTo>
                  <a:lnTo>
                    <a:pt x="20955" y="101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" name="object 80"/>
          <p:cNvGrpSpPr/>
          <p:nvPr/>
        </p:nvGrpSpPr>
        <p:grpSpPr>
          <a:xfrm>
            <a:off x="425450" y="7329169"/>
            <a:ext cx="26670" cy="26670"/>
            <a:chOff x="425450" y="7329169"/>
            <a:chExt cx="26670" cy="26670"/>
          </a:xfrm>
        </p:grpSpPr>
        <p:sp>
          <p:nvSpPr>
            <p:cNvPr id="81" name="object 81"/>
            <p:cNvSpPr/>
            <p:nvPr/>
          </p:nvSpPr>
          <p:spPr>
            <a:xfrm>
              <a:off x="428625" y="73323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15875" y="0"/>
                  </a:moveTo>
                  <a:lnTo>
                    <a:pt x="4445" y="0"/>
                  </a:lnTo>
                  <a:lnTo>
                    <a:pt x="0" y="4444"/>
                  </a:lnTo>
                  <a:lnTo>
                    <a:pt x="0" y="15874"/>
                  </a:lnTo>
                  <a:lnTo>
                    <a:pt x="4445" y="20319"/>
                  </a:lnTo>
                  <a:lnTo>
                    <a:pt x="15875" y="20319"/>
                  </a:lnTo>
                  <a:lnTo>
                    <a:pt x="20320" y="15874"/>
                  </a:lnTo>
                  <a:lnTo>
                    <a:pt x="20320" y="4444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28625" y="73323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20320" y="10159"/>
                  </a:moveTo>
                  <a:lnTo>
                    <a:pt x="20320" y="4444"/>
                  </a:lnTo>
                  <a:lnTo>
                    <a:pt x="15875" y="0"/>
                  </a:lnTo>
                  <a:lnTo>
                    <a:pt x="10159" y="0"/>
                  </a:lnTo>
                  <a:lnTo>
                    <a:pt x="4445" y="0"/>
                  </a:lnTo>
                  <a:lnTo>
                    <a:pt x="0" y="4444"/>
                  </a:lnTo>
                  <a:lnTo>
                    <a:pt x="0" y="10159"/>
                  </a:lnTo>
                  <a:lnTo>
                    <a:pt x="0" y="15874"/>
                  </a:lnTo>
                  <a:lnTo>
                    <a:pt x="4445" y="20319"/>
                  </a:lnTo>
                  <a:lnTo>
                    <a:pt x="10159" y="20319"/>
                  </a:lnTo>
                  <a:lnTo>
                    <a:pt x="15875" y="20319"/>
                  </a:lnTo>
                  <a:lnTo>
                    <a:pt x="20320" y="15874"/>
                  </a:lnTo>
                  <a:lnTo>
                    <a:pt x="20320" y="1015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" name="object 83"/>
          <p:cNvGrpSpPr/>
          <p:nvPr/>
        </p:nvGrpSpPr>
        <p:grpSpPr>
          <a:xfrm>
            <a:off x="425450" y="7610475"/>
            <a:ext cx="26670" cy="27305"/>
            <a:chOff x="425450" y="7610475"/>
            <a:chExt cx="26670" cy="27305"/>
          </a:xfrm>
        </p:grpSpPr>
        <p:sp>
          <p:nvSpPr>
            <p:cNvPr id="84" name="object 84"/>
            <p:cNvSpPr/>
            <p:nvPr/>
          </p:nvSpPr>
          <p:spPr>
            <a:xfrm>
              <a:off x="428625" y="7613650"/>
              <a:ext cx="20320" cy="20955"/>
            </a:xfrm>
            <a:custGeom>
              <a:avLst/>
              <a:gdLst/>
              <a:ahLst/>
              <a:cxnLst/>
              <a:rect l="l" t="t" r="r" b="b"/>
              <a:pathLst>
                <a:path w="20320" h="20954">
                  <a:moveTo>
                    <a:pt x="15875" y="0"/>
                  </a:moveTo>
                  <a:lnTo>
                    <a:pt x="4445" y="0"/>
                  </a:lnTo>
                  <a:lnTo>
                    <a:pt x="0" y="4444"/>
                  </a:lnTo>
                  <a:lnTo>
                    <a:pt x="0" y="15875"/>
                  </a:lnTo>
                  <a:lnTo>
                    <a:pt x="4445" y="20955"/>
                  </a:lnTo>
                  <a:lnTo>
                    <a:pt x="15875" y="20955"/>
                  </a:lnTo>
                  <a:lnTo>
                    <a:pt x="20320" y="15875"/>
                  </a:lnTo>
                  <a:lnTo>
                    <a:pt x="20320" y="4444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28625" y="7613650"/>
              <a:ext cx="20320" cy="20955"/>
            </a:xfrm>
            <a:custGeom>
              <a:avLst/>
              <a:gdLst/>
              <a:ahLst/>
              <a:cxnLst/>
              <a:rect l="l" t="t" r="r" b="b"/>
              <a:pathLst>
                <a:path w="20320" h="20954">
                  <a:moveTo>
                    <a:pt x="20320" y="10160"/>
                  </a:moveTo>
                  <a:lnTo>
                    <a:pt x="20320" y="4444"/>
                  </a:lnTo>
                  <a:lnTo>
                    <a:pt x="15875" y="0"/>
                  </a:lnTo>
                  <a:lnTo>
                    <a:pt x="10159" y="0"/>
                  </a:lnTo>
                  <a:lnTo>
                    <a:pt x="4445" y="0"/>
                  </a:lnTo>
                  <a:lnTo>
                    <a:pt x="0" y="4444"/>
                  </a:lnTo>
                  <a:lnTo>
                    <a:pt x="0" y="10160"/>
                  </a:lnTo>
                  <a:lnTo>
                    <a:pt x="0" y="15875"/>
                  </a:lnTo>
                  <a:lnTo>
                    <a:pt x="4445" y="20955"/>
                  </a:lnTo>
                  <a:lnTo>
                    <a:pt x="10159" y="20955"/>
                  </a:lnTo>
                  <a:lnTo>
                    <a:pt x="15875" y="20955"/>
                  </a:lnTo>
                  <a:lnTo>
                    <a:pt x="20320" y="15875"/>
                  </a:lnTo>
                  <a:lnTo>
                    <a:pt x="20320" y="1016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" name="object 86"/>
          <p:cNvGrpSpPr/>
          <p:nvPr/>
        </p:nvGrpSpPr>
        <p:grpSpPr>
          <a:xfrm>
            <a:off x="425450" y="7470140"/>
            <a:ext cx="26670" cy="27305"/>
            <a:chOff x="425450" y="7470140"/>
            <a:chExt cx="26670" cy="27305"/>
          </a:xfrm>
        </p:grpSpPr>
        <p:sp>
          <p:nvSpPr>
            <p:cNvPr id="87" name="object 87"/>
            <p:cNvSpPr/>
            <p:nvPr/>
          </p:nvSpPr>
          <p:spPr>
            <a:xfrm>
              <a:off x="428625" y="7473315"/>
              <a:ext cx="20320" cy="20955"/>
            </a:xfrm>
            <a:custGeom>
              <a:avLst/>
              <a:gdLst/>
              <a:ahLst/>
              <a:cxnLst/>
              <a:rect l="l" t="t" r="r" b="b"/>
              <a:pathLst>
                <a:path w="20320" h="20954">
                  <a:moveTo>
                    <a:pt x="15875" y="0"/>
                  </a:moveTo>
                  <a:lnTo>
                    <a:pt x="4445" y="0"/>
                  </a:lnTo>
                  <a:lnTo>
                    <a:pt x="0" y="4444"/>
                  </a:lnTo>
                  <a:lnTo>
                    <a:pt x="0" y="15874"/>
                  </a:lnTo>
                  <a:lnTo>
                    <a:pt x="4445" y="20954"/>
                  </a:lnTo>
                  <a:lnTo>
                    <a:pt x="15875" y="20954"/>
                  </a:lnTo>
                  <a:lnTo>
                    <a:pt x="20320" y="15874"/>
                  </a:lnTo>
                  <a:lnTo>
                    <a:pt x="20320" y="4444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28625" y="7473315"/>
              <a:ext cx="20320" cy="20955"/>
            </a:xfrm>
            <a:custGeom>
              <a:avLst/>
              <a:gdLst/>
              <a:ahLst/>
              <a:cxnLst/>
              <a:rect l="l" t="t" r="r" b="b"/>
              <a:pathLst>
                <a:path w="20320" h="20954">
                  <a:moveTo>
                    <a:pt x="20320" y="10159"/>
                  </a:moveTo>
                  <a:lnTo>
                    <a:pt x="20320" y="4444"/>
                  </a:lnTo>
                  <a:lnTo>
                    <a:pt x="15875" y="0"/>
                  </a:lnTo>
                  <a:lnTo>
                    <a:pt x="10159" y="0"/>
                  </a:lnTo>
                  <a:lnTo>
                    <a:pt x="4445" y="0"/>
                  </a:lnTo>
                  <a:lnTo>
                    <a:pt x="0" y="4444"/>
                  </a:lnTo>
                  <a:lnTo>
                    <a:pt x="0" y="10159"/>
                  </a:lnTo>
                  <a:lnTo>
                    <a:pt x="0" y="15874"/>
                  </a:lnTo>
                  <a:lnTo>
                    <a:pt x="4445" y="20954"/>
                  </a:lnTo>
                  <a:lnTo>
                    <a:pt x="10159" y="20954"/>
                  </a:lnTo>
                  <a:lnTo>
                    <a:pt x="15875" y="20954"/>
                  </a:lnTo>
                  <a:lnTo>
                    <a:pt x="20320" y="15874"/>
                  </a:lnTo>
                  <a:lnTo>
                    <a:pt x="20320" y="10159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/>
          <p:nvPr/>
        </p:nvSpPr>
        <p:spPr>
          <a:xfrm>
            <a:off x="414019" y="465921"/>
            <a:ext cx="6942455" cy="0"/>
          </a:xfrm>
          <a:custGeom>
            <a:avLst/>
            <a:gdLst/>
            <a:ahLst/>
            <a:cxnLst/>
            <a:rect l="l" t="t" r="r" b="b"/>
            <a:pathLst>
              <a:path w="6942455" h="0">
                <a:moveTo>
                  <a:pt x="0" y="0"/>
                </a:moveTo>
                <a:lnTo>
                  <a:pt x="69424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14019" y="1450975"/>
            <a:ext cx="6942455" cy="0"/>
          </a:xfrm>
          <a:custGeom>
            <a:avLst/>
            <a:gdLst/>
            <a:ahLst/>
            <a:cxnLst/>
            <a:rect l="l" t="t" r="r" b="b"/>
            <a:pathLst>
              <a:path w="6942455" h="0">
                <a:moveTo>
                  <a:pt x="0" y="0"/>
                </a:moveTo>
                <a:lnTo>
                  <a:pt x="694245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1" name="object 91"/>
          <p:cNvGrpSpPr/>
          <p:nvPr/>
        </p:nvGrpSpPr>
        <p:grpSpPr>
          <a:xfrm>
            <a:off x="338461" y="539750"/>
            <a:ext cx="78105" cy="914400"/>
            <a:chOff x="338461" y="539750"/>
            <a:chExt cx="78105" cy="914400"/>
          </a:xfrm>
        </p:grpSpPr>
        <p:sp>
          <p:nvSpPr>
            <p:cNvPr id="92" name="object 92"/>
            <p:cNvSpPr/>
            <p:nvPr/>
          </p:nvSpPr>
          <p:spPr>
            <a:xfrm>
              <a:off x="342265" y="539750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w="0" h="839469">
                  <a:moveTo>
                    <a:pt x="0" y="0"/>
                  </a:moveTo>
                  <a:lnTo>
                    <a:pt x="0" y="144145"/>
                  </a:lnTo>
                </a:path>
                <a:path w="0" h="839469">
                  <a:moveTo>
                    <a:pt x="0" y="144145"/>
                  </a:moveTo>
                  <a:lnTo>
                    <a:pt x="0" y="8394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41630" y="1379219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0" y="0"/>
                  </a:moveTo>
                  <a:lnTo>
                    <a:pt x="5080" y="27939"/>
                  </a:lnTo>
                  <a:lnTo>
                    <a:pt x="20955" y="50800"/>
                  </a:lnTo>
                  <a:lnTo>
                    <a:pt x="43815" y="66039"/>
                  </a:lnTo>
                  <a:lnTo>
                    <a:pt x="71754" y="71754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4" name="object 94"/>
          <p:cNvGrpSpPr/>
          <p:nvPr/>
        </p:nvGrpSpPr>
        <p:grpSpPr>
          <a:xfrm>
            <a:off x="7353306" y="464191"/>
            <a:ext cx="78740" cy="989965"/>
            <a:chOff x="7353306" y="464191"/>
            <a:chExt cx="78740" cy="989965"/>
          </a:xfrm>
        </p:grpSpPr>
        <p:sp>
          <p:nvSpPr>
            <p:cNvPr id="95" name="object 95"/>
            <p:cNvSpPr/>
            <p:nvPr/>
          </p:nvSpPr>
          <p:spPr>
            <a:xfrm>
              <a:off x="7428864" y="539750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w="0" h="839469">
                  <a:moveTo>
                    <a:pt x="0" y="0"/>
                  </a:moveTo>
                  <a:lnTo>
                    <a:pt x="0" y="144145"/>
                  </a:lnTo>
                </a:path>
                <a:path w="0" h="839469">
                  <a:moveTo>
                    <a:pt x="0" y="144145"/>
                  </a:moveTo>
                  <a:lnTo>
                    <a:pt x="0" y="8394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356474" y="467360"/>
              <a:ext cx="72390" cy="983615"/>
            </a:xfrm>
            <a:custGeom>
              <a:avLst/>
              <a:gdLst/>
              <a:ahLst/>
              <a:cxnLst/>
              <a:rect l="l" t="t" r="r" b="b"/>
              <a:pathLst>
                <a:path w="72390" h="983615">
                  <a:moveTo>
                    <a:pt x="0" y="983615"/>
                  </a:moveTo>
                  <a:lnTo>
                    <a:pt x="27940" y="977900"/>
                  </a:lnTo>
                  <a:lnTo>
                    <a:pt x="50800" y="962660"/>
                  </a:lnTo>
                  <a:lnTo>
                    <a:pt x="66675" y="939800"/>
                  </a:lnTo>
                  <a:lnTo>
                    <a:pt x="72390" y="911860"/>
                  </a:lnTo>
                </a:path>
                <a:path w="72390" h="983615">
                  <a:moveTo>
                    <a:pt x="72390" y="72390"/>
                  </a:moveTo>
                  <a:lnTo>
                    <a:pt x="66675" y="44450"/>
                  </a:lnTo>
                  <a:lnTo>
                    <a:pt x="50800" y="21590"/>
                  </a:lnTo>
                  <a:lnTo>
                    <a:pt x="27940" y="5715"/>
                  </a:lnTo>
                  <a:lnTo>
                    <a:pt x="0" y="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7" name="object 97"/>
          <p:cNvGrpSpPr/>
          <p:nvPr/>
        </p:nvGrpSpPr>
        <p:grpSpPr>
          <a:xfrm>
            <a:off x="338454" y="464184"/>
            <a:ext cx="7092950" cy="222885"/>
            <a:chOff x="338454" y="464184"/>
            <a:chExt cx="7092950" cy="222885"/>
          </a:xfrm>
        </p:grpSpPr>
        <p:sp>
          <p:nvSpPr>
            <p:cNvPr id="98" name="object 98"/>
            <p:cNvSpPr/>
            <p:nvPr/>
          </p:nvSpPr>
          <p:spPr>
            <a:xfrm>
              <a:off x="341629" y="467359"/>
              <a:ext cx="71755" cy="72390"/>
            </a:xfrm>
            <a:custGeom>
              <a:avLst/>
              <a:gdLst/>
              <a:ahLst/>
              <a:cxnLst/>
              <a:rect l="l" t="t" r="r" b="b"/>
              <a:pathLst>
                <a:path w="71754" h="72390">
                  <a:moveTo>
                    <a:pt x="71754" y="0"/>
                  </a:moveTo>
                  <a:lnTo>
                    <a:pt x="43815" y="5715"/>
                  </a:lnTo>
                  <a:lnTo>
                    <a:pt x="20955" y="21590"/>
                  </a:lnTo>
                  <a:lnTo>
                    <a:pt x="5080" y="44450"/>
                  </a:lnTo>
                  <a:lnTo>
                    <a:pt x="0" y="7239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341629" y="467359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4">
                  <a:moveTo>
                    <a:pt x="7086600" y="0"/>
                  </a:moveTo>
                  <a:lnTo>
                    <a:pt x="0" y="0"/>
                  </a:lnTo>
                  <a:lnTo>
                    <a:pt x="0" y="216534"/>
                  </a:lnTo>
                  <a:lnTo>
                    <a:pt x="7086600" y="216534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341629" y="467359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4">
                  <a:moveTo>
                    <a:pt x="0" y="216534"/>
                  </a:moveTo>
                  <a:lnTo>
                    <a:pt x="7086600" y="216534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21653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49579" y="467359"/>
              <a:ext cx="216535" cy="2165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374395" y="1004061"/>
            <a:ext cx="6869430" cy="4044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5000"/>
              </a:lnSpc>
              <a:spcBef>
                <a:spcPts val="55"/>
              </a:spcBef>
            </a:pPr>
            <a:r>
              <a:rPr dirty="0" sz="800" spc="-5">
                <a:latin typeface="Calibri"/>
                <a:cs typeface="Calibri"/>
              </a:rPr>
              <a:t>Enclose any Canadian passport issued to you in your current </a:t>
            </a:r>
            <a:r>
              <a:rPr dirty="0" sz="800">
                <a:latin typeface="Calibri"/>
                <a:cs typeface="Calibri"/>
              </a:rPr>
              <a:t>name </a:t>
            </a:r>
            <a:r>
              <a:rPr dirty="0" sz="800" spc="-5">
                <a:latin typeface="Calibri"/>
                <a:cs typeface="Calibri"/>
              </a:rPr>
              <a:t>or any other </a:t>
            </a:r>
            <a:r>
              <a:rPr dirty="0" sz="800">
                <a:latin typeface="Calibri"/>
                <a:cs typeface="Calibri"/>
              </a:rPr>
              <a:t>name </a:t>
            </a:r>
            <a:r>
              <a:rPr dirty="0" sz="800" spc="-5">
                <a:latin typeface="Calibri"/>
                <a:cs typeface="Calibri"/>
              </a:rPr>
              <a:t>that is not expired or </a:t>
            </a:r>
            <a:r>
              <a:rPr dirty="0" sz="800" spc="10">
                <a:latin typeface="Calibri"/>
                <a:cs typeface="Calibri"/>
              </a:rPr>
              <a:t>is </a:t>
            </a:r>
            <a:r>
              <a:rPr dirty="0" sz="800" spc="-5">
                <a:latin typeface="Calibri"/>
                <a:cs typeface="Calibri"/>
              </a:rPr>
              <a:t>expired </a:t>
            </a:r>
            <a:r>
              <a:rPr dirty="0" sz="800">
                <a:latin typeface="Calibri"/>
                <a:cs typeface="Calibri"/>
              </a:rPr>
              <a:t>for </a:t>
            </a:r>
            <a:r>
              <a:rPr dirty="0" sz="800" spc="-5">
                <a:latin typeface="Calibri"/>
                <a:cs typeface="Calibri"/>
              </a:rPr>
              <a:t>less than one </a:t>
            </a:r>
            <a:r>
              <a:rPr dirty="0" sz="800">
                <a:latin typeface="Calibri"/>
                <a:cs typeface="Calibri"/>
              </a:rPr>
              <a:t>year </a:t>
            </a:r>
            <a:r>
              <a:rPr dirty="0" sz="800" spc="-5">
                <a:latin typeface="Calibri"/>
                <a:cs typeface="Calibri"/>
              </a:rPr>
              <a:t>from the date you submit  your application. </a:t>
            </a:r>
            <a:r>
              <a:rPr dirty="0" sz="800">
                <a:latin typeface="Calibri"/>
                <a:cs typeface="Calibri"/>
              </a:rPr>
              <a:t>If </a:t>
            </a:r>
            <a:r>
              <a:rPr dirty="0" sz="800" spc="-5">
                <a:latin typeface="Calibri"/>
                <a:cs typeface="Calibri"/>
              </a:rPr>
              <a:t>the passport is </a:t>
            </a:r>
            <a:r>
              <a:rPr dirty="0" sz="800">
                <a:latin typeface="Calibri"/>
                <a:cs typeface="Calibri"/>
              </a:rPr>
              <a:t>valid </a:t>
            </a:r>
            <a:r>
              <a:rPr dirty="0" sz="800" spc="-5">
                <a:latin typeface="Calibri"/>
                <a:cs typeface="Calibri"/>
              </a:rPr>
              <a:t>for more than </a:t>
            </a:r>
            <a:r>
              <a:rPr dirty="0" sz="800" spc="-5" b="1">
                <a:latin typeface="Calibri"/>
                <a:cs typeface="Calibri"/>
              </a:rPr>
              <a:t>twelve </a:t>
            </a:r>
            <a:r>
              <a:rPr dirty="0" sz="800" b="1">
                <a:latin typeface="Calibri"/>
                <a:cs typeface="Calibri"/>
              </a:rPr>
              <a:t>(12) </a:t>
            </a:r>
            <a:r>
              <a:rPr dirty="0" sz="800" spc="-5">
                <a:latin typeface="Calibri"/>
                <a:cs typeface="Calibri"/>
              </a:rPr>
              <a:t>months from the date the application is submitted, provide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written explanation </a:t>
            </a:r>
            <a:r>
              <a:rPr dirty="0" sz="800" spc="5">
                <a:latin typeface="Calibri"/>
                <a:cs typeface="Calibri"/>
              </a:rPr>
              <a:t>as </a:t>
            </a:r>
            <a:r>
              <a:rPr dirty="0" sz="800" spc="-5">
                <a:latin typeface="Calibri"/>
                <a:cs typeface="Calibri"/>
              </a:rPr>
              <a:t>to </a:t>
            </a:r>
            <a:r>
              <a:rPr dirty="0" sz="800">
                <a:latin typeface="Calibri"/>
                <a:cs typeface="Calibri"/>
              </a:rPr>
              <a:t>why </a:t>
            </a:r>
            <a:r>
              <a:rPr dirty="0" sz="800" spc="-5">
                <a:latin typeface="Calibri"/>
                <a:cs typeface="Calibri"/>
              </a:rPr>
              <a:t>you are  applying</a:t>
            </a:r>
            <a:r>
              <a:rPr dirty="0" sz="800" spc="1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at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this</a:t>
            </a:r>
            <a:r>
              <a:rPr dirty="0" sz="800" spc="1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time.</a:t>
            </a:r>
            <a:r>
              <a:rPr dirty="0" sz="800" spc="1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Should</a:t>
            </a:r>
            <a:r>
              <a:rPr dirty="0" sz="800" spc="2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the Passport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Program</a:t>
            </a:r>
            <a:r>
              <a:rPr dirty="0" sz="800" spc="1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not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be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satisfied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that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you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have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an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acceptable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reason</a:t>
            </a:r>
            <a:r>
              <a:rPr dirty="0" sz="800" spc="1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for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applying</a:t>
            </a:r>
            <a:r>
              <a:rPr dirty="0" sz="800" spc="1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early,</a:t>
            </a:r>
            <a:r>
              <a:rPr dirty="0" sz="800" spc="1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your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application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for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new</a:t>
            </a:r>
            <a:r>
              <a:rPr dirty="0" sz="800" spc="2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passport may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be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938907" y="462787"/>
            <a:ext cx="1620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Previous Canadian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Passport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13587" y="441451"/>
            <a:ext cx="698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J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339725" y="1564639"/>
            <a:ext cx="7092950" cy="1770380"/>
            <a:chOff x="339725" y="1564639"/>
            <a:chExt cx="7092950" cy="1770380"/>
          </a:xfrm>
        </p:grpSpPr>
        <p:sp>
          <p:nvSpPr>
            <p:cNvPr id="106" name="object 106"/>
            <p:cNvSpPr/>
            <p:nvPr/>
          </p:nvSpPr>
          <p:spPr>
            <a:xfrm>
              <a:off x="414655" y="1566376"/>
              <a:ext cx="6943090" cy="0"/>
            </a:xfrm>
            <a:custGeom>
              <a:avLst/>
              <a:gdLst/>
              <a:ahLst/>
              <a:cxnLst/>
              <a:rect l="l" t="t" r="r" b="b"/>
              <a:pathLst>
                <a:path w="6943090" h="0">
                  <a:moveTo>
                    <a:pt x="0" y="0"/>
                  </a:moveTo>
                  <a:lnTo>
                    <a:pt x="69430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342900" y="1640204"/>
              <a:ext cx="7014845" cy="1691639"/>
            </a:xfrm>
            <a:custGeom>
              <a:avLst/>
              <a:gdLst/>
              <a:ahLst/>
              <a:cxnLst/>
              <a:rect l="l" t="t" r="r" b="b"/>
              <a:pathLst>
                <a:path w="7014845" h="1691639">
                  <a:moveTo>
                    <a:pt x="71754" y="1691640"/>
                  </a:moveTo>
                  <a:lnTo>
                    <a:pt x="7014845" y="1691640"/>
                  </a:lnTo>
                </a:path>
                <a:path w="7014845" h="1691639">
                  <a:moveTo>
                    <a:pt x="0" y="0"/>
                  </a:moveTo>
                  <a:lnTo>
                    <a:pt x="0" y="144145"/>
                  </a:lnTo>
                </a:path>
                <a:path w="7014845" h="1691639">
                  <a:moveTo>
                    <a:pt x="0" y="144145"/>
                  </a:moveTo>
                  <a:lnTo>
                    <a:pt x="0" y="16192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342900" y="3259454"/>
              <a:ext cx="71755" cy="72390"/>
            </a:xfrm>
            <a:custGeom>
              <a:avLst/>
              <a:gdLst/>
              <a:ahLst/>
              <a:cxnLst/>
              <a:rect l="l" t="t" r="r" b="b"/>
              <a:pathLst>
                <a:path w="71754" h="72389">
                  <a:moveTo>
                    <a:pt x="0" y="0"/>
                  </a:moveTo>
                  <a:lnTo>
                    <a:pt x="5714" y="28575"/>
                  </a:lnTo>
                  <a:lnTo>
                    <a:pt x="20954" y="51435"/>
                  </a:lnTo>
                  <a:lnTo>
                    <a:pt x="43814" y="66675"/>
                  </a:lnTo>
                  <a:lnTo>
                    <a:pt x="71754" y="72390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7429500" y="1640204"/>
              <a:ext cx="0" cy="1619250"/>
            </a:xfrm>
            <a:custGeom>
              <a:avLst/>
              <a:gdLst/>
              <a:ahLst/>
              <a:cxnLst/>
              <a:rect l="l" t="t" r="r" b="b"/>
              <a:pathLst>
                <a:path w="0" h="1619250">
                  <a:moveTo>
                    <a:pt x="0" y="0"/>
                  </a:moveTo>
                  <a:lnTo>
                    <a:pt x="0" y="144145"/>
                  </a:lnTo>
                </a:path>
                <a:path w="0" h="1619250">
                  <a:moveTo>
                    <a:pt x="0" y="144145"/>
                  </a:moveTo>
                  <a:lnTo>
                    <a:pt x="0" y="16192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342900" y="1567814"/>
              <a:ext cx="7085965" cy="1764030"/>
            </a:xfrm>
            <a:custGeom>
              <a:avLst/>
              <a:gdLst/>
              <a:ahLst/>
              <a:cxnLst/>
              <a:rect l="l" t="t" r="r" b="b"/>
              <a:pathLst>
                <a:path w="7085965" h="1764029">
                  <a:moveTo>
                    <a:pt x="7014209" y="1764029"/>
                  </a:moveTo>
                  <a:lnTo>
                    <a:pt x="7042150" y="1758314"/>
                  </a:lnTo>
                  <a:lnTo>
                    <a:pt x="7065009" y="1743075"/>
                  </a:lnTo>
                  <a:lnTo>
                    <a:pt x="7080250" y="1720214"/>
                  </a:lnTo>
                  <a:lnTo>
                    <a:pt x="7085965" y="1691639"/>
                  </a:lnTo>
                </a:path>
                <a:path w="7085965" h="1764029">
                  <a:moveTo>
                    <a:pt x="7085965" y="72389"/>
                  </a:moveTo>
                  <a:lnTo>
                    <a:pt x="7080250" y="44450"/>
                  </a:lnTo>
                  <a:lnTo>
                    <a:pt x="7065009" y="21589"/>
                  </a:lnTo>
                  <a:lnTo>
                    <a:pt x="7042150" y="5714"/>
                  </a:lnTo>
                  <a:lnTo>
                    <a:pt x="7014209" y="0"/>
                  </a:lnTo>
                </a:path>
                <a:path w="7085965" h="1764029">
                  <a:moveTo>
                    <a:pt x="71754" y="0"/>
                  </a:moveTo>
                  <a:lnTo>
                    <a:pt x="43814" y="5714"/>
                  </a:lnTo>
                  <a:lnTo>
                    <a:pt x="20954" y="21589"/>
                  </a:lnTo>
                  <a:lnTo>
                    <a:pt x="5714" y="44450"/>
                  </a:lnTo>
                  <a:lnTo>
                    <a:pt x="0" y="72389"/>
                  </a:lnTo>
                </a:path>
              </a:pathLst>
            </a:custGeom>
            <a:ln w="6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342900" y="1567814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5">
                  <a:moveTo>
                    <a:pt x="7086600" y="0"/>
                  </a:moveTo>
                  <a:lnTo>
                    <a:pt x="0" y="0"/>
                  </a:lnTo>
                  <a:lnTo>
                    <a:pt x="0" y="216534"/>
                  </a:lnTo>
                  <a:lnTo>
                    <a:pt x="7086600" y="216534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342900" y="1567814"/>
              <a:ext cx="7086600" cy="216535"/>
            </a:xfrm>
            <a:custGeom>
              <a:avLst/>
              <a:gdLst/>
              <a:ahLst/>
              <a:cxnLst/>
              <a:rect l="l" t="t" r="r" b="b"/>
              <a:pathLst>
                <a:path w="7086600" h="216535">
                  <a:moveTo>
                    <a:pt x="0" y="216534"/>
                  </a:moveTo>
                  <a:lnTo>
                    <a:pt x="7086600" y="216534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21653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450850" y="1567814"/>
              <a:ext cx="216534" cy="2165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/>
          <p:cNvSpPr txBox="1"/>
          <p:nvPr/>
        </p:nvSpPr>
        <p:spPr>
          <a:xfrm>
            <a:off x="375920" y="2104389"/>
            <a:ext cx="6843395" cy="116967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4400"/>
              </a:lnSpc>
              <a:spcBef>
                <a:spcPts val="60"/>
              </a:spcBef>
            </a:pPr>
            <a:r>
              <a:rPr dirty="0" sz="800" spc="-5">
                <a:latin typeface="Calibri"/>
                <a:cs typeface="Calibri"/>
              </a:rPr>
              <a:t>Personal information provided on </a:t>
            </a:r>
            <a:r>
              <a:rPr dirty="0" sz="800">
                <a:latin typeface="Calibri"/>
                <a:cs typeface="Calibri"/>
              </a:rPr>
              <a:t>this </a:t>
            </a:r>
            <a:r>
              <a:rPr dirty="0" sz="800" spc="-5">
                <a:latin typeface="Calibri"/>
                <a:cs typeface="Calibri"/>
              </a:rPr>
              <a:t>form is collected by Immigration, Refugees, </a:t>
            </a:r>
            <a:r>
              <a:rPr dirty="0" sz="800">
                <a:latin typeface="Calibri"/>
                <a:cs typeface="Calibri"/>
              </a:rPr>
              <a:t>and </a:t>
            </a:r>
            <a:r>
              <a:rPr dirty="0" sz="800" spc="-5">
                <a:latin typeface="Calibri"/>
                <a:cs typeface="Calibri"/>
              </a:rPr>
              <a:t>Citizenship </a:t>
            </a:r>
            <a:r>
              <a:rPr dirty="0" sz="800">
                <a:latin typeface="Calibri"/>
                <a:cs typeface="Calibri"/>
              </a:rPr>
              <a:t>Canada </a:t>
            </a:r>
            <a:r>
              <a:rPr dirty="0" sz="800" spc="5">
                <a:latin typeface="Calibri"/>
                <a:cs typeface="Calibri"/>
              </a:rPr>
              <a:t>(IRCC) </a:t>
            </a:r>
            <a:r>
              <a:rPr dirty="0" sz="800" spc="-5">
                <a:latin typeface="Calibri"/>
                <a:cs typeface="Calibri"/>
              </a:rPr>
              <a:t>under the authority of the </a:t>
            </a:r>
            <a:r>
              <a:rPr dirty="0" sz="800" spc="-5" i="1">
                <a:latin typeface="Calibri"/>
                <a:cs typeface="Calibri"/>
              </a:rPr>
              <a:t>Canadian Passport Order</a:t>
            </a:r>
            <a:r>
              <a:rPr dirty="0" sz="800" spc="-5">
                <a:latin typeface="Calibri"/>
                <a:cs typeface="Calibri"/>
              </a:rPr>
              <a:t>. 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personal information provided </a:t>
            </a:r>
            <a:r>
              <a:rPr dirty="0" sz="800">
                <a:latin typeface="Calibri"/>
                <a:cs typeface="Calibri"/>
              </a:rPr>
              <a:t>will </a:t>
            </a:r>
            <a:r>
              <a:rPr dirty="0" sz="800" spc="-5">
                <a:latin typeface="Calibri"/>
                <a:cs typeface="Calibri"/>
              </a:rPr>
              <a:t>be used for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purpose of </a:t>
            </a:r>
            <a:r>
              <a:rPr dirty="0" sz="800">
                <a:latin typeface="Calibri"/>
                <a:cs typeface="Calibri"/>
              </a:rPr>
              <a:t>processing </a:t>
            </a:r>
            <a:r>
              <a:rPr dirty="0" sz="800" spc="-5">
                <a:latin typeface="Calibri"/>
                <a:cs typeface="Calibri"/>
              </a:rPr>
              <a:t>applications, determining entitlement to passport services and administering passport  services.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personal information provided </a:t>
            </a:r>
            <a:r>
              <a:rPr dirty="0" sz="800">
                <a:latin typeface="Calibri"/>
                <a:cs typeface="Calibri"/>
              </a:rPr>
              <a:t>may </a:t>
            </a:r>
            <a:r>
              <a:rPr dirty="0" sz="800" spc="-5">
                <a:latin typeface="Calibri"/>
                <a:cs typeface="Calibri"/>
              </a:rPr>
              <a:t>be disclosed to other federal government institutions, provincial/territorial governments, foreign governments,  investigative bodies </a:t>
            </a:r>
            <a:r>
              <a:rPr dirty="0" sz="800">
                <a:latin typeface="Calibri"/>
                <a:cs typeface="Calibri"/>
              </a:rPr>
              <a:t>and/or </a:t>
            </a:r>
            <a:r>
              <a:rPr dirty="0" sz="800" spc="-5">
                <a:latin typeface="Calibri"/>
                <a:cs typeface="Calibri"/>
              </a:rPr>
              <a:t>law enforcement for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purpose of validating identity, determining current and ongoing entitlement to passport services </a:t>
            </a:r>
            <a:r>
              <a:rPr dirty="0" sz="800">
                <a:latin typeface="Calibri"/>
                <a:cs typeface="Calibri"/>
              </a:rPr>
              <a:t>and  </a:t>
            </a:r>
            <a:r>
              <a:rPr dirty="0" sz="800" spc="-5">
                <a:latin typeface="Calibri"/>
                <a:cs typeface="Calibri"/>
              </a:rPr>
              <a:t>administering or enforcing any law or carrying out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lawful</a:t>
            </a:r>
            <a:r>
              <a:rPr dirty="0" sz="800" spc="1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investigation.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alibri"/>
              <a:cs typeface="Calibri"/>
            </a:endParaRPr>
          </a:p>
          <a:p>
            <a:pPr algn="just" marL="12700" marR="68580">
              <a:lnSpc>
                <a:spcPct val="105200"/>
              </a:lnSpc>
            </a:pPr>
            <a:r>
              <a:rPr dirty="0" sz="800" spc="-5">
                <a:latin typeface="Calibri"/>
                <a:cs typeface="Calibri"/>
              </a:rPr>
              <a:t>Personal information </a:t>
            </a:r>
            <a:r>
              <a:rPr dirty="0" sz="800">
                <a:latin typeface="Calibri"/>
                <a:cs typeface="Calibri"/>
              </a:rPr>
              <a:t>may </a:t>
            </a:r>
            <a:r>
              <a:rPr dirty="0" sz="800" spc="-5">
                <a:latin typeface="Calibri"/>
                <a:cs typeface="Calibri"/>
              </a:rPr>
              <a:t>also </a:t>
            </a:r>
            <a:r>
              <a:rPr dirty="0" sz="800">
                <a:latin typeface="Calibri"/>
                <a:cs typeface="Calibri"/>
              </a:rPr>
              <a:t>be </a:t>
            </a:r>
            <a:r>
              <a:rPr dirty="0" sz="800" spc="-5">
                <a:latin typeface="Calibri"/>
                <a:cs typeface="Calibri"/>
              </a:rPr>
              <a:t>used for purposes including research, statistics, quality assurance, program and policy evaluation, internal audit, compliance, risk  management, strategy development </a:t>
            </a:r>
            <a:r>
              <a:rPr dirty="0" sz="800">
                <a:latin typeface="Calibri"/>
                <a:cs typeface="Calibri"/>
              </a:rPr>
              <a:t>and </a:t>
            </a:r>
            <a:r>
              <a:rPr dirty="0" sz="800" spc="-5">
                <a:latin typeface="Calibri"/>
                <a:cs typeface="Calibri"/>
              </a:rPr>
              <a:t>reporting. Failure to complete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form in full </a:t>
            </a:r>
            <a:r>
              <a:rPr dirty="0" sz="800">
                <a:latin typeface="Calibri"/>
                <a:cs typeface="Calibri"/>
              </a:rPr>
              <a:t>may </a:t>
            </a:r>
            <a:r>
              <a:rPr dirty="0" sz="800" spc="-5">
                <a:latin typeface="Calibri"/>
                <a:cs typeface="Calibri"/>
              </a:rPr>
              <a:t>result in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delay or the </a:t>
            </a:r>
            <a:r>
              <a:rPr dirty="0" sz="800">
                <a:latin typeface="Calibri"/>
                <a:cs typeface="Calibri"/>
              </a:rPr>
              <a:t>application not </a:t>
            </a:r>
            <a:r>
              <a:rPr dirty="0" sz="800" spc="-5">
                <a:latin typeface="Calibri"/>
                <a:cs typeface="Calibri"/>
              </a:rPr>
              <a:t>being processed.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i="1">
                <a:latin typeface="Calibri"/>
                <a:cs typeface="Calibri"/>
              </a:rPr>
              <a:t>Privacy </a:t>
            </a:r>
            <a:r>
              <a:rPr dirty="0" sz="800" spc="-5" i="1">
                <a:latin typeface="Calibri"/>
                <a:cs typeface="Calibri"/>
              </a:rPr>
              <a:t>Act  </a:t>
            </a:r>
            <a:r>
              <a:rPr dirty="0" sz="800" spc="-5">
                <a:latin typeface="Calibri"/>
                <a:cs typeface="Calibri"/>
              </a:rPr>
              <a:t>gives individuals the </a:t>
            </a:r>
            <a:r>
              <a:rPr dirty="0" sz="800">
                <a:latin typeface="Calibri"/>
                <a:cs typeface="Calibri"/>
              </a:rPr>
              <a:t>right </a:t>
            </a:r>
            <a:r>
              <a:rPr dirty="0" sz="800" spc="-5">
                <a:latin typeface="Calibri"/>
                <a:cs typeface="Calibri"/>
              </a:rPr>
              <a:t>of access to, protection, </a:t>
            </a:r>
            <a:r>
              <a:rPr dirty="0" sz="800">
                <a:latin typeface="Calibri"/>
                <a:cs typeface="Calibri"/>
              </a:rPr>
              <a:t>and </a:t>
            </a:r>
            <a:r>
              <a:rPr dirty="0" sz="800" spc="-5">
                <a:latin typeface="Calibri"/>
                <a:cs typeface="Calibri"/>
              </a:rPr>
              <a:t>correction of their personal information. </a:t>
            </a:r>
            <a:r>
              <a:rPr dirty="0" sz="800">
                <a:latin typeface="Calibri"/>
                <a:cs typeface="Calibri"/>
              </a:rPr>
              <a:t>If</a:t>
            </a:r>
            <a:r>
              <a:rPr dirty="0" sz="800" spc="8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you </a:t>
            </a:r>
            <a:r>
              <a:rPr dirty="0" sz="800" spc="-5">
                <a:latin typeface="Calibri"/>
                <a:cs typeface="Calibri"/>
              </a:rPr>
              <a:t>are </a:t>
            </a:r>
            <a:r>
              <a:rPr dirty="0" sz="800">
                <a:latin typeface="Calibri"/>
                <a:cs typeface="Calibri"/>
              </a:rPr>
              <a:t>not </a:t>
            </a:r>
            <a:r>
              <a:rPr dirty="0" sz="800" spc="-5">
                <a:latin typeface="Calibri"/>
                <a:cs typeface="Calibri"/>
              </a:rPr>
              <a:t>satisfied with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manner in which </a:t>
            </a:r>
            <a:r>
              <a:rPr dirty="0" sz="800">
                <a:latin typeface="Calibri"/>
                <a:cs typeface="Calibri"/>
              </a:rPr>
              <a:t>IRCC </a:t>
            </a:r>
            <a:r>
              <a:rPr dirty="0" sz="800" spc="-5">
                <a:latin typeface="Calibri"/>
                <a:cs typeface="Calibri"/>
              </a:rPr>
              <a:t>handles your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048635" y="1563370"/>
            <a:ext cx="14839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Privacy </a:t>
            </a:r>
            <a:r>
              <a:rPr dirty="0" sz="1100" b="1">
                <a:latin typeface="Calibri"/>
                <a:cs typeface="Calibri"/>
              </a:rPr>
              <a:t>Notice</a:t>
            </a:r>
            <a:r>
              <a:rPr dirty="0" sz="1100" spc="-4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Statement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99872" y="1542034"/>
            <a:ext cx="1054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849618" y="328676"/>
            <a:ext cx="4787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Page 5 of</a:t>
            </a:r>
            <a:r>
              <a:rPr dirty="0" sz="700" spc="-6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10031" y="3383407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618358" y="3409314"/>
            <a:ext cx="25647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Canadian Passport Photo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Instructions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15544" y="3612007"/>
            <a:ext cx="65963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You must </a:t>
            </a:r>
            <a:r>
              <a:rPr dirty="0" sz="900">
                <a:latin typeface="Arial"/>
                <a:cs typeface="Arial"/>
              </a:rPr>
              <a:t>submit </a:t>
            </a:r>
            <a:r>
              <a:rPr dirty="0" sz="900" b="1">
                <a:latin typeface="Arial"/>
                <a:cs typeface="Arial"/>
              </a:rPr>
              <a:t>two </a:t>
            </a:r>
            <a:r>
              <a:rPr dirty="0" sz="900" spc="-5" b="1">
                <a:latin typeface="Arial"/>
                <a:cs typeface="Arial"/>
              </a:rPr>
              <a:t>(2) </a:t>
            </a:r>
            <a:r>
              <a:rPr dirty="0" sz="900" spc="-5">
                <a:latin typeface="Arial"/>
                <a:cs typeface="Arial"/>
              </a:rPr>
              <a:t>identical and unaltered photo prints with each passport application. </a:t>
            </a:r>
            <a:r>
              <a:rPr dirty="0" sz="900">
                <a:latin typeface="Arial"/>
                <a:cs typeface="Arial"/>
              </a:rPr>
              <a:t>Electronic </a:t>
            </a:r>
            <a:r>
              <a:rPr dirty="0" sz="900" spc="-5">
                <a:latin typeface="Arial"/>
                <a:cs typeface="Arial"/>
              </a:rPr>
              <a:t>photos </a:t>
            </a:r>
            <a:r>
              <a:rPr dirty="0" sz="900" spc="-10">
                <a:latin typeface="Arial"/>
                <a:cs typeface="Arial"/>
              </a:rPr>
              <a:t>are </a:t>
            </a:r>
            <a:r>
              <a:rPr dirty="0" sz="900" spc="-5">
                <a:latin typeface="Arial"/>
                <a:cs typeface="Arial"/>
              </a:rPr>
              <a:t>not</a:t>
            </a:r>
            <a:r>
              <a:rPr dirty="0" sz="900" spc="19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acceptable.</a:t>
            </a:r>
            <a:endParaRPr sz="9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15544" y="3709196"/>
            <a:ext cx="2696210" cy="492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900">
                <a:latin typeface="Arial"/>
                <a:cs typeface="Arial"/>
              </a:rPr>
              <a:t>More </a:t>
            </a:r>
            <a:r>
              <a:rPr dirty="0" sz="900" spc="-5">
                <a:latin typeface="Arial"/>
                <a:cs typeface="Arial"/>
              </a:rPr>
              <a:t>information is available at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u="sng" sz="9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Canada.ca/passport</a:t>
            </a:r>
            <a:r>
              <a:rPr dirty="0" sz="900" spc="-5">
                <a:latin typeface="Arial"/>
                <a:cs typeface="Arial"/>
                <a:hlinkClick r:id="rId5"/>
              </a:rPr>
              <a:t>.</a:t>
            </a:r>
            <a:endParaRPr sz="900">
              <a:latin typeface="Arial"/>
              <a:cs typeface="Arial"/>
            </a:endParaRPr>
          </a:p>
          <a:p>
            <a:pPr marL="15240">
              <a:lnSpc>
                <a:spcPts val="1250"/>
              </a:lnSpc>
              <a:spcBef>
                <a:spcPts val="150"/>
              </a:spcBef>
            </a:pPr>
            <a:r>
              <a:rPr dirty="0" sz="1050" b="1">
                <a:latin typeface="Arial"/>
                <a:cs typeface="Arial"/>
              </a:rPr>
              <a:t>The photos</a:t>
            </a:r>
            <a:r>
              <a:rPr dirty="0" sz="1050" spc="-25" b="1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must:</a:t>
            </a:r>
            <a:endParaRPr sz="1050">
              <a:latin typeface="Arial"/>
              <a:cs typeface="Arial"/>
            </a:endParaRPr>
          </a:p>
          <a:p>
            <a:pPr marL="83820">
              <a:lnSpc>
                <a:spcPts val="1070"/>
              </a:lnSpc>
            </a:pPr>
            <a:r>
              <a:rPr dirty="0" sz="900" spc="-5">
                <a:latin typeface="Arial"/>
                <a:cs typeface="Arial"/>
              </a:rPr>
              <a:t>be taken in person </a:t>
            </a:r>
            <a:r>
              <a:rPr dirty="0" sz="900" spc="-10">
                <a:latin typeface="Arial"/>
                <a:cs typeface="Arial"/>
              </a:rPr>
              <a:t>by </a:t>
            </a:r>
            <a:r>
              <a:rPr dirty="0" sz="900" spc="-5">
                <a:latin typeface="Arial"/>
                <a:cs typeface="Arial"/>
              </a:rPr>
              <a:t>a commercial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photographer;</a:t>
            </a:r>
            <a:endParaRPr sz="9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85648" y="4203319"/>
            <a:ext cx="47929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be professionally printed </a:t>
            </a:r>
            <a:r>
              <a:rPr dirty="0" sz="900" spc="-10">
                <a:latin typeface="Arial"/>
                <a:cs typeface="Arial"/>
              </a:rPr>
              <a:t>on </a:t>
            </a:r>
            <a:r>
              <a:rPr dirty="0" sz="900" spc="-5">
                <a:latin typeface="Arial"/>
                <a:cs typeface="Arial"/>
              </a:rPr>
              <a:t>plain, high quality photographic paper (photos printed at home</a:t>
            </a:r>
            <a:r>
              <a:rPr dirty="0" sz="900" spc="20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are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84123" y="4297807"/>
            <a:ext cx="2908935" cy="33655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240"/>
              </a:spcBef>
            </a:pPr>
            <a:r>
              <a:rPr dirty="0" sz="900">
                <a:latin typeface="Arial"/>
                <a:cs typeface="Arial"/>
              </a:rPr>
              <a:t>not</a:t>
            </a:r>
            <a:r>
              <a:rPr dirty="0" sz="900" spc="-5">
                <a:latin typeface="Arial"/>
                <a:cs typeface="Arial"/>
              </a:rPr>
              <a:t> acceptable);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900" spc="-5">
                <a:latin typeface="Arial"/>
                <a:cs typeface="Arial"/>
              </a:rPr>
              <a:t>be clear, sharp and </a:t>
            </a:r>
            <a:r>
              <a:rPr dirty="0" sz="900" spc="-10">
                <a:latin typeface="Arial"/>
                <a:cs typeface="Arial"/>
              </a:rPr>
              <a:t>in </a:t>
            </a:r>
            <a:r>
              <a:rPr dirty="0" sz="900" spc="-5">
                <a:latin typeface="Arial"/>
                <a:cs typeface="Arial"/>
              </a:rPr>
              <a:t>focus; in colour or black and</a:t>
            </a:r>
            <a:r>
              <a:rPr dirty="0" sz="900" spc="7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white;</a:t>
            </a:r>
            <a:endParaRPr sz="9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91744" y="4602607"/>
            <a:ext cx="4925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show </a:t>
            </a:r>
            <a:r>
              <a:rPr dirty="0" sz="900" spc="-5">
                <a:latin typeface="Arial"/>
                <a:cs typeface="Arial"/>
              </a:rPr>
              <a:t>a neutral facial expression </a:t>
            </a:r>
            <a:r>
              <a:rPr dirty="0" sz="900" spc="5">
                <a:latin typeface="Arial"/>
                <a:cs typeface="Arial"/>
              </a:rPr>
              <a:t>(</a:t>
            </a:r>
            <a:r>
              <a:rPr dirty="0" sz="900" spc="5" b="1">
                <a:latin typeface="Arial"/>
                <a:cs typeface="Arial"/>
              </a:rPr>
              <a:t>no </a:t>
            </a:r>
            <a:r>
              <a:rPr dirty="0" sz="900" spc="-5" b="1">
                <a:latin typeface="Arial"/>
                <a:cs typeface="Arial"/>
              </a:rPr>
              <a:t>smiling, mouth closed</a:t>
            </a:r>
            <a:r>
              <a:rPr dirty="0" sz="900" spc="-5">
                <a:latin typeface="Arial"/>
                <a:cs typeface="Arial"/>
              </a:rPr>
              <a:t>) and looking straight </a:t>
            </a:r>
            <a:r>
              <a:rPr dirty="0" sz="900">
                <a:latin typeface="Arial"/>
                <a:cs typeface="Arial"/>
              </a:rPr>
              <a:t>at </a:t>
            </a:r>
            <a:r>
              <a:rPr dirty="0" sz="900" spc="5">
                <a:latin typeface="Arial"/>
                <a:cs typeface="Arial"/>
              </a:rPr>
              <a:t>the</a:t>
            </a:r>
            <a:r>
              <a:rPr dirty="0" sz="900" spc="9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camera,</a:t>
            </a:r>
            <a:endParaRPr sz="9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84123" y="4690998"/>
            <a:ext cx="3111500" cy="3486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290"/>
              </a:spcBef>
            </a:pPr>
            <a:r>
              <a:rPr dirty="0" sz="900" spc="-5">
                <a:latin typeface="Arial"/>
                <a:cs typeface="Arial"/>
              </a:rPr>
              <a:t>with </a:t>
            </a:r>
            <a:r>
              <a:rPr dirty="0" sz="900" spc="-5" b="1">
                <a:latin typeface="Arial"/>
                <a:cs typeface="Arial"/>
              </a:rPr>
              <a:t>eyes open and clearly</a:t>
            </a:r>
            <a:r>
              <a:rPr dirty="0" sz="900" spc="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visible</a:t>
            </a:r>
            <a:r>
              <a:rPr dirty="0" sz="900">
                <a:latin typeface="Arial"/>
                <a:cs typeface="Arial"/>
              </a:rPr>
              <a:t>;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have </a:t>
            </a:r>
            <a:r>
              <a:rPr dirty="0" sz="900" spc="-5">
                <a:latin typeface="Arial"/>
                <a:cs typeface="Arial"/>
              </a:rPr>
              <a:t>uniform lighting—no shadows, glare or flash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reflections;</a:t>
            </a:r>
            <a:endParaRPr sz="9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85648" y="5041519"/>
            <a:ext cx="43046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show </a:t>
            </a:r>
            <a:r>
              <a:rPr dirty="0" sz="900" spc="-5">
                <a:latin typeface="Arial"/>
                <a:cs typeface="Arial"/>
              </a:rPr>
              <a:t>a full front view </a:t>
            </a:r>
            <a:r>
              <a:rPr dirty="0" sz="900">
                <a:latin typeface="Arial"/>
                <a:cs typeface="Arial"/>
              </a:rPr>
              <a:t>of the </a:t>
            </a:r>
            <a:r>
              <a:rPr dirty="0" sz="900" spc="-5">
                <a:latin typeface="Arial"/>
                <a:cs typeface="Arial"/>
              </a:rPr>
              <a:t>face and top </a:t>
            </a:r>
            <a:r>
              <a:rPr dirty="0" sz="900">
                <a:latin typeface="Arial"/>
                <a:cs typeface="Arial"/>
              </a:rPr>
              <a:t>of the </a:t>
            </a:r>
            <a:r>
              <a:rPr dirty="0" sz="900" spc="-5">
                <a:latin typeface="Arial"/>
                <a:cs typeface="Arial"/>
              </a:rPr>
              <a:t>shoulders squared to the camera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(fac</a:t>
            </a:r>
            <a:endParaRPr sz="9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85648" y="5154295"/>
            <a:ext cx="29686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shoulders centered in the photo, head not tilted or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turned);</a:t>
            </a:r>
            <a:endParaRPr sz="9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87172" y="5297804"/>
            <a:ext cx="4290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reflect </a:t>
            </a:r>
            <a:r>
              <a:rPr dirty="0" sz="900" spc="-5">
                <a:latin typeface="Arial"/>
                <a:cs typeface="Arial"/>
              </a:rPr>
              <a:t>natural skin tone and </a:t>
            </a:r>
            <a:r>
              <a:rPr dirty="0" sz="900" spc="-10">
                <a:latin typeface="Arial"/>
                <a:cs typeface="Arial"/>
              </a:rPr>
              <a:t>be </a:t>
            </a:r>
            <a:r>
              <a:rPr dirty="0" sz="900" spc="-5">
                <a:latin typeface="Arial"/>
                <a:cs typeface="Arial"/>
              </a:rPr>
              <a:t>taken against a plain white </a:t>
            </a:r>
            <a:r>
              <a:rPr dirty="0" sz="900" spc="-10">
                <a:latin typeface="Arial"/>
                <a:cs typeface="Arial"/>
              </a:rPr>
              <a:t>or </a:t>
            </a:r>
            <a:r>
              <a:rPr dirty="0" sz="900" spc="-5">
                <a:latin typeface="Arial"/>
                <a:cs typeface="Arial"/>
              </a:rPr>
              <a:t>light- coloured</a:t>
            </a:r>
            <a:r>
              <a:rPr dirty="0" sz="900" spc="15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backgro</a:t>
            </a:r>
            <a:endParaRPr sz="9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763668" y="5041519"/>
            <a:ext cx="436880" cy="41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e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and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und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with</a:t>
            </a:r>
            <a:endParaRPr sz="9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87172" y="5410580"/>
            <a:ext cx="4653280" cy="41402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5080">
              <a:lnSpc>
                <a:spcPts val="890"/>
              </a:lnSpc>
              <a:spcBef>
                <a:spcPts val="285"/>
              </a:spcBef>
            </a:pPr>
            <a:r>
              <a:rPr dirty="0" sz="900" spc="-5">
                <a:latin typeface="Arial"/>
                <a:cs typeface="Arial"/>
              </a:rPr>
              <a:t>enough contrast between the background, facial features and clothing, </a:t>
            </a:r>
            <a:r>
              <a:rPr dirty="0" sz="900">
                <a:latin typeface="Arial"/>
                <a:cs typeface="Arial"/>
              </a:rPr>
              <a:t>so </a:t>
            </a:r>
            <a:r>
              <a:rPr dirty="0" sz="900" spc="-5">
                <a:latin typeface="Arial"/>
                <a:cs typeface="Arial"/>
              </a:rPr>
              <a:t>that </a:t>
            </a:r>
            <a:r>
              <a:rPr dirty="0" sz="900">
                <a:latin typeface="Arial"/>
                <a:cs typeface="Arial"/>
              </a:rPr>
              <a:t>your </a:t>
            </a:r>
            <a:r>
              <a:rPr dirty="0" sz="900" spc="-5">
                <a:latin typeface="Arial"/>
                <a:cs typeface="Arial"/>
              </a:rPr>
              <a:t>features  appear clearly against the background;</a:t>
            </a:r>
            <a:endParaRPr sz="9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be originals </a:t>
            </a:r>
            <a:r>
              <a:rPr dirty="0" sz="900">
                <a:latin typeface="Arial"/>
                <a:cs typeface="Arial"/>
              </a:rPr>
              <a:t>that </a:t>
            </a:r>
            <a:r>
              <a:rPr dirty="0" sz="900" spc="-5" b="1">
                <a:latin typeface="Arial"/>
                <a:cs typeface="Arial"/>
              </a:rPr>
              <a:t>have </a:t>
            </a:r>
            <a:r>
              <a:rPr dirty="0" sz="900" b="1">
                <a:latin typeface="Arial"/>
                <a:cs typeface="Arial"/>
              </a:rPr>
              <a:t>not </a:t>
            </a:r>
            <a:r>
              <a:rPr dirty="0" sz="900" spc="-5" b="1">
                <a:latin typeface="Arial"/>
                <a:cs typeface="Arial"/>
              </a:rPr>
              <a:t>been </a:t>
            </a:r>
            <a:r>
              <a:rPr dirty="0" sz="900" b="1">
                <a:latin typeface="Arial"/>
                <a:cs typeface="Arial"/>
              </a:rPr>
              <a:t>altered in </a:t>
            </a:r>
            <a:r>
              <a:rPr dirty="0" sz="900" spc="-5" b="1">
                <a:latin typeface="Arial"/>
                <a:cs typeface="Arial"/>
              </a:rPr>
              <a:t>any </a:t>
            </a:r>
            <a:r>
              <a:rPr dirty="0" sz="900" b="1">
                <a:latin typeface="Arial"/>
                <a:cs typeface="Arial"/>
              </a:rPr>
              <a:t>way </a:t>
            </a:r>
            <a:r>
              <a:rPr dirty="0" sz="900" spc="-5">
                <a:latin typeface="Arial"/>
                <a:cs typeface="Arial"/>
              </a:rPr>
              <a:t>and </a:t>
            </a:r>
            <a:r>
              <a:rPr dirty="0" sz="900">
                <a:latin typeface="Arial"/>
                <a:cs typeface="Arial"/>
              </a:rPr>
              <a:t>not </a:t>
            </a:r>
            <a:r>
              <a:rPr dirty="0" sz="900" spc="-5">
                <a:latin typeface="Arial"/>
                <a:cs typeface="Arial"/>
              </a:rPr>
              <a:t>taken from an existing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photo;</a:t>
            </a:r>
            <a:endParaRPr sz="9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85648" y="5817489"/>
            <a:ext cx="48901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be taken within the </a:t>
            </a:r>
            <a:r>
              <a:rPr dirty="0" sz="900">
                <a:latin typeface="Arial"/>
                <a:cs typeface="Arial"/>
              </a:rPr>
              <a:t>last </a:t>
            </a:r>
            <a:r>
              <a:rPr dirty="0" sz="900" spc="-5" b="1">
                <a:latin typeface="Arial"/>
                <a:cs typeface="Arial"/>
              </a:rPr>
              <a:t>six (6) </a:t>
            </a:r>
            <a:r>
              <a:rPr dirty="0" sz="900" spc="-5">
                <a:latin typeface="Arial"/>
                <a:cs typeface="Arial"/>
              </a:rPr>
              <a:t>months from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date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application </a:t>
            </a:r>
            <a:r>
              <a:rPr dirty="0" sz="900" spc="-10">
                <a:latin typeface="Arial"/>
                <a:cs typeface="Arial"/>
              </a:rPr>
              <a:t>is </a:t>
            </a:r>
            <a:r>
              <a:rPr dirty="0" sz="900" spc="-5">
                <a:latin typeface="Arial"/>
                <a:cs typeface="Arial"/>
              </a:rPr>
              <a:t>submitted and reflect</a:t>
            </a:r>
            <a:r>
              <a:rPr dirty="0" sz="900" spc="1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your</a:t>
            </a:r>
            <a:endParaRPr sz="9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15544" y="5930265"/>
            <a:ext cx="3175635" cy="316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current appearance.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 b="1">
                <a:latin typeface="Arial"/>
                <a:cs typeface="Arial"/>
              </a:rPr>
              <a:t>The following must appear on the back of one</a:t>
            </a:r>
            <a:r>
              <a:rPr dirty="0" sz="1000" spc="4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photo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275070" y="3964051"/>
            <a:ext cx="15125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No </a:t>
            </a:r>
            <a:r>
              <a:rPr dirty="0" sz="900" spc="-5" b="1">
                <a:latin typeface="Arial"/>
                <a:cs typeface="Arial"/>
              </a:rPr>
              <a:t>signature </a:t>
            </a:r>
            <a:r>
              <a:rPr dirty="0" sz="900" b="1">
                <a:latin typeface="Arial"/>
                <a:cs typeface="Arial"/>
              </a:rPr>
              <a:t>is </a:t>
            </a:r>
            <a:r>
              <a:rPr dirty="0" sz="900" spc="-5" b="1">
                <a:latin typeface="Arial"/>
                <a:cs typeface="Arial"/>
              </a:rPr>
              <a:t>required</a:t>
            </a:r>
            <a:r>
              <a:rPr dirty="0" sz="900" spc="-4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275070" y="4095115"/>
            <a:ext cx="4394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photo</a:t>
            </a:r>
            <a:r>
              <a:rPr dirty="0" sz="900" spc="-5" b="1">
                <a:latin typeface="Arial"/>
                <a:cs typeface="Arial"/>
              </a:rPr>
              <a:t>s</a:t>
            </a:r>
            <a:r>
              <a:rPr dirty="0" sz="900" b="1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366509" y="6171057"/>
            <a:ext cx="78295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latin typeface="Arial"/>
                <a:cs typeface="Arial"/>
              </a:rPr>
              <a:t>Frame Width </a:t>
            </a:r>
            <a:r>
              <a:rPr dirty="0" sz="500" spc="-5">
                <a:latin typeface="Arial"/>
                <a:cs typeface="Arial"/>
              </a:rPr>
              <a:t>50 mm </a:t>
            </a:r>
            <a:r>
              <a:rPr dirty="0" sz="500">
                <a:latin typeface="Arial"/>
                <a:cs typeface="Arial"/>
              </a:rPr>
              <a:t>(2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in.)</a:t>
            </a:r>
            <a:endParaRPr sz="5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999540" y="6328028"/>
            <a:ext cx="6416040" cy="1550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38420">
              <a:lnSpc>
                <a:spcPts val="1055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Not actual </a:t>
            </a:r>
            <a:r>
              <a:rPr dirty="0" sz="900" spc="-5" b="1">
                <a:latin typeface="Arial"/>
                <a:cs typeface="Arial"/>
              </a:rPr>
              <a:t>size (refer</a:t>
            </a:r>
            <a:r>
              <a:rPr dirty="0" sz="900" spc="-4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to</a:t>
            </a:r>
            <a:endParaRPr sz="900">
              <a:latin typeface="Arial"/>
              <a:cs typeface="Arial"/>
            </a:endParaRPr>
          </a:p>
          <a:p>
            <a:pPr marL="3312160">
              <a:lnSpc>
                <a:spcPts val="1015"/>
              </a:lnSpc>
              <a:tabLst>
                <a:tab pos="5138420" algn="l"/>
              </a:tabLst>
            </a:pPr>
            <a:r>
              <a:rPr dirty="0" sz="900" b="1" strike="sngStrike">
                <a:latin typeface="Arial"/>
                <a:cs typeface="Arial"/>
              </a:rPr>
              <a:t> </a:t>
            </a:r>
            <a:r>
              <a:rPr dirty="0" sz="900" b="1" strike="sngStrike">
                <a:latin typeface="Arial"/>
                <a:cs typeface="Arial"/>
              </a:rPr>
              <a:t>	</a:t>
            </a:r>
            <a:r>
              <a:rPr dirty="0" sz="900" spc="-5" b="1" strike="sngStrike">
                <a:latin typeface="Arial"/>
                <a:cs typeface="Arial"/>
              </a:rPr>
              <a:t>measurements</a:t>
            </a:r>
            <a:r>
              <a:rPr dirty="0" sz="900" spc="-15" b="1" strike="sngStrike">
                <a:latin typeface="Arial"/>
                <a:cs typeface="Arial"/>
              </a:rPr>
              <a:t> </a:t>
            </a:r>
            <a:r>
              <a:rPr dirty="0" sz="900" spc="-5" b="1" strike="sngStrike">
                <a:latin typeface="Arial"/>
                <a:cs typeface="Arial"/>
              </a:rPr>
              <a:t>above</a:t>
            </a:r>
            <a:r>
              <a:rPr dirty="0" sz="900" spc="-5" b="1" strike="noStrike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86995" marR="847090">
              <a:lnSpc>
                <a:spcPts val="890"/>
              </a:lnSpc>
              <a:spcBef>
                <a:spcPts val="145"/>
              </a:spcBef>
            </a:pP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name and complete address of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photo studio (not a </a:t>
            </a:r>
            <a:r>
              <a:rPr dirty="0" sz="900" spc="-10">
                <a:latin typeface="Arial"/>
                <a:cs typeface="Arial"/>
              </a:rPr>
              <a:t>P.O. </a:t>
            </a:r>
            <a:r>
              <a:rPr dirty="0" sz="900">
                <a:latin typeface="Arial"/>
                <a:cs typeface="Arial"/>
              </a:rPr>
              <a:t>Box) </a:t>
            </a:r>
            <a:r>
              <a:rPr dirty="0" sz="900" spc="-5">
                <a:latin typeface="Arial"/>
                <a:cs typeface="Arial"/>
              </a:rPr>
              <a:t>and the date the photo was taken. The  photographer may </a:t>
            </a:r>
            <a:r>
              <a:rPr dirty="0" sz="900">
                <a:latin typeface="Arial"/>
                <a:cs typeface="Arial"/>
              </a:rPr>
              <a:t>use </a:t>
            </a:r>
            <a:r>
              <a:rPr dirty="0" sz="900" spc="-5">
                <a:latin typeface="Arial"/>
                <a:cs typeface="Arial"/>
              </a:rPr>
              <a:t>a stamp or handwrite this information </a:t>
            </a:r>
            <a:r>
              <a:rPr dirty="0" sz="900">
                <a:latin typeface="Arial"/>
                <a:cs typeface="Arial"/>
              </a:rPr>
              <a:t>(stick-on </a:t>
            </a:r>
            <a:r>
              <a:rPr dirty="0" sz="900" spc="-5">
                <a:latin typeface="Arial"/>
                <a:cs typeface="Arial"/>
              </a:rPr>
              <a:t>labels </a:t>
            </a:r>
            <a:r>
              <a:rPr dirty="0" sz="900" spc="-10">
                <a:latin typeface="Arial"/>
                <a:cs typeface="Arial"/>
              </a:rPr>
              <a:t>are </a:t>
            </a:r>
            <a:r>
              <a:rPr dirty="0" sz="900" spc="-5">
                <a:latin typeface="Arial"/>
                <a:cs typeface="Arial"/>
              </a:rPr>
              <a:t>not</a:t>
            </a:r>
            <a:r>
              <a:rPr dirty="0" sz="900" spc="7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acceptable).</a:t>
            </a:r>
            <a:endParaRPr sz="9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190"/>
              </a:spcBef>
            </a:pPr>
            <a:r>
              <a:rPr dirty="0" sz="900" spc="-5">
                <a:latin typeface="Arial"/>
                <a:cs typeface="Arial"/>
              </a:rPr>
              <a:t>No signature </a:t>
            </a:r>
            <a:r>
              <a:rPr dirty="0" sz="900" spc="-10">
                <a:latin typeface="Arial"/>
                <a:cs typeface="Arial"/>
              </a:rPr>
              <a:t>is </a:t>
            </a:r>
            <a:r>
              <a:rPr dirty="0" sz="900" spc="-5">
                <a:latin typeface="Arial"/>
                <a:cs typeface="Arial"/>
              </a:rPr>
              <a:t>required on the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photos.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250"/>
              </a:lnSpc>
              <a:spcBef>
                <a:spcPts val="270"/>
              </a:spcBef>
            </a:pPr>
            <a:r>
              <a:rPr dirty="0" sz="1050" spc="-5" b="1">
                <a:latin typeface="Arial"/>
                <a:cs typeface="Arial"/>
              </a:rPr>
              <a:t>Additional</a:t>
            </a:r>
            <a:r>
              <a:rPr dirty="0" sz="1050" spc="-10" b="1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information</a:t>
            </a:r>
            <a:endParaRPr sz="1050">
              <a:latin typeface="Arial"/>
              <a:cs typeface="Arial"/>
            </a:endParaRPr>
          </a:p>
          <a:p>
            <a:pPr marL="82550">
              <a:lnSpc>
                <a:spcPts val="1070"/>
              </a:lnSpc>
            </a:pPr>
            <a:r>
              <a:rPr dirty="0" sz="900" spc="-5">
                <a:latin typeface="Arial"/>
                <a:cs typeface="Arial"/>
              </a:rPr>
              <a:t>Prescription glasses </a:t>
            </a:r>
            <a:r>
              <a:rPr dirty="0" sz="900">
                <a:latin typeface="Arial"/>
                <a:cs typeface="Arial"/>
              </a:rPr>
              <a:t>may </a:t>
            </a:r>
            <a:r>
              <a:rPr dirty="0" sz="900" spc="-5">
                <a:latin typeface="Arial"/>
                <a:cs typeface="Arial"/>
              </a:rPr>
              <a:t>be worn </a:t>
            </a:r>
            <a:r>
              <a:rPr dirty="0" sz="900">
                <a:latin typeface="Arial"/>
                <a:cs typeface="Arial"/>
              </a:rPr>
              <a:t>in </a:t>
            </a:r>
            <a:r>
              <a:rPr dirty="0" sz="900" spc="-5">
                <a:latin typeface="Arial"/>
                <a:cs typeface="Arial"/>
              </a:rPr>
              <a:t>photos as long </a:t>
            </a:r>
            <a:r>
              <a:rPr dirty="0" sz="900" spc="-10">
                <a:latin typeface="Arial"/>
                <a:cs typeface="Arial"/>
              </a:rPr>
              <a:t>as </a:t>
            </a:r>
            <a:r>
              <a:rPr dirty="0" sz="900" spc="-5">
                <a:latin typeface="Arial"/>
                <a:cs typeface="Arial"/>
              </a:rPr>
              <a:t>there is </a:t>
            </a:r>
            <a:r>
              <a:rPr dirty="0" sz="900" spc="-10">
                <a:latin typeface="Arial"/>
                <a:cs typeface="Arial"/>
              </a:rPr>
              <a:t>no </a:t>
            </a:r>
            <a:r>
              <a:rPr dirty="0" sz="900" spc="-5">
                <a:latin typeface="Arial"/>
                <a:cs typeface="Arial"/>
              </a:rPr>
              <a:t>glare and the eyes</a:t>
            </a:r>
            <a:r>
              <a:rPr dirty="0" sz="900" spc="10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are</a:t>
            </a:r>
            <a:endParaRPr sz="900">
              <a:latin typeface="Arial"/>
              <a:cs typeface="Arial"/>
            </a:endParaRPr>
          </a:p>
          <a:p>
            <a:pPr marL="82550" marR="2190115">
              <a:lnSpc>
                <a:spcPct val="101099"/>
              </a:lnSpc>
              <a:spcBef>
                <a:spcPts val="5"/>
              </a:spcBef>
            </a:pPr>
            <a:r>
              <a:rPr dirty="0" sz="900" spc="-5">
                <a:latin typeface="Arial"/>
                <a:cs typeface="Arial"/>
              </a:rPr>
              <a:t>clearly visible. The red-eye effect, tinted glasses and sunglasses make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photos  unacceptable.</a:t>
            </a:r>
            <a:endParaRPr sz="900">
              <a:latin typeface="Arial"/>
              <a:cs typeface="Arial"/>
            </a:endParaRPr>
          </a:p>
          <a:p>
            <a:pPr marL="79375" marR="321310">
              <a:lnSpc>
                <a:spcPts val="890"/>
              </a:lnSpc>
              <a:spcBef>
                <a:spcPts val="175"/>
              </a:spcBef>
            </a:pPr>
            <a:r>
              <a:rPr dirty="0" sz="900">
                <a:latin typeface="Arial"/>
                <a:cs typeface="Arial"/>
              </a:rPr>
              <a:t>Hats </a:t>
            </a:r>
            <a:r>
              <a:rPr dirty="0" sz="900" spc="-5">
                <a:latin typeface="Arial"/>
                <a:cs typeface="Arial"/>
              </a:rPr>
              <a:t>and head coverings </a:t>
            </a:r>
            <a:r>
              <a:rPr dirty="0" sz="900">
                <a:latin typeface="Arial"/>
                <a:cs typeface="Arial"/>
              </a:rPr>
              <a:t>must not </a:t>
            </a:r>
            <a:r>
              <a:rPr dirty="0" sz="900" spc="-10">
                <a:latin typeface="Arial"/>
                <a:cs typeface="Arial"/>
              </a:rPr>
              <a:t>be </a:t>
            </a:r>
            <a:r>
              <a:rPr dirty="0" sz="900" spc="-5">
                <a:latin typeface="Arial"/>
                <a:cs typeface="Arial"/>
              </a:rPr>
              <a:t>worn, except </a:t>
            </a:r>
            <a:r>
              <a:rPr dirty="0" sz="900">
                <a:latin typeface="Arial"/>
                <a:cs typeface="Arial"/>
              </a:rPr>
              <a:t>for </a:t>
            </a:r>
            <a:r>
              <a:rPr dirty="0" sz="900" spc="-5">
                <a:latin typeface="Arial"/>
                <a:cs typeface="Arial"/>
              </a:rPr>
              <a:t>religious beliefs or medical reasons.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head covering and hair  </a:t>
            </a:r>
            <a:r>
              <a:rPr dirty="0" sz="900">
                <a:latin typeface="Arial"/>
                <a:cs typeface="Arial"/>
              </a:rPr>
              <a:t>must not cast </a:t>
            </a:r>
            <a:r>
              <a:rPr dirty="0" sz="900" spc="-5">
                <a:latin typeface="Arial"/>
                <a:cs typeface="Arial"/>
              </a:rPr>
              <a:t>shadows on the </a:t>
            </a:r>
            <a:r>
              <a:rPr dirty="0" sz="900">
                <a:latin typeface="Arial"/>
                <a:cs typeface="Arial"/>
              </a:rPr>
              <a:t>face </a:t>
            </a:r>
            <a:r>
              <a:rPr dirty="0" sz="900" spc="-5">
                <a:latin typeface="Arial"/>
                <a:cs typeface="Arial"/>
              </a:rPr>
              <a:t>and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full face </a:t>
            </a:r>
            <a:r>
              <a:rPr dirty="0" sz="900">
                <a:latin typeface="Arial"/>
                <a:cs typeface="Arial"/>
              </a:rPr>
              <a:t>must </a:t>
            </a:r>
            <a:r>
              <a:rPr dirty="0" sz="900" spc="-5">
                <a:latin typeface="Arial"/>
                <a:cs typeface="Arial"/>
              </a:rPr>
              <a:t>be clearly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visible.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37" name="object 137"/>
          <p:cNvGraphicFramePr>
            <a:graphicFrameLocks noGrp="1"/>
          </p:cNvGraphicFramePr>
          <p:nvPr/>
        </p:nvGraphicFramePr>
        <p:xfrm>
          <a:off x="778763" y="8291830"/>
          <a:ext cx="6815455" cy="35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4235"/>
                <a:gridCol w="3402330"/>
              </a:tblGrid>
              <a:tr h="149352">
                <a:tc>
                  <a:txBody>
                    <a:bodyPr/>
                    <a:lstStyle/>
                    <a:p>
                      <a:pPr algn="r" marR="708025">
                        <a:lnSpc>
                          <a:spcPts val="905"/>
                        </a:lnSpc>
                        <a:spcBef>
                          <a:spcPts val="170"/>
                        </a:spcBef>
                      </a:pPr>
                      <a:r>
                        <a:rPr dirty="0" sz="800" spc="-5">
                          <a:latin typeface="Gill Sans MT"/>
                          <a:cs typeface="Gill Sans MT"/>
                        </a:rPr>
                        <a:t>Passport</a:t>
                      </a:r>
                      <a:r>
                        <a:rPr dirty="0" sz="800" spc="-7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800" spc="-5">
                          <a:latin typeface="Gill Sans MT"/>
                          <a:cs typeface="Gill Sans MT"/>
                        </a:rPr>
                        <a:t>Number</a:t>
                      </a:r>
                      <a:endParaRPr sz="800">
                        <a:latin typeface="Gill Sans MT"/>
                        <a:cs typeface="Gill Sans MT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05485">
                        <a:lnSpc>
                          <a:spcPts val="905"/>
                        </a:lnSpc>
                        <a:spcBef>
                          <a:spcPts val="170"/>
                        </a:spcBef>
                      </a:pPr>
                      <a:r>
                        <a:rPr dirty="0" sz="800" spc="-5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dirty="0" sz="800">
                          <a:latin typeface="Gill Sans MT"/>
                          <a:cs typeface="Gill Sans MT"/>
                        </a:rPr>
                        <a:t>ame</a:t>
                      </a:r>
                      <a:endParaRPr sz="800">
                        <a:latin typeface="Gill Sans MT"/>
                        <a:cs typeface="Gill Sans MT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r" marR="7080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GK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8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9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054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spc="-5">
                          <a:latin typeface="Gill Sans MT"/>
                          <a:cs typeface="Gill Sans MT"/>
                        </a:rPr>
                        <a:t>Danny</a:t>
                      </a:r>
                      <a:r>
                        <a:rPr dirty="0" sz="800" spc="-8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800">
                          <a:latin typeface="Gill Sans MT"/>
                          <a:cs typeface="Gill Sans MT"/>
                        </a:rPr>
                        <a:t>Row</a:t>
                      </a:r>
                      <a:endParaRPr sz="800">
                        <a:latin typeface="Gill Sans MT"/>
                        <a:cs typeface="Gill Sans MT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8" name="object 138"/>
          <p:cNvSpPr/>
          <p:nvPr/>
        </p:nvSpPr>
        <p:spPr>
          <a:xfrm>
            <a:off x="7397750" y="4302125"/>
            <a:ext cx="374650" cy="1871980"/>
          </a:xfrm>
          <a:custGeom>
            <a:avLst/>
            <a:gdLst/>
            <a:ahLst/>
            <a:cxnLst/>
            <a:rect l="l" t="t" r="r" b="b"/>
            <a:pathLst>
              <a:path w="374650" h="1871979">
                <a:moveTo>
                  <a:pt x="0" y="1871979"/>
                </a:moveTo>
                <a:lnTo>
                  <a:pt x="374650" y="1871979"/>
                </a:lnTo>
              </a:path>
              <a:path w="374650" h="1871979">
                <a:moveTo>
                  <a:pt x="374650" y="0"/>
                </a:moveTo>
                <a:lnTo>
                  <a:pt x="0" y="0"/>
                </a:lnTo>
                <a:lnTo>
                  <a:pt x="0" y="187197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7543292" y="5783046"/>
            <a:ext cx="236220" cy="187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dirty="0" sz="500" spc="-5">
                <a:latin typeface="Calibri"/>
                <a:cs typeface="Calibri"/>
              </a:rPr>
              <a:t>Photo</a:t>
            </a:r>
            <a:r>
              <a:rPr dirty="0" sz="500" spc="-45">
                <a:latin typeface="Calibri"/>
                <a:cs typeface="Calibri"/>
              </a:rPr>
              <a:t> </a:t>
            </a:r>
            <a:r>
              <a:rPr dirty="0" sz="500">
                <a:latin typeface="Calibri"/>
                <a:cs typeface="Calibri"/>
              </a:rPr>
              <a:t>C  </a:t>
            </a:r>
            <a:r>
              <a:rPr dirty="0" sz="500" spc="-5">
                <a:latin typeface="Calibri"/>
                <a:cs typeface="Calibri"/>
              </a:rPr>
              <a:t>111</a:t>
            </a:r>
            <a:r>
              <a:rPr dirty="0" sz="500" spc="-65">
                <a:latin typeface="Calibri"/>
                <a:cs typeface="Calibri"/>
              </a:rPr>
              <a:t> </a:t>
            </a:r>
            <a:r>
              <a:rPr dirty="0" sz="500" spc="-5">
                <a:latin typeface="Calibri"/>
                <a:cs typeface="Calibri"/>
              </a:rPr>
              <a:t>Any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7543292" y="6073520"/>
            <a:ext cx="249554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5">
                <a:latin typeface="Calibri"/>
                <a:cs typeface="Calibri"/>
              </a:rPr>
              <a:t>Any</a:t>
            </a:r>
            <a:r>
              <a:rPr dirty="0" sz="500" spc="-35">
                <a:latin typeface="Calibri"/>
                <a:cs typeface="Calibri"/>
              </a:rPr>
              <a:t> </a:t>
            </a:r>
            <a:r>
              <a:rPr dirty="0" sz="500" spc="-5">
                <a:latin typeface="Calibri"/>
                <a:cs typeface="Calibri"/>
              </a:rPr>
              <a:t>Tow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342900" y="227965"/>
            <a:ext cx="1188085" cy="180340"/>
            <a:chOff x="342900" y="227965"/>
            <a:chExt cx="1188085" cy="180340"/>
          </a:xfrm>
        </p:grpSpPr>
        <p:sp>
          <p:nvSpPr>
            <p:cNvPr id="142" name="object 142"/>
            <p:cNvSpPr/>
            <p:nvPr/>
          </p:nvSpPr>
          <p:spPr>
            <a:xfrm>
              <a:off x="342900" y="227965"/>
              <a:ext cx="1188085" cy="180340"/>
            </a:xfrm>
            <a:custGeom>
              <a:avLst/>
              <a:gdLst/>
              <a:ahLst/>
              <a:cxnLst/>
              <a:rect l="l" t="t" r="r" b="b"/>
              <a:pathLst>
                <a:path w="1188085" h="180340">
                  <a:moveTo>
                    <a:pt x="1188085" y="0"/>
                  </a:moveTo>
                  <a:lnTo>
                    <a:pt x="0" y="0"/>
                  </a:lnTo>
                  <a:lnTo>
                    <a:pt x="0" y="180340"/>
                  </a:lnTo>
                  <a:lnTo>
                    <a:pt x="1188085" y="180340"/>
                  </a:lnTo>
                  <a:lnTo>
                    <a:pt x="118808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355600" y="240665"/>
              <a:ext cx="1162685" cy="154940"/>
            </a:xfrm>
            <a:custGeom>
              <a:avLst/>
              <a:gdLst/>
              <a:ahLst/>
              <a:cxnLst/>
              <a:rect l="l" t="t" r="r" b="b"/>
              <a:pathLst>
                <a:path w="1162685" h="154940">
                  <a:moveTo>
                    <a:pt x="1162685" y="0"/>
                  </a:moveTo>
                  <a:lnTo>
                    <a:pt x="0" y="0"/>
                  </a:lnTo>
                  <a:lnTo>
                    <a:pt x="0" y="154939"/>
                  </a:lnTo>
                  <a:lnTo>
                    <a:pt x="12700" y="142239"/>
                  </a:lnTo>
                  <a:lnTo>
                    <a:pt x="12700" y="12700"/>
                  </a:lnTo>
                  <a:lnTo>
                    <a:pt x="1149985" y="12700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355600" y="240665"/>
              <a:ext cx="1162685" cy="154940"/>
            </a:xfrm>
            <a:custGeom>
              <a:avLst/>
              <a:gdLst/>
              <a:ahLst/>
              <a:cxnLst/>
              <a:rect l="l" t="t" r="r" b="b"/>
              <a:pathLst>
                <a:path w="1162685" h="154940">
                  <a:moveTo>
                    <a:pt x="1162685" y="0"/>
                  </a:moveTo>
                  <a:lnTo>
                    <a:pt x="1149985" y="12700"/>
                  </a:lnTo>
                  <a:lnTo>
                    <a:pt x="1149985" y="142239"/>
                  </a:lnTo>
                  <a:lnTo>
                    <a:pt x="12700" y="142239"/>
                  </a:lnTo>
                  <a:lnTo>
                    <a:pt x="0" y="154939"/>
                  </a:lnTo>
                  <a:lnTo>
                    <a:pt x="1162685" y="154939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588B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5" name="object 145"/>
          <p:cNvSpPr txBox="1"/>
          <p:nvPr/>
        </p:nvSpPr>
        <p:spPr>
          <a:xfrm>
            <a:off x="349250" y="234315"/>
            <a:ext cx="117538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75"/>
              </a:spcBef>
            </a:pPr>
            <a:r>
              <a:rPr dirty="0" sz="900" spc="-5">
                <a:latin typeface="Calibri"/>
                <a:cs typeface="Calibri"/>
              </a:rPr>
              <a:t>Complete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Form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523104" y="4289425"/>
            <a:ext cx="1316355" cy="1871980"/>
          </a:xfrm>
          <a:custGeom>
            <a:avLst/>
            <a:gdLst/>
            <a:ahLst/>
            <a:cxnLst/>
            <a:rect l="l" t="t" r="r" b="b"/>
            <a:pathLst>
              <a:path w="1316354" h="1871979">
                <a:moveTo>
                  <a:pt x="0" y="1871979"/>
                </a:moveTo>
                <a:lnTo>
                  <a:pt x="1316354" y="1871979"/>
                </a:lnTo>
                <a:lnTo>
                  <a:pt x="1316354" y="0"/>
                </a:lnTo>
                <a:lnTo>
                  <a:pt x="0" y="0"/>
                </a:lnTo>
                <a:lnTo>
                  <a:pt x="0" y="187197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4678298" y="4740406"/>
            <a:ext cx="172085" cy="5949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580"/>
              </a:lnSpc>
            </a:pPr>
            <a:r>
              <a:rPr dirty="0" sz="500" spc="-5">
                <a:latin typeface="Calibri"/>
                <a:cs typeface="Calibri"/>
              </a:rPr>
              <a:t>Minimum </a:t>
            </a:r>
            <a:r>
              <a:rPr dirty="0" sz="500">
                <a:latin typeface="Calibri"/>
                <a:cs typeface="Calibri"/>
              </a:rPr>
              <a:t>Face</a:t>
            </a:r>
            <a:r>
              <a:rPr dirty="0" sz="500" spc="-45">
                <a:latin typeface="Calibri"/>
                <a:cs typeface="Calibri"/>
              </a:rPr>
              <a:t> </a:t>
            </a:r>
            <a:r>
              <a:rPr dirty="0" sz="500" spc="-5">
                <a:latin typeface="Calibri"/>
                <a:cs typeface="Calibri"/>
              </a:rPr>
              <a:t>Height</a:t>
            </a:r>
            <a:endParaRPr sz="500">
              <a:latin typeface="Calibri"/>
              <a:cs typeface="Calibri"/>
            </a:endParaRPr>
          </a:p>
          <a:p>
            <a:pPr algn="ctr" marL="13970">
              <a:lnSpc>
                <a:spcPct val="100000"/>
              </a:lnSpc>
              <a:spcBef>
                <a:spcPts val="45"/>
              </a:spcBef>
            </a:pPr>
            <a:r>
              <a:rPr dirty="0" sz="500" spc="-5">
                <a:latin typeface="Calibri"/>
                <a:cs typeface="Calibri"/>
              </a:rPr>
              <a:t>31 </a:t>
            </a:r>
            <a:r>
              <a:rPr dirty="0" sz="500" spc="5">
                <a:latin typeface="Calibri"/>
                <a:cs typeface="Calibri"/>
              </a:rPr>
              <a:t>mm </a:t>
            </a:r>
            <a:r>
              <a:rPr dirty="0" sz="500">
                <a:latin typeface="Calibri"/>
                <a:cs typeface="Calibri"/>
              </a:rPr>
              <a:t>(1 </a:t>
            </a:r>
            <a:r>
              <a:rPr dirty="0" sz="400" spc="-5">
                <a:latin typeface="Calibri"/>
                <a:cs typeface="Calibri"/>
              </a:rPr>
              <a:t>1/4</a:t>
            </a:r>
            <a:r>
              <a:rPr dirty="0" sz="400" spc="-60">
                <a:latin typeface="Calibri"/>
                <a:cs typeface="Calibri"/>
              </a:rPr>
              <a:t> </a:t>
            </a:r>
            <a:r>
              <a:rPr dirty="0" sz="500">
                <a:latin typeface="Calibri"/>
                <a:cs typeface="Calibri"/>
              </a:rPr>
              <a:t>in.)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341495" y="4717422"/>
            <a:ext cx="89535" cy="8166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latin typeface="Calibri"/>
                <a:cs typeface="Calibri"/>
              </a:rPr>
              <a:t>Frame </a:t>
            </a:r>
            <a:r>
              <a:rPr dirty="0" sz="500" spc="-5">
                <a:latin typeface="Calibri"/>
                <a:cs typeface="Calibri"/>
              </a:rPr>
              <a:t>Height 70 mm </a:t>
            </a:r>
            <a:r>
              <a:rPr dirty="0" sz="500">
                <a:latin typeface="Calibri"/>
                <a:cs typeface="Calibri"/>
              </a:rPr>
              <a:t>(2 </a:t>
            </a:r>
            <a:r>
              <a:rPr dirty="0" sz="400" spc="-5">
                <a:latin typeface="Calibri"/>
                <a:cs typeface="Calibri"/>
              </a:rPr>
              <a:t>3/4</a:t>
            </a:r>
            <a:r>
              <a:rPr dirty="0" sz="400" spc="-65">
                <a:latin typeface="Calibri"/>
                <a:cs typeface="Calibri"/>
              </a:rPr>
              <a:t> </a:t>
            </a:r>
            <a:r>
              <a:rPr dirty="0" sz="500">
                <a:latin typeface="Calibri"/>
                <a:cs typeface="Calibri"/>
              </a:rPr>
              <a:t>in.)</a:t>
            </a:r>
            <a:endParaRPr sz="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jlimantoro</dc:creator>
  <dc:title>Microsoft Word - Direct Deposit form.doc</dc:title>
  <dcterms:created xsi:type="dcterms:W3CDTF">2020-09-02T19:00:54Z</dcterms:created>
  <dcterms:modified xsi:type="dcterms:W3CDTF">2020-09-02T19:00:54Z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2020-09-02T00:00:00Z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2020-09-02T00:00:00Z</vt:filetime>
  </property>
</Properties>
</file>