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manitoba.ca/" TargetMode="External"/><Relationship Id="rId3" Type="http://schemas.openxmlformats.org/officeDocument/2006/relationships/hyperlink" Target="mailto:insuredben@gov.mb.ca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16" y="3661283"/>
            <a:ext cx="6255385" cy="0"/>
          </a:xfrm>
          <a:custGeom>
            <a:avLst/>
            <a:gdLst/>
            <a:ahLst/>
            <a:cxnLst/>
            <a:rect l="l" t="t" r="r" b="b"/>
            <a:pathLst>
              <a:path w="6255384" h="0">
                <a:moveTo>
                  <a:pt x="0" y="0"/>
                </a:moveTo>
                <a:lnTo>
                  <a:pt x="6255385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484123"/>
            <a:ext cx="6203315" cy="448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2669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0000"/>
                </a:solidFill>
                <a:latin typeface="Verdana"/>
                <a:cs typeface="Verdana"/>
              </a:rPr>
              <a:t>&lt;Insert Logo</a:t>
            </a:r>
            <a:r>
              <a:rPr dirty="0" sz="1200" spc="5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Verdana"/>
                <a:cs typeface="Verdana"/>
              </a:rPr>
              <a:t>Here&gt;</a:t>
            </a:r>
            <a:endParaRPr sz="1200">
              <a:latin typeface="Verdana"/>
              <a:cs typeface="Verdana"/>
            </a:endParaRPr>
          </a:p>
          <a:p>
            <a:pPr algn="ctr" marR="226695">
              <a:lnSpc>
                <a:spcPct val="100000"/>
              </a:lnSpc>
              <a:spcBef>
                <a:spcPts val="10"/>
              </a:spcBef>
            </a:pPr>
            <a:r>
              <a:rPr dirty="0" sz="900">
                <a:solidFill>
                  <a:srgbClr val="FF0000"/>
                </a:solidFill>
                <a:latin typeface="Verdana"/>
                <a:cs typeface="Verdana"/>
              </a:rPr>
              <a:t>&lt;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Street</a:t>
            </a:r>
            <a:r>
              <a:rPr dirty="0" sz="900" spc="-1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Address&gt;</a:t>
            </a:r>
            <a:endParaRPr sz="900">
              <a:latin typeface="Verdana"/>
              <a:cs typeface="Verdana"/>
            </a:endParaRPr>
          </a:p>
          <a:p>
            <a:pPr algn="ctr" marR="227329">
              <a:lnSpc>
                <a:spcPct val="100000"/>
              </a:lnSpc>
              <a:spcBef>
                <a:spcPts val="15"/>
              </a:spcBef>
            </a:pPr>
            <a:r>
              <a:rPr dirty="0" sz="900">
                <a:solidFill>
                  <a:srgbClr val="FF0000"/>
                </a:solidFill>
                <a:latin typeface="Verdana"/>
                <a:cs typeface="Verdana"/>
              </a:rPr>
              <a:t>&lt;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City State</a:t>
            </a:r>
            <a:r>
              <a:rPr dirty="0" sz="900" spc="-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Zip&gt;</a:t>
            </a:r>
            <a:endParaRPr sz="900">
              <a:latin typeface="Verdana"/>
              <a:cs typeface="Verdana"/>
            </a:endParaRPr>
          </a:p>
          <a:p>
            <a:pPr algn="ctr" marR="225425">
              <a:lnSpc>
                <a:spcPct val="100000"/>
              </a:lnSpc>
              <a:spcBef>
                <a:spcPts val="10"/>
              </a:spcBef>
            </a:pPr>
            <a:r>
              <a:rPr dirty="0" sz="900">
                <a:solidFill>
                  <a:srgbClr val="FF0000"/>
                </a:solidFill>
                <a:latin typeface="Verdana"/>
                <a:cs typeface="Verdana"/>
              </a:rPr>
              <a:t>&lt; Phone</a:t>
            </a:r>
            <a:r>
              <a:rPr dirty="0" sz="900" spc="-2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Number&gt;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R="224154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Credit Card Recurring Payment Authorization</a:t>
            </a:r>
            <a:r>
              <a:rPr dirty="0" sz="1100" spc="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Form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316865">
              <a:lnSpc>
                <a:spcPct val="102200"/>
              </a:lnSpc>
            </a:pPr>
            <a:r>
              <a:rPr dirty="0" sz="900" spc="-5">
                <a:latin typeface="Verdana"/>
                <a:cs typeface="Verdana"/>
              </a:rPr>
              <a:t>Schedule </a:t>
            </a:r>
            <a:r>
              <a:rPr dirty="0" sz="900">
                <a:latin typeface="Verdana"/>
                <a:cs typeface="Verdana"/>
              </a:rPr>
              <a:t>your payments </a:t>
            </a:r>
            <a:r>
              <a:rPr dirty="0" sz="900" spc="-5">
                <a:latin typeface="Verdana"/>
                <a:cs typeface="Verdana"/>
              </a:rPr>
              <a:t>to </a:t>
            </a:r>
            <a:r>
              <a:rPr dirty="0" sz="900">
                <a:latin typeface="Verdana"/>
                <a:cs typeface="Verdana"/>
              </a:rPr>
              <a:t>be </a:t>
            </a:r>
            <a:r>
              <a:rPr dirty="0" sz="900" spc="-5">
                <a:latin typeface="Verdana"/>
                <a:cs typeface="Verdana"/>
              </a:rPr>
              <a:t>automatically charged </a:t>
            </a:r>
            <a:r>
              <a:rPr dirty="0" sz="900">
                <a:latin typeface="Verdana"/>
                <a:cs typeface="Verdana"/>
              </a:rPr>
              <a:t>to your </a:t>
            </a:r>
            <a:r>
              <a:rPr dirty="0" sz="900" spc="-5">
                <a:latin typeface="Verdana"/>
                <a:cs typeface="Verdana"/>
              </a:rPr>
              <a:t>credit </a:t>
            </a:r>
            <a:r>
              <a:rPr dirty="0" sz="900">
                <a:latin typeface="Verdana"/>
                <a:cs typeface="Verdana"/>
              </a:rPr>
              <a:t>card. Just </a:t>
            </a:r>
            <a:r>
              <a:rPr dirty="0" sz="900" spc="-5">
                <a:latin typeface="Verdana"/>
                <a:cs typeface="Verdana"/>
              </a:rPr>
              <a:t>complete and </a:t>
            </a:r>
            <a:r>
              <a:rPr dirty="0" sz="900">
                <a:latin typeface="Verdana"/>
                <a:cs typeface="Verdana"/>
              </a:rPr>
              <a:t>sign this  </a:t>
            </a:r>
            <a:r>
              <a:rPr dirty="0" sz="900" spc="-5">
                <a:latin typeface="Verdana"/>
                <a:cs typeface="Verdana"/>
              </a:rPr>
              <a:t>form </a:t>
            </a:r>
            <a:r>
              <a:rPr dirty="0" sz="900">
                <a:latin typeface="Verdana"/>
                <a:cs typeface="Verdana"/>
              </a:rPr>
              <a:t>to get</a:t>
            </a:r>
            <a:r>
              <a:rPr dirty="0" sz="900" spc="-5">
                <a:latin typeface="Verdana"/>
                <a:cs typeface="Verdana"/>
              </a:rPr>
              <a:t> started!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>
                <a:latin typeface="Verdana"/>
                <a:cs typeface="Verdana"/>
              </a:rPr>
              <a:t>Recurring Payments Will Make Your Life</a:t>
            </a:r>
            <a:r>
              <a:rPr dirty="0" sz="900" spc="45" b="1">
                <a:latin typeface="Verdana"/>
                <a:cs typeface="Verdana"/>
              </a:rPr>
              <a:t> </a:t>
            </a:r>
            <a:r>
              <a:rPr dirty="0" sz="900" spc="-5" b="1">
                <a:latin typeface="Verdana"/>
                <a:cs typeface="Verdana"/>
              </a:rPr>
              <a:t>Easier:</a:t>
            </a:r>
            <a:endParaRPr sz="9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900">
                <a:latin typeface="Verdana"/>
                <a:cs typeface="Verdana"/>
              </a:rPr>
              <a:t>It’s </a:t>
            </a:r>
            <a:r>
              <a:rPr dirty="0" sz="900" spc="-5">
                <a:latin typeface="Verdana"/>
                <a:cs typeface="Verdana"/>
              </a:rPr>
              <a:t>convenient (saving you </a:t>
            </a:r>
            <a:r>
              <a:rPr dirty="0" sz="900">
                <a:latin typeface="Verdana"/>
                <a:cs typeface="Verdana"/>
              </a:rPr>
              <a:t>time </a:t>
            </a:r>
            <a:r>
              <a:rPr dirty="0" sz="900" spc="-5">
                <a:latin typeface="Verdana"/>
                <a:cs typeface="Verdana"/>
              </a:rPr>
              <a:t>and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postage)</a:t>
            </a:r>
            <a:endParaRPr sz="9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900">
                <a:latin typeface="Verdana"/>
                <a:cs typeface="Verdana"/>
              </a:rPr>
              <a:t>Your </a:t>
            </a:r>
            <a:r>
              <a:rPr dirty="0" sz="900" spc="-5">
                <a:latin typeface="Verdana"/>
                <a:cs typeface="Verdana"/>
              </a:rPr>
              <a:t>payment </a:t>
            </a:r>
            <a:r>
              <a:rPr dirty="0" sz="900">
                <a:latin typeface="Verdana"/>
                <a:cs typeface="Verdana"/>
              </a:rPr>
              <a:t>is </a:t>
            </a:r>
            <a:r>
              <a:rPr dirty="0" sz="900" spc="-5">
                <a:latin typeface="Verdana"/>
                <a:cs typeface="Verdana"/>
              </a:rPr>
              <a:t>always </a:t>
            </a:r>
            <a:r>
              <a:rPr dirty="0" sz="900">
                <a:latin typeface="Verdana"/>
                <a:cs typeface="Verdana"/>
              </a:rPr>
              <a:t>on time </a:t>
            </a:r>
            <a:r>
              <a:rPr dirty="0" sz="900" spc="-5">
                <a:latin typeface="Verdana"/>
                <a:cs typeface="Verdana"/>
              </a:rPr>
              <a:t>(even </a:t>
            </a:r>
            <a:r>
              <a:rPr dirty="0" sz="900">
                <a:latin typeface="Verdana"/>
                <a:cs typeface="Verdana"/>
              </a:rPr>
              <a:t>if you’re </a:t>
            </a:r>
            <a:r>
              <a:rPr dirty="0" sz="900" spc="-5">
                <a:latin typeface="Verdana"/>
                <a:cs typeface="Verdana"/>
              </a:rPr>
              <a:t>out </a:t>
            </a:r>
            <a:r>
              <a:rPr dirty="0" sz="900">
                <a:latin typeface="Verdana"/>
                <a:cs typeface="Verdana"/>
              </a:rPr>
              <a:t>of </a:t>
            </a:r>
            <a:r>
              <a:rPr dirty="0" sz="900" spc="-5">
                <a:latin typeface="Verdana"/>
                <a:cs typeface="Verdana"/>
              </a:rPr>
              <a:t>town), eliminating late</a:t>
            </a:r>
            <a:r>
              <a:rPr dirty="0" sz="900" spc="-3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charges</a:t>
            </a:r>
            <a:endParaRPr sz="9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900" spc="-5">
                <a:latin typeface="Verdana"/>
                <a:cs typeface="Verdana"/>
              </a:rPr>
              <a:t>You </a:t>
            </a:r>
            <a:r>
              <a:rPr dirty="0" sz="900">
                <a:latin typeface="Verdana"/>
                <a:cs typeface="Verdana"/>
              </a:rPr>
              <a:t>can </a:t>
            </a:r>
            <a:r>
              <a:rPr dirty="0" sz="900" spc="-5">
                <a:latin typeface="Verdana"/>
                <a:cs typeface="Verdana"/>
              </a:rPr>
              <a:t>get Rewards Points for </a:t>
            </a:r>
            <a:r>
              <a:rPr dirty="0" sz="900">
                <a:latin typeface="Verdana"/>
                <a:cs typeface="Verdana"/>
              </a:rPr>
              <a:t>paying your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bill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>
                <a:latin typeface="Verdana"/>
                <a:cs typeface="Verdana"/>
              </a:rPr>
              <a:t>Here’s How Recurring Payments</a:t>
            </a:r>
            <a:r>
              <a:rPr dirty="0" sz="900" spc="15" b="1">
                <a:latin typeface="Verdana"/>
                <a:cs typeface="Verdana"/>
              </a:rPr>
              <a:t> </a:t>
            </a:r>
            <a:r>
              <a:rPr dirty="0" sz="900" b="1">
                <a:latin typeface="Verdana"/>
                <a:cs typeface="Verdana"/>
              </a:rPr>
              <a:t>Work: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01200"/>
              </a:lnSpc>
            </a:pPr>
            <a:r>
              <a:rPr dirty="0" sz="900" spc="-5">
                <a:latin typeface="Verdana"/>
                <a:cs typeface="Verdana"/>
              </a:rPr>
              <a:t>You authorize </a:t>
            </a:r>
            <a:r>
              <a:rPr dirty="0" sz="900">
                <a:latin typeface="Verdana"/>
                <a:cs typeface="Verdana"/>
              </a:rPr>
              <a:t>regularly </a:t>
            </a:r>
            <a:r>
              <a:rPr dirty="0" sz="900" spc="-5">
                <a:latin typeface="Verdana"/>
                <a:cs typeface="Verdana"/>
              </a:rPr>
              <a:t>scheduled </a:t>
            </a:r>
            <a:r>
              <a:rPr dirty="0" sz="900">
                <a:latin typeface="Verdana"/>
                <a:cs typeface="Verdana"/>
              </a:rPr>
              <a:t>charges </a:t>
            </a:r>
            <a:r>
              <a:rPr dirty="0" sz="900" spc="-5">
                <a:latin typeface="Verdana"/>
                <a:cs typeface="Verdana"/>
              </a:rPr>
              <a:t>to </a:t>
            </a:r>
            <a:r>
              <a:rPr dirty="0" sz="900">
                <a:latin typeface="Verdana"/>
                <a:cs typeface="Verdana"/>
              </a:rPr>
              <a:t>your </a:t>
            </a:r>
            <a:r>
              <a:rPr dirty="0" sz="900" spc="-5">
                <a:latin typeface="Verdana"/>
                <a:cs typeface="Verdana"/>
              </a:rPr>
              <a:t>Visa, MasterCard, </a:t>
            </a:r>
            <a:r>
              <a:rPr dirty="0" sz="900">
                <a:latin typeface="Verdana"/>
                <a:cs typeface="Verdana"/>
              </a:rPr>
              <a:t>American </a:t>
            </a:r>
            <a:r>
              <a:rPr dirty="0" sz="900" spc="-5">
                <a:latin typeface="Verdana"/>
                <a:cs typeface="Verdana"/>
              </a:rPr>
              <a:t>Express </a:t>
            </a:r>
            <a:r>
              <a:rPr dirty="0" sz="900">
                <a:latin typeface="Verdana"/>
                <a:cs typeface="Verdana"/>
              </a:rPr>
              <a:t>or Discover card.  </a:t>
            </a:r>
            <a:r>
              <a:rPr dirty="0" sz="900" spc="-5">
                <a:latin typeface="Verdana"/>
                <a:cs typeface="Verdana"/>
              </a:rPr>
              <a:t>You will be </a:t>
            </a:r>
            <a:r>
              <a:rPr dirty="0" sz="900">
                <a:latin typeface="Verdana"/>
                <a:cs typeface="Verdana"/>
              </a:rPr>
              <a:t>charged </a:t>
            </a:r>
            <a:r>
              <a:rPr dirty="0" sz="900" spc="-5">
                <a:latin typeface="Verdana"/>
                <a:cs typeface="Verdana"/>
              </a:rPr>
              <a:t>each billing period for the total amount due for </a:t>
            </a:r>
            <a:r>
              <a:rPr dirty="0" sz="900">
                <a:latin typeface="Verdana"/>
                <a:cs typeface="Verdana"/>
              </a:rPr>
              <a:t>that </a:t>
            </a:r>
            <a:r>
              <a:rPr dirty="0" sz="900" spc="-5">
                <a:latin typeface="Verdana"/>
                <a:cs typeface="Verdana"/>
              </a:rPr>
              <a:t>period. </a:t>
            </a:r>
            <a:r>
              <a:rPr dirty="0" sz="900">
                <a:latin typeface="Verdana"/>
                <a:cs typeface="Verdana"/>
              </a:rPr>
              <a:t>A receipt </a:t>
            </a:r>
            <a:r>
              <a:rPr dirty="0" sz="900" spc="-5">
                <a:latin typeface="Verdana"/>
                <a:cs typeface="Verdana"/>
              </a:rPr>
              <a:t>will </a:t>
            </a:r>
            <a:r>
              <a:rPr dirty="0" sz="900">
                <a:latin typeface="Verdana"/>
                <a:cs typeface="Verdana"/>
              </a:rPr>
              <a:t>be </a:t>
            </a:r>
            <a:r>
              <a:rPr dirty="0" sz="900" spc="-5">
                <a:latin typeface="Verdana"/>
                <a:cs typeface="Verdana"/>
              </a:rPr>
              <a:t>emailed to  you </a:t>
            </a:r>
            <a:r>
              <a:rPr dirty="0" sz="900">
                <a:latin typeface="Verdana"/>
                <a:cs typeface="Verdana"/>
              </a:rPr>
              <a:t>and </a:t>
            </a:r>
            <a:r>
              <a:rPr dirty="0" sz="900" spc="-5">
                <a:latin typeface="Verdana"/>
                <a:cs typeface="Verdana"/>
              </a:rPr>
              <a:t>the charge will appear </a:t>
            </a:r>
            <a:r>
              <a:rPr dirty="0" sz="900">
                <a:latin typeface="Verdana"/>
                <a:cs typeface="Verdana"/>
              </a:rPr>
              <a:t>on your </a:t>
            </a:r>
            <a:r>
              <a:rPr dirty="0" sz="900" spc="-5">
                <a:latin typeface="Verdana"/>
                <a:cs typeface="Verdana"/>
              </a:rPr>
              <a:t>credit </a:t>
            </a:r>
            <a:r>
              <a:rPr dirty="0" sz="900">
                <a:latin typeface="Verdana"/>
                <a:cs typeface="Verdana"/>
              </a:rPr>
              <a:t>card </a:t>
            </a:r>
            <a:r>
              <a:rPr dirty="0" sz="900" spc="-5">
                <a:latin typeface="Verdana"/>
                <a:cs typeface="Verdana"/>
              </a:rPr>
              <a:t>statement. You </a:t>
            </a:r>
            <a:r>
              <a:rPr dirty="0" sz="900">
                <a:latin typeface="Verdana"/>
                <a:cs typeface="Verdana"/>
              </a:rPr>
              <a:t>agree </a:t>
            </a:r>
            <a:r>
              <a:rPr dirty="0" sz="900" spc="-5">
                <a:latin typeface="Verdana"/>
                <a:cs typeface="Verdana"/>
              </a:rPr>
              <a:t>that </a:t>
            </a:r>
            <a:r>
              <a:rPr dirty="0" sz="900">
                <a:latin typeface="Verdana"/>
                <a:cs typeface="Verdana"/>
              </a:rPr>
              <a:t>no </a:t>
            </a:r>
            <a:r>
              <a:rPr dirty="0" sz="900" spc="-5">
                <a:latin typeface="Verdana"/>
                <a:cs typeface="Verdana"/>
              </a:rPr>
              <a:t>prior-notification will </a:t>
            </a:r>
            <a:r>
              <a:rPr dirty="0" sz="900">
                <a:latin typeface="Verdana"/>
                <a:cs typeface="Verdana"/>
              </a:rPr>
              <a:t>be  </a:t>
            </a:r>
            <a:r>
              <a:rPr dirty="0" sz="900" spc="-5">
                <a:latin typeface="Verdana"/>
                <a:cs typeface="Verdana"/>
              </a:rPr>
              <a:t>provided </a:t>
            </a:r>
            <a:r>
              <a:rPr dirty="0" sz="900">
                <a:latin typeface="Verdana"/>
                <a:cs typeface="Verdana"/>
              </a:rPr>
              <a:t>if the </a:t>
            </a:r>
            <a:r>
              <a:rPr dirty="0" sz="900" spc="-5">
                <a:latin typeface="Verdana"/>
                <a:cs typeface="Verdana"/>
              </a:rPr>
              <a:t>total </a:t>
            </a:r>
            <a:r>
              <a:rPr dirty="0" sz="900">
                <a:latin typeface="Verdana"/>
                <a:cs typeface="Verdana"/>
              </a:rPr>
              <a:t>payment is </a:t>
            </a:r>
            <a:r>
              <a:rPr dirty="0" sz="900" spc="-5">
                <a:latin typeface="Verdana"/>
                <a:cs typeface="Verdana"/>
              </a:rPr>
              <a:t>under </a:t>
            </a:r>
            <a:r>
              <a:rPr dirty="0" sz="900">
                <a:solidFill>
                  <a:srgbClr val="FF0000"/>
                </a:solidFill>
                <a:latin typeface="Verdana"/>
                <a:cs typeface="Verdana"/>
              </a:rPr>
              <a:t>&lt;insert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$&gt;</a:t>
            </a:r>
            <a:r>
              <a:rPr dirty="0" sz="900" spc="-5">
                <a:latin typeface="Verdana"/>
                <a:cs typeface="Verdana"/>
              </a:rPr>
              <a:t>. </a:t>
            </a:r>
            <a:r>
              <a:rPr dirty="0" sz="900">
                <a:latin typeface="Verdana"/>
                <a:cs typeface="Verdana"/>
              </a:rPr>
              <a:t>If your bill is more </a:t>
            </a:r>
            <a:r>
              <a:rPr dirty="0" sz="900" spc="-5">
                <a:latin typeface="Verdana"/>
                <a:cs typeface="Verdana"/>
              </a:rPr>
              <a:t>than that </a:t>
            </a:r>
            <a:r>
              <a:rPr dirty="0" sz="900">
                <a:latin typeface="Verdana"/>
                <a:cs typeface="Verdana"/>
              </a:rPr>
              <a:t>amount, or </a:t>
            </a:r>
            <a:r>
              <a:rPr dirty="0" sz="900" spc="-5">
                <a:latin typeface="Verdana"/>
                <a:cs typeface="Verdana"/>
              </a:rPr>
              <a:t>the payment  </a:t>
            </a:r>
            <a:r>
              <a:rPr dirty="0" sz="900">
                <a:latin typeface="Verdana"/>
                <a:cs typeface="Verdana"/>
              </a:rPr>
              <a:t>date </a:t>
            </a:r>
            <a:r>
              <a:rPr dirty="0" sz="900" spc="-5">
                <a:latin typeface="Verdana"/>
                <a:cs typeface="Verdana"/>
              </a:rPr>
              <a:t>changes, you will receive notice from </a:t>
            </a:r>
            <a:r>
              <a:rPr dirty="0" sz="900">
                <a:latin typeface="Verdana"/>
                <a:cs typeface="Verdana"/>
              </a:rPr>
              <a:t>us at </a:t>
            </a:r>
            <a:r>
              <a:rPr dirty="0" sz="900" spc="-5">
                <a:latin typeface="Verdana"/>
                <a:cs typeface="Verdana"/>
              </a:rPr>
              <a:t>least </a:t>
            </a:r>
            <a:r>
              <a:rPr dirty="0" sz="900">
                <a:latin typeface="Verdana"/>
                <a:cs typeface="Verdana"/>
              </a:rPr>
              <a:t>10 </a:t>
            </a:r>
            <a:r>
              <a:rPr dirty="0" sz="900" spc="-5">
                <a:latin typeface="Verdana"/>
                <a:cs typeface="Verdana"/>
              </a:rPr>
              <a:t>days </a:t>
            </a:r>
            <a:r>
              <a:rPr dirty="0" sz="900">
                <a:latin typeface="Verdana"/>
                <a:cs typeface="Verdana"/>
              </a:rPr>
              <a:t>prior to </a:t>
            </a:r>
            <a:r>
              <a:rPr dirty="0" sz="900" spc="-5">
                <a:latin typeface="Verdana"/>
                <a:cs typeface="Verdana"/>
              </a:rPr>
              <a:t>the payment </a:t>
            </a:r>
            <a:r>
              <a:rPr dirty="0" sz="900">
                <a:latin typeface="Verdana"/>
                <a:cs typeface="Verdana"/>
              </a:rPr>
              <a:t>being</a:t>
            </a:r>
            <a:r>
              <a:rPr dirty="0" sz="900" spc="6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collected.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000" spc="-5" b="1">
                <a:latin typeface="Verdana"/>
                <a:cs typeface="Verdana"/>
              </a:rPr>
              <a:t>Please complete the information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below: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latin typeface="Verdana"/>
                <a:cs typeface="Verdana"/>
              </a:rPr>
              <a:t>I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Danny </a:t>
            </a:r>
            <a:r>
              <a:rPr dirty="0" u="sng" sz="9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Row</a:t>
            </a:r>
            <a:r>
              <a:rPr dirty="0" sz="900" spc="-5">
                <a:latin typeface="Verdana"/>
                <a:cs typeface="Verdana"/>
              </a:rPr>
              <a:t> authorize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&lt;Insert Business </a:t>
            </a:r>
            <a:r>
              <a:rPr dirty="0" sz="900">
                <a:solidFill>
                  <a:srgbClr val="FF0000"/>
                </a:solidFill>
                <a:latin typeface="Verdana"/>
                <a:cs typeface="Verdana"/>
              </a:rPr>
              <a:t>Name&gt; </a:t>
            </a:r>
            <a:r>
              <a:rPr dirty="0" sz="900">
                <a:latin typeface="Verdana"/>
                <a:cs typeface="Verdana"/>
              </a:rPr>
              <a:t>to </a:t>
            </a:r>
            <a:r>
              <a:rPr dirty="0" sz="900" spc="-5">
                <a:latin typeface="Verdana"/>
                <a:cs typeface="Verdana"/>
              </a:rPr>
              <a:t>charge </a:t>
            </a:r>
            <a:r>
              <a:rPr dirty="0" sz="900">
                <a:latin typeface="Verdana"/>
                <a:cs typeface="Verdana"/>
              </a:rPr>
              <a:t>my credit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card.</a:t>
            </a:r>
            <a:endParaRPr sz="900">
              <a:latin typeface="Verdana"/>
              <a:cs typeface="Verdana"/>
            </a:endParaRPr>
          </a:p>
          <a:p>
            <a:pPr marL="814069">
              <a:lnSpc>
                <a:spcPct val="100000"/>
              </a:lnSpc>
              <a:spcBef>
                <a:spcPts val="20"/>
              </a:spcBef>
            </a:pPr>
            <a:r>
              <a:rPr dirty="0" sz="750">
                <a:latin typeface="Verdana"/>
                <a:cs typeface="Verdana"/>
              </a:rPr>
              <a:t>(full</a:t>
            </a:r>
            <a:r>
              <a:rPr dirty="0" sz="750" spc="-15">
                <a:latin typeface="Verdana"/>
                <a:cs typeface="Verdana"/>
              </a:rPr>
              <a:t> </a:t>
            </a:r>
            <a:r>
              <a:rPr dirty="0" sz="750">
                <a:latin typeface="Verdana"/>
                <a:cs typeface="Verdana"/>
              </a:rPr>
              <a:t>name)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2011045" algn="l"/>
              </a:tabLst>
            </a:pPr>
            <a:r>
              <a:rPr dirty="0" sz="900" spc="-5">
                <a:latin typeface="Verdana"/>
                <a:cs typeface="Verdana"/>
              </a:rPr>
              <a:t>indicated below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on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the</a:t>
            </a:r>
            <a:r>
              <a:rPr dirty="0" u="sng" sz="9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dirty="0" sz="900">
                <a:latin typeface="Verdana"/>
                <a:cs typeface="Verdana"/>
              </a:rPr>
              <a:t>of each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&lt;insert frequency&gt; </a:t>
            </a:r>
            <a:r>
              <a:rPr dirty="0" sz="900" spc="-5">
                <a:latin typeface="Verdana"/>
                <a:cs typeface="Verdana"/>
              </a:rPr>
              <a:t>for </a:t>
            </a:r>
            <a:r>
              <a:rPr dirty="0" sz="900">
                <a:latin typeface="Verdana"/>
                <a:cs typeface="Verdana"/>
              </a:rPr>
              <a:t>payment of my </a:t>
            </a:r>
            <a:r>
              <a:rPr dirty="0" sz="900">
                <a:solidFill>
                  <a:srgbClr val="FF0000"/>
                </a:solidFill>
                <a:latin typeface="Verdana"/>
                <a:cs typeface="Verdana"/>
              </a:rPr>
              <a:t>&lt;insert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type </a:t>
            </a:r>
            <a:r>
              <a:rPr dirty="0" sz="900">
                <a:solidFill>
                  <a:srgbClr val="FF0000"/>
                </a:solidFill>
                <a:latin typeface="Verdana"/>
                <a:cs typeface="Verdana"/>
              </a:rPr>
              <a:t>of</a:t>
            </a:r>
            <a:r>
              <a:rPr dirty="0" sz="900" spc="-1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bill&gt;</a:t>
            </a:r>
            <a:r>
              <a:rPr dirty="0" sz="900" spc="-5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  <a:p>
            <a:pPr marL="138557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FF0000"/>
                </a:solidFill>
                <a:latin typeface="Verdana"/>
                <a:cs typeface="Verdana"/>
              </a:rPr>
              <a:t>(day or date)</a:t>
            </a:r>
            <a:endParaRPr sz="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latin typeface="Verdana"/>
                <a:cs typeface="Verdana"/>
              </a:rPr>
              <a:t>I </a:t>
            </a:r>
            <a:r>
              <a:rPr dirty="0" sz="900" spc="-5">
                <a:latin typeface="Verdana"/>
                <a:cs typeface="Verdana"/>
              </a:rPr>
              <a:t>understand that </a:t>
            </a:r>
            <a:r>
              <a:rPr dirty="0" sz="900">
                <a:latin typeface="Verdana"/>
                <a:cs typeface="Verdana"/>
              </a:rPr>
              <a:t>I </a:t>
            </a:r>
            <a:r>
              <a:rPr dirty="0" sz="900" spc="-5">
                <a:latin typeface="Verdana"/>
                <a:cs typeface="Verdana"/>
              </a:rPr>
              <a:t>will only </a:t>
            </a:r>
            <a:r>
              <a:rPr dirty="0" sz="900">
                <a:latin typeface="Verdana"/>
                <a:cs typeface="Verdana"/>
              </a:rPr>
              <a:t>receive advance </a:t>
            </a:r>
            <a:r>
              <a:rPr dirty="0" sz="900" spc="-5">
                <a:latin typeface="Verdana"/>
                <a:cs typeface="Verdana"/>
              </a:rPr>
              <a:t>notice of </a:t>
            </a:r>
            <a:r>
              <a:rPr dirty="0" sz="900">
                <a:latin typeface="Verdana"/>
                <a:cs typeface="Verdana"/>
              </a:rPr>
              <a:t>the charge if it </a:t>
            </a:r>
            <a:r>
              <a:rPr dirty="0" sz="900" spc="-5">
                <a:latin typeface="Verdana"/>
                <a:cs typeface="Verdana"/>
              </a:rPr>
              <a:t>exceeds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&lt;insert</a:t>
            </a:r>
            <a:r>
              <a:rPr dirty="0" sz="900" spc="1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900">
                <a:solidFill>
                  <a:srgbClr val="FF0000"/>
                </a:solidFill>
                <a:latin typeface="Verdana"/>
                <a:cs typeface="Verdana"/>
              </a:rPr>
              <a:t>$&gt;.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233796"/>
            <a:ext cx="3010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7200" algn="l"/>
              </a:tabLst>
            </a:pPr>
            <a:r>
              <a:rPr dirty="0" sz="900" spc="-5">
                <a:latin typeface="Verdana"/>
                <a:cs typeface="Verdana"/>
              </a:rPr>
              <a:t>Billing</a:t>
            </a:r>
            <a:r>
              <a:rPr dirty="0" sz="900" spc="-5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Address </a:t>
            </a:r>
            <a:r>
              <a:rPr dirty="0" sz="900" spc="-90">
                <a:latin typeface="Verdana"/>
                <a:cs typeface="Verdana"/>
              </a:rPr>
              <a:t>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0189" y="5233796"/>
            <a:ext cx="22625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9170" algn="l"/>
              </a:tabLst>
            </a:pPr>
            <a:r>
              <a:rPr dirty="0" sz="900" spc="-5">
                <a:latin typeface="Verdana"/>
                <a:cs typeface="Verdana"/>
              </a:rPr>
              <a:t>Phone#</a:t>
            </a:r>
            <a:r>
              <a:rPr dirty="0" sz="900" spc="-225">
                <a:latin typeface="Verdana"/>
                <a:cs typeface="Verdana"/>
              </a:rPr>
              <a:t>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518784"/>
            <a:ext cx="3010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7200" algn="l"/>
              </a:tabLst>
            </a:pPr>
            <a:r>
              <a:rPr dirty="0" sz="900" spc="-5">
                <a:latin typeface="Verdana"/>
                <a:cs typeface="Verdana"/>
              </a:rPr>
              <a:t>City, State,</a:t>
            </a:r>
            <a:r>
              <a:rPr dirty="0" sz="900" spc="-6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Zip </a:t>
            </a:r>
            <a:r>
              <a:rPr dirty="0" u="sng" sz="9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9333" y="5518784"/>
            <a:ext cx="22529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0375" algn="l"/>
                <a:tab pos="2239645" algn="l"/>
              </a:tabLst>
            </a:pPr>
            <a:r>
              <a:rPr dirty="0" sz="900" spc="-5">
                <a:latin typeface="Verdana"/>
                <a:cs typeface="Verdana"/>
              </a:rPr>
              <a:t>Email	</a:t>
            </a:r>
            <a:r>
              <a:rPr dirty="0" u="sng" sz="9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04" y="6212204"/>
            <a:ext cx="92836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Verdana"/>
                <a:cs typeface="Verdana"/>
              </a:rPr>
              <a:t>Account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Type: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31161" y="6232525"/>
            <a:ext cx="13411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20138" y="6212204"/>
            <a:ext cx="276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Verdana"/>
                <a:cs typeface="Verdana"/>
              </a:rPr>
              <a:t>V</a:t>
            </a:r>
            <a:r>
              <a:rPr dirty="0" sz="1000">
                <a:latin typeface="Verdana"/>
                <a:cs typeface="Verdana"/>
              </a:rPr>
              <a:t>i</a:t>
            </a:r>
            <a:r>
              <a:rPr dirty="0" sz="1000" spc="-5">
                <a:latin typeface="Verdana"/>
                <a:cs typeface="Verdana"/>
              </a:rPr>
              <a:t>sa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44419" y="6237096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5">
                <a:moveTo>
                  <a:pt x="0" y="124967"/>
                </a:moveTo>
                <a:lnTo>
                  <a:pt x="124968" y="124967"/>
                </a:lnTo>
                <a:lnTo>
                  <a:pt x="124968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28823" y="6212204"/>
            <a:ext cx="739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Verdana"/>
                <a:cs typeface="Verdana"/>
              </a:rPr>
              <a:t>MasterCard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73601" y="6237096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4967"/>
                </a:moveTo>
                <a:lnTo>
                  <a:pt x="124967" y="124967"/>
                </a:lnTo>
                <a:lnTo>
                  <a:pt x="124967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58004" y="6212204"/>
            <a:ext cx="3727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>
                <a:latin typeface="Verdana"/>
                <a:cs typeface="Verdana"/>
              </a:rPr>
              <a:t>m</a:t>
            </a:r>
            <a:r>
              <a:rPr dirty="0" sz="1000" spc="-15">
                <a:latin typeface="Verdana"/>
                <a:cs typeface="Verdana"/>
              </a:rPr>
              <a:t>e</a:t>
            </a:r>
            <a:r>
              <a:rPr dirty="0" sz="1000" spc="-5">
                <a:latin typeface="Verdana"/>
                <a:cs typeface="Verdana"/>
              </a:rPr>
              <a:t>x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01133" y="6237096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4967"/>
                </a:moveTo>
                <a:lnTo>
                  <a:pt x="124967" y="124967"/>
                </a:lnTo>
                <a:lnTo>
                  <a:pt x="124967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185536" y="6212204"/>
            <a:ext cx="558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Verdana"/>
                <a:cs typeface="Verdana"/>
              </a:rPr>
              <a:t>Dis</a:t>
            </a:r>
            <a:r>
              <a:rPr dirty="0" sz="1000">
                <a:latin typeface="Verdana"/>
                <a:cs typeface="Verdana"/>
              </a:rPr>
              <a:t>c</a:t>
            </a:r>
            <a:r>
              <a:rPr dirty="0" sz="1000" spc="-10">
                <a:latin typeface="Verdana"/>
                <a:cs typeface="Verdana"/>
              </a:rPr>
              <a:t>o</a:t>
            </a:r>
            <a:r>
              <a:rPr dirty="0" sz="1000">
                <a:latin typeface="Verdana"/>
                <a:cs typeface="Verdana"/>
              </a:rPr>
              <a:t>v</a:t>
            </a:r>
            <a:r>
              <a:rPr dirty="0" sz="1000" spc="-15">
                <a:latin typeface="Verdana"/>
                <a:cs typeface="Verdana"/>
              </a:rPr>
              <a:t>e</a:t>
            </a:r>
            <a:r>
              <a:rPr dirty="0" sz="1000" spc="-5">
                <a:latin typeface="Verdana"/>
                <a:cs typeface="Verdana"/>
              </a:rPr>
              <a:t>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704" y="6649592"/>
            <a:ext cx="4161790" cy="1016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Verdana"/>
                <a:cs typeface="Verdana"/>
              </a:rPr>
              <a:t>Cardholder </a:t>
            </a:r>
            <a:r>
              <a:rPr dirty="0" sz="900">
                <a:latin typeface="Verdana"/>
                <a:cs typeface="Verdana"/>
              </a:rPr>
              <a:t>Name </a:t>
            </a:r>
            <a:r>
              <a:rPr dirty="0" u="sng" sz="9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Dannt</a:t>
            </a:r>
            <a:r>
              <a:rPr dirty="0" u="sng" sz="900" spc="-8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9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Row</a:t>
            </a:r>
            <a:endParaRPr sz="900">
              <a:latin typeface="Verdana"/>
              <a:cs typeface="Verdana"/>
            </a:endParaRPr>
          </a:p>
          <a:p>
            <a:pPr marR="1619250">
              <a:lnSpc>
                <a:spcPts val="2240"/>
              </a:lnSpc>
              <a:spcBef>
                <a:spcPts val="260"/>
              </a:spcBef>
              <a:tabLst>
                <a:tab pos="1087755" algn="l"/>
                <a:tab pos="1370965" algn="l"/>
              </a:tabLst>
            </a:pPr>
            <a:r>
              <a:rPr dirty="0" sz="900" spc="-5">
                <a:latin typeface="Verdana"/>
                <a:cs typeface="Verdana"/>
              </a:rPr>
              <a:t>C</a:t>
            </a:r>
            <a:r>
              <a:rPr dirty="0" sz="900">
                <a:latin typeface="Verdana"/>
                <a:cs typeface="Verdana"/>
              </a:rPr>
              <a:t>red</a:t>
            </a:r>
            <a:r>
              <a:rPr dirty="0" sz="900" spc="5">
                <a:latin typeface="Verdana"/>
                <a:cs typeface="Verdana"/>
              </a:rPr>
              <a:t>i</a:t>
            </a:r>
            <a:r>
              <a:rPr dirty="0" sz="900">
                <a:latin typeface="Verdana"/>
                <a:cs typeface="Verdana"/>
              </a:rPr>
              <a:t>t </a:t>
            </a:r>
            <a:r>
              <a:rPr dirty="0" sz="900" spc="-5">
                <a:latin typeface="Verdana"/>
                <a:cs typeface="Verdana"/>
              </a:rPr>
              <a:t>C</a:t>
            </a:r>
            <a:r>
              <a:rPr dirty="0" sz="900">
                <a:latin typeface="Verdana"/>
                <a:cs typeface="Verdana"/>
              </a:rPr>
              <a:t>ard</a:t>
            </a:r>
            <a:r>
              <a:rPr dirty="0" sz="900" spc="-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Number	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442</a:t>
            </a:r>
            <a:r>
              <a:rPr dirty="0" u="sng" sz="9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5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77</a:t>
            </a:r>
            <a:r>
              <a:rPr dirty="0" u="sng" sz="9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1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226</a:t>
            </a:r>
            <a:r>
              <a:rPr dirty="0" u="sng" sz="9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6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61</a:t>
            </a:r>
            <a:r>
              <a:rPr dirty="0" u="sng" sz="9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4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73 </a:t>
            </a:r>
            <a:r>
              <a:rPr dirty="0" sz="90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Expiration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Date	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0822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dirty="0" sz="900" spc="-5">
                <a:latin typeface="Verdana"/>
                <a:cs typeface="Verdana"/>
              </a:rPr>
              <a:t>CVV (3 </a:t>
            </a:r>
            <a:r>
              <a:rPr dirty="0" sz="900">
                <a:latin typeface="Verdana"/>
                <a:cs typeface="Verdana"/>
              </a:rPr>
              <a:t>digit number on </a:t>
            </a:r>
            <a:r>
              <a:rPr dirty="0" sz="900" spc="-5">
                <a:latin typeface="Verdana"/>
                <a:cs typeface="Verdana"/>
              </a:rPr>
              <a:t>back </a:t>
            </a:r>
            <a:r>
              <a:rPr dirty="0" sz="900">
                <a:latin typeface="Verdana"/>
                <a:cs typeface="Verdana"/>
              </a:rPr>
              <a:t>of </a:t>
            </a:r>
            <a:r>
              <a:rPr dirty="0" sz="900" spc="-5">
                <a:latin typeface="Verdana"/>
                <a:cs typeface="Verdana"/>
              </a:rPr>
              <a:t>Visa/MC, </a:t>
            </a:r>
            <a:r>
              <a:rPr dirty="0" sz="900">
                <a:latin typeface="Verdana"/>
                <a:cs typeface="Verdana"/>
              </a:rPr>
              <a:t>4 digits on front of AMEX)</a:t>
            </a:r>
            <a:r>
              <a:rPr dirty="0" sz="900" spc="-110">
                <a:latin typeface="Verdana"/>
                <a:cs typeface="Verdana"/>
              </a:rPr>
              <a:t>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345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3076" y="614108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6"/>
                </a:moveTo>
                <a:lnTo>
                  <a:pt x="6096" y="6096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3076" y="614108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6"/>
                </a:moveTo>
                <a:lnTo>
                  <a:pt x="6096" y="6096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9172" y="6144133"/>
            <a:ext cx="6363970" cy="0"/>
          </a:xfrm>
          <a:custGeom>
            <a:avLst/>
            <a:gdLst/>
            <a:ahLst/>
            <a:cxnLst/>
            <a:rect l="l" t="t" r="r" b="b"/>
            <a:pathLst>
              <a:path w="6363970" h="0">
                <a:moveTo>
                  <a:pt x="0" y="0"/>
                </a:moveTo>
                <a:lnTo>
                  <a:pt x="636358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212838" y="614108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6"/>
                </a:moveTo>
                <a:lnTo>
                  <a:pt x="6095" y="6096"/>
                </a:lnTo>
                <a:lnTo>
                  <a:pt x="6095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12838" y="614108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6"/>
                </a:moveTo>
                <a:lnTo>
                  <a:pt x="6095" y="6096"/>
                </a:lnTo>
                <a:lnTo>
                  <a:pt x="6095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46124" y="6147308"/>
            <a:ext cx="0" cy="1647825"/>
          </a:xfrm>
          <a:custGeom>
            <a:avLst/>
            <a:gdLst/>
            <a:ahLst/>
            <a:cxnLst/>
            <a:rect l="l" t="t" r="r" b="b"/>
            <a:pathLst>
              <a:path w="0" h="1647825">
                <a:moveTo>
                  <a:pt x="0" y="0"/>
                </a:moveTo>
                <a:lnTo>
                  <a:pt x="0" y="164769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3076" y="7795006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43076" y="7795006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49172" y="7798054"/>
            <a:ext cx="6363970" cy="0"/>
          </a:xfrm>
          <a:custGeom>
            <a:avLst/>
            <a:gdLst/>
            <a:ahLst/>
            <a:cxnLst/>
            <a:rect l="l" t="t" r="r" b="b"/>
            <a:pathLst>
              <a:path w="6363970" h="0">
                <a:moveTo>
                  <a:pt x="0" y="0"/>
                </a:moveTo>
                <a:lnTo>
                  <a:pt x="636358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15885" y="6147308"/>
            <a:ext cx="0" cy="1647825"/>
          </a:xfrm>
          <a:custGeom>
            <a:avLst/>
            <a:gdLst/>
            <a:ahLst/>
            <a:cxnLst/>
            <a:rect l="l" t="t" r="r" b="b"/>
            <a:pathLst>
              <a:path w="0" h="1647825">
                <a:moveTo>
                  <a:pt x="0" y="0"/>
                </a:moveTo>
                <a:lnTo>
                  <a:pt x="0" y="164769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212838" y="7795006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212838" y="7795006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02004" y="8494014"/>
            <a:ext cx="6010275" cy="1119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  <a:tabLst>
                <a:tab pos="3710304" algn="l"/>
                <a:tab pos="5996940" algn="l"/>
              </a:tabLst>
            </a:pPr>
            <a:r>
              <a:rPr dirty="0" sz="1000" spc="-5">
                <a:latin typeface="Verdana"/>
                <a:cs typeface="Verdana"/>
              </a:rPr>
              <a:t>SIGNATURE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dirty="0" sz="1000" spc="-5">
                <a:latin typeface="Verdana"/>
                <a:cs typeface="Verdana"/>
              </a:rPr>
              <a:t>DATE</a:t>
            </a:r>
            <a:r>
              <a:rPr dirty="0" sz="1000" spc="15">
                <a:latin typeface="Verdana"/>
                <a:cs typeface="Verdana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endParaRPr sz="1000">
              <a:latin typeface="Verdana"/>
              <a:cs typeface="Verdana"/>
            </a:endParaRPr>
          </a:p>
          <a:p>
            <a:pPr algn="just" marL="12700" marR="43180">
              <a:lnSpc>
                <a:spcPct val="95900"/>
              </a:lnSpc>
              <a:spcBef>
                <a:spcPts val="969"/>
              </a:spcBef>
            </a:pP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5">
                <a:latin typeface="Arial"/>
                <a:cs typeface="Arial"/>
              </a:rPr>
              <a:t>authorize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above </a:t>
            </a:r>
            <a:r>
              <a:rPr dirty="0" sz="800">
                <a:latin typeface="Arial"/>
                <a:cs typeface="Arial"/>
              </a:rPr>
              <a:t>named </a:t>
            </a:r>
            <a:r>
              <a:rPr dirty="0" sz="800" spc="-5">
                <a:latin typeface="Arial"/>
                <a:cs typeface="Arial"/>
              </a:rPr>
              <a:t>business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charge </a:t>
            </a:r>
            <a:r>
              <a:rPr dirty="0" sz="800" spc="5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credit card indicated </a:t>
            </a:r>
            <a:r>
              <a:rPr dirty="0" sz="800">
                <a:latin typeface="Arial"/>
                <a:cs typeface="Arial"/>
              </a:rPr>
              <a:t>in </a:t>
            </a:r>
            <a:r>
              <a:rPr dirty="0" sz="800" spc="-5">
                <a:latin typeface="Arial"/>
                <a:cs typeface="Arial"/>
              </a:rPr>
              <a:t>this authorization form according </a:t>
            </a:r>
            <a:r>
              <a:rPr dirty="0" sz="800">
                <a:latin typeface="Arial"/>
                <a:cs typeface="Arial"/>
              </a:rPr>
              <a:t>to the terms </a:t>
            </a:r>
            <a:r>
              <a:rPr dirty="0" sz="800" spc="-5">
                <a:latin typeface="Arial"/>
                <a:cs typeface="Arial"/>
              </a:rPr>
              <a:t>outlined  above. If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above noted payment dates fall on </a:t>
            </a:r>
            <a:r>
              <a:rPr dirty="0" sz="800">
                <a:latin typeface="Arial"/>
                <a:cs typeface="Arial"/>
              </a:rPr>
              <a:t>a </a:t>
            </a:r>
            <a:r>
              <a:rPr dirty="0" sz="800" spc="-5">
                <a:latin typeface="Arial"/>
                <a:cs typeface="Arial"/>
              </a:rPr>
              <a:t>weekend or holiday, </a:t>
            </a: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5">
                <a:latin typeface="Arial"/>
                <a:cs typeface="Arial"/>
              </a:rPr>
              <a:t>understand that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payments </a:t>
            </a:r>
            <a:r>
              <a:rPr dirty="0" sz="800">
                <a:latin typeface="Arial"/>
                <a:cs typeface="Arial"/>
              </a:rPr>
              <a:t>may </a:t>
            </a:r>
            <a:r>
              <a:rPr dirty="0" sz="800" spc="-5">
                <a:latin typeface="Arial"/>
                <a:cs typeface="Arial"/>
              </a:rPr>
              <a:t>be executed on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next  business day. </a:t>
            </a: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5">
                <a:latin typeface="Arial"/>
                <a:cs typeface="Arial"/>
              </a:rPr>
              <a:t>understand that this authorization will </a:t>
            </a:r>
            <a:r>
              <a:rPr dirty="0" sz="800">
                <a:latin typeface="Arial"/>
                <a:cs typeface="Arial"/>
              </a:rPr>
              <a:t>remain in </a:t>
            </a:r>
            <a:r>
              <a:rPr dirty="0" sz="800" spc="-5">
                <a:latin typeface="Arial"/>
                <a:cs typeface="Arial"/>
              </a:rPr>
              <a:t>effect until </a:t>
            </a: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5">
                <a:latin typeface="Arial"/>
                <a:cs typeface="Arial"/>
              </a:rPr>
              <a:t>cancel </a:t>
            </a:r>
            <a:r>
              <a:rPr dirty="0" sz="800">
                <a:latin typeface="Arial"/>
                <a:cs typeface="Arial"/>
              </a:rPr>
              <a:t>it in </a:t>
            </a:r>
            <a:r>
              <a:rPr dirty="0" sz="800" spc="-5">
                <a:latin typeface="Arial"/>
                <a:cs typeface="Arial"/>
              </a:rPr>
              <a:t>writing, and </a:t>
            </a: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5">
                <a:latin typeface="Arial"/>
                <a:cs typeface="Arial"/>
              </a:rPr>
              <a:t>agree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notify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business </a:t>
            </a:r>
            <a:r>
              <a:rPr dirty="0" sz="800">
                <a:latin typeface="Arial"/>
                <a:cs typeface="Arial"/>
              </a:rPr>
              <a:t>in  writing </a:t>
            </a:r>
            <a:r>
              <a:rPr dirty="0" sz="800" spc="-5">
                <a:latin typeface="Arial"/>
                <a:cs typeface="Arial"/>
              </a:rPr>
              <a:t>of </a:t>
            </a:r>
            <a:r>
              <a:rPr dirty="0" sz="800" spc="-10">
                <a:latin typeface="Arial"/>
                <a:cs typeface="Arial"/>
              </a:rPr>
              <a:t>any </a:t>
            </a:r>
            <a:r>
              <a:rPr dirty="0" sz="800" spc="-5">
                <a:latin typeface="Arial"/>
                <a:cs typeface="Arial"/>
              </a:rPr>
              <a:t>changes </a:t>
            </a:r>
            <a:r>
              <a:rPr dirty="0" sz="800">
                <a:latin typeface="Arial"/>
                <a:cs typeface="Arial"/>
              </a:rPr>
              <a:t>in </a:t>
            </a:r>
            <a:r>
              <a:rPr dirty="0" sz="800" spc="-5">
                <a:latin typeface="Arial"/>
                <a:cs typeface="Arial"/>
              </a:rPr>
              <a:t>my account information or termination </a:t>
            </a:r>
            <a:r>
              <a:rPr dirty="0" sz="800" spc="10">
                <a:latin typeface="Arial"/>
                <a:cs typeface="Arial"/>
              </a:rPr>
              <a:t>of </a:t>
            </a:r>
            <a:r>
              <a:rPr dirty="0" sz="800">
                <a:latin typeface="Arial"/>
                <a:cs typeface="Arial"/>
              </a:rPr>
              <a:t>this </a:t>
            </a:r>
            <a:r>
              <a:rPr dirty="0" sz="800" spc="-5">
                <a:latin typeface="Arial"/>
                <a:cs typeface="Arial"/>
              </a:rPr>
              <a:t>authorization </a:t>
            </a:r>
            <a:r>
              <a:rPr dirty="0" sz="800" spc="-10">
                <a:latin typeface="Arial"/>
                <a:cs typeface="Arial"/>
              </a:rPr>
              <a:t>at </a:t>
            </a:r>
            <a:r>
              <a:rPr dirty="0" sz="800" spc="-5">
                <a:latin typeface="Arial"/>
                <a:cs typeface="Arial"/>
              </a:rPr>
              <a:t>least 15 days prior </a:t>
            </a:r>
            <a:r>
              <a:rPr dirty="0" sz="800">
                <a:latin typeface="Arial"/>
                <a:cs typeface="Arial"/>
              </a:rPr>
              <a:t>to the </a:t>
            </a:r>
            <a:r>
              <a:rPr dirty="0" sz="800" spc="-5">
                <a:latin typeface="Arial"/>
                <a:cs typeface="Arial"/>
              </a:rPr>
              <a:t>next billing date.  </a:t>
            </a:r>
            <a:r>
              <a:rPr dirty="0" sz="800">
                <a:latin typeface="Arial"/>
                <a:cs typeface="Arial"/>
              </a:rPr>
              <a:t>This </a:t>
            </a:r>
            <a:r>
              <a:rPr dirty="0" sz="800" spc="-5">
                <a:latin typeface="Arial"/>
                <a:cs typeface="Arial"/>
              </a:rPr>
              <a:t>payment authorization </a:t>
            </a:r>
            <a:r>
              <a:rPr dirty="0" sz="800" spc="-10">
                <a:latin typeface="Arial"/>
                <a:cs typeface="Arial"/>
              </a:rPr>
              <a:t>is </a:t>
            </a:r>
            <a:r>
              <a:rPr dirty="0" sz="800" spc="-5">
                <a:latin typeface="Arial"/>
                <a:cs typeface="Arial"/>
              </a:rPr>
              <a:t>for the type of bill indicated above. </a:t>
            </a: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5">
                <a:latin typeface="Arial"/>
                <a:cs typeface="Arial"/>
              </a:rPr>
              <a:t>certify that </a:t>
            </a: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10">
                <a:latin typeface="Arial"/>
                <a:cs typeface="Arial"/>
              </a:rPr>
              <a:t>am </a:t>
            </a:r>
            <a:r>
              <a:rPr dirty="0" sz="800" spc="-5">
                <a:latin typeface="Arial"/>
                <a:cs typeface="Arial"/>
              </a:rPr>
              <a:t>an authorized user of this credit card and that </a:t>
            </a:r>
            <a:r>
              <a:rPr dirty="0" sz="800">
                <a:latin typeface="Arial"/>
                <a:cs typeface="Arial"/>
              </a:rPr>
              <a:t>I  will </a:t>
            </a:r>
            <a:r>
              <a:rPr dirty="0" sz="800" spc="-5">
                <a:latin typeface="Arial"/>
                <a:cs typeface="Arial"/>
              </a:rPr>
              <a:t>not dispute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scheduled payments with </a:t>
            </a:r>
            <a:r>
              <a:rPr dirty="0" sz="800">
                <a:latin typeface="Arial"/>
                <a:cs typeface="Arial"/>
              </a:rPr>
              <a:t>my </a:t>
            </a:r>
            <a:r>
              <a:rPr dirty="0" sz="800" spc="-5">
                <a:latin typeface="Arial"/>
                <a:cs typeface="Arial"/>
              </a:rPr>
              <a:t>credit card company provided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transactions correspond </a:t>
            </a:r>
            <a:r>
              <a:rPr dirty="0" sz="800">
                <a:latin typeface="Arial"/>
                <a:cs typeface="Arial"/>
              </a:rPr>
              <a:t>to the </a:t>
            </a:r>
            <a:r>
              <a:rPr dirty="0" sz="800" spc="-5">
                <a:latin typeface="Arial"/>
                <a:cs typeface="Arial"/>
              </a:rPr>
              <a:t>terms indicated </a:t>
            </a:r>
            <a:r>
              <a:rPr dirty="0" sz="800">
                <a:latin typeface="Arial"/>
                <a:cs typeface="Arial"/>
              </a:rPr>
              <a:t>in  this </a:t>
            </a:r>
            <a:r>
              <a:rPr dirty="0" sz="800" spc="-5">
                <a:latin typeface="Arial"/>
                <a:cs typeface="Arial"/>
              </a:rPr>
              <a:t>authorization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form.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704" y="4881359"/>
            <a:ext cx="5689600" cy="0"/>
          </a:xfrm>
          <a:custGeom>
            <a:avLst/>
            <a:gdLst/>
            <a:ahLst/>
            <a:cxnLst/>
            <a:rect l="l" t="t" r="r" b="b"/>
            <a:pathLst>
              <a:path w="5689600" h="0">
                <a:moveTo>
                  <a:pt x="0" y="0"/>
                </a:moveTo>
                <a:lnTo>
                  <a:pt x="5689092" y="0"/>
                </a:lnTo>
              </a:path>
            </a:pathLst>
          </a:custGeom>
          <a:ln w="98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4704" y="8975407"/>
            <a:ext cx="3793490" cy="0"/>
          </a:xfrm>
          <a:custGeom>
            <a:avLst/>
            <a:gdLst/>
            <a:ahLst/>
            <a:cxnLst/>
            <a:rect l="l" t="t" r="r" b="b"/>
            <a:pathLst>
              <a:path w="3793490" h="0">
                <a:moveTo>
                  <a:pt x="0" y="0"/>
                </a:moveTo>
                <a:lnTo>
                  <a:pt x="3793243" y="0"/>
                </a:lnTo>
              </a:path>
            </a:pathLst>
          </a:custGeom>
          <a:ln w="98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39928"/>
            <a:ext cx="5934710" cy="911479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179070">
              <a:lnSpc>
                <a:spcPct val="101699"/>
              </a:lnSpc>
              <a:spcBef>
                <a:spcPts val="75"/>
              </a:spcBef>
            </a:pPr>
            <a:r>
              <a:rPr dirty="0" sz="1200" spc="-5">
                <a:latin typeface="Calibri"/>
                <a:cs typeface="Calibri"/>
              </a:rPr>
              <a:t>REQUEST FOR TEMPORARY OUT-OF-PROVINCE BENEFITS (FOR ABSENCES EXCEEDING THREE  MONTHS) DEMANDE </a:t>
            </a:r>
            <a:r>
              <a:rPr dirty="0" sz="1200">
                <a:latin typeface="Calibri"/>
                <a:cs typeface="Calibri"/>
              </a:rPr>
              <a:t>DE </a:t>
            </a:r>
            <a:r>
              <a:rPr dirty="0" sz="1200" spc="-5">
                <a:latin typeface="Calibri"/>
                <a:cs typeface="Calibri"/>
              </a:rPr>
              <a:t>SERVICES </a:t>
            </a:r>
            <a:r>
              <a:rPr dirty="0" sz="1200">
                <a:latin typeface="Calibri"/>
                <a:cs typeface="Calibri"/>
              </a:rPr>
              <a:t>POUR </a:t>
            </a:r>
            <a:r>
              <a:rPr dirty="0" sz="1200" spc="-5">
                <a:latin typeface="Calibri"/>
                <a:cs typeface="Calibri"/>
              </a:rPr>
              <a:t>LES PERSONNES RÉSIDANT TEMPORAIREMENT </a:t>
            </a:r>
            <a:r>
              <a:rPr dirty="0" sz="1200">
                <a:latin typeface="Calibri"/>
                <a:cs typeface="Calibri"/>
              </a:rPr>
              <a:t>À  </a:t>
            </a:r>
            <a:r>
              <a:rPr dirty="0" sz="1200" spc="-5">
                <a:latin typeface="Calibri"/>
                <a:cs typeface="Calibri"/>
              </a:rPr>
              <a:t>L’EXTÉRIEUR </a:t>
            </a:r>
            <a:r>
              <a:rPr dirty="0" sz="1200">
                <a:latin typeface="Calibri"/>
                <a:cs typeface="Calibri"/>
              </a:rPr>
              <a:t>DE </a:t>
            </a:r>
            <a:r>
              <a:rPr dirty="0" sz="1200" spc="-5">
                <a:latin typeface="Calibri"/>
                <a:cs typeface="Calibri"/>
              </a:rPr>
              <a:t>LA PROVINCE (PENDANT </a:t>
            </a:r>
            <a:r>
              <a:rPr dirty="0" sz="1200">
                <a:latin typeface="Calibri"/>
                <a:cs typeface="Calibri"/>
              </a:rPr>
              <a:t>PLUS DE </a:t>
            </a:r>
            <a:r>
              <a:rPr dirty="0" sz="1200" spc="-5">
                <a:latin typeface="Calibri"/>
                <a:cs typeface="Calibri"/>
              </a:rPr>
              <a:t>TROIS MOIS) Manitoba </a:t>
            </a:r>
            <a:r>
              <a:rPr dirty="0" sz="1200">
                <a:latin typeface="Calibri"/>
                <a:cs typeface="Calibri"/>
              </a:rPr>
              <a:t>Health 300 </a:t>
            </a:r>
            <a:r>
              <a:rPr dirty="0" sz="1200" spc="-5">
                <a:latin typeface="Calibri"/>
                <a:cs typeface="Calibri"/>
              </a:rPr>
              <a:t>Carlton  Street Winnipeg </a:t>
            </a:r>
            <a:r>
              <a:rPr dirty="0" sz="1200">
                <a:latin typeface="Calibri"/>
                <a:cs typeface="Calibri"/>
              </a:rPr>
              <a:t>MB R3B 3M9 </a:t>
            </a:r>
            <a:r>
              <a:rPr dirty="0" sz="1200" spc="-5">
                <a:latin typeface="Calibri"/>
                <a:cs typeface="Calibri"/>
              </a:rPr>
              <a:t>(204) </a:t>
            </a:r>
            <a:r>
              <a:rPr dirty="0" sz="1200">
                <a:latin typeface="Calibri"/>
                <a:cs typeface="Calibri"/>
              </a:rPr>
              <a:t>786-7101 </a:t>
            </a:r>
            <a:r>
              <a:rPr dirty="0" sz="1200" spc="-5">
                <a:latin typeface="Calibri"/>
                <a:cs typeface="Calibri"/>
              </a:rPr>
              <a:t>Fax (204) 783-2171 Toll </a:t>
            </a:r>
            <a:r>
              <a:rPr dirty="0" sz="1200">
                <a:latin typeface="Calibri"/>
                <a:cs typeface="Calibri"/>
              </a:rPr>
              <a:t>free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1-800-392-1207</a:t>
            </a:r>
            <a:endParaRPr sz="1200">
              <a:latin typeface="Calibri"/>
              <a:cs typeface="Calibri"/>
            </a:endParaRPr>
          </a:p>
          <a:p>
            <a:pPr marL="12700" marR="141605">
              <a:lnSpc>
                <a:spcPct val="101699"/>
              </a:lnSpc>
            </a:pPr>
            <a:r>
              <a:rPr dirty="0" sz="1200" spc="-5">
                <a:latin typeface="Calibri"/>
                <a:cs typeface="Calibri"/>
              </a:rPr>
              <a:t>T.D.D. (Hearing Impaired) (204) </a:t>
            </a:r>
            <a:r>
              <a:rPr dirty="0" sz="1200">
                <a:latin typeface="Calibri"/>
                <a:cs typeface="Calibri"/>
              </a:rPr>
              <a:t>774-8618 </a:t>
            </a:r>
            <a:r>
              <a:rPr dirty="0" sz="1200" spc="-5">
                <a:latin typeface="Calibri"/>
                <a:cs typeface="Calibri"/>
              </a:rPr>
              <a:t>Confidential Health Care Fraud Line (204) 786-7118  </a:t>
            </a:r>
            <a:r>
              <a:rPr dirty="0" sz="1200">
                <a:latin typeface="Calibri"/>
                <a:cs typeface="Calibri"/>
              </a:rPr>
              <a:t>Toll </a:t>
            </a:r>
            <a:r>
              <a:rPr dirty="0" sz="1200" spc="-5">
                <a:latin typeface="Calibri"/>
                <a:cs typeface="Calibri"/>
              </a:rPr>
              <a:t>free </a:t>
            </a:r>
            <a:r>
              <a:rPr dirty="0" sz="1200">
                <a:latin typeface="Calibri"/>
                <a:cs typeface="Calibri"/>
              </a:rPr>
              <a:t>fax </a:t>
            </a:r>
            <a:r>
              <a:rPr dirty="0" sz="1200" spc="-5">
                <a:latin typeface="Calibri"/>
                <a:cs typeface="Calibri"/>
              </a:rPr>
              <a:t>1-866-608-2983 Web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site: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050" spc="-5">
                <a:latin typeface="Segoe UI"/>
                <a:cs typeface="Segoe UI"/>
              </a:rPr>
              <a:t>Manitoba </a:t>
            </a:r>
            <a:r>
              <a:rPr dirty="0" sz="1050">
                <a:latin typeface="Segoe UI"/>
                <a:cs typeface="Segoe UI"/>
              </a:rPr>
              <a:t>health </a:t>
            </a:r>
            <a:r>
              <a:rPr dirty="0" sz="1050" spc="-5">
                <a:latin typeface="Segoe UI"/>
                <a:cs typeface="Segoe UI"/>
              </a:rPr>
              <a:t>registration number: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460333940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173355">
              <a:lnSpc>
                <a:spcPct val="101699"/>
              </a:lnSpc>
            </a:pPr>
            <a:r>
              <a:rPr dirty="0" sz="1200" spc="-5">
                <a:latin typeface="Calibri"/>
                <a:cs typeface="Calibri"/>
                <a:hlinkClick r:id="rId2"/>
              </a:rPr>
              <a:t>www.manitoba.ca </a:t>
            </a:r>
            <a:r>
              <a:rPr dirty="0" sz="1200" spc="-5">
                <a:latin typeface="Calibri"/>
                <a:cs typeface="Calibri"/>
              </a:rPr>
              <a:t>Email: </a:t>
            </a:r>
            <a:r>
              <a:rPr dirty="0" sz="1200" spc="-5">
                <a:latin typeface="Calibri"/>
                <a:cs typeface="Calibri"/>
                <a:hlinkClick r:id="rId3"/>
              </a:rPr>
              <a:t>insuredben@gov.mb.ca </a:t>
            </a:r>
            <a:r>
              <a:rPr dirty="0" sz="1200" spc="-5">
                <a:latin typeface="Calibri"/>
                <a:cs typeface="Calibri"/>
              </a:rPr>
              <a:t>Santé Manitoba 300, rue Carlton Winnipeg  </a:t>
            </a:r>
            <a:r>
              <a:rPr dirty="0" sz="1200">
                <a:latin typeface="Calibri"/>
                <a:cs typeface="Calibri"/>
              </a:rPr>
              <a:t>MB R3B 3M9 </a:t>
            </a:r>
            <a:r>
              <a:rPr dirty="0" sz="1200" spc="-5">
                <a:latin typeface="Calibri"/>
                <a:cs typeface="Calibri"/>
              </a:rPr>
              <a:t>(204) 786-7101 Téléc.: (204) 783-2171 Sans Frais 1-800-392-1207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ATME</a:t>
            </a:r>
            <a:endParaRPr sz="1200">
              <a:latin typeface="Calibri"/>
              <a:cs typeface="Calibri"/>
            </a:endParaRPr>
          </a:p>
          <a:p>
            <a:pPr marL="12700" marR="40005">
              <a:lnSpc>
                <a:spcPct val="101699"/>
              </a:lnSpc>
              <a:spcBef>
                <a:spcPts val="10"/>
              </a:spcBef>
            </a:pPr>
            <a:r>
              <a:rPr dirty="0" sz="1200" spc="-5">
                <a:latin typeface="Calibri"/>
                <a:cs typeface="Calibri"/>
              </a:rPr>
              <a:t>(Malentendents): (204) 774-8618 Ligne confidentielle de dénonciation </a:t>
            </a:r>
            <a:r>
              <a:rPr dirty="0" sz="1200">
                <a:latin typeface="Calibri"/>
                <a:cs typeface="Calibri"/>
              </a:rPr>
              <a:t>- </a:t>
            </a:r>
            <a:r>
              <a:rPr dirty="0" sz="1200" spc="-5">
                <a:latin typeface="Calibri"/>
                <a:cs typeface="Calibri"/>
              </a:rPr>
              <a:t>domaine </a:t>
            </a:r>
            <a:r>
              <a:rPr dirty="0" sz="1200">
                <a:latin typeface="Calibri"/>
                <a:cs typeface="Calibri"/>
              </a:rPr>
              <a:t>de </a:t>
            </a:r>
            <a:r>
              <a:rPr dirty="0" sz="1200" spc="-10">
                <a:latin typeface="Calibri"/>
                <a:cs typeface="Calibri"/>
              </a:rPr>
              <a:t>la </a:t>
            </a:r>
            <a:r>
              <a:rPr dirty="0" sz="1200" spc="-5">
                <a:latin typeface="Calibri"/>
                <a:cs typeface="Calibri"/>
              </a:rPr>
              <a:t>santé  Téléc. sans </a:t>
            </a:r>
            <a:r>
              <a:rPr dirty="0" sz="1200">
                <a:latin typeface="Calibri"/>
                <a:cs typeface="Calibri"/>
              </a:rPr>
              <a:t>frais </a:t>
            </a:r>
            <a:r>
              <a:rPr dirty="0" sz="1200" spc="-5">
                <a:latin typeface="Calibri"/>
                <a:cs typeface="Calibri"/>
              </a:rPr>
              <a:t>1-866-608-2983 Site Web: </a:t>
            </a:r>
            <a:r>
              <a:rPr dirty="0" sz="1200" spc="-5">
                <a:latin typeface="Calibri"/>
                <a:cs typeface="Calibri"/>
                <a:hlinkClick r:id="rId2"/>
              </a:rPr>
              <a:t>www.manitoba.ca </a:t>
            </a:r>
            <a:r>
              <a:rPr dirty="0" sz="1200" spc="-5">
                <a:latin typeface="Calibri"/>
                <a:cs typeface="Calibri"/>
              </a:rPr>
              <a:t>Courriel: </a:t>
            </a:r>
            <a:r>
              <a:rPr dirty="0" sz="1200" spc="-5">
                <a:latin typeface="Calibri"/>
                <a:cs typeface="Calibri"/>
                <a:hlinkClick r:id="rId3"/>
              </a:rPr>
              <a:t>insuredben@gov.mb.ca 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 </a:t>
            </a:r>
            <a:r>
              <a:rPr dirty="0" sz="1200" spc="-5">
                <a:latin typeface="Calibri"/>
                <a:cs typeface="Calibri"/>
              </a:rPr>
              <a:t>form when completed requests out-of-province benefits </a:t>
            </a:r>
            <a:r>
              <a:rPr dirty="0" sz="1200">
                <a:latin typeface="Calibri"/>
                <a:cs typeface="Calibri"/>
              </a:rPr>
              <a:t>in </a:t>
            </a:r>
            <a:r>
              <a:rPr dirty="0" sz="1200" spc="-5">
                <a:latin typeface="Calibri"/>
                <a:cs typeface="Calibri"/>
              </a:rPr>
              <a:t>accordance with </a:t>
            </a:r>
            <a:r>
              <a:rPr dirty="0" sz="1200">
                <a:latin typeface="Calibri"/>
                <a:cs typeface="Calibri"/>
              </a:rPr>
              <a:t>the  </a:t>
            </a:r>
            <a:r>
              <a:rPr dirty="0" sz="1200" spc="-5">
                <a:latin typeface="Calibri"/>
                <a:cs typeface="Calibri"/>
              </a:rPr>
              <a:t>regulations under The Health Services Insurance </a:t>
            </a:r>
            <a:r>
              <a:rPr dirty="0" sz="1200">
                <a:latin typeface="Calibri"/>
                <a:cs typeface="Calibri"/>
              </a:rPr>
              <a:t>Act </a:t>
            </a:r>
            <a:r>
              <a:rPr dirty="0" sz="1200" spc="-5">
                <a:latin typeface="Calibri"/>
                <a:cs typeface="Calibri"/>
              </a:rPr>
              <a:t>of Manitoba and, where applicable,  pursuant to the Prescription </a:t>
            </a:r>
            <a:r>
              <a:rPr dirty="0" sz="1200">
                <a:latin typeface="Calibri"/>
                <a:cs typeface="Calibri"/>
              </a:rPr>
              <a:t>Drug </a:t>
            </a:r>
            <a:r>
              <a:rPr dirty="0" sz="1200" spc="-5">
                <a:latin typeface="Calibri"/>
                <a:cs typeface="Calibri"/>
              </a:rPr>
              <a:t>Cost Assistance </a:t>
            </a:r>
            <a:r>
              <a:rPr dirty="0" sz="1200">
                <a:latin typeface="Calibri"/>
                <a:cs typeface="Calibri"/>
              </a:rPr>
              <a:t>Act, </a:t>
            </a:r>
            <a:r>
              <a:rPr dirty="0" sz="1200" spc="-5">
                <a:latin typeface="Calibri"/>
                <a:cs typeface="Calibri"/>
              </a:rPr>
              <a:t>for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person or persons listed. </a:t>
            </a:r>
            <a:r>
              <a:rPr dirty="0" sz="1200">
                <a:latin typeface="Calibri"/>
                <a:cs typeface="Calibri"/>
              </a:rPr>
              <a:t>This  </a:t>
            </a:r>
            <a:r>
              <a:rPr dirty="0" sz="1200" spc="-5">
                <a:latin typeface="Calibri"/>
                <a:cs typeface="Calibri"/>
              </a:rPr>
              <a:t>request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subject </a:t>
            </a:r>
            <a:r>
              <a:rPr dirty="0" sz="1200">
                <a:latin typeface="Calibri"/>
                <a:cs typeface="Calibri"/>
              </a:rPr>
              <a:t>to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approval </a:t>
            </a:r>
            <a:r>
              <a:rPr dirty="0" sz="1200" spc="-5">
                <a:latin typeface="Calibri"/>
                <a:cs typeface="Calibri"/>
              </a:rPr>
              <a:t>of Manitoba </a:t>
            </a:r>
            <a:r>
              <a:rPr dirty="0" sz="1200">
                <a:latin typeface="Calibri"/>
                <a:cs typeface="Calibri"/>
              </a:rPr>
              <a:t>Health. </a:t>
            </a:r>
            <a:r>
              <a:rPr dirty="0" sz="1200" spc="-5">
                <a:latin typeface="Calibri"/>
                <a:cs typeface="Calibri"/>
              </a:rPr>
              <a:t>En vertu des réglements </a:t>
            </a:r>
            <a:r>
              <a:rPr dirty="0" sz="1200">
                <a:latin typeface="Calibri"/>
                <a:cs typeface="Calibri"/>
              </a:rPr>
              <a:t>pris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</a:t>
            </a:r>
            <a:endParaRPr sz="1200">
              <a:latin typeface="Calibri"/>
              <a:cs typeface="Calibri"/>
            </a:endParaRPr>
          </a:p>
          <a:p>
            <a:pPr marL="12700" marR="69215">
              <a:lnSpc>
                <a:spcPct val="101699"/>
              </a:lnSpc>
            </a:pPr>
            <a:r>
              <a:rPr dirty="0" sz="1200" spc="-5">
                <a:latin typeface="Calibri"/>
                <a:cs typeface="Calibri"/>
              </a:rPr>
              <a:t>application </a:t>
            </a:r>
            <a:r>
              <a:rPr dirty="0" sz="1200">
                <a:latin typeface="Calibri"/>
                <a:cs typeface="Calibri"/>
              </a:rPr>
              <a:t>de la </a:t>
            </a:r>
            <a:r>
              <a:rPr dirty="0" sz="1200" spc="-5">
                <a:latin typeface="Calibri"/>
                <a:cs typeface="Calibri"/>
              </a:rPr>
              <a:t>Loi sur l’assurance-maladie et, </a:t>
            </a:r>
            <a:r>
              <a:rPr dirty="0" sz="1200">
                <a:latin typeface="Calibri"/>
                <a:cs typeface="Calibri"/>
              </a:rPr>
              <a:t>le </a:t>
            </a:r>
            <a:r>
              <a:rPr dirty="0" sz="1200" spc="-5">
                <a:latin typeface="Calibri"/>
                <a:cs typeface="Calibri"/>
              </a:rPr>
              <a:t>cas échéant, </a:t>
            </a:r>
            <a:r>
              <a:rPr dirty="0" sz="1200">
                <a:latin typeface="Calibri"/>
                <a:cs typeface="Calibri"/>
              </a:rPr>
              <a:t>de la </a:t>
            </a:r>
            <a:r>
              <a:rPr dirty="0" sz="1200" spc="-5">
                <a:latin typeface="Calibri"/>
                <a:cs typeface="Calibri"/>
              </a:rPr>
              <a:t>Loi sur </a:t>
            </a:r>
            <a:r>
              <a:rPr dirty="0" sz="1200">
                <a:latin typeface="Calibri"/>
                <a:cs typeface="Calibri"/>
              </a:rPr>
              <a:t>l’aide à </a:t>
            </a:r>
            <a:r>
              <a:rPr dirty="0" sz="1200" spc="-5">
                <a:latin typeface="Calibri"/>
                <a:cs typeface="Calibri"/>
              </a:rPr>
              <a:t>l’achat </a:t>
            </a:r>
            <a:r>
              <a:rPr dirty="0" sz="1200">
                <a:latin typeface="Calibri"/>
                <a:cs typeface="Calibri"/>
              </a:rPr>
              <a:t>de  </a:t>
            </a:r>
            <a:r>
              <a:rPr dirty="0" sz="1200" spc="-5">
                <a:latin typeface="Calibri"/>
                <a:cs typeface="Calibri"/>
              </a:rPr>
              <a:t>médicaments sur ordonnance, cette formule, une fois remplie, autorise </a:t>
            </a:r>
            <a:r>
              <a:rPr dirty="0" sz="1200">
                <a:latin typeface="Calibri"/>
                <a:cs typeface="Calibri"/>
              </a:rPr>
              <a:t>la </a:t>
            </a:r>
            <a:r>
              <a:rPr dirty="0" sz="1200" spc="-5">
                <a:latin typeface="Calibri"/>
                <a:cs typeface="Calibri"/>
              </a:rPr>
              <a:t>ou </a:t>
            </a:r>
            <a:r>
              <a:rPr dirty="0" sz="1200">
                <a:latin typeface="Calibri"/>
                <a:cs typeface="Calibri"/>
              </a:rPr>
              <a:t>les </a:t>
            </a:r>
            <a:r>
              <a:rPr dirty="0" sz="1200" spc="-5">
                <a:latin typeface="Calibri"/>
                <a:cs typeface="Calibri"/>
              </a:rPr>
              <a:t>personnes  dont </a:t>
            </a:r>
            <a:r>
              <a:rPr dirty="0" sz="1200">
                <a:latin typeface="Calibri"/>
                <a:cs typeface="Calibri"/>
              </a:rPr>
              <a:t>les </a:t>
            </a:r>
            <a:r>
              <a:rPr dirty="0" sz="1200" spc="-5">
                <a:latin typeface="Calibri"/>
                <a:cs typeface="Calibri"/>
              </a:rPr>
              <a:t>noms apparaissent ci-dessous </a:t>
            </a:r>
            <a:r>
              <a:rPr dirty="0" sz="1200">
                <a:latin typeface="Calibri"/>
                <a:cs typeface="Calibri"/>
              </a:rPr>
              <a:t>à </a:t>
            </a:r>
            <a:r>
              <a:rPr dirty="0" sz="1200" spc="-5">
                <a:latin typeface="Calibri"/>
                <a:cs typeface="Calibri"/>
              </a:rPr>
              <a:t>obtenir </a:t>
            </a:r>
            <a:r>
              <a:rPr dirty="0" sz="1200">
                <a:latin typeface="Calibri"/>
                <a:cs typeface="Calibri"/>
              </a:rPr>
              <a:t>des </a:t>
            </a:r>
            <a:r>
              <a:rPr dirty="0" sz="1200" spc="-5">
                <a:latin typeface="Calibri"/>
                <a:cs typeface="Calibri"/>
              </a:rPr>
              <a:t>services </a:t>
            </a:r>
            <a:r>
              <a:rPr dirty="0" sz="1200">
                <a:latin typeface="Calibri"/>
                <a:cs typeface="Calibri"/>
              </a:rPr>
              <a:t>à </a:t>
            </a:r>
            <a:r>
              <a:rPr dirty="0" sz="1200" spc="-5">
                <a:latin typeface="Calibri"/>
                <a:cs typeface="Calibri"/>
              </a:rPr>
              <a:t>l’extérieur </a:t>
            </a:r>
            <a:r>
              <a:rPr dirty="0" sz="1200">
                <a:latin typeface="Calibri"/>
                <a:cs typeface="Calibri"/>
              </a:rPr>
              <a:t>de la </a:t>
            </a:r>
            <a:r>
              <a:rPr dirty="0" sz="1200" spc="-5">
                <a:latin typeface="Calibri"/>
                <a:cs typeface="Calibri"/>
              </a:rPr>
              <a:t>province. Cette  demande </a:t>
            </a:r>
            <a:r>
              <a:rPr dirty="0" sz="1200">
                <a:latin typeface="Calibri"/>
                <a:cs typeface="Calibri"/>
              </a:rPr>
              <a:t>est </a:t>
            </a:r>
            <a:r>
              <a:rPr dirty="0" sz="1200" spc="-5">
                <a:latin typeface="Calibri"/>
                <a:cs typeface="Calibri"/>
              </a:rPr>
              <a:t>toutefois sujette </a:t>
            </a:r>
            <a:r>
              <a:rPr dirty="0" sz="1200">
                <a:latin typeface="Calibri"/>
                <a:cs typeface="Calibri"/>
              </a:rPr>
              <a:t>à </a:t>
            </a:r>
            <a:r>
              <a:rPr dirty="0" sz="1200" spc="-5">
                <a:latin typeface="Calibri"/>
                <a:cs typeface="Calibri"/>
              </a:rPr>
              <a:t>l’approbation </a:t>
            </a:r>
            <a:r>
              <a:rPr dirty="0" sz="1200">
                <a:latin typeface="Calibri"/>
                <a:cs typeface="Calibri"/>
              </a:rPr>
              <a:t>de </a:t>
            </a:r>
            <a:r>
              <a:rPr dirty="0" sz="1200" spc="-5">
                <a:latin typeface="Calibri"/>
                <a:cs typeface="Calibri"/>
              </a:rPr>
              <a:t>Santé Manitoba. Please print Veuillez écrire  </a:t>
            </a:r>
            <a:r>
              <a:rPr dirty="0" sz="1200">
                <a:latin typeface="Calibri"/>
                <a:cs typeface="Calibri"/>
              </a:rPr>
              <a:t>en </a:t>
            </a:r>
            <a:r>
              <a:rPr dirty="0" sz="1200" spc="-5">
                <a:latin typeface="Calibri"/>
                <a:cs typeface="Calibri"/>
              </a:rPr>
              <a:t>lettres moulées Name: Telephone No.: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Nom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575050" algn="l"/>
              </a:tabLst>
            </a:pPr>
            <a:r>
              <a:rPr dirty="0" sz="1200">
                <a:latin typeface="Calibri"/>
                <a:cs typeface="Calibri"/>
              </a:rPr>
              <a:t>: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200">
                <a:latin typeface="Calibri"/>
                <a:cs typeface="Calibri"/>
              </a:rPr>
              <a:t>Nº de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téléphone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1905635" algn="l"/>
              </a:tabLst>
            </a:pPr>
            <a:r>
              <a:rPr dirty="0" sz="1200">
                <a:latin typeface="Calibri"/>
                <a:cs typeface="Calibri"/>
              </a:rPr>
              <a:t>: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200" spc="-5">
                <a:latin typeface="Calibri"/>
                <a:cs typeface="Calibri"/>
              </a:rPr>
              <a:t>Present Address: Addresse actuelle</a:t>
            </a:r>
            <a:r>
              <a:rPr dirty="0" sz="1200">
                <a:latin typeface="Calibri"/>
                <a:cs typeface="Calibri"/>
              </a:rPr>
              <a:t> 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342765" algn="l"/>
              </a:tabLst>
            </a:pPr>
            <a:r>
              <a:rPr dirty="0" sz="1200">
                <a:latin typeface="Calibri"/>
                <a:cs typeface="Calibri"/>
              </a:rPr>
              <a:t>Postal </a:t>
            </a:r>
            <a:r>
              <a:rPr dirty="0" sz="1200" spc="-5">
                <a:latin typeface="Calibri"/>
                <a:cs typeface="Calibri"/>
              </a:rPr>
              <a:t>Code: Email: Code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Postal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: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200" spc="-5">
                <a:latin typeface="Calibri"/>
                <a:cs typeface="Calibri"/>
              </a:rPr>
              <a:t>Courriel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3197225" algn="l"/>
              </a:tabLst>
            </a:pPr>
            <a:r>
              <a:rPr dirty="0" sz="1200">
                <a:latin typeface="Calibri"/>
                <a:cs typeface="Calibri"/>
              </a:rPr>
              <a:t>: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200" spc="-5">
                <a:latin typeface="Calibri"/>
                <a:cs typeface="Calibri"/>
              </a:rPr>
              <a:t>Manitoba Health Registration No.: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Personal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933315" algn="l"/>
              </a:tabLst>
            </a:pPr>
            <a:r>
              <a:rPr dirty="0" sz="1200">
                <a:latin typeface="Calibri"/>
                <a:cs typeface="Calibri"/>
              </a:rPr>
              <a:t>Health </a:t>
            </a:r>
            <a:r>
              <a:rPr dirty="0" sz="1200" spc="-10">
                <a:latin typeface="Calibri"/>
                <a:cs typeface="Calibri"/>
              </a:rPr>
              <a:t>ID </a:t>
            </a:r>
            <a:r>
              <a:rPr dirty="0" sz="1200" spc="-5">
                <a:latin typeface="Calibri"/>
                <a:cs typeface="Calibri"/>
              </a:rPr>
              <a:t>No.: </a:t>
            </a:r>
            <a:r>
              <a:rPr dirty="0" sz="1200">
                <a:latin typeface="Calibri"/>
                <a:cs typeface="Calibri"/>
              </a:rPr>
              <a:t>Nº </a:t>
            </a:r>
            <a:r>
              <a:rPr dirty="0" sz="1200" spc="-5">
                <a:latin typeface="Calibri"/>
                <a:cs typeface="Calibri"/>
              </a:rPr>
              <a:t>d’immatriculation </a:t>
            </a:r>
            <a:r>
              <a:rPr dirty="0" sz="1200">
                <a:latin typeface="Calibri"/>
                <a:cs typeface="Calibri"/>
              </a:rPr>
              <a:t>à </a:t>
            </a:r>
            <a:r>
              <a:rPr dirty="0" sz="1200" spc="-10">
                <a:latin typeface="Calibri"/>
                <a:cs typeface="Calibri"/>
              </a:rPr>
              <a:t>Santé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Manitoba</a:t>
            </a:r>
            <a:r>
              <a:rPr dirty="0" sz="1200">
                <a:latin typeface="Calibri"/>
                <a:cs typeface="Calibri"/>
              </a:rPr>
              <a:t> :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200">
                <a:latin typeface="Calibri"/>
                <a:cs typeface="Calibri"/>
              </a:rPr>
              <a:t>Nº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2848610" algn="l"/>
              </a:tabLst>
            </a:pPr>
            <a:r>
              <a:rPr dirty="0" sz="1200" spc="-5">
                <a:latin typeface="Calibri"/>
                <a:cs typeface="Calibri"/>
              </a:rPr>
              <a:t>d’identification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personnelle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: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200" spc="-5">
                <a:latin typeface="Calibri"/>
                <a:cs typeface="Calibri"/>
              </a:rPr>
              <a:t>INFORMATION REGARDING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TEMPORARY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 spc="-5">
                <a:latin typeface="Calibri"/>
                <a:cs typeface="Calibri"/>
              </a:rPr>
              <a:t>ABSENCE FROM PROVINCE RENSEIGNEMENTS CONCERNANT </a:t>
            </a:r>
            <a:r>
              <a:rPr dirty="0" sz="1200" spc="-10">
                <a:latin typeface="Calibri"/>
                <a:cs typeface="Calibri"/>
              </a:rPr>
              <a:t>LES </a:t>
            </a:r>
            <a:r>
              <a:rPr dirty="0" sz="1200" spc="-5">
                <a:latin typeface="Calibri"/>
                <a:cs typeface="Calibri"/>
              </a:rPr>
              <a:t>PERSONNES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RÉSIDANT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 spc="-5">
                <a:latin typeface="Calibri"/>
                <a:cs typeface="Calibri"/>
              </a:rPr>
              <a:t>TEMPORAIREMENT </a:t>
            </a:r>
            <a:r>
              <a:rPr dirty="0" sz="1200">
                <a:latin typeface="Calibri"/>
                <a:cs typeface="Calibri"/>
              </a:rPr>
              <a:t>À </a:t>
            </a:r>
            <a:r>
              <a:rPr dirty="0" sz="1200" spc="-5">
                <a:latin typeface="Calibri"/>
                <a:cs typeface="Calibri"/>
              </a:rPr>
              <a:t>L’EXTÉRIEUR </a:t>
            </a:r>
            <a:r>
              <a:rPr dirty="0" sz="1200">
                <a:latin typeface="Calibri"/>
                <a:cs typeface="Calibri"/>
              </a:rPr>
              <a:t>DE </a:t>
            </a:r>
            <a:r>
              <a:rPr dirty="0" sz="1200" spc="-5">
                <a:latin typeface="Calibri"/>
                <a:cs typeface="Calibri"/>
              </a:rPr>
              <a:t>LA PROVINCE </a:t>
            </a:r>
            <a:r>
              <a:rPr dirty="0" sz="1200">
                <a:latin typeface="Calibri"/>
                <a:cs typeface="Calibri"/>
              </a:rPr>
              <a:t>Reason </a:t>
            </a:r>
            <a:r>
              <a:rPr dirty="0" sz="1200" spc="-5">
                <a:latin typeface="Calibri"/>
                <a:cs typeface="Calibri"/>
              </a:rPr>
              <a:t>for Request: Raison </a:t>
            </a:r>
            <a:r>
              <a:rPr dirty="0" sz="1200">
                <a:latin typeface="Calibri"/>
                <a:cs typeface="Calibri"/>
              </a:rPr>
              <a:t>de la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demande</a:t>
            </a:r>
            <a:endParaRPr sz="1200">
              <a:latin typeface="Calibri"/>
              <a:cs typeface="Calibri"/>
            </a:endParaRPr>
          </a:p>
          <a:p>
            <a:pPr marL="12700" marR="77470">
              <a:lnSpc>
                <a:spcPct val="101699"/>
              </a:lnSpc>
              <a:tabLst>
                <a:tab pos="5431790" algn="l"/>
              </a:tabLst>
            </a:pPr>
            <a:r>
              <a:rPr dirty="0" sz="1200">
                <a:latin typeface="Calibri"/>
                <a:cs typeface="Calibri"/>
              </a:rPr>
              <a:t>: Do you wish </a:t>
            </a:r>
            <a:r>
              <a:rPr dirty="0" sz="1200" spc="-5">
                <a:latin typeface="Calibri"/>
                <a:cs typeface="Calibri"/>
              </a:rPr>
              <a:t>to receive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Temporary Out-of-Province Registration Certificate </a:t>
            </a:r>
            <a:r>
              <a:rPr dirty="0" sz="1200">
                <a:latin typeface="Calibri"/>
                <a:cs typeface="Calibri"/>
              </a:rPr>
              <a:t>to </a:t>
            </a:r>
            <a:r>
              <a:rPr dirty="0" sz="1200" spc="-5">
                <a:latin typeface="Calibri"/>
                <a:cs typeface="Calibri"/>
              </a:rPr>
              <a:t>ensure  uninterrupted coverage during </a:t>
            </a:r>
            <a:r>
              <a:rPr dirty="0" sz="1200">
                <a:latin typeface="Calibri"/>
                <a:cs typeface="Calibri"/>
              </a:rPr>
              <a:t>your </a:t>
            </a:r>
            <a:r>
              <a:rPr dirty="0" sz="1200" spc="-5">
                <a:latin typeface="Calibri"/>
                <a:cs typeface="Calibri"/>
              </a:rPr>
              <a:t>stay outside </a:t>
            </a:r>
            <a:r>
              <a:rPr dirty="0" sz="1200">
                <a:latin typeface="Calibri"/>
                <a:cs typeface="Calibri"/>
              </a:rPr>
              <a:t>the province </a:t>
            </a:r>
            <a:r>
              <a:rPr dirty="0" sz="1200" spc="-5">
                <a:latin typeface="Calibri"/>
                <a:cs typeface="Calibri"/>
              </a:rPr>
              <a:t>(and limited coverage for out-of  country medical and hospital service), or for third party insurance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purposes?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Yes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200">
                <a:latin typeface="Calibri"/>
                <a:cs typeface="Calibri"/>
              </a:rPr>
              <a:t>No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tabLst>
                <a:tab pos="424180" algn="l"/>
              </a:tabLst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200" spc="-5">
                <a:latin typeface="Calibri"/>
                <a:cs typeface="Calibri"/>
              </a:rPr>
              <a:t>Souhaitez-vous recevoir un Certifcat d’immatriculation hors province temporaire </a:t>
            </a:r>
            <a:r>
              <a:rPr dirty="0" sz="1200">
                <a:latin typeface="Calibri"/>
                <a:cs typeface="Calibri"/>
              </a:rPr>
              <a:t>afin  que </a:t>
            </a:r>
            <a:r>
              <a:rPr dirty="0" sz="1200" spc="-5">
                <a:latin typeface="Calibri"/>
                <a:cs typeface="Calibri"/>
              </a:rPr>
              <a:t>votre couverture </a:t>
            </a:r>
            <a:r>
              <a:rPr dirty="0" sz="1200">
                <a:latin typeface="Calibri"/>
                <a:cs typeface="Calibri"/>
              </a:rPr>
              <a:t>ne </a:t>
            </a:r>
            <a:r>
              <a:rPr dirty="0" sz="1200" spc="-5">
                <a:latin typeface="Calibri"/>
                <a:cs typeface="Calibri"/>
              </a:rPr>
              <a:t>soit </a:t>
            </a:r>
            <a:r>
              <a:rPr dirty="0" sz="1200">
                <a:latin typeface="Calibri"/>
                <a:cs typeface="Calibri"/>
              </a:rPr>
              <a:t>pas </a:t>
            </a:r>
            <a:r>
              <a:rPr dirty="0" sz="1200" spc="-5">
                <a:latin typeface="Calibri"/>
                <a:cs typeface="Calibri"/>
              </a:rPr>
              <a:t>interrompue pendant votre séjour </a:t>
            </a:r>
            <a:r>
              <a:rPr dirty="0" sz="1200">
                <a:latin typeface="Calibri"/>
                <a:cs typeface="Calibri"/>
              </a:rPr>
              <a:t>à </a:t>
            </a:r>
            <a:r>
              <a:rPr dirty="0" sz="1200" spc="-5">
                <a:latin typeface="Calibri"/>
                <a:cs typeface="Calibri"/>
              </a:rPr>
              <a:t>l’extérieur </a:t>
            </a:r>
            <a:r>
              <a:rPr dirty="0" sz="1200">
                <a:latin typeface="Calibri"/>
                <a:cs typeface="Calibri"/>
              </a:rPr>
              <a:t>de la </a:t>
            </a:r>
            <a:r>
              <a:rPr dirty="0" sz="1200" spc="-5">
                <a:latin typeface="Calibri"/>
                <a:cs typeface="Calibri"/>
              </a:rPr>
              <a:t>province  (et que vous puissiez bénéficier d’une couverture </a:t>
            </a:r>
            <a:r>
              <a:rPr dirty="0" sz="1200">
                <a:latin typeface="Calibri"/>
                <a:cs typeface="Calibri"/>
              </a:rPr>
              <a:t>limitée </a:t>
            </a:r>
            <a:r>
              <a:rPr dirty="0" sz="1200" spc="-5">
                <a:latin typeface="Calibri"/>
                <a:cs typeface="Calibri"/>
              </a:rPr>
              <a:t>pour </a:t>
            </a:r>
            <a:r>
              <a:rPr dirty="0" sz="1200">
                <a:latin typeface="Calibri"/>
                <a:cs typeface="Calibri"/>
              </a:rPr>
              <a:t>des </a:t>
            </a:r>
            <a:r>
              <a:rPr dirty="0" sz="1200" spc="-5">
                <a:latin typeface="Calibri"/>
                <a:cs typeface="Calibri"/>
              </a:rPr>
              <a:t>services médicaux ou  hospitaliers </a:t>
            </a:r>
            <a:r>
              <a:rPr dirty="0" sz="1200">
                <a:latin typeface="Calibri"/>
                <a:cs typeface="Calibri"/>
              </a:rPr>
              <a:t>à </a:t>
            </a:r>
            <a:r>
              <a:rPr dirty="0" sz="1200" spc="-5">
                <a:latin typeface="Calibri"/>
                <a:cs typeface="Calibri"/>
              </a:rPr>
              <a:t>l’extérieur </a:t>
            </a:r>
            <a:r>
              <a:rPr dirty="0" sz="1200">
                <a:latin typeface="Calibri"/>
                <a:cs typeface="Calibri"/>
              </a:rPr>
              <a:t>du </a:t>
            </a:r>
            <a:r>
              <a:rPr dirty="0" sz="1200" spc="-5">
                <a:latin typeface="Calibri"/>
                <a:cs typeface="Calibri"/>
              </a:rPr>
              <a:t>pays), </a:t>
            </a:r>
            <a:r>
              <a:rPr dirty="0" sz="1200">
                <a:latin typeface="Calibri"/>
                <a:cs typeface="Calibri"/>
              </a:rPr>
              <a:t>ou </a:t>
            </a:r>
            <a:r>
              <a:rPr dirty="0" sz="1200" spc="-5">
                <a:latin typeface="Calibri"/>
                <a:cs typeface="Calibri"/>
              </a:rPr>
              <a:t>pour </a:t>
            </a:r>
            <a:r>
              <a:rPr dirty="0" sz="1200">
                <a:latin typeface="Calibri"/>
                <a:cs typeface="Calibri"/>
              </a:rPr>
              <a:t>des </a:t>
            </a:r>
            <a:r>
              <a:rPr dirty="0" sz="1200" spc="-5">
                <a:latin typeface="Calibri"/>
                <a:cs typeface="Calibri"/>
              </a:rPr>
              <a:t>besoins d’assurance </a:t>
            </a:r>
            <a:r>
              <a:rPr dirty="0" sz="1200">
                <a:latin typeface="Calibri"/>
                <a:cs typeface="Calibri"/>
              </a:rPr>
              <a:t>de </a:t>
            </a:r>
            <a:r>
              <a:rPr dirty="0" sz="1200" spc="-5">
                <a:latin typeface="Calibri"/>
                <a:cs typeface="Calibri"/>
              </a:rPr>
              <a:t>responsabilité civile?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Oui</a:t>
            </a:r>
            <a:endParaRPr sz="1200">
              <a:latin typeface="Calibri"/>
              <a:cs typeface="Calibri"/>
            </a:endParaRPr>
          </a:p>
          <a:p>
            <a:pPr marL="12700" marR="169545">
              <a:lnSpc>
                <a:spcPct val="101699"/>
              </a:lnSpc>
              <a:tabLst>
                <a:tab pos="424180" algn="l"/>
                <a:tab pos="1130935" algn="l"/>
              </a:tabLst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200" spc="-5">
                <a:latin typeface="Calibri"/>
                <a:cs typeface="Calibri"/>
              </a:rPr>
              <a:t>Non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200">
                <a:latin typeface="Calibri"/>
                <a:cs typeface="Calibri"/>
              </a:rPr>
              <a:t>Do </a:t>
            </a:r>
            <a:r>
              <a:rPr dirty="0" sz="1200" spc="-5">
                <a:latin typeface="Calibri"/>
                <a:cs typeface="Calibri"/>
              </a:rPr>
              <a:t>you </a:t>
            </a:r>
            <a:r>
              <a:rPr dirty="0" sz="1200">
                <a:latin typeface="Calibri"/>
                <a:cs typeface="Calibri"/>
              </a:rPr>
              <a:t>wish to </a:t>
            </a:r>
            <a:r>
              <a:rPr dirty="0" sz="1200" spc="-5">
                <a:latin typeface="Calibri"/>
                <a:cs typeface="Calibri"/>
              </a:rPr>
              <a:t>apply for </a:t>
            </a:r>
            <a:r>
              <a:rPr dirty="0" sz="1200">
                <a:latin typeface="Calibri"/>
                <a:cs typeface="Calibri"/>
              </a:rPr>
              <a:t>up to </a:t>
            </a:r>
            <a:r>
              <a:rPr dirty="0" sz="1200" spc="-10">
                <a:latin typeface="Calibri"/>
                <a:cs typeface="Calibri"/>
              </a:rPr>
              <a:t>an </a:t>
            </a:r>
            <a:r>
              <a:rPr dirty="0" sz="1200" spc="-5">
                <a:latin typeface="Calibri"/>
                <a:cs typeface="Calibri"/>
              </a:rPr>
              <a:t>additional 100 day supply of medications  for out-of-country travel? Souhaitez-vous faire une demande </a:t>
            </a:r>
            <a:r>
              <a:rPr dirty="0" sz="1200">
                <a:latin typeface="Calibri"/>
                <a:cs typeface="Calibri"/>
              </a:rPr>
              <a:t>pour </a:t>
            </a:r>
            <a:r>
              <a:rPr dirty="0" sz="1200" spc="-5">
                <a:latin typeface="Calibri"/>
                <a:cs typeface="Calibri"/>
              </a:rPr>
              <a:t>obtenir jusqu’à 100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jours</a:t>
            </a:r>
            <a:endParaRPr sz="1200">
              <a:latin typeface="Calibri"/>
              <a:cs typeface="Calibri"/>
            </a:endParaRPr>
          </a:p>
          <a:p>
            <a:pPr marL="12700" marR="40005">
              <a:lnSpc>
                <a:spcPct val="101699"/>
              </a:lnSpc>
              <a:spcBef>
                <a:spcPts val="10"/>
              </a:spcBef>
              <a:tabLst>
                <a:tab pos="3916679" algn="l"/>
                <a:tab pos="4586605" algn="l"/>
                <a:tab pos="4622800" algn="l"/>
              </a:tabLst>
            </a:pPr>
            <a:r>
              <a:rPr dirty="0" sz="1200" spc="-5">
                <a:latin typeface="Calibri"/>
                <a:cs typeface="Calibri"/>
              </a:rPr>
              <a:t>supplémentaires </a:t>
            </a:r>
            <a:r>
              <a:rPr dirty="0" sz="1200">
                <a:latin typeface="Calibri"/>
                <a:cs typeface="Calibri"/>
              </a:rPr>
              <a:t>de </a:t>
            </a:r>
            <a:r>
              <a:rPr dirty="0" sz="1200" spc="-5">
                <a:latin typeface="Calibri"/>
                <a:cs typeface="Calibri"/>
              </a:rPr>
              <a:t>médicaments pour </a:t>
            </a:r>
            <a:r>
              <a:rPr dirty="0" sz="1200">
                <a:latin typeface="Calibri"/>
                <a:cs typeface="Calibri"/>
              </a:rPr>
              <a:t>la </a:t>
            </a:r>
            <a:r>
              <a:rPr dirty="0" sz="1200" spc="-5">
                <a:latin typeface="Calibri"/>
                <a:cs typeface="Calibri"/>
              </a:rPr>
              <a:t>période où vous serez </a:t>
            </a:r>
            <a:r>
              <a:rPr dirty="0" sz="1200">
                <a:latin typeface="Calibri"/>
                <a:cs typeface="Calibri"/>
              </a:rPr>
              <a:t>à </a:t>
            </a:r>
            <a:r>
              <a:rPr dirty="0" sz="1200" spc="-5">
                <a:latin typeface="Calibri"/>
                <a:cs typeface="Calibri"/>
              </a:rPr>
              <a:t>l’étranger? </a:t>
            </a:r>
            <a:r>
              <a:rPr dirty="0" sz="1200">
                <a:latin typeface="Calibri"/>
                <a:cs typeface="Calibri"/>
              </a:rPr>
              <a:t>Yes No (Absence  must be </a:t>
            </a:r>
            <a:r>
              <a:rPr dirty="0" sz="1200" spc="-5">
                <a:latin typeface="Calibri"/>
                <a:cs typeface="Calibri"/>
              </a:rPr>
              <a:t>outside Canada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-5">
                <a:latin typeface="Calibri"/>
                <a:cs typeface="Calibri"/>
              </a:rPr>
              <a:t>greater than 100 days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/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Oui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200" spc="-5">
                <a:latin typeface="Calibri"/>
                <a:cs typeface="Calibri"/>
              </a:rPr>
              <a:t>Non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	</a:t>
            </a:r>
            <a:r>
              <a:rPr dirty="0" sz="1200" spc="-5">
                <a:latin typeface="Calibri"/>
                <a:cs typeface="Calibri"/>
              </a:rPr>
              <a:t>Absence doit être </a:t>
            </a:r>
            <a:r>
              <a:rPr dirty="0" sz="1200">
                <a:latin typeface="Calibri"/>
                <a:cs typeface="Calibri"/>
              </a:rPr>
              <a:t>à  </a:t>
            </a:r>
            <a:r>
              <a:rPr dirty="0" sz="1200" spc="-5">
                <a:latin typeface="Calibri"/>
                <a:cs typeface="Calibri"/>
              </a:rPr>
              <a:t>l’extérieur </a:t>
            </a:r>
            <a:r>
              <a:rPr dirty="0" sz="1200">
                <a:latin typeface="Calibri"/>
                <a:cs typeface="Calibri"/>
              </a:rPr>
              <a:t>du </a:t>
            </a:r>
            <a:r>
              <a:rPr dirty="0" sz="1200" spc="-5">
                <a:latin typeface="Calibri"/>
                <a:cs typeface="Calibri"/>
              </a:rPr>
              <a:t>Canada </a:t>
            </a:r>
            <a:r>
              <a:rPr dirty="0" sz="1200">
                <a:latin typeface="Calibri"/>
                <a:cs typeface="Calibri"/>
              </a:rPr>
              <a:t>et pour </a:t>
            </a:r>
            <a:r>
              <a:rPr dirty="0" sz="1200" spc="-5">
                <a:latin typeface="Calibri"/>
                <a:cs typeface="Calibri"/>
              </a:rPr>
              <a:t>une période </a:t>
            </a:r>
            <a:r>
              <a:rPr dirty="0" sz="1200">
                <a:latin typeface="Calibri"/>
                <a:cs typeface="Calibri"/>
              </a:rPr>
              <a:t>de </a:t>
            </a:r>
            <a:r>
              <a:rPr dirty="0" sz="1200" spc="-5">
                <a:latin typeface="Calibri"/>
                <a:cs typeface="Calibri"/>
              </a:rPr>
              <a:t>plus </a:t>
            </a:r>
            <a:r>
              <a:rPr dirty="0" sz="1200">
                <a:latin typeface="Calibri"/>
                <a:cs typeface="Calibri"/>
              </a:rPr>
              <a:t>de 100 </a:t>
            </a:r>
            <a:r>
              <a:rPr dirty="0" sz="1200" spc="-5">
                <a:latin typeface="Calibri"/>
                <a:cs typeface="Calibri"/>
              </a:rPr>
              <a:t>jours.) </a:t>
            </a:r>
            <a:r>
              <a:rPr dirty="0" sz="1200">
                <a:latin typeface="Calibri"/>
                <a:cs typeface="Calibri"/>
              </a:rPr>
              <a:t>Names </a:t>
            </a:r>
            <a:r>
              <a:rPr dirty="0" sz="1200" spc="-5">
                <a:latin typeface="Calibri"/>
                <a:cs typeface="Calibri"/>
              </a:rPr>
              <a:t>of spouse/dependents  </a:t>
            </a:r>
            <a:r>
              <a:rPr dirty="0" sz="1200">
                <a:latin typeface="Calibri"/>
                <a:cs typeface="Calibri"/>
              </a:rPr>
              <a:t>who will be </a:t>
            </a:r>
            <a:r>
              <a:rPr dirty="0" sz="1200" spc="-5">
                <a:latin typeface="Calibri"/>
                <a:cs typeface="Calibri"/>
              </a:rPr>
              <a:t>temporarily absent </a:t>
            </a:r>
            <a:r>
              <a:rPr dirty="0" sz="1200">
                <a:latin typeface="Calibri"/>
                <a:cs typeface="Calibri"/>
              </a:rPr>
              <a:t>from </a:t>
            </a:r>
            <a:r>
              <a:rPr dirty="0" sz="1200" spc="-5">
                <a:latin typeface="Calibri"/>
                <a:cs typeface="Calibri"/>
              </a:rPr>
              <a:t>Manitoba: Noms du/de </a:t>
            </a:r>
            <a:r>
              <a:rPr dirty="0" sz="1200">
                <a:latin typeface="Calibri"/>
                <a:cs typeface="Calibri"/>
              </a:rPr>
              <a:t>la </a:t>
            </a:r>
            <a:r>
              <a:rPr dirty="0" sz="1200" spc="-5">
                <a:latin typeface="Calibri"/>
                <a:cs typeface="Calibri"/>
              </a:rPr>
              <a:t>conjoint/e </a:t>
            </a:r>
            <a:r>
              <a:rPr dirty="0" sz="1200">
                <a:latin typeface="Calibri"/>
                <a:cs typeface="Calibri"/>
              </a:rPr>
              <a:t>et/ou </a:t>
            </a:r>
            <a:r>
              <a:rPr dirty="0" sz="1200" spc="-5">
                <a:latin typeface="Calibri"/>
                <a:cs typeface="Calibri"/>
              </a:rPr>
              <a:t>des personnes  </a:t>
            </a:r>
            <a:r>
              <a:rPr dirty="0" sz="1200">
                <a:latin typeface="Calibri"/>
                <a:cs typeface="Calibri"/>
              </a:rPr>
              <a:t>à </a:t>
            </a:r>
            <a:r>
              <a:rPr dirty="0" sz="1200" spc="-5">
                <a:latin typeface="Calibri"/>
                <a:cs typeface="Calibri"/>
              </a:rPr>
              <a:t>charge </a:t>
            </a:r>
            <a:r>
              <a:rPr dirty="0" sz="1200">
                <a:latin typeface="Calibri"/>
                <a:cs typeface="Calibri"/>
              </a:rPr>
              <a:t>qui </a:t>
            </a:r>
            <a:r>
              <a:rPr dirty="0" sz="1200" spc="-5">
                <a:latin typeface="Calibri"/>
                <a:cs typeface="Calibri"/>
              </a:rPr>
              <a:t>résideront temporairement </a:t>
            </a:r>
            <a:r>
              <a:rPr dirty="0" sz="1200">
                <a:latin typeface="Calibri"/>
                <a:cs typeface="Calibri"/>
              </a:rPr>
              <a:t>à </a:t>
            </a:r>
            <a:r>
              <a:rPr dirty="0" sz="1200" spc="-5">
                <a:latin typeface="Calibri"/>
                <a:cs typeface="Calibri"/>
              </a:rPr>
              <a:t>l’extérieur </a:t>
            </a:r>
            <a:r>
              <a:rPr dirty="0" sz="1200">
                <a:latin typeface="Calibri"/>
                <a:cs typeface="Calibri"/>
              </a:rPr>
              <a:t>de la </a:t>
            </a:r>
            <a:r>
              <a:rPr dirty="0" sz="1200" spc="-5">
                <a:latin typeface="Calibri"/>
                <a:cs typeface="Calibri"/>
              </a:rPr>
              <a:t>province: First Name/Prénom  PHIN/NIMP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	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840479" algn="l"/>
              </a:tabLst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200">
                <a:latin typeface="Calibri"/>
                <a:cs typeface="Calibri"/>
              </a:rPr>
              <a:t>MH </a:t>
            </a:r>
            <a:r>
              <a:rPr dirty="0" sz="1200" spc="-5">
                <a:latin typeface="Calibri"/>
                <a:cs typeface="Calibri"/>
              </a:rPr>
              <a:t>#604 MG-5678 (Rev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04/17)</a:t>
            </a:r>
            <a:endParaRPr sz="1200">
              <a:latin typeface="Calibri"/>
              <a:cs typeface="Calibri"/>
            </a:endParaRPr>
          </a:p>
          <a:p>
            <a:pPr marL="12700" marR="30480">
              <a:lnSpc>
                <a:spcPct val="101699"/>
              </a:lnSpc>
            </a:pPr>
            <a:r>
              <a:rPr dirty="0" sz="1200" spc="-5">
                <a:latin typeface="Calibri"/>
                <a:cs typeface="Calibri"/>
              </a:rPr>
              <a:t>Over/Verso </a:t>
            </a:r>
            <a:r>
              <a:rPr dirty="0" sz="1200">
                <a:latin typeface="Calibri"/>
                <a:cs typeface="Calibri"/>
              </a:rPr>
              <a:t>Please </a:t>
            </a:r>
            <a:r>
              <a:rPr dirty="0" sz="1200" spc="-5">
                <a:latin typeface="Calibri"/>
                <a:cs typeface="Calibri"/>
              </a:rPr>
              <a:t>check box </a:t>
            </a:r>
            <a:r>
              <a:rPr dirty="0" sz="1200" spc="-10">
                <a:latin typeface="Calibri"/>
                <a:cs typeface="Calibri"/>
              </a:rPr>
              <a:t>if </a:t>
            </a:r>
            <a:r>
              <a:rPr dirty="0" sz="1200" spc="-5">
                <a:latin typeface="Calibri"/>
                <a:cs typeface="Calibri"/>
              </a:rPr>
              <a:t>spouse/dependants requires up </a:t>
            </a:r>
            <a:r>
              <a:rPr dirty="0" sz="1200">
                <a:latin typeface="Calibri"/>
                <a:cs typeface="Calibri"/>
              </a:rPr>
              <a:t>to </a:t>
            </a:r>
            <a:r>
              <a:rPr dirty="0" sz="1200" spc="-10">
                <a:latin typeface="Calibri"/>
                <a:cs typeface="Calibri"/>
              </a:rPr>
              <a:t>an </a:t>
            </a:r>
            <a:r>
              <a:rPr dirty="0" sz="1200" spc="-5">
                <a:latin typeface="Calibri"/>
                <a:cs typeface="Calibri"/>
              </a:rPr>
              <a:t>additional </a:t>
            </a:r>
            <a:r>
              <a:rPr dirty="0" sz="1200">
                <a:latin typeface="Calibri"/>
                <a:cs typeface="Calibri"/>
              </a:rPr>
              <a:t>100 day </a:t>
            </a:r>
            <a:r>
              <a:rPr dirty="0" sz="1200" spc="-5">
                <a:latin typeface="Calibri"/>
                <a:cs typeface="Calibri"/>
              </a:rPr>
              <a:t>supply  of medications for out of country </a:t>
            </a:r>
            <a:r>
              <a:rPr dirty="0" sz="1200">
                <a:latin typeface="Calibri"/>
                <a:cs typeface="Calibri"/>
              </a:rPr>
              <a:t>travel. </a:t>
            </a:r>
            <a:r>
              <a:rPr dirty="0" sz="1200" spc="-5">
                <a:latin typeface="Calibri"/>
                <a:cs typeface="Calibri"/>
              </a:rPr>
              <a:t>Veuillez cocher </a:t>
            </a:r>
            <a:r>
              <a:rPr dirty="0" sz="1200">
                <a:latin typeface="Calibri"/>
                <a:cs typeface="Calibri"/>
              </a:rPr>
              <a:t>la </a:t>
            </a:r>
            <a:r>
              <a:rPr dirty="0" sz="1200" spc="-5">
                <a:latin typeface="Calibri"/>
                <a:cs typeface="Calibri"/>
              </a:rPr>
              <a:t>case correspondante si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le/la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704" y="1439786"/>
            <a:ext cx="5918200" cy="0"/>
          </a:xfrm>
          <a:custGeom>
            <a:avLst/>
            <a:gdLst/>
            <a:ahLst/>
            <a:cxnLst/>
            <a:rect l="l" t="t" r="r" b="b"/>
            <a:pathLst>
              <a:path w="5918200" h="0">
                <a:moveTo>
                  <a:pt x="0" y="0"/>
                </a:moveTo>
                <a:lnTo>
                  <a:pt x="5917699" y="0"/>
                </a:lnTo>
              </a:path>
            </a:pathLst>
          </a:custGeom>
          <a:ln w="98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4704" y="2928734"/>
            <a:ext cx="1973580" cy="0"/>
          </a:xfrm>
          <a:custGeom>
            <a:avLst/>
            <a:gdLst/>
            <a:ahLst/>
            <a:cxnLst/>
            <a:rect l="l" t="t" r="r" b="b"/>
            <a:pathLst>
              <a:path w="1973580" h="0">
                <a:moveTo>
                  <a:pt x="0" y="0"/>
                </a:moveTo>
                <a:lnTo>
                  <a:pt x="1973122" y="0"/>
                </a:lnTo>
              </a:path>
            </a:pathLst>
          </a:custGeom>
          <a:ln w="98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90139" y="2928734"/>
            <a:ext cx="1289050" cy="0"/>
          </a:xfrm>
          <a:custGeom>
            <a:avLst/>
            <a:gdLst/>
            <a:ahLst/>
            <a:cxnLst/>
            <a:rect l="l" t="t" r="r" b="b"/>
            <a:pathLst>
              <a:path w="1289050" h="0">
                <a:moveTo>
                  <a:pt x="0" y="0"/>
                </a:moveTo>
                <a:lnTo>
                  <a:pt x="1288853" y="0"/>
                </a:lnTo>
              </a:path>
            </a:pathLst>
          </a:custGeom>
          <a:ln w="98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322580"/>
            <a:ext cx="5954395" cy="44888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601980">
              <a:lnSpc>
                <a:spcPct val="101699"/>
              </a:lnSpc>
              <a:spcBef>
                <a:spcPts val="75"/>
              </a:spcBef>
              <a:tabLst>
                <a:tab pos="1076325" algn="l"/>
                <a:tab pos="2925445" algn="l"/>
              </a:tabLst>
            </a:pPr>
            <a:r>
              <a:rPr dirty="0" sz="1200" spc="-5">
                <a:latin typeface="Calibri"/>
                <a:cs typeface="Calibri"/>
              </a:rPr>
              <a:t>conjoint/e ou </a:t>
            </a:r>
            <a:r>
              <a:rPr dirty="0" sz="1200">
                <a:latin typeface="Calibri"/>
                <a:cs typeface="Calibri"/>
              </a:rPr>
              <a:t>les </a:t>
            </a:r>
            <a:r>
              <a:rPr dirty="0" sz="1200" spc="-5">
                <a:latin typeface="Calibri"/>
                <a:cs typeface="Calibri"/>
              </a:rPr>
              <a:t>personnes </a:t>
            </a:r>
            <a:r>
              <a:rPr dirty="0" sz="1200">
                <a:latin typeface="Calibri"/>
                <a:cs typeface="Calibri"/>
              </a:rPr>
              <a:t>à </a:t>
            </a:r>
            <a:r>
              <a:rPr dirty="0" sz="1200" spc="-5">
                <a:latin typeface="Calibri"/>
                <a:cs typeface="Calibri"/>
              </a:rPr>
              <a:t>charge ont besoin d’une réserve allant jusqu’à 100 jours  supplémentaires </a:t>
            </a:r>
            <a:r>
              <a:rPr dirty="0" sz="1200">
                <a:latin typeface="Calibri"/>
                <a:cs typeface="Calibri"/>
              </a:rPr>
              <a:t>de </a:t>
            </a:r>
            <a:r>
              <a:rPr dirty="0" sz="1200" spc="-5">
                <a:latin typeface="Calibri"/>
                <a:cs typeface="Calibri"/>
              </a:rPr>
              <a:t>médicaments pour </a:t>
            </a:r>
            <a:r>
              <a:rPr dirty="0" sz="1200">
                <a:latin typeface="Calibri"/>
                <a:cs typeface="Calibri"/>
              </a:rPr>
              <a:t>la </a:t>
            </a:r>
            <a:r>
              <a:rPr dirty="0" sz="1200" spc="-5">
                <a:latin typeface="Calibri"/>
                <a:cs typeface="Calibri"/>
              </a:rPr>
              <a:t>période où vous serez </a:t>
            </a:r>
            <a:r>
              <a:rPr dirty="0" sz="1200">
                <a:latin typeface="Calibri"/>
                <a:cs typeface="Calibri"/>
              </a:rPr>
              <a:t>à </a:t>
            </a:r>
            <a:r>
              <a:rPr dirty="0" sz="1200" spc="-5">
                <a:latin typeface="Calibri"/>
                <a:cs typeface="Calibri"/>
              </a:rPr>
              <a:t>l’étranger. Vacation  Vacances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200" spc="-5">
                <a:latin typeface="Calibri"/>
                <a:cs typeface="Calibri"/>
              </a:rPr>
              <a:t>Employment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Emploi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200" spc="-5">
                <a:latin typeface="Calibri"/>
                <a:cs typeface="Calibri"/>
              </a:rPr>
              <a:t>Humanitarian Aid Worker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Travailleur</a:t>
            </a:r>
            <a:endParaRPr sz="12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25"/>
              </a:spcBef>
              <a:tabLst>
                <a:tab pos="1443355" algn="l"/>
              </a:tabLst>
            </a:pPr>
            <a:r>
              <a:rPr dirty="0" sz="1200" spc="-5">
                <a:latin typeface="Calibri"/>
                <a:cs typeface="Calibri"/>
              </a:rPr>
              <a:t>humanitaire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200" spc="-5">
                <a:latin typeface="Calibri"/>
                <a:cs typeface="Calibri"/>
              </a:rPr>
              <a:t>Temporary </a:t>
            </a:r>
            <a:r>
              <a:rPr dirty="0" sz="1200">
                <a:latin typeface="Calibri"/>
                <a:cs typeface="Calibri"/>
              </a:rPr>
              <a:t>address </a:t>
            </a:r>
            <a:r>
              <a:rPr dirty="0" sz="1200" spc="-10">
                <a:latin typeface="Calibri"/>
                <a:cs typeface="Calibri"/>
              </a:rPr>
              <a:t>outside </a:t>
            </a:r>
            <a:r>
              <a:rPr dirty="0" sz="1200" spc="-5">
                <a:latin typeface="Calibri"/>
                <a:cs typeface="Calibri"/>
              </a:rPr>
              <a:t>Manitoba: Adresse temporaire </a:t>
            </a:r>
            <a:r>
              <a:rPr dirty="0" sz="1200">
                <a:latin typeface="Calibri"/>
                <a:cs typeface="Calibri"/>
              </a:rPr>
              <a:t>à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l’extérieur</a:t>
            </a:r>
            <a:endParaRPr sz="12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25"/>
              </a:spcBef>
              <a:tabLst>
                <a:tab pos="4177665" algn="l"/>
              </a:tabLst>
            </a:pPr>
            <a:r>
              <a:rPr dirty="0" sz="1200">
                <a:latin typeface="Calibri"/>
                <a:cs typeface="Calibri"/>
              </a:rPr>
              <a:t>du </a:t>
            </a:r>
            <a:r>
              <a:rPr dirty="0" sz="1200" spc="-5">
                <a:latin typeface="Calibri"/>
                <a:cs typeface="Calibri"/>
              </a:rPr>
              <a:t>Manitoba</a:t>
            </a:r>
            <a:r>
              <a:rPr dirty="0" sz="1200" spc="-8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: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79705">
              <a:lnSpc>
                <a:spcPct val="101699"/>
              </a:lnSpc>
              <a:tabLst>
                <a:tab pos="195580" algn="l"/>
                <a:tab pos="4438650" algn="l"/>
              </a:tabLst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200" spc="-5">
                <a:latin typeface="Calibri"/>
                <a:cs typeface="Calibri"/>
              </a:rPr>
              <a:t>Postal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Code/Code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Postal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200">
                <a:latin typeface="Calibri"/>
                <a:cs typeface="Calibri"/>
              </a:rPr>
              <a:t>Telephone </a:t>
            </a:r>
            <a:r>
              <a:rPr dirty="0" sz="1200" spc="-5">
                <a:latin typeface="Calibri"/>
                <a:cs typeface="Calibri"/>
              </a:rPr>
              <a:t>No./Nº de  téléphone </a:t>
            </a:r>
            <a:r>
              <a:rPr dirty="0" sz="1200">
                <a:latin typeface="Calibri"/>
                <a:cs typeface="Calibri"/>
              </a:rPr>
              <a:t>I </a:t>
            </a:r>
            <a:r>
              <a:rPr dirty="0" sz="1200" spc="-5">
                <a:latin typeface="Calibri"/>
                <a:cs typeface="Calibri"/>
              </a:rPr>
              <a:t>(We) </a:t>
            </a:r>
            <a:r>
              <a:rPr dirty="0" sz="1200">
                <a:latin typeface="Calibri"/>
                <a:cs typeface="Calibri"/>
              </a:rPr>
              <a:t>will be temporarily </a:t>
            </a:r>
            <a:r>
              <a:rPr dirty="0" sz="1200" spc="-5">
                <a:latin typeface="Calibri"/>
                <a:cs typeface="Calibri"/>
              </a:rPr>
              <a:t>absent </a:t>
            </a:r>
            <a:r>
              <a:rPr dirty="0" sz="1200">
                <a:latin typeface="Calibri"/>
                <a:cs typeface="Calibri"/>
              </a:rPr>
              <a:t>from </a:t>
            </a:r>
            <a:r>
              <a:rPr dirty="0" sz="1200" spc="-5">
                <a:latin typeface="Calibri"/>
                <a:cs typeface="Calibri"/>
              </a:rPr>
              <a:t>Manitoba Effective: Nous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résiderons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200" spc="-5">
                <a:latin typeface="Calibri"/>
                <a:cs typeface="Calibri"/>
              </a:rPr>
              <a:t>temporairement </a:t>
            </a:r>
            <a:r>
              <a:rPr dirty="0" sz="1200">
                <a:latin typeface="Calibri"/>
                <a:cs typeface="Calibri"/>
              </a:rPr>
              <a:t>à </a:t>
            </a:r>
            <a:r>
              <a:rPr dirty="0" sz="1200" spc="-5">
                <a:latin typeface="Calibri"/>
                <a:cs typeface="Calibri"/>
              </a:rPr>
              <a:t>l’extérieur </a:t>
            </a:r>
            <a:r>
              <a:rPr dirty="0" sz="1200">
                <a:latin typeface="Calibri"/>
                <a:cs typeface="Calibri"/>
              </a:rPr>
              <a:t>du </a:t>
            </a:r>
            <a:r>
              <a:rPr dirty="0" sz="1200" spc="-5">
                <a:latin typeface="Calibri"/>
                <a:cs typeface="Calibri"/>
              </a:rPr>
              <a:t>Manitoba </a:t>
            </a:r>
            <a:r>
              <a:rPr dirty="0" sz="1200">
                <a:latin typeface="Calibri"/>
                <a:cs typeface="Calibri"/>
              </a:rPr>
              <a:t>à </a:t>
            </a:r>
            <a:r>
              <a:rPr dirty="0" sz="1200" spc="-5">
                <a:latin typeface="Calibri"/>
                <a:cs typeface="Calibri"/>
              </a:rPr>
              <a:t>partir </a:t>
            </a:r>
            <a:r>
              <a:rPr dirty="0" sz="1200">
                <a:latin typeface="Calibri"/>
                <a:cs typeface="Calibri"/>
              </a:rPr>
              <a:t>du :</a:t>
            </a:r>
            <a:endParaRPr sz="1200">
              <a:latin typeface="Calibri"/>
              <a:cs typeface="Calibri"/>
            </a:endParaRPr>
          </a:p>
          <a:p>
            <a:pPr marL="12700" marR="248920">
              <a:lnSpc>
                <a:spcPct val="101699"/>
              </a:lnSpc>
              <a:tabLst>
                <a:tab pos="2699385" algn="l"/>
              </a:tabLst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200" spc="-5">
                <a:latin typeface="Calibri"/>
                <a:cs typeface="Calibri"/>
              </a:rPr>
              <a:t>Day/Jour Month/Mois Year/Année </a:t>
            </a:r>
            <a:r>
              <a:rPr dirty="0" sz="1200">
                <a:latin typeface="Calibri"/>
                <a:cs typeface="Calibri"/>
              </a:rPr>
              <a:t>I </a:t>
            </a:r>
            <a:r>
              <a:rPr dirty="0" sz="1200" spc="-5">
                <a:latin typeface="Calibri"/>
                <a:cs typeface="Calibri"/>
              </a:rPr>
              <a:t>(We) </a:t>
            </a:r>
            <a:r>
              <a:rPr dirty="0" sz="1200">
                <a:latin typeface="Calibri"/>
                <a:cs typeface="Calibri"/>
              </a:rPr>
              <a:t>will </a:t>
            </a:r>
            <a:r>
              <a:rPr dirty="0" sz="1200" spc="-5">
                <a:latin typeface="Calibri"/>
                <a:cs typeface="Calibri"/>
              </a:rPr>
              <a:t>be  returning to Manitoba Effective: Nous serons </a:t>
            </a:r>
            <a:r>
              <a:rPr dirty="0" sz="1200">
                <a:latin typeface="Calibri"/>
                <a:cs typeface="Calibri"/>
              </a:rPr>
              <a:t>de </a:t>
            </a:r>
            <a:r>
              <a:rPr dirty="0" sz="1200" spc="-5">
                <a:latin typeface="Calibri"/>
                <a:cs typeface="Calibri"/>
              </a:rPr>
              <a:t>retour </a:t>
            </a:r>
            <a:r>
              <a:rPr dirty="0" sz="1200" spc="-10">
                <a:latin typeface="Calibri"/>
                <a:cs typeface="Calibri"/>
              </a:rPr>
              <a:t>au </a:t>
            </a:r>
            <a:r>
              <a:rPr dirty="0" sz="1200" spc="-5">
                <a:latin typeface="Calibri"/>
                <a:cs typeface="Calibri"/>
              </a:rPr>
              <a:t>Manitoba </a:t>
            </a:r>
            <a:r>
              <a:rPr dirty="0" sz="1200">
                <a:latin typeface="Calibri"/>
                <a:cs typeface="Calibri"/>
              </a:rPr>
              <a:t>le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12700" marR="64769">
              <a:lnSpc>
                <a:spcPct val="101699"/>
              </a:lnSpc>
              <a:tabLst>
                <a:tab pos="2699385" algn="l"/>
              </a:tabLst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200" spc="-5">
                <a:latin typeface="Calibri"/>
                <a:cs typeface="Calibri"/>
              </a:rPr>
              <a:t>Day/Jour Month/Mois Year/Année </a:t>
            </a:r>
            <a:r>
              <a:rPr dirty="0" sz="1200">
                <a:latin typeface="Calibri"/>
                <a:cs typeface="Calibri"/>
              </a:rPr>
              <a:t>I </a:t>
            </a:r>
            <a:r>
              <a:rPr dirty="0" sz="1200" spc="-5">
                <a:latin typeface="Calibri"/>
                <a:cs typeface="Calibri"/>
              </a:rPr>
              <a:t>certify that </a:t>
            </a:r>
            <a:r>
              <a:rPr dirty="0" sz="1200">
                <a:latin typeface="Calibri"/>
                <a:cs typeface="Calibri"/>
              </a:rPr>
              <a:t>the  </a:t>
            </a:r>
            <a:r>
              <a:rPr dirty="0" sz="1200" spc="-5">
                <a:latin typeface="Calibri"/>
                <a:cs typeface="Calibri"/>
              </a:rPr>
              <a:t>above information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correct. </a:t>
            </a:r>
            <a:r>
              <a:rPr dirty="0" sz="1200">
                <a:latin typeface="Calibri"/>
                <a:cs typeface="Calibri"/>
              </a:rPr>
              <a:t>Je </a:t>
            </a:r>
            <a:r>
              <a:rPr dirty="0" sz="1200" spc="-5">
                <a:latin typeface="Calibri"/>
                <a:cs typeface="Calibri"/>
              </a:rPr>
              <a:t>certifie </a:t>
            </a:r>
            <a:r>
              <a:rPr dirty="0" sz="1200">
                <a:latin typeface="Calibri"/>
                <a:cs typeface="Calibri"/>
              </a:rPr>
              <a:t>que les </a:t>
            </a:r>
            <a:r>
              <a:rPr dirty="0" sz="1200" spc="-5">
                <a:latin typeface="Calibri"/>
                <a:cs typeface="Calibri"/>
              </a:rPr>
              <a:t>renseignements </a:t>
            </a:r>
            <a:r>
              <a:rPr dirty="0" sz="1200">
                <a:latin typeface="Calibri"/>
                <a:cs typeface="Calibri"/>
              </a:rPr>
              <a:t>ci-dessus </a:t>
            </a:r>
            <a:r>
              <a:rPr dirty="0" sz="1200" spc="-5">
                <a:latin typeface="Calibri"/>
                <a:cs typeface="Calibri"/>
              </a:rPr>
              <a:t>sont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exacts.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tabLst>
                <a:tab pos="2699385" algn="l"/>
              </a:tabLst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200" spc="-5">
                <a:latin typeface="Calibri"/>
                <a:cs typeface="Calibri"/>
              </a:rPr>
              <a:t>Signature Date FOR MANITOBA HEALTH/ ESPACE  </a:t>
            </a:r>
            <a:r>
              <a:rPr dirty="0" sz="1200">
                <a:latin typeface="Calibri"/>
                <a:cs typeface="Calibri"/>
              </a:rPr>
              <a:t>RÉSERVÉ À </a:t>
            </a:r>
            <a:r>
              <a:rPr dirty="0" sz="1200" spc="-5">
                <a:latin typeface="Calibri"/>
                <a:cs typeface="Calibri"/>
              </a:rPr>
              <a:t>SANTÉ MANITOBA Comments/Remarques </a:t>
            </a:r>
            <a:r>
              <a:rPr dirty="0" sz="1200">
                <a:latin typeface="Calibri"/>
                <a:cs typeface="Calibri"/>
              </a:rPr>
              <a:t>: </a:t>
            </a:r>
            <a:r>
              <a:rPr dirty="0" sz="1200" spc="-5">
                <a:latin typeface="Calibri"/>
                <a:cs typeface="Calibri"/>
              </a:rPr>
              <a:t>Request approved: Demande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approuvée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695960" algn="l"/>
                <a:tab pos="1852930" algn="l"/>
                <a:tab pos="4691380" algn="l"/>
              </a:tabLst>
            </a:pPr>
            <a:r>
              <a:rPr dirty="0" sz="1200">
                <a:latin typeface="Calibri"/>
                <a:cs typeface="Calibri"/>
              </a:rPr>
              <a:t>: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200" spc="-5">
                <a:latin typeface="Calibri"/>
                <a:cs typeface="Calibri"/>
              </a:rPr>
              <a:t>Yes/Oui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200" spc="-5">
                <a:latin typeface="Calibri"/>
                <a:cs typeface="Calibri"/>
              </a:rPr>
              <a:t>No/Non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1200">
              <a:latin typeface="Calibri"/>
              <a:cs typeface="Calibri"/>
            </a:endParaRPr>
          </a:p>
          <a:p>
            <a:pPr marL="12700" marR="58419">
              <a:lnSpc>
                <a:spcPct val="101699"/>
              </a:lnSpc>
              <a:tabLst>
                <a:tab pos="1945005" algn="l"/>
              </a:tabLst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200" spc="-5">
                <a:latin typeface="Calibri"/>
                <a:cs typeface="Calibri"/>
              </a:rPr>
              <a:t>Signature Date </a:t>
            </a:r>
            <a:r>
              <a:rPr dirty="0" sz="1200" spc="-10">
                <a:latin typeface="Calibri"/>
                <a:cs typeface="Calibri"/>
              </a:rPr>
              <a:t>“The </a:t>
            </a:r>
            <a:r>
              <a:rPr dirty="0" sz="1200" spc="-5">
                <a:latin typeface="Calibri"/>
                <a:cs typeface="Calibri"/>
              </a:rPr>
              <a:t>purpose for which this information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being  collected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to enable Manitoba Health </a:t>
            </a:r>
            <a:r>
              <a:rPr dirty="0" sz="1200">
                <a:latin typeface="Calibri"/>
                <a:cs typeface="Calibri"/>
              </a:rPr>
              <a:t>to </a:t>
            </a:r>
            <a:r>
              <a:rPr dirty="0" sz="1200" spc="-5">
                <a:latin typeface="Calibri"/>
                <a:cs typeface="Calibri"/>
              </a:rPr>
              <a:t>provide </a:t>
            </a:r>
            <a:r>
              <a:rPr dirty="0" sz="1200">
                <a:latin typeface="Calibri"/>
                <a:cs typeface="Calibri"/>
              </a:rPr>
              <a:t>you </a:t>
            </a:r>
            <a:r>
              <a:rPr dirty="0" sz="1200" spc="-5">
                <a:latin typeface="Calibri"/>
                <a:cs typeface="Calibri"/>
              </a:rPr>
              <a:t>with health coverage and/or service. </a:t>
            </a:r>
            <a:r>
              <a:rPr dirty="0" sz="1200">
                <a:latin typeface="Calibri"/>
                <a:cs typeface="Calibri"/>
              </a:rPr>
              <a:t>If  you </a:t>
            </a:r>
            <a:r>
              <a:rPr dirty="0" sz="1200" spc="-5">
                <a:latin typeface="Calibri"/>
                <a:cs typeface="Calibri"/>
              </a:rPr>
              <a:t>require </a:t>
            </a:r>
            <a:r>
              <a:rPr dirty="0" sz="1200">
                <a:latin typeface="Calibri"/>
                <a:cs typeface="Calibri"/>
              </a:rPr>
              <a:t>any </a:t>
            </a:r>
            <a:r>
              <a:rPr dirty="0" sz="1200" spc="-5">
                <a:latin typeface="Calibri"/>
                <a:cs typeface="Calibri"/>
              </a:rPr>
              <a:t>further information about the collection </a:t>
            </a:r>
            <a:r>
              <a:rPr dirty="0" sz="1200">
                <a:latin typeface="Calibri"/>
                <a:cs typeface="Calibri"/>
              </a:rPr>
              <a:t>of </a:t>
            </a:r>
            <a:r>
              <a:rPr dirty="0" sz="1200" spc="-5">
                <a:latin typeface="Calibri"/>
                <a:cs typeface="Calibri"/>
              </a:rPr>
              <a:t>this information, please </a:t>
            </a:r>
            <a:r>
              <a:rPr dirty="0" sz="1200">
                <a:latin typeface="Calibri"/>
                <a:cs typeface="Calibri"/>
              </a:rPr>
              <a:t>do </a:t>
            </a:r>
            <a:r>
              <a:rPr dirty="0" sz="1200" spc="-5">
                <a:latin typeface="Calibri"/>
                <a:cs typeface="Calibri"/>
              </a:rPr>
              <a:t>not  hesitate </a:t>
            </a:r>
            <a:r>
              <a:rPr dirty="0" sz="1200">
                <a:latin typeface="Calibri"/>
                <a:cs typeface="Calibri"/>
              </a:rPr>
              <a:t>to </a:t>
            </a:r>
            <a:r>
              <a:rPr dirty="0" sz="1200" spc="-5">
                <a:latin typeface="Calibri"/>
                <a:cs typeface="Calibri"/>
              </a:rPr>
              <a:t>contact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Manitoba Health representative </a:t>
            </a:r>
            <a:r>
              <a:rPr dirty="0" sz="1200" spc="-10">
                <a:latin typeface="Calibri"/>
                <a:cs typeface="Calibri"/>
              </a:rPr>
              <a:t>at </a:t>
            </a:r>
            <a:r>
              <a:rPr dirty="0" sz="1200">
                <a:latin typeface="Calibri"/>
                <a:cs typeface="Calibri"/>
              </a:rPr>
              <a:t>786-7101.” </a:t>
            </a:r>
            <a:r>
              <a:rPr dirty="0" sz="1200" spc="-5">
                <a:latin typeface="Calibri"/>
                <a:cs typeface="Calibri"/>
              </a:rPr>
              <a:t>“Ces renseignements sont  demandés pour permettre </a:t>
            </a:r>
            <a:r>
              <a:rPr dirty="0" sz="1200">
                <a:latin typeface="Calibri"/>
                <a:cs typeface="Calibri"/>
              </a:rPr>
              <a:t>à </a:t>
            </a:r>
            <a:r>
              <a:rPr dirty="0" sz="1200" spc="-10">
                <a:latin typeface="Calibri"/>
                <a:cs typeface="Calibri"/>
              </a:rPr>
              <a:t>Santé </a:t>
            </a:r>
            <a:r>
              <a:rPr dirty="0" sz="1200" spc="-5">
                <a:latin typeface="Calibri"/>
                <a:cs typeface="Calibri"/>
              </a:rPr>
              <a:t>Manitoba </a:t>
            </a:r>
            <a:r>
              <a:rPr dirty="0" sz="1200">
                <a:latin typeface="Calibri"/>
                <a:cs typeface="Calibri"/>
              </a:rPr>
              <a:t>de </a:t>
            </a:r>
            <a:r>
              <a:rPr dirty="0" sz="1200" spc="-5">
                <a:latin typeface="Calibri"/>
                <a:cs typeface="Calibri"/>
              </a:rPr>
              <a:t>vous offrir des services </a:t>
            </a:r>
            <a:r>
              <a:rPr dirty="0" sz="1200">
                <a:latin typeface="Calibri"/>
                <a:cs typeface="Calibri"/>
              </a:rPr>
              <a:t>de </a:t>
            </a:r>
            <a:r>
              <a:rPr dirty="0" sz="1200" spc="-5">
                <a:latin typeface="Calibri"/>
                <a:cs typeface="Calibri"/>
              </a:rPr>
              <a:t>santé ou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 spc="-5">
                <a:latin typeface="Calibri"/>
                <a:cs typeface="Calibri"/>
              </a:rPr>
              <a:t>assurance-maladie. Si vous </a:t>
            </a:r>
            <a:r>
              <a:rPr dirty="0" sz="1200">
                <a:latin typeface="Calibri"/>
                <a:cs typeface="Calibri"/>
              </a:rPr>
              <a:t>avez </a:t>
            </a:r>
            <a:r>
              <a:rPr dirty="0" sz="1200" spc="-5">
                <a:latin typeface="Calibri"/>
                <a:cs typeface="Calibri"/>
              </a:rPr>
              <a:t>besoin d’autres renseignements </a:t>
            </a:r>
            <a:r>
              <a:rPr dirty="0" sz="1200" spc="-10">
                <a:latin typeface="Calibri"/>
                <a:cs typeface="Calibri"/>
              </a:rPr>
              <a:t>au </a:t>
            </a:r>
            <a:r>
              <a:rPr dirty="0" sz="1200" spc="-5">
                <a:latin typeface="Calibri"/>
                <a:cs typeface="Calibri"/>
              </a:rPr>
              <a:t>sujet </a:t>
            </a:r>
            <a:r>
              <a:rPr dirty="0" sz="1200">
                <a:latin typeface="Calibri"/>
                <a:cs typeface="Calibri"/>
              </a:rPr>
              <a:t>de </a:t>
            </a:r>
            <a:r>
              <a:rPr dirty="0" sz="1200" spc="-5">
                <a:latin typeface="Calibri"/>
                <a:cs typeface="Calibri"/>
              </a:rPr>
              <a:t>cette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collecte,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200" spc="-5">
                <a:latin typeface="Calibri"/>
                <a:cs typeface="Calibri"/>
              </a:rPr>
              <a:t>n’hésitez </a:t>
            </a:r>
            <a:r>
              <a:rPr dirty="0" sz="1200">
                <a:latin typeface="Calibri"/>
                <a:cs typeface="Calibri"/>
              </a:rPr>
              <a:t>pas à </a:t>
            </a:r>
            <a:r>
              <a:rPr dirty="0" sz="1200" spc="-5">
                <a:latin typeface="Calibri"/>
                <a:cs typeface="Calibri"/>
              </a:rPr>
              <a:t>communiquer </a:t>
            </a:r>
            <a:r>
              <a:rPr dirty="0" sz="1200">
                <a:latin typeface="Calibri"/>
                <a:cs typeface="Calibri"/>
              </a:rPr>
              <a:t>avec </a:t>
            </a:r>
            <a:r>
              <a:rPr dirty="0" sz="1200" spc="-5">
                <a:latin typeface="Calibri"/>
                <a:cs typeface="Calibri"/>
              </a:rPr>
              <a:t>un représentant </a:t>
            </a:r>
            <a:r>
              <a:rPr dirty="0" sz="1200">
                <a:latin typeface="Calibri"/>
                <a:cs typeface="Calibri"/>
              </a:rPr>
              <a:t>de </a:t>
            </a:r>
            <a:r>
              <a:rPr dirty="0" sz="1200" spc="-5">
                <a:latin typeface="Calibri"/>
                <a:cs typeface="Calibri"/>
              </a:rPr>
              <a:t>Santé Manitoba </a:t>
            </a:r>
            <a:r>
              <a:rPr dirty="0" sz="1200" spc="-10">
                <a:latin typeface="Calibri"/>
                <a:cs typeface="Calibri"/>
              </a:rPr>
              <a:t>au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786-7101.”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PaySimple</dc:creator>
  <dc:title>Credit Card Recurring Payment Authorization Form--Variable Amount</dc:title>
  <dcterms:created xsi:type="dcterms:W3CDTF">2020-09-02T19:02:53Z</dcterms:created>
  <dcterms:modified xsi:type="dcterms:W3CDTF">2020-09-02T19:02:53Z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2020-09-02T00:00:00Z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2020-09-02T00:00:00Z</vt:filetime>
  </property>
</Properties>
</file>